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22" r:id="rId5"/>
    <p:sldId id="312" r:id="rId6"/>
    <p:sldId id="320" r:id="rId7"/>
    <p:sldId id="306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9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image" Target="../media/image7.png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上机实验（四）</a:t>
            </a:r>
            <a:r>
              <a:rPr lang="en-US" altLang="zh-CN"/>
              <a:t>.1</a:t>
            </a:r>
            <a:r>
              <a:t>创意名片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400"/>
              <a:t>创建一个包含创意名片的HTML页面。</a:t>
            </a:r>
            <a:endParaRPr sz="1400"/>
          </a:p>
          <a:p>
            <a:r>
              <a:rPr sz="1400"/>
              <a:t>内部CSS样式：</a:t>
            </a:r>
            <a:endParaRPr sz="1400"/>
          </a:p>
          <a:p>
            <a:pPr lvl="1"/>
            <a:r>
              <a:t>1. 设置页面的背景为一个从左到右的线性渐变色（提示：使用linear-gradient，颜色自定）。</a:t>
            </a:r>
          </a:p>
          <a:p>
            <a:pPr lvl="1"/>
            <a:r>
              <a:t>2. 名片主体（.business-card）宽300px，高200px，圆角边框15px，定位在页面中心。</a:t>
            </a:r>
          </a:p>
          <a:p>
            <a:pPr lvl="1"/>
            <a:r>
              <a:t>3. 名片上的姓名字体设置为“Arial Black”，加粗，字号24px。</a:t>
            </a:r>
          </a:p>
          <a:p>
            <a:pPr lvl="1"/>
            <a:r>
              <a:t>4. 职位文本设置为斜体，颜色为灰色(#808080)。</a:t>
            </a:r>
          </a:p>
          <a:p>
            <a:pPr lvl="1"/>
            <a:r>
              <a:t>5. 联系方式文本下划线，颜色为蓝色(blue)，鼠标悬停时颜色变深(darkblue)。</a:t>
            </a:r>
          </a:p>
          <a:p>
            <a:pPr lvl="1"/>
            <a:r>
              <a:t>6. 名片背景图片，不重复，覆盖整个名片区域。</a:t>
            </a:r>
          </a:p>
          <a:p>
            <a:pPr lvl="1"/>
            <a:r>
              <a:t>7. 设置社交媒体图标为鼠标悬停时变为手型光标。</a:t>
            </a:r>
            <a:r>
              <a:rPr lang="en-US" altLang="zh-CN"/>
              <a:t>HTML</a:t>
            </a:r>
            <a:r>
              <a:t>部分见提交网站。</a:t>
            </a:r>
          </a:p>
          <a:p>
            <a:pPr lvl="0"/>
            <a:r>
              <a:rPr lang="en-US" altLang="zh-CN" sz="1400">
                <a:sym typeface="+mn-ea"/>
              </a:rPr>
              <a:t>HTML</a:t>
            </a:r>
            <a:r>
              <a:rPr sz="1400">
                <a:sym typeface="+mn-ea"/>
              </a:rPr>
              <a:t>部分见提交网站。</a:t>
            </a:r>
            <a:endParaRPr sz="1400"/>
          </a:p>
          <a:p>
            <a:pPr lvl="0"/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上机实验（四）</a:t>
            </a:r>
            <a:r>
              <a:rPr lang="en-US" altLang="zh-CN"/>
              <a:t>.2</a:t>
            </a:r>
            <a:r>
              <a:t>阅读器页面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1.页面结构：页面标题为“阅读器”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2.创建工具栏：在页面顶部创建一个工具栏，提供放大、缩小和切换主题的选项。</a:t>
            </a:r>
            <a:endParaRPr sz="1100">
              <a:sym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a.使用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为toolbar的</a:t>
            </a:r>
            <a:r>
              <a:rPr sz="1100">
                <a:sym typeface="+mn-ea"/>
              </a:rPr>
              <a:t>&lt;div&gt;做为工具栏容器，</a:t>
            </a:r>
            <a:r>
              <a:rPr sz="1100">
                <a:sym typeface="+mn-ea"/>
              </a:rPr>
              <a:t>并且使用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选择器设置工具栏样式，背景颜色</a:t>
            </a:r>
            <a:r>
              <a:rPr lang="en-US" altLang="zh-CN" sz="1100">
                <a:sym typeface="+mn-ea"/>
              </a:rPr>
              <a:t>#333</a:t>
            </a:r>
            <a:r>
              <a:rPr sz="1100">
                <a:sym typeface="+mn-ea"/>
              </a:rPr>
              <a:t>、字体颜色白色、文字水平居中对齐、大小为整个屏幕宽度、填充</a:t>
            </a:r>
            <a:r>
              <a:rPr lang="en-US" altLang="zh-CN" sz="1100">
                <a:sym typeface="+mn-ea"/>
              </a:rPr>
              <a:t>10px</a:t>
            </a:r>
            <a:r>
              <a:rPr sz="1100">
                <a:sym typeface="+mn-ea"/>
              </a:rPr>
              <a:t>，另外</a:t>
            </a:r>
            <a:r>
              <a:rPr lang="en-US" altLang="zh-CN" sz="1100">
                <a:sym typeface="+mn-ea"/>
              </a:rPr>
              <a:t>top:0;position:fixed;z-index:100;</a:t>
            </a:r>
            <a:endParaRPr sz="1100">
              <a:sym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b.工具栏包含放大、缩小、切换主题</a:t>
            </a:r>
            <a:r>
              <a:rPr lang="en-US" altLang="zh-CN" sz="1100">
                <a:sym typeface="+mn-ea"/>
              </a:rPr>
              <a:t>3</a:t>
            </a:r>
            <a:r>
              <a:rPr sz="1100">
                <a:sym typeface="+mn-ea"/>
              </a:rPr>
              <a:t>个</a:t>
            </a:r>
            <a:r>
              <a:rPr sz="1100">
                <a:sym typeface="+mn-ea"/>
              </a:rPr>
              <a:t>类名为toolbar-button的</a:t>
            </a:r>
            <a:r>
              <a:rPr sz="1100">
                <a:sym typeface="+mn-ea"/>
              </a:rPr>
              <a:t>按钮，使用类选择器设置按钮样式，背景颜色</a:t>
            </a:r>
            <a:r>
              <a:rPr lang="en-US" altLang="zh-CN" sz="1100">
                <a:sym typeface="+mn-ea"/>
              </a:rPr>
              <a:t>#555;</a:t>
            </a:r>
            <a:r>
              <a:rPr sz="1100">
                <a:sym typeface="+mn-ea"/>
              </a:rPr>
              <a:t>字体大小</a:t>
            </a:r>
            <a:r>
              <a:rPr lang="en-US" altLang="zh-CN" sz="1100">
                <a:sym typeface="+mn-ea"/>
              </a:rPr>
              <a:t>16px</a:t>
            </a:r>
            <a:r>
              <a:rPr sz="1100">
                <a:sym typeface="+mn-ea"/>
              </a:rPr>
              <a:t>；白色、边界</a:t>
            </a:r>
            <a:r>
              <a:rPr lang="en-US" altLang="zh-CN" sz="1100">
                <a:sym typeface="+mn-ea"/>
              </a:rPr>
              <a:t>5px</a:t>
            </a:r>
            <a:r>
              <a:rPr sz="1100">
                <a:sym typeface="+mn-ea"/>
              </a:rPr>
              <a:t>；无边框；填充上下</a:t>
            </a:r>
            <a:r>
              <a:rPr lang="en-US" altLang="zh-CN" sz="1100">
                <a:sym typeface="+mn-ea"/>
              </a:rPr>
              <a:t>10px</a:t>
            </a:r>
            <a:r>
              <a:rPr sz="1100">
                <a:sym typeface="+mn-ea"/>
              </a:rPr>
              <a:t>左右</a:t>
            </a:r>
            <a:r>
              <a:rPr lang="en-US" altLang="zh-CN" sz="1100">
                <a:sym typeface="+mn-ea"/>
              </a:rPr>
              <a:t>20px</a:t>
            </a:r>
            <a:r>
              <a:rPr sz="1100">
                <a:sym typeface="+mn-ea"/>
              </a:rPr>
              <a:t>；使用</a:t>
            </a:r>
            <a:r>
              <a:rPr lang="en-US" altLang="zh-CN" sz="1100">
                <a:sym typeface="+mn-ea"/>
              </a:rPr>
              <a:t>pointer</a:t>
            </a:r>
            <a:r>
              <a:rPr sz="1100">
                <a:sym typeface="+mn-ea"/>
              </a:rPr>
              <a:t>光标。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3.阅读区域：创建一个阅读器区域，用于展示文本内容。</a:t>
            </a:r>
            <a:endParaRPr sz="1100"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a.使用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为reader的</a:t>
            </a:r>
            <a:r>
              <a:rPr sz="1100">
                <a:sym typeface="+mn-ea"/>
              </a:rPr>
              <a:t>div标签做为阅读区域容器</a:t>
            </a:r>
            <a:r>
              <a:rPr sz="1100">
                <a:sym typeface="+mn-ea"/>
              </a:rPr>
              <a:t>，并且使用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选择器设置阅读区域样式，上下边界</a:t>
            </a:r>
            <a:r>
              <a:rPr lang="en-US" altLang="zh-CN" sz="1100">
                <a:sym typeface="+mn-ea"/>
              </a:rPr>
              <a:t>60px</a:t>
            </a:r>
            <a:r>
              <a:rPr sz="1100">
                <a:sym typeface="+mn-ea"/>
              </a:rPr>
              <a:t>；左右边界自动；边框</a:t>
            </a:r>
            <a:r>
              <a:rPr lang="en-US" altLang="zh-CN" sz="1100">
                <a:sym typeface="+mn-ea"/>
              </a:rPr>
              <a:t>2px</a:t>
            </a:r>
            <a:r>
              <a:rPr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#ccc</a:t>
            </a:r>
            <a:r>
              <a:rPr sz="1100">
                <a:sym typeface="+mn-ea"/>
              </a:rPr>
              <a:t>的实线，填充</a:t>
            </a:r>
            <a:r>
              <a:rPr lang="en-US" altLang="zh-CN" sz="1100">
                <a:sym typeface="+mn-ea"/>
              </a:rPr>
              <a:t>20px</a:t>
            </a:r>
            <a:r>
              <a:rPr sz="1100">
                <a:sym typeface="+mn-ea"/>
              </a:rPr>
              <a:t>；水平方向无阴影，垂直方向阴影</a:t>
            </a:r>
            <a:r>
              <a:rPr lang="en-US" altLang="zh-CN" sz="1100">
                <a:sym typeface="+mn-ea"/>
              </a:rPr>
              <a:t>4px</a:t>
            </a:r>
            <a:r>
              <a:rPr sz="1100">
                <a:sym typeface="+mn-ea"/>
              </a:rPr>
              <a:t>，模糊</a:t>
            </a:r>
            <a:r>
              <a:rPr lang="en-US" altLang="zh-CN" sz="1100">
                <a:sym typeface="+mn-ea"/>
              </a:rPr>
              <a:t>8px</a:t>
            </a:r>
            <a:r>
              <a:rPr sz="1100">
                <a:sym typeface="+mn-ea"/>
              </a:rPr>
              <a:t>，</a:t>
            </a:r>
            <a:r>
              <a:rPr lang="en-US" altLang="zh-CN" sz="1100">
                <a:sym typeface="+mn-ea"/>
              </a:rPr>
              <a:t>0.1</a:t>
            </a:r>
            <a:r>
              <a:rPr sz="1100">
                <a:sym typeface="+mn-ea"/>
              </a:rPr>
              <a:t>透明度的黑色，</a:t>
            </a:r>
            <a:r>
              <a:rPr lang="en-US" altLang="zh-CN" sz="1100">
                <a:sym typeface="+mn-ea"/>
              </a:rPr>
              <a:t>2000px</a:t>
            </a:r>
            <a:r>
              <a:rPr sz="1100">
                <a:sym typeface="+mn-ea"/>
              </a:rPr>
              <a:t>高，另</a:t>
            </a:r>
            <a:r>
              <a:rPr lang="en-US" altLang="zh-CN" sz="1100">
                <a:sym typeface="+mn-ea"/>
              </a:rPr>
              <a:t>max-width:800px;position:relative;</a:t>
            </a:r>
            <a:endParaRPr sz="1100"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b在阅读区域中包含</a:t>
            </a:r>
            <a:r>
              <a:rPr lang="en-US" altLang="zh-CN" sz="1100">
                <a:sym typeface="+mn-ea"/>
              </a:rPr>
              <a:t>h2</a:t>
            </a:r>
            <a:r>
              <a:rPr sz="1100">
                <a:sym typeface="+mn-ea"/>
              </a:rPr>
              <a:t>标题（</a:t>
            </a:r>
            <a:r>
              <a:rPr lang="en-US" altLang="zh-CN" sz="1100">
                <a:sym typeface="+mn-ea"/>
              </a:rPr>
              <a:t>2</a:t>
            </a:r>
            <a:r>
              <a:rPr sz="1100">
                <a:sym typeface="+mn-ea"/>
              </a:rPr>
              <a:t>倍行高）和数段文本，使用</a:t>
            </a:r>
            <a:r>
              <a:rPr sz="1100">
                <a:sym typeface="+mn-ea"/>
              </a:rPr>
              <a:t>类名为text-content的</a:t>
            </a:r>
            <a:r>
              <a:rPr sz="1100">
                <a:sym typeface="+mn-ea"/>
              </a:rPr>
              <a:t>p标签包裹每段文本内容，字体大小</a:t>
            </a:r>
            <a:r>
              <a:rPr lang="en-US" altLang="zh-CN" sz="1100">
                <a:sym typeface="+mn-ea"/>
              </a:rPr>
              <a:t>18px</a:t>
            </a:r>
            <a:r>
              <a:rPr sz="1100">
                <a:sym typeface="+mn-ea"/>
              </a:rPr>
              <a:t>；行高</a:t>
            </a:r>
            <a:r>
              <a:rPr lang="en-US" altLang="zh-CN" sz="1100">
                <a:sym typeface="+mn-ea"/>
              </a:rPr>
              <a:t>1.6</a:t>
            </a:r>
            <a:r>
              <a:rPr sz="1100">
                <a:sym typeface="+mn-ea"/>
              </a:rPr>
              <a:t>倍；文本两端对齐，下边界</a:t>
            </a:r>
            <a:r>
              <a:rPr lang="en-US" altLang="zh-CN" sz="1100">
                <a:sym typeface="+mn-ea"/>
              </a:rPr>
              <a:t>20px</a:t>
            </a:r>
            <a:r>
              <a:rPr sz="1100">
                <a:sym typeface="+mn-ea"/>
              </a:rPr>
              <a:t>；颜色</a:t>
            </a:r>
            <a:r>
              <a:rPr lang="en-US" altLang="zh-CN" sz="1100">
                <a:sym typeface="+mn-ea"/>
              </a:rPr>
              <a:t>#333</a:t>
            </a:r>
            <a:r>
              <a:rPr sz="1100">
                <a:sym typeface="+mn-ea"/>
              </a:rPr>
              <a:t>；首行缩进</a:t>
            </a:r>
            <a:r>
              <a:rPr lang="en-US" altLang="zh-CN" sz="1100">
                <a:sym typeface="+mn-ea"/>
              </a:rPr>
              <a:t>2</a:t>
            </a:r>
            <a:r>
              <a:rPr sz="1100">
                <a:sym typeface="+mn-ea"/>
              </a:rPr>
              <a:t>字符，</a:t>
            </a:r>
            <a:r>
              <a:rPr sz="1100">
                <a:sym typeface="+mn-ea"/>
              </a:rPr>
              <a:t>无</a:t>
            </a:r>
            <a:r>
              <a:rPr sz="1100">
                <a:sym typeface="+mn-ea"/>
              </a:rPr>
              <a:t>文本装饰。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4.</a:t>
            </a:r>
            <a:r>
              <a:rPr sz="1100">
                <a:sym typeface="+mn-ea"/>
              </a:rPr>
              <a:t>笔记区域：</a:t>
            </a:r>
            <a:endParaRPr sz="1100"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a. </a:t>
            </a:r>
            <a:r>
              <a:rPr sz="1100">
                <a:sym typeface="+mn-ea"/>
              </a:rPr>
              <a:t>创建一个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为</a:t>
            </a:r>
            <a:r>
              <a:rPr lang="en-US" altLang="zh-CN" sz="1100">
                <a:sym typeface="+mn-ea"/>
              </a:rPr>
              <a:t>note-container</a:t>
            </a:r>
            <a:r>
              <a:rPr sz="1100">
                <a:sym typeface="+mn-ea"/>
              </a:rPr>
              <a:t>的笔记区域，</a:t>
            </a:r>
            <a:r>
              <a:rPr sz="1100">
                <a:sym typeface="+mn-ea"/>
              </a:rPr>
              <a:t>宽</a:t>
            </a:r>
            <a:r>
              <a:rPr lang="en-US" altLang="zh-CN" sz="1100">
                <a:sym typeface="+mn-ea"/>
              </a:rPr>
              <a:t>300px</a:t>
            </a:r>
            <a:r>
              <a:rPr sz="1100">
                <a:sym typeface="+mn-ea"/>
              </a:rPr>
              <a:t>，高</a:t>
            </a:r>
            <a:r>
              <a:rPr lang="en-US" altLang="zh-CN" sz="1100">
                <a:sym typeface="+mn-ea"/>
              </a:rPr>
              <a:t>200px</a:t>
            </a:r>
            <a:r>
              <a:rPr sz="1100">
                <a:sym typeface="+mn-ea"/>
              </a:rPr>
              <a:t>，背景颜色</a:t>
            </a:r>
            <a:r>
              <a:rPr lang="en-US" altLang="zh-CN" sz="1100">
                <a:sym typeface="+mn-ea"/>
              </a:rPr>
              <a:t>#ffffff</a:t>
            </a:r>
            <a:r>
              <a:rPr sz="1100">
                <a:sym typeface="+mn-ea"/>
              </a:rPr>
              <a:t>，</a:t>
            </a:r>
            <a:r>
              <a:rPr lang="en-US" altLang="zh-CN" sz="1100">
                <a:sym typeface="+mn-ea"/>
              </a:rPr>
              <a:t>2px</a:t>
            </a:r>
            <a:r>
              <a:rPr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#ccc</a:t>
            </a:r>
            <a:r>
              <a:rPr sz="1100">
                <a:sym typeface="+mn-ea"/>
              </a:rPr>
              <a:t>的实线边框；</a:t>
            </a:r>
            <a:r>
              <a:rPr lang="en-US" altLang="zh-CN" sz="1100">
                <a:sym typeface="+mn-ea"/>
              </a:rPr>
              <a:t>0px</a:t>
            </a:r>
            <a:r>
              <a:rPr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4px</a:t>
            </a:r>
            <a:r>
              <a:rPr sz="1100">
                <a:sym typeface="+mn-ea"/>
              </a:rPr>
              <a:t>、</a:t>
            </a:r>
            <a:r>
              <a:rPr lang="en-US" altLang="zh-CN" sz="1100">
                <a:sym typeface="+mn-ea"/>
              </a:rPr>
              <a:t>8px</a:t>
            </a:r>
            <a:r>
              <a:rPr sz="1100">
                <a:sym typeface="+mn-ea"/>
              </a:rPr>
              <a:t>和</a:t>
            </a:r>
            <a:r>
              <a:rPr lang="en-US" altLang="zh-CN" sz="1100">
                <a:sym typeface="+mn-ea"/>
              </a:rPr>
              <a:t>0.2</a:t>
            </a:r>
            <a:r>
              <a:rPr sz="1100">
                <a:sym typeface="+mn-ea"/>
              </a:rPr>
              <a:t>透明度的黑色阴影盒子，</a:t>
            </a:r>
            <a:r>
              <a:rPr lang="en-US" altLang="zh-CN" sz="1100">
                <a:sym typeface="+mn-ea"/>
              </a:rPr>
              <a:t>10px</a:t>
            </a:r>
            <a:r>
              <a:rPr sz="1100">
                <a:sym typeface="+mn-ea"/>
              </a:rPr>
              <a:t>填充，另position: fixed;top: 65%;right: 3%;</a:t>
            </a:r>
            <a:endParaRPr sz="1100"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b. h3</a:t>
            </a:r>
            <a:r>
              <a:rPr sz="1100">
                <a:sym typeface="+mn-ea"/>
              </a:rPr>
              <a:t>的</a:t>
            </a:r>
            <a:r>
              <a:rPr lang="en-US" altLang="zh-CN" sz="1100">
                <a:sym typeface="+mn-ea"/>
              </a:rPr>
              <a:t>“</a:t>
            </a:r>
            <a:r>
              <a:rPr sz="1100">
                <a:sym typeface="+mn-ea"/>
              </a:rPr>
              <a:t>笔记</a:t>
            </a:r>
            <a:r>
              <a:rPr lang="en-US" altLang="zh-CN" sz="1100">
                <a:sym typeface="+mn-ea"/>
              </a:rPr>
              <a:t>”</a:t>
            </a:r>
            <a:r>
              <a:rPr sz="1100">
                <a:sym typeface="+mn-ea"/>
              </a:rPr>
              <a:t>标题</a:t>
            </a:r>
            <a:endParaRPr sz="1100"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c.</a:t>
            </a:r>
            <a:r>
              <a:rPr sz="1100">
                <a:sym typeface="+mn-ea"/>
              </a:rPr>
              <a:t>无</a:t>
            </a:r>
            <a:r>
              <a:rPr lang="en-US" altLang="zh-CN" sz="1100">
                <a:sym typeface="+mn-ea"/>
              </a:rPr>
              <a:t>id</a:t>
            </a:r>
            <a:r>
              <a:rPr sz="1100">
                <a:sym typeface="+mn-ea"/>
              </a:rPr>
              <a:t>、类名的笔记文本段落</a:t>
            </a:r>
            <a:r>
              <a:rPr lang="en-US" altLang="zh-CN" sz="1100">
                <a:sym typeface="+mn-ea"/>
              </a:rPr>
              <a:t>p</a:t>
            </a:r>
            <a:r>
              <a:rPr sz="1100">
                <a:sym typeface="+mn-ea"/>
              </a:rPr>
              <a:t>，上下边界</a:t>
            </a:r>
            <a:r>
              <a:rPr lang="en-US" altLang="zh-CN" sz="1100">
                <a:sym typeface="+mn-ea"/>
              </a:rPr>
              <a:t>10x</a:t>
            </a:r>
            <a:r>
              <a:rPr sz="1100">
                <a:sym typeface="+mn-ea"/>
              </a:rPr>
              <a:t>；左右</a:t>
            </a:r>
            <a:r>
              <a:rPr lang="en-US" altLang="zh-CN" sz="1100">
                <a:sym typeface="+mn-ea"/>
              </a:rPr>
              <a:t>0</a:t>
            </a:r>
            <a:r>
              <a:rPr sz="1100">
                <a:sym typeface="+mn-ea"/>
              </a:rPr>
              <a:t>；文字居左对齐。颜色</a:t>
            </a:r>
            <a:r>
              <a:rPr lang="en-US" altLang="zh-CN" sz="1100">
                <a:sym typeface="+mn-ea"/>
              </a:rPr>
              <a:t>#222.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5</a:t>
            </a:r>
            <a:r>
              <a:rPr sz="1100">
                <a:sym typeface="+mn-ea"/>
              </a:rPr>
              <a:t>.样式声明：使用头部CSS来定义页面样式。</a:t>
            </a:r>
            <a:endParaRPr sz="1100">
              <a:sym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100">
                <a:sym typeface="+mn-ea"/>
              </a:rPr>
              <a:t>a.默认设置所有元素的边界、填充为</a:t>
            </a:r>
            <a:r>
              <a:rPr lang="en-US" altLang="zh-CN" sz="1100">
                <a:sym typeface="+mn-ea"/>
              </a:rPr>
              <a:t>0</a:t>
            </a:r>
            <a:r>
              <a:rPr sz="1100">
                <a:sym typeface="+mn-ea"/>
              </a:rPr>
              <a:t>；盒子为边框盒子</a:t>
            </a:r>
            <a:endParaRPr sz="1100">
              <a:sym typeface="+mn-ea"/>
            </a:endParaRP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>
                <a:sym typeface="+mn-ea"/>
              </a:rPr>
              <a:t>b.body</a:t>
            </a:r>
            <a:r>
              <a:rPr sz="1100">
                <a:sym typeface="+mn-ea"/>
              </a:rPr>
              <a:t>的字体样式为Arial、sans-serif，背景颜色为</a:t>
            </a:r>
            <a:r>
              <a:rPr lang="en-US" altLang="zh-CN" sz="1100">
                <a:sym typeface="+mn-ea"/>
              </a:rPr>
              <a:t>#f0f0f0</a:t>
            </a:r>
            <a:r>
              <a:rPr sz="1100">
                <a:sym typeface="+mn-ea"/>
              </a:rPr>
              <a:t>，填充</a:t>
            </a:r>
            <a:r>
              <a:rPr lang="en-US" altLang="zh-CN" sz="1100">
                <a:sym typeface="+mn-ea"/>
              </a:rPr>
              <a:t>20px</a:t>
            </a:r>
            <a:r>
              <a:rPr sz="1100">
                <a:sym typeface="+mn-ea"/>
              </a:rPr>
              <a:t>；文字水平居中。</a:t>
            </a:r>
            <a:endParaRPr sz="1100"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11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上机实验（四）</a:t>
            </a:r>
            <a:r>
              <a:rPr lang="en-US" altLang="zh-CN">
                <a:sym typeface="+mn-ea"/>
              </a:rPr>
              <a:t>.2</a:t>
            </a:r>
            <a:r>
              <a:rPr>
                <a:sym typeface="+mn-ea"/>
              </a:rPr>
              <a:t>阅读器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7520" y="996315"/>
            <a:ext cx="5488940" cy="5566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400"/>
              <a:t>代码提交</a:t>
            </a:r>
            <a:r>
              <a:rPr sz="1400">
                <a:sym typeface="+mn-ea"/>
              </a:rPr>
              <a:t>到下列网站上即可</a:t>
            </a:r>
            <a:endParaRPr lang="zh-CN" altLang="en-US" sz="1400"/>
          </a:p>
          <a:p>
            <a:pPr lvl="1"/>
            <a:r>
              <a:rPr lang="en-US" altLang="zh-CN" sz="1400">
                <a:sym typeface="+mn-ea"/>
              </a:rPr>
              <a:t>http://172.31.233.204/webcheck</a:t>
            </a:r>
            <a:r>
              <a:rPr sz="1400">
                <a:sym typeface="+mn-ea"/>
              </a:rPr>
              <a:t>，使用自己的学号登录，初始密码是学号的后6位</a:t>
            </a:r>
            <a:endParaRPr sz="1400">
              <a:sym typeface="+mn-ea"/>
            </a:endParaRPr>
          </a:p>
          <a:p>
            <a:pPr marL="914400" lvl="4"/>
            <a:r>
              <a:rPr sz="1400">
                <a:sym typeface="+mn-ea"/>
              </a:rPr>
              <a:t>选择</a:t>
            </a:r>
            <a:r>
              <a:rPr lang="en-US" altLang="zh-CN" sz="1400">
                <a:sym typeface="+mn-ea"/>
              </a:rPr>
              <a:t>“</a:t>
            </a:r>
            <a:r>
              <a:rPr sz="1400">
                <a:sym typeface="+mn-ea"/>
              </a:rPr>
              <a:t>实验（四）</a:t>
            </a:r>
            <a:r>
              <a:rPr lang="en-US" altLang="zh-CN" sz="1400">
                <a:sym typeface="+mn-ea"/>
              </a:rPr>
              <a:t>……”</a:t>
            </a:r>
            <a:r>
              <a:rPr sz="1400">
                <a:sym typeface="+mn-ea"/>
              </a:rPr>
              <a:t>等，提交</a:t>
            </a:r>
            <a:r>
              <a:rPr lang="en-US" altLang="zh-CN" sz="1400">
                <a:sym typeface="+mn-ea"/>
              </a:rPr>
              <a:t>html</a:t>
            </a:r>
            <a:r>
              <a:rPr sz="1400">
                <a:sym typeface="+mn-ea"/>
              </a:rPr>
              <a:t>文本，注意使用内部</a:t>
            </a:r>
            <a:r>
              <a:rPr lang="en-US" altLang="zh-CN" sz="1400">
                <a:sym typeface="+mn-ea"/>
              </a:rPr>
              <a:t>css</a:t>
            </a:r>
            <a:endParaRPr lang="en-US" altLang="zh-CN" sz="1400">
              <a:sym typeface="+mn-ea"/>
            </a:endParaRPr>
          </a:p>
          <a:p>
            <a:pPr marL="457200" lvl="3"/>
            <a:r>
              <a:rPr sz="1400">
                <a:sym typeface="+mn-ea"/>
              </a:rPr>
              <a:t>评分规则：</a:t>
            </a:r>
            <a:endParaRPr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每个实验具有多个测试检查点（例如有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个）。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提交的实验代码</a:t>
            </a:r>
            <a:r>
              <a:rPr sz="1400" b="1">
                <a:solidFill>
                  <a:srgbClr val="FF0000"/>
                </a:solidFill>
                <a:sym typeface="+mn-ea"/>
              </a:rPr>
              <a:t>首次通过至少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1</a:t>
            </a:r>
            <a:r>
              <a:rPr sz="1400" b="1">
                <a:solidFill>
                  <a:srgbClr val="FF0000"/>
                </a:solidFill>
                <a:sym typeface="+mn-ea"/>
              </a:rPr>
              <a:t>个</a:t>
            </a:r>
            <a:r>
              <a:rPr sz="1400">
                <a:sym typeface="+mn-ea"/>
              </a:rPr>
              <a:t>测试检查点的时间称为</a:t>
            </a:r>
            <a:r>
              <a:rPr lang="en-US" altLang="zh-CN" sz="1400">
                <a:sym typeface="+mn-ea"/>
              </a:rPr>
              <a:t>“</a:t>
            </a:r>
            <a:r>
              <a:rPr sz="1400">
                <a:sym typeface="+mn-ea"/>
              </a:rPr>
              <a:t>有效提交时间</a:t>
            </a:r>
            <a:r>
              <a:rPr lang="en-US" altLang="zh-CN" sz="1400">
                <a:sym typeface="+mn-ea"/>
              </a:rPr>
              <a:t>”</a:t>
            </a:r>
            <a:r>
              <a:rPr sz="1400">
                <a:sym typeface="+mn-ea"/>
              </a:rPr>
              <a:t>。</a:t>
            </a:r>
            <a:endParaRPr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不同有效提交时间获得不同基础分：</a:t>
            </a:r>
            <a:endParaRPr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实验课下课前（服务器时间）：</a:t>
            </a:r>
            <a:r>
              <a:rPr lang="en-US" altLang="zh-CN" sz="1400">
                <a:sym typeface="+mn-ea"/>
              </a:rPr>
              <a:t>80</a:t>
            </a:r>
            <a:r>
              <a:rPr sz="1400">
                <a:sym typeface="+mn-ea"/>
              </a:rPr>
              <a:t>分；</a:t>
            </a:r>
            <a:r>
              <a:rPr lang="en-US" sz="1400" b="1">
                <a:solidFill>
                  <a:srgbClr val="FF0000"/>
                </a:solidFill>
                <a:sym typeface="+mn-ea"/>
              </a:rPr>
              <a:t>//</a:t>
            </a:r>
            <a:r>
              <a:rPr sz="1400" b="1">
                <a:solidFill>
                  <a:srgbClr val="FF0000"/>
                </a:solidFill>
                <a:sym typeface="+mn-ea"/>
              </a:rPr>
              <a:t>及时做实验、提交代码最重要</a:t>
            </a:r>
            <a:endParaRPr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下周三前（不是周四实验课前）：</a:t>
            </a:r>
            <a:r>
              <a:rPr lang="en-US" altLang="zh-CN" sz="1400">
                <a:sym typeface="+mn-ea"/>
              </a:rPr>
              <a:t>70</a:t>
            </a:r>
            <a:r>
              <a:rPr sz="1400">
                <a:sym typeface="+mn-ea"/>
              </a:rPr>
              <a:t>分；</a:t>
            </a:r>
            <a:endParaRPr lang="zh-CN" altLang="en-US" sz="14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400">
                <a:sym typeface="+mn-ea"/>
              </a:rPr>
              <a:t>此后：</a:t>
            </a:r>
            <a:r>
              <a:rPr lang="en-US" altLang="zh-CN" sz="1400">
                <a:sym typeface="+mn-ea"/>
              </a:rPr>
              <a:t>60</a:t>
            </a:r>
            <a:r>
              <a:rPr sz="1400">
                <a:sym typeface="+mn-ea"/>
              </a:rPr>
              <a:t>分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测试检查点全部通过分数：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分。具体得分为通过测试点百分比</a:t>
            </a:r>
            <a:r>
              <a:rPr lang="en-US" altLang="zh-CN" sz="1400">
                <a:sym typeface="+mn-ea"/>
              </a:rPr>
              <a:t>*10</a:t>
            </a:r>
            <a:r>
              <a:rPr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914400" lvl="4">
              <a:lnSpc>
                <a:spcPct val="100000"/>
              </a:lnSpc>
            </a:pPr>
            <a:r>
              <a:rPr sz="1400">
                <a:sym typeface="+mn-ea"/>
              </a:rPr>
              <a:t>提交次数得分：第</a:t>
            </a:r>
            <a:r>
              <a:rPr lang="en-US" altLang="zh-CN" sz="1400">
                <a:sym typeface="+mn-ea"/>
              </a:rPr>
              <a:t>1</a:t>
            </a:r>
            <a:r>
              <a:rPr sz="1400">
                <a:sym typeface="+mn-ea"/>
              </a:rPr>
              <a:t>次提交得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分，第</a:t>
            </a:r>
            <a:r>
              <a:rPr lang="en-US" altLang="zh-CN" sz="1400">
                <a:sym typeface="+mn-ea"/>
              </a:rPr>
              <a:t>2</a:t>
            </a:r>
            <a:r>
              <a:rPr sz="1400">
                <a:sym typeface="+mn-ea"/>
              </a:rPr>
              <a:t>次提交得</a:t>
            </a:r>
            <a:r>
              <a:rPr lang="en-US" altLang="zh-CN" sz="1400">
                <a:sym typeface="+mn-ea"/>
              </a:rPr>
              <a:t>9</a:t>
            </a:r>
            <a:r>
              <a:rPr sz="1400">
                <a:sym typeface="+mn-ea"/>
              </a:rPr>
              <a:t>分，依次类推，超过</a:t>
            </a:r>
            <a:r>
              <a:rPr lang="en-US" altLang="zh-CN" sz="1400">
                <a:sym typeface="+mn-ea"/>
              </a:rPr>
              <a:t>10</a:t>
            </a:r>
            <a:r>
              <a:rPr sz="1400">
                <a:sym typeface="+mn-ea"/>
              </a:rPr>
              <a:t>次后得</a:t>
            </a:r>
            <a:r>
              <a:rPr lang="en-US" altLang="zh-CN" sz="1400">
                <a:sym typeface="+mn-ea"/>
              </a:rPr>
              <a:t>0</a:t>
            </a:r>
            <a:r>
              <a:rPr sz="1400">
                <a:sym typeface="+mn-ea"/>
              </a:rPr>
              <a:t>分（未改完）。</a:t>
            </a:r>
            <a:endParaRPr sz="1400">
              <a:sym typeface="+mn-ea"/>
            </a:endParaRPr>
          </a:p>
          <a:p>
            <a:pPr lvl="0"/>
            <a:r>
              <a:rPr lang="zh-CN" altLang="en-US" sz="1400"/>
              <a:t>特别注意</a:t>
            </a:r>
            <a:endParaRPr lang="zh-CN" altLang="en-US" sz="1400"/>
          </a:p>
          <a:p>
            <a:pPr lvl="1"/>
            <a:r>
              <a:rPr sz="1400"/>
              <a:t>标签的</a:t>
            </a:r>
            <a:r>
              <a:rPr lang="en-US" altLang="zh-CN" sz="1400"/>
              <a:t>id</a:t>
            </a:r>
            <a:r>
              <a:rPr sz="1400"/>
              <a:t>、类名等是检查的主要索引项，注意填好</a:t>
            </a:r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ZTZiMGM5MmQ4ZjdjYWQzZmJhMGMwZDExYjZjYjk1ZW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演示</Application>
  <PresentationFormat>宽屏</PresentationFormat>
  <Paragraphs>55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上机实验（三）.2</vt:lpstr>
      <vt:lpstr>上机实验（四）.阅读器页面</vt:lpstr>
      <vt:lpstr>上机实验（四）.阅读器</vt:lpstr>
      <vt:lpstr>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103</cp:revision>
  <dcterms:created xsi:type="dcterms:W3CDTF">2019-06-19T02:08:00Z</dcterms:created>
  <dcterms:modified xsi:type="dcterms:W3CDTF">2024-10-10T00:00:35Z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A279E1D4D855411181C3462E195C1B95</vt:lpwstr>
  </property>
</Properties>
</file>