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322" r:id="rId5"/>
    <p:sldId id="312" r:id="rId6"/>
    <p:sldId id="306" r:id="rId7"/>
  </p:sldIdLst>
  <p:sldSz cx="9144000" cy="6858000" type="screen4x3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96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2.xml"/><Relationship Id="rId7" Type="http://schemas.openxmlformats.org/officeDocument/2006/relationships/image" Target="../media/image3.png"/><Relationship Id="rId6" Type="http://schemas.openxmlformats.org/officeDocument/2006/relationships/tags" Target="../tags/tag91.xml"/><Relationship Id="rId5" Type="http://schemas.openxmlformats.org/officeDocument/2006/relationships/image" Target="../media/image2.png"/><Relationship Id="rId4" Type="http://schemas.openxmlformats.org/officeDocument/2006/relationships/tags" Target="../tags/tag90.xml"/><Relationship Id="rId3" Type="http://schemas.openxmlformats.org/officeDocument/2006/relationships/image" Target="../media/image1.jpeg"/><Relationship Id="rId2" Type="http://schemas.openxmlformats.org/officeDocument/2006/relationships/tags" Target="../tags/tag89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23.xml"/><Relationship Id="rId7" Type="http://schemas.openxmlformats.org/officeDocument/2006/relationships/image" Target="../media/image2.png"/><Relationship Id="rId6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tags" Target="../tags/tag21.xml"/><Relationship Id="rId3" Type="http://schemas.openxmlformats.org/officeDocument/2006/relationships/image" Target="../media/image1.jpeg"/><Relationship Id="rId2" Type="http://schemas.openxmlformats.org/officeDocument/2006/relationships/tags" Target="../tags/tag2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image" Target="../media/image5.png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image" Target="../media/image4.png"/><Relationship Id="rId6" Type="http://schemas.openxmlformats.org/officeDocument/2006/relationships/tags" Target="../tags/tag54.xml"/><Relationship Id="rId5" Type="http://schemas.openxmlformats.org/officeDocument/2006/relationships/image" Target="../media/image2.png"/><Relationship Id="rId4" Type="http://schemas.openxmlformats.org/officeDocument/2006/relationships/tags" Target="../tags/tag53.xml"/><Relationship Id="rId3" Type="http://schemas.openxmlformats.org/officeDocument/2006/relationships/image" Target="../media/image6.jpeg"/><Relationship Id="rId2" Type="http://schemas.openxmlformats.org/officeDocument/2006/relationships/tags" Target="../tags/tag52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cxnSp>
        <p:nvCxnSpPr>
          <p:cNvPr id="13" name="直接连接符 12"/>
          <p:cNvCxnSpPr/>
          <p:nvPr>
            <p:custDataLst>
              <p:tags r:id="rId10"/>
            </p:custDataLst>
          </p:nvPr>
        </p:nvCxnSpPr>
        <p:spPr>
          <a:xfrm>
            <a:off x="4328840" y="3801904"/>
            <a:ext cx="486322" cy="0"/>
          </a:xfrm>
          <a:prstGeom prst="line">
            <a:avLst/>
          </a:prstGeom>
          <a:ln w="28575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502412" y="1375710"/>
            <a:ext cx="8139178" cy="132286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502412" y="2753327"/>
            <a:ext cx="8139178" cy="62804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1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6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735532" y="1594956"/>
            <a:ext cx="7672937" cy="1031557"/>
          </a:xfrm>
        </p:spPr>
        <p:txBody>
          <a:bodyPr vert="horz" lIns="90000" tIns="46800" rIns="90000" bIns="46800" rtlCol="0" anchor="b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1471061" y="2696898"/>
            <a:ext cx="6201877" cy="103155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50000"/>
              </a:lnSpc>
              <a:buNone/>
              <a:defRPr sz="13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grpSp>
        <p:nvGrpSpPr>
          <p:cNvPr id="6" name="Group 11"/>
          <p:cNvGrpSpPr/>
          <p:nvPr>
            <p:custDataLst>
              <p:tags r:id="rId5"/>
            </p:custDataLst>
          </p:nvPr>
        </p:nvGrpSpPr>
        <p:grpSpPr>
          <a:xfrm>
            <a:off x="8127206" y="6350000"/>
            <a:ext cx="945356" cy="311785"/>
            <a:chOff x="1237129" y="4625788"/>
            <a:chExt cx="597666" cy="147918"/>
          </a:xfrm>
        </p:grpSpPr>
        <p:sp>
          <p:nvSpPr>
            <p:cNvPr id="7" name="Oval 12"/>
            <p:cNvSpPr/>
            <p:nvPr>
              <p:custDataLst>
                <p:tags r:id="rId6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rgbClr val="A0C6E2"/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>
              <p:custDataLst>
                <p:tags r:id="rId7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>
              <p:custDataLst>
                <p:tags r:id="rId8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Group 11"/>
          <p:cNvGrpSpPr/>
          <p:nvPr>
            <p:custDataLst>
              <p:tags r:id="rId3"/>
            </p:custDataLst>
          </p:nvPr>
        </p:nvGrpSpPr>
        <p:grpSpPr>
          <a:xfrm rot="0">
            <a:off x="121920" y="168910"/>
            <a:ext cx="945356" cy="311785"/>
            <a:chOff x="1237129" y="4625788"/>
            <a:chExt cx="597666" cy="147918"/>
          </a:xfrm>
        </p:grpSpPr>
        <p:sp>
          <p:nvSpPr>
            <p:cNvPr id="2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5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6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27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107204" y="6355080"/>
            <a:ext cx="945356" cy="311785"/>
            <a:chOff x="1237129" y="4625788"/>
            <a:chExt cx="597666" cy="147918"/>
          </a:xfrm>
        </p:grpSpPr>
        <p:sp>
          <p:nvSpPr>
            <p:cNvPr id="28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9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30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6" name="Group 11"/>
          <p:cNvGrpSpPr/>
          <p:nvPr>
            <p:custDataLst>
              <p:tags r:id="rId3"/>
            </p:custDataLst>
          </p:nvPr>
        </p:nvGrpSpPr>
        <p:grpSpPr>
          <a:xfrm>
            <a:off x="143351" y="6350000"/>
            <a:ext cx="945356" cy="311785"/>
            <a:chOff x="1237129" y="4625788"/>
            <a:chExt cx="597666" cy="147918"/>
          </a:xfrm>
        </p:grpSpPr>
        <p:sp>
          <p:nvSpPr>
            <p:cNvPr id="17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8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9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043386" y="187325"/>
            <a:ext cx="945356" cy="31178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1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>
            <a:normAutofit/>
          </a:bodyPr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flipH="1">
            <a:off x="8011478" y="300990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4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1530668" cy="50482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7500938" y="6162040"/>
            <a:ext cx="1530668" cy="50482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图片 10" descr="C:\Users\kingsoft\Desktop\黑色.png黑色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screen"/>
          <a:srcRect/>
          <a:stretch>
            <a:fillRect/>
          </a:stretch>
        </p:blipFill>
        <p:spPr>
          <a:xfrm>
            <a:off x="-476" y="1002030"/>
            <a:ext cx="9144476" cy="3405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52003" y="2255939"/>
            <a:ext cx="5239994" cy="90556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2371414" y="3191008"/>
            <a:ext cx="4401172" cy="1077985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5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11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-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42" name="图片 4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3.xml"/><Relationship Id="rId2" Type="http://schemas.openxmlformats.org/officeDocument/2006/relationships/image" Target="../media/image7.png"/><Relationship Id="rId1" Type="http://schemas.openxmlformats.org/officeDocument/2006/relationships/tags" Target="../tags/tag19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4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Web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——</a:t>
            </a:r>
            <a:r>
              <a:rPr lang="zh-CN" altLang="en-US"/>
              <a:t>前端开发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上机实验（五）</a:t>
            </a:r>
            <a:r>
              <a:rPr lang="en-US" altLang="zh-CN"/>
              <a:t>.1</a:t>
            </a:r>
            <a:r>
              <a:t>盒子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sz="1400"/>
              <a:t>创建一个包含多个独立盒子的页面。</a:t>
            </a:r>
            <a:endParaRPr sz="1400"/>
          </a:p>
          <a:p>
            <a:r>
              <a:rPr sz="1400"/>
              <a:t>内部CSS样式：</a:t>
            </a:r>
            <a:endParaRPr sz="1400"/>
          </a:p>
          <a:p>
            <a:pPr lvl="1"/>
            <a:r>
              <a:rPr lang="en-US" altLang="zh-CN" sz="1400"/>
              <a:t>1</a:t>
            </a:r>
            <a:r>
              <a:rPr sz="1400"/>
              <a:t>.使用通配选择器设置基本字体，font-family: Arial。</a:t>
            </a:r>
            <a:endParaRPr sz="1400"/>
          </a:p>
          <a:p>
            <a:pPr lvl="1"/>
            <a:r>
              <a:rPr lang="en-US" altLang="zh-CN" sz="1400"/>
              <a:t>2</a:t>
            </a:r>
            <a:r>
              <a:rPr sz="1400"/>
              <a:t>.使用类选择器.box为所有盒子设置相同的宽度和高度，width: 200px; height: 200px。</a:t>
            </a:r>
            <a:endParaRPr sz="1400"/>
          </a:p>
          <a:p>
            <a:pPr lvl="1"/>
            <a:r>
              <a:rPr lang="en-US" altLang="zh-CN" sz="1400"/>
              <a:t>3</a:t>
            </a:r>
            <a:r>
              <a:rPr sz="1400"/>
              <a:t>.使用ID选择器#box-container设置容器的布局样式，float: right来创建靠右排列的盒子布局。</a:t>
            </a:r>
            <a:endParaRPr sz="1400"/>
          </a:p>
          <a:p>
            <a:pPr lvl="1"/>
            <a:r>
              <a:rPr lang="en-US" altLang="zh-CN" sz="1400"/>
              <a:t>4</a:t>
            </a:r>
            <a:r>
              <a:rPr sz="1400"/>
              <a:t>.为每个盒子设置不同的边框样式，盒子1：（border: 2px solid black;）、盒子2：（border: 1px solid gray; padding: 10px; ）、盒子3（border: 2px dashed blue; margin: 20px;）。</a:t>
            </a:r>
            <a:endParaRPr sz="1400"/>
          </a:p>
          <a:p>
            <a:pPr lvl="0"/>
            <a:r>
              <a:rPr lang="en-US" altLang="zh-CN" sz="1400">
                <a:sym typeface="+mn-ea"/>
              </a:rPr>
              <a:t>HTML</a:t>
            </a:r>
            <a:r>
              <a:rPr sz="1400">
                <a:sym typeface="+mn-ea"/>
              </a:rPr>
              <a:t>部分见提交网站。</a:t>
            </a:r>
            <a:endParaRPr sz="1400"/>
          </a:p>
          <a:p>
            <a:pPr lvl="1"/>
            <a:r>
              <a:rPr sz="1400"/>
              <a:t>创建一个ID为box-container的</a:t>
            </a:r>
            <a:r>
              <a:rPr sz="1400">
                <a:sym typeface="+mn-ea"/>
              </a:rPr>
              <a:t>&lt;div&gt;容器</a:t>
            </a:r>
            <a:endParaRPr sz="1400"/>
          </a:p>
          <a:p>
            <a:pPr lvl="1"/>
            <a:r>
              <a:rPr sz="1400"/>
              <a:t>在容器中创建三个盒子类名为</a:t>
            </a:r>
            <a:r>
              <a:rPr lang="en-US" altLang="zh-CN" sz="1400"/>
              <a:t>box</a:t>
            </a:r>
            <a:r>
              <a:rPr sz="1400"/>
              <a:t>的&lt;div&gt;标签盒子</a:t>
            </a:r>
            <a:endParaRPr sz="1400"/>
          </a:p>
          <a:p>
            <a:pPr lvl="2"/>
            <a:r>
              <a:rPr sz="1400"/>
              <a:t>盒子1: 包含一段文字。</a:t>
            </a:r>
            <a:endParaRPr sz="1400"/>
          </a:p>
          <a:p>
            <a:pPr lvl="2"/>
            <a:r>
              <a:rPr sz="1400"/>
              <a:t>盒子2: 包含一个图片。</a:t>
            </a:r>
            <a:endParaRPr sz="1400"/>
          </a:p>
          <a:p>
            <a:pPr lvl="2"/>
            <a:r>
              <a:rPr sz="1400"/>
              <a:t>盒子3: 包含</a:t>
            </a:r>
            <a:r>
              <a:rPr sz="1400">
                <a:sym typeface="+mn-ea"/>
              </a:rPr>
              <a:t>一个</a:t>
            </a:r>
            <a:r>
              <a:rPr sz="1400"/>
              <a:t>按钮。</a:t>
            </a:r>
            <a:endParaRPr sz="1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02605" y="3830320"/>
            <a:ext cx="3039110" cy="26936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上机实验（五）</a:t>
            </a:r>
            <a:r>
              <a:rPr lang="en-US" altLang="zh-CN"/>
              <a:t>.2</a:t>
            </a:r>
            <a:r>
              <a:t>博客首页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>
                <a:sym typeface="+mn-ea"/>
              </a:rPr>
              <a:t>1.实现</a:t>
            </a:r>
            <a:r>
              <a:rPr sz="1100">
                <a:sym typeface="+mn-ea"/>
              </a:rPr>
              <a:t>一个三行两列，标题为</a:t>
            </a:r>
            <a:r>
              <a:rPr lang="en-US" altLang="zh-CN" sz="1100">
                <a:sym typeface="+mn-ea"/>
              </a:rPr>
              <a:t>“</a:t>
            </a:r>
            <a:r>
              <a:rPr sz="1100">
                <a:sym typeface="+mn-ea"/>
              </a:rPr>
              <a:t>博客页面实验</a:t>
            </a:r>
            <a:r>
              <a:rPr lang="en-US" altLang="zh-CN" sz="1100">
                <a:sym typeface="+mn-ea"/>
              </a:rPr>
              <a:t>”</a:t>
            </a:r>
            <a:r>
              <a:rPr sz="1100">
                <a:sym typeface="+mn-ea"/>
              </a:rPr>
              <a:t>的弹性</a:t>
            </a:r>
            <a:r>
              <a:rPr sz="1100">
                <a:sym typeface="+mn-ea"/>
              </a:rPr>
              <a:t>博客首页</a:t>
            </a:r>
            <a:r>
              <a:rPr lang="en-US" altLang="zh-CN" sz="1100">
                <a:sym typeface="+mn-ea"/>
              </a:rPr>
              <a:t>。</a:t>
            </a:r>
            <a:endParaRPr lang="en-US" altLang="zh-CN" sz="1100"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100">
                <a:sym typeface="+mn-ea"/>
              </a:rPr>
              <a:t>2.</a:t>
            </a:r>
            <a:r>
              <a:rPr sz="1100">
                <a:sym typeface="+mn-ea"/>
              </a:rPr>
              <a:t>使用外部链接</a:t>
            </a:r>
            <a:r>
              <a:rPr lang="en-US" altLang="zh-CN" sz="1100">
                <a:sym typeface="+mn-ea"/>
              </a:rPr>
              <a:t>CSS</a:t>
            </a:r>
            <a:r>
              <a:rPr sz="1100">
                <a:sym typeface="+mn-ea"/>
              </a:rPr>
              <a:t>文件（</a:t>
            </a:r>
            <a:r>
              <a:rPr lang="en-US" altLang="zh-CN" sz="1100">
                <a:sym typeface="+mn-ea"/>
              </a:rPr>
              <a:t>Weboj</a:t>
            </a:r>
            <a:r>
              <a:rPr sz="1100">
                <a:sym typeface="+mn-ea"/>
              </a:rPr>
              <a:t>提交），</a:t>
            </a:r>
            <a:endParaRPr sz="1100">
              <a:sym typeface="+mn-ea"/>
            </a:endParaRP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100">
                <a:sym typeface="+mn-ea"/>
              </a:rPr>
              <a:t>注意，当前测试方式为，将</a:t>
            </a:r>
            <a:r>
              <a:rPr lang="en-US" altLang="zh-CN" sz="1100">
                <a:sym typeface="+mn-ea"/>
              </a:rPr>
              <a:t>link</a:t>
            </a:r>
            <a:r>
              <a:rPr sz="1100">
                <a:sym typeface="+mn-ea"/>
              </a:rPr>
              <a:t>文件拼装成内部样式；因此不要再另外使用内部样式，避免优先级意外。</a:t>
            </a:r>
            <a:endParaRPr sz="1100"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>
                <a:sym typeface="+mn-ea"/>
              </a:rPr>
              <a:t>3. </a:t>
            </a:r>
            <a:r>
              <a:rPr sz="1100">
                <a:sym typeface="+mn-ea"/>
              </a:rPr>
              <a:t>页面整体：页眉</a:t>
            </a:r>
            <a:r>
              <a:rPr lang="en-US" altLang="zh-CN" sz="1100">
                <a:sym typeface="+mn-ea"/>
              </a:rPr>
              <a:t>&lt;header&gt;</a:t>
            </a:r>
            <a:r>
              <a:rPr sz="1100">
                <a:sym typeface="+mn-ea"/>
              </a:rPr>
              <a:t>主体类名</a:t>
            </a:r>
            <a:r>
              <a:rPr lang="en-US" altLang="zh-CN" sz="1100">
                <a:sym typeface="+mn-ea"/>
              </a:rPr>
              <a:t>container</a:t>
            </a:r>
            <a:r>
              <a:rPr sz="1100">
                <a:sym typeface="+mn-ea"/>
              </a:rPr>
              <a:t>的</a:t>
            </a:r>
            <a:r>
              <a:rPr lang="en-US" altLang="zh-CN" sz="1100">
                <a:sym typeface="+mn-ea"/>
              </a:rPr>
              <a:t>&lt;div&gt;</a:t>
            </a:r>
            <a:r>
              <a:rPr sz="1100">
                <a:sym typeface="+mn-ea"/>
              </a:rPr>
              <a:t>页脚</a:t>
            </a:r>
            <a:r>
              <a:rPr lang="en-US" altLang="zh-CN" sz="1100">
                <a:sym typeface="+mn-ea"/>
              </a:rPr>
              <a:t>&lt;footer&gt;</a:t>
            </a:r>
            <a:r>
              <a:rPr sz="1100">
                <a:sym typeface="+mn-ea"/>
              </a:rPr>
              <a:t>；</a:t>
            </a:r>
            <a:r>
              <a:rPr sz="1100">
                <a:sym typeface="+mn-ea"/>
              </a:rPr>
              <a:t>宋体，</a:t>
            </a:r>
            <a:r>
              <a:rPr lang="en-US" altLang="zh-CN" sz="1100">
                <a:sym typeface="+mn-ea"/>
              </a:rPr>
              <a:t>50%</a:t>
            </a:r>
            <a:r>
              <a:rPr sz="1100">
                <a:sym typeface="+mn-ea"/>
              </a:rPr>
              <a:t>宽，居中。</a:t>
            </a:r>
            <a:endParaRPr lang="en-US" altLang="zh-CN" sz="1100"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>
                <a:sym typeface="+mn-ea"/>
              </a:rPr>
              <a:t>4. </a:t>
            </a:r>
            <a:r>
              <a:rPr sz="1100">
                <a:sym typeface="+mn-ea"/>
              </a:rPr>
              <a:t>页眉主要包括导航</a:t>
            </a:r>
            <a:r>
              <a:rPr lang="en-US" altLang="zh-CN" sz="1100">
                <a:sym typeface="+mn-ea"/>
              </a:rPr>
              <a:t>&lt;nav&gt;</a:t>
            </a:r>
            <a:r>
              <a:rPr sz="1100">
                <a:sym typeface="+mn-ea"/>
              </a:rPr>
              <a:t>菜单，内嵌多个</a:t>
            </a:r>
            <a:r>
              <a:rPr lang="en-US" altLang="zh-CN" sz="1100">
                <a:sym typeface="+mn-ea"/>
              </a:rPr>
              <a:t>&lt;ul&gt;</a:t>
            </a:r>
            <a:r>
              <a:rPr sz="1100">
                <a:sym typeface="+mn-ea"/>
              </a:rPr>
              <a:t>导航项，使用弹性盒子排列</a:t>
            </a:r>
            <a:r>
              <a:rPr sz="1100">
                <a:sym typeface="+mn-ea"/>
              </a:rPr>
              <a:t>导航项，内容均匀分布、居中、背景色</a:t>
            </a:r>
            <a:r>
              <a:rPr lang="en-US" altLang="zh-CN" sz="1100">
                <a:sym typeface="+mn-ea"/>
              </a:rPr>
              <a:t>#333</a:t>
            </a:r>
            <a:r>
              <a:rPr sz="1100">
                <a:sym typeface="+mn-ea"/>
              </a:rPr>
              <a:t>，字体白色</a:t>
            </a:r>
            <a:endParaRPr sz="1100"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>
                <a:sym typeface="+mn-ea"/>
              </a:rPr>
              <a:t>5. </a:t>
            </a:r>
            <a:r>
              <a:rPr sz="1100">
                <a:sym typeface="+mn-ea"/>
              </a:rPr>
              <a:t>主容器也是弹性盒子，宽度左</a:t>
            </a:r>
            <a:r>
              <a:rPr lang="en-US" altLang="zh-CN" sz="1100">
                <a:sym typeface="+mn-ea"/>
              </a:rPr>
              <a:t>3</a:t>
            </a:r>
            <a:r>
              <a:rPr sz="1100">
                <a:sym typeface="+mn-ea"/>
              </a:rPr>
              <a:t>右</a:t>
            </a:r>
            <a:r>
              <a:rPr lang="en-US" altLang="zh-CN" sz="1100">
                <a:sym typeface="+mn-ea"/>
              </a:rPr>
              <a:t>7</a:t>
            </a:r>
            <a:r>
              <a:rPr sz="1100">
                <a:sym typeface="+mn-ea"/>
              </a:rPr>
              <a:t>，左侧类名</a:t>
            </a:r>
            <a:r>
              <a:rPr lang="en-US" altLang="zh-CN" sz="1100">
                <a:sym typeface="+mn-ea"/>
              </a:rPr>
              <a:t>text-content</a:t>
            </a:r>
            <a:r>
              <a:rPr sz="1100">
                <a:sym typeface="+mn-ea"/>
              </a:rPr>
              <a:t>的</a:t>
            </a:r>
            <a:r>
              <a:rPr lang="en-US" altLang="zh-CN" sz="1100">
                <a:sym typeface="+mn-ea"/>
              </a:rPr>
              <a:t>div</a:t>
            </a:r>
            <a:r>
              <a:rPr sz="1100">
                <a:sym typeface="+mn-ea"/>
              </a:rPr>
              <a:t>，展示欢迎文字，内边距</a:t>
            </a:r>
            <a:r>
              <a:rPr lang="en-US" altLang="zh-CN" sz="1100">
                <a:sym typeface="+mn-ea"/>
              </a:rPr>
              <a:t>20px</a:t>
            </a:r>
            <a:r>
              <a:rPr sz="1100">
                <a:sym typeface="+mn-ea"/>
              </a:rPr>
              <a:t>，背景色</a:t>
            </a:r>
            <a:r>
              <a:rPr lang="en-US" altLang="zh-CN" sz="1100">
                <a:sym typeface="+mn-ea"/>
              </a:rPr>
              <a:t>#f2f2f2</a:t>
            </a:r>
            <a:r>
              <a:rPr sz="1100">
                <a:sym typeface="+mn-ea"/>
              </a:rPr>
              <a:t>，文本两端对齐。右侧类名</a:t>
            </a:r>
            <a:r>
              <a:rPr lang="en-US" altLang="zh-CN" sz="1100">
                <a:sym typeface="+mn-ea"/>
              </a:rPr>
              <a:t>blog-content</a:t>
            </a:r>
            <a:r>
              <a:rPr sz="1100">
                <a:sym typeface="+mn-ea"/>
              </a:rPr>
              <a:t>的文章列表</a:t>
            </a:r>
            <a:r>
              <a:rPr lang="en-US" altLang="zh-CN" sz="1100">
                <a:sym typeface="+mn-ea"/>
              </a:rPr>
              <a:t>div</a:t>
            </a:r>
            <a:r>
              <a:rPr sz="1100">
                <a:sym typeface="+mn-ea"/>
              </a:rPr>
              <a:t>，弹性、垂直、间隔均匀排列文章。</a:t>
            </a:r>
            <a:endParaRPr sz="1100"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>
                <a:sym typeface="+mn-ea"/>
              </a:rPr>
              <a:t>6. </a:t>
            </a:r>
            <a:r>
              <a:rPr sz="1100">
                <a:sym typeface="+mn-ea"/>
              </a:rPr>
              <a:t>页脚居中显示版权信息，背景文字同页眉</a:t>
            </a:r>
            <a:endParaRPr sz="1100"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sz="1100"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100"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100">
              <a:sym typeface="+mn-ea"/>
            </a:endParaRPr>
          </a:p>
        </p:txBody>
      </p:sp>
      <p:pic>
        <p:nvPicPr>
          <p:cNvPr id="4" name="图片 3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830" y="3826510"/>
            <a:ext cx="5947410" cy="28492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评分标准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1400"/>
              <a:t>代码提交</a:t>
            </a:r>
            <a:r>
              <a:rPr sz="1400">
                <a:sym typeface="+mn-ea"/>
              </a:rPr>
              <a:t>到下列网站上即可</a:t>
            </a:r>
            <a:endParaRPr lang="zh-CN" altLang="en-US" sz="1400"/>
          </a:p>
          <a:p>
            <a:pPr lvl="1"/>
            <a:r>
              <a:rPr lang="en-US" altLang="zh-CN" sz="1400">
                <a:sym typeface="+mn-ea"/>
              </a:rPr>
              <a:t>http://172.31.233.204/webcheck</a:t>
            </a:r>
            <a:r>
              <a:rPr sz="1400">
                <a:sym typeface="+mn-ea"/>
              </a:rPr>
              <a:t>，使用自己的学号登录，初始密码是学号的后6位</a:t>
            </a:r>
            <a:endParaRPr sz="1400">
              <a:sym typeface="+mn-ea"/>
            </a:endParaRPr>
          </a:p>
          <a:p>
            <a:pPr marL="914400" lvl="4"/>
            <a:r>
              <a:rPr sz="1400">
                <a:sym typeface="+mn-ea"/>
              </a:rPr>
              <a:t>选择</a:t>
            </a:r>
            <a:r>
              <a:rPr lang="en-US" altLang="zh-CN" sz="1400">
                <a:sym typeface="+mn-ea"/>
              </a:rPr>
              <a:t>“</a:t>
            </a:r>
            <a:r>
              <a:rPr sz="1400">
                <a:sym typeface="+mn-ea"/>
              </a:rPr>
              <a:t>实验（五）</a:t>
            </a:r>
            <a:r>
              <a:rPr lang="en-US" altLang="zh-CN" sz="1400">
                <a:sym typeface="+mn-ea"/>
              </a:rPr>
              <a:t>……”</a:t>
            </a:r>
            <a:r>
              <a:rPr sz="1400">
                <a:sym typeface="+mn-ea"/>
              </a:rPr>
              <a:t>等，提交</a:t>
            </a:r>
            <a:r>
              <a:rPr lang="en-US" altLang="zh-CN" sz="1400">
                <a:sym typeface="+mn-ea"/>
              </a:rPr>
              <a:t>html</a:t>
            </a:r>
            <a:r>
              <a:rPr sz="1400">
                <a:sym typeface="+mn-ea"/>
              </a:rPr>
              <a:t>文本</a:t>
            </a:r>
            <a:endParaRPr lang="en-US" altLang="zh-CN" sz="1400">
              <a:sym typeface="+mn-ea"/>
            </a:endParaRPr>
          </a:p>
          <a:p>
            <a:pPr marL="457200" lvl="3"/>
            <a:r>
              <a:rPr sz="1400">
                <a:sym typeface="+mn-ea"/>
              </a:rPr>
              <a:t>评分规则：</a:t>
            </a:r>
            <a:endParaRPr sz="1400">
              <a:sym typeface="+mn-ea"/>
            </a:endParaRPr>
          </a:p>
          <a:p>
            <a:pPr marL="914400" lvl="4">
              <a:lnSpc>
                <a:spcPct val="100000"/>
              </a:lnSpc>
            </a:pPr>
            <a:r>
              <a:rPr sz="1400">
                <a:sym typeface="+mn-ea"/>
              </a:rPr>
              <a:t>每个实验具有多个测试检查点（例如有</a:t>
            </a:r>
            <a:r>
              <a:rPr lang="en-US" altLang="zh-CN" sz="1400">
                <a:sym typeface="+mn-ea"/>
              </a:rPr>
              <a:t>10</a:t>
            </a:r>
            <a:r>
              <a:rPr sz="1400">
                <a:sym typeface="+mn-ea"/>
              </a:rPr>
              <a:t>个）。</a:t>
            </a:r>
            <a:endParaRPr lang="zh-CN" altLang="en-US" sz="1400">
              <a:sym typeface="+mn-ea"/>
            </a:endParaRPr>
          </a:p>
          <a:p>
            <a:pPr marL="914400" lvl="4">
              <a:lnSpc>
                <a:spcPct val="100000"/>
              </a:lnSpc>
            </a:pPr>
            <a:r>
              <a:rPr sz="1400">
                <a:sym typeface="+mn-ea"/>
              </a:rPr>
              <a:t>提交的实验代码</a:t>
            </a:r>
            <a:r>
              <a:rPr sz="1400" b="1">
                <a:solidFill>
                  <a:srgbClr val="FF0000"/>
                </a:solidFill>
                <a:sym typeface="+mn-ea"/>
              </a:rPr>
              <a:t>首次通过至少</a:t>
            </a:r>
            <a:r>
              <a:rPr lang="en-US" altLang="zh-CN" sz="1400" b="1">
                <a:solidFill>
                  <a:srgbClr val="FF0000"/>
                </a:solidFill>
                <a:sym typeface="+mn-ea"/>
              </a:rPr>
              <a:t>1</a:t>
            </a:r>
            <a:r>
              <a:rPr sz="1400" b="1">
                <a:solidFill>
                  <a:srgbClr val="FF0000"/>
                </a:solidFill>
                <a:sym typeface="+mn-ea"/>
              </a:rPr>
              <a:t>个</a:t>
            </a:r>
            <a:r>
              <a:rPr sz="1400">
                <a:sym typeface="+mn-ea"/>
              </a:rPr>
              <a:t>测试检查点的时间称为</a:t>
            </a:r>
            <a:r>
              <a:rPr lang="en-US" altLang="zh-CN" sz="1400">
                <a:sym typeface="+mn-ea"/>
              </a:rPr>
              <a:t>“</a:t>
            </a:r>
            <a:r>
              <a:rPr sz="1400">
                <a:sym typeface="+mn-ea"/>
              </a:rPr>
              <a:t>有效提交时间</a:t>
            </a:r>
            <a:r>
              <a:rPr lang="en-US" altLang="zh-CN" sz="1400">
                <a:sym typeface="+mn-ea"/>
              </a:rPr>
              <a:t>”</a:t>
            </a:r>
            <a:r>
              <a:rPr sz="1400">
                <a:sym typeface="+mn-ea"/>
              </a:rPr>
              <a:t>。</a:t>
            </a:r>
            <a:endParaRPr sz="1400">
              <a:sym typeface="+mn-ea"/>
            </a:endParaRPr>
          </a:p>
          <a:p>
            <a:pPr marL="914400" lvl="4">
              <a:lnSpc>
                <a:spcPct val="100000"/>
              </a:lnSpc>
            </a:pPr>
            <a:r>
              <a:rPr sz="1400">
                <a:sym typeface="+mn-ea"/>
              </a:rPr>
              <a:t>不同有效提交时间获得不同基础分：</a:t>
            </a:r>
            <a:endParaRPr sz="1400">
              <a:sym typeface="+mn-ea"/>
            </a:endParaRPr>
          </a:p>
          <a:p>
            <a:pPr marL="1371600" lvl="5">
              <a:lnSpc>
                <a:spcPct val="100000"/>
              </a:lnSpc>
            </a:pPr>
            <a:r>
              <a:rPr sz="1400">
                <a:sym typeface="+mn-ea"/>
              </a:rPr>
              <a:t>实验课下课前（服务器时间）：</a:t>
            </a:r>
            <a:r>
              <a:rPr lang="en-US" altLang="zh-CN" sz="1400">
                <a:sym typeface="+mn-ea"/>
              </a:rPr>
              <a:t>80</a:t>
            </a:r>
            <a:r>
              <a:rPr sz="1400">
                <a:sym typeface="+mn-ea"/>
              </a:rPr>
              <a:t>分；</a:t>
            </a:r>
            <a:endParaRPr sz="1400">
              <a:sym typeface="+mn-ea"/>
            </a:endParaRPr>
          </a:p>
          <a:p>
            <a:pPr marL="1371600" lvl="5">
              <a:lnSpc>
                <a:spcPct val="100000"/>
              </a:lnSpc>
            </a:pPr>
            <a:r>
              <a:rPr sz="1400">
                <a:sym typeface="+mn-ea"/>
              </a:rPr>
              <a:t>下周三前（不是周四实验课前）：</a:t>
            </a:r>
            <a:r>
              <a:rPr lang="en-US" altLang="zh-CN" sz="1400">
                <a:sym typeface="+mn-ea"/>
              </a:rPr>
              <a:t>70</a:t>
            </a:r>
            <a:r>
              <a:rPr sz="1400">
                <a:sym typeface="+mn-ea"/>
              </a:rPr>
              <a:t>分；</a:t>
            </a:r>
            <a:endParaRPr lang="zh-CN" altLang="en-US" sz="1400">
              <a:sym typeface="+mn-ea"/>
            </a:endParaRPr>
          </a:p>
          <a:p>
            <a:pPr marL="1371600" lvl="5">
              <a:lnSpc>
                <a:spcPct val="100000"/>
              </a:lnSpc>
            </a:pPr>
            <a:r>
              <a:rPr sz="1400">
                <a:sym typeface="+mn-ea"/>
              </a:rPr>
              <a:t>此后：</a:t>
            </a:r>
            <a:r>
              <a:rPr lang="en-US" altLang="zh-CN" sz="1400">
                <a:sym typeface="+mn-ea"/>
              </a:rPr>
              <a:t>60</a:t>
            </a:r>
            <a:r>
              <a:rPr sz="1400">
                <a:sym typeface="+mn-ea"/>
              </a:rPr>
              <a:t>分</a:t>
            </a:r>
            <a:endParaRPr lang="zh-CN" altLang="en-US" sz="1400">
              <a:sym typeface="+mn-ea"/>
            </a:endParaRPr>
          </a:p>
          <a:p>
            <a:pPr marL="914400" lvl="4">
              <a:lnSpc>
                <a:spcPct val="100000"/>
              </a:lnSpc>
            </a:pPr>
            <a:r>
              <a:rPr sz="1400">
                <a:sym typeface="+mn-ea"/>
              </a:rPr>
              <a:t>测试检查点全部通过分数：</a:t>
            </a:r>
            <a:r>
              <a:rPr lang="en-US" altLang="zh-CN" sz="1400">
                <a:sym typeface="+mn-ea"/>
              </a:rPr>
              <a:t>10</a:t>
            </a:r>
            <a:r>
              <a:rPr sz="1400">
                <a:sym typeface="+mn-ea"/>
              </a:rPr>
              <a:t>分。具体得分为通过测试点百分比</a:t>
            </a:r>
            <a:r>
              <a:rPr lang="en-US" altLang="zh-CN" sz="1400">
                <a:sym typeface="+mn-ea"/>
              </a:rPr>
              <a:t>*10</a:t>
            </a:r>
            <a:r>
              <a:rPr sz="1400">
                <a:sym typeface="+mn-ea"/>
              </a:rPr>
              <a:t>。</a:t>
            </a:r>
            <a:endParaRPr lang="zh-CN" altLang="en-US" sz="1400">
              <a:sym typeface="+mn-ea"/>
            </a:endParaRPr>
          </a:p>
          <a:p>
            <a:pPr marL="914400" lvl="4">
              <a:lnSpc>
                <a:spcPct val="100000"/>
              </a:lnSpc>
            </a:pPr>
            <a:r>
              <a:rPr sz="1400">
                <a:sym typeface="+mn-ea"/>
              </a:rPr>
              <a:t>提交次数得分：第</a:t>
            </a:r>
            <a:r>
              <a:rPr lang="en-US" altLang="zh-CN" sz="1400">
                <a:sym typeface="+mn-ea"/>
              </a:rPr>
              <a:t>1</a:t>
            </a:r>
            <a:r>
              <a:rPr sz="1400">
                <a:sym typeface="+mn-ea"/>
              </a:rPr>
              <a:t>次提交得</a:t>
            </a:r>
            <a:r>
              <a:rPr lang="en-US" altLang="zh-CN" sz="1400">
                <a:sym typeface="+mn-ea"/>
              </a:rPr>
              <a:t>10</a:t>
            </a:r>
            <a:r>
              <a:rPr sz="1400">
                <a:sym typeface="+mn-ea"/>
              </a:rPr>
              <a:t>分，第</a:t>
            </a:r>
            <a:r>
              <a:rPr lang="en-US" altLang="zh-CN" sz="1400">
                <a:sym typeface="+mn-ea"/>
              </a:rPr>
              <a:t>2</a:t>
            </a:r>
            <a:r>
              <a:rPr sz="1400">
                <a:sym typeface="+mn-ea"/>
              </a:rPr>
              <a:t>次提交得</a:t>
            </a:r>
            <a:r>
              <a:rPr lang="en-US" altLang="zh-CN" sz="1400">
                <a:sym typeface="+mn-ea"/>
              </a:rPr>
              <a:t>9</a:t>
            </a:r>
            <a:r>
              <a:rPr sz="1400">
                <a:sym typeface="+mn-ea"/>
              </a:rPr>
              <a:t>分，依次类推，超过</a:t>
            </a:r>
            <a:r>
              <a:rPr lang="en-US" altLang="zh-CN" sz="1400">
                <a:sym typeface="+mn-ea"/>
              </a:rPr>
              <a:t>10</a:t>
            </a:r>
            <a:r>
              <a:rPr sz="1400">
                <a:sym typeface="+mn-ea"/>
              </a:rPr>
              <a:t>次后得</a:t>
            </a:r>
            <a:r>
              <a:rPr lang="en-US" altLang="zh-CN" sz="1400">
                <a:sym typeface="+mn-ea"/>
              </a:rPr>
              <a:t>0</a:t>
            </a:r>
            <a:r>
              <a:rPr sz="1400">
                <a:sym typeface="+mn-ea"/>
              </a:rPr>
              <a:t>分（未改完）。</a:t>
            </a:r>
            <a:endParaRPr sz="1400">
              <a:sym typeface="+mn-ea"/>
            </a:endParaRPr>
          </a:p>
          <a:p>
            <a:pPr lvl="0"/>
            <a:r>
              <a:rPr lang="zh-CN" altLang="en-US" sz="1400"/>
              <a:t>特别注意</a:t>
            </a:r>
            <a:endParaRPr lang="zh-CN" altLang="en-US" sz="1400"/>
          </a:p>
          <a:p>
            <a:pPr lvl="1"/>
            <a:r>
              <a:rPr sz="1400"/>
              <a:t>链接外部</a:t>
            </a:r>
            <a:r>
              <a:rPr lang="en-US" altLang="zh-CN" sz="1400"/>
              <a:t>CSS</a:t>
            </a:r>
            <a:r>
              <a:rPr sz="1400"/>
              <a:t>和内部</a:t>
            </a:r>
            <a:r>
              <a:rPr lang="en-US" altLang="zh-CN" sz="1400"/>
              <a:t>CSS</a:t>
            </a:r>
            <a:r>
              <a:rPr sz="1400"/>
              <a:t>不要混用（</a:t>
            </a:r>
            <a:r>
              <a:rPr lang="en-US" altLang="zh-CN" sz="1400"/>
              <a:t>Weboj</a:t>
            </a:r>
            <a:r>
              <a:rPr sz="1400"/>
              <a:t>的测试原因，会改动原来的优先级）</a:t>
            </a:r>
            <a:endParaRPr sz="1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  <p:tag name="KSO_WM_UNIT_SM_LIMIT_TYPE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2*i*3"/>
  <p:tag name="KSO_WM_UNIT_LAYERLEVEL" val="1"/>
  <p:tag name="KSO_WM_TAG_VERSION" val="1.0"/>
  <p:tag name="KSO_WM_BEAUTIFY_FLAG" val="#wm#"/>
  <p:tag name="KSO_WM_UNIT_SM_LIMIT_TYPE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2*i*4"/>
  <p:tag name="KSO_WM_UNIT_LAYERLEVEL" val="1"/>
  <p:tag name="KSO_WM_TAG_VERSION" val="1.0"/>
  <p:tag name="KSO_WM_BEAUTIFY_FLAG" val="#wm#"/>
  <p:tag name="KSO_WM_UNIT_SM_LIMIT_TYPE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245"/>
  <p:tag name="KSO_WM_TEMPLATE_MASTER_THUMB_INDEX" val="12"/>
  <p:tag name="KSO_WM_TEMPLATE_THUMBS_INDEX" val="1、4、7、10、12、13、14、16、18、19、20、22、23、24、25、26、3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245"/>
  <p:tag name="KSO_WM_SLIDE_LAYOUT" val="a_b"/>
  <p:tag name="KSO_WM_SLIDE_LAYOUT_CNT" val="1_1"/>
  <p:tag name="KSO_WM_SLIDE_MODEL_TYPE" val="cover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6.xml><?xml version="1.0" encoding="utf-8"?>
<p:tagLst xmlns:p="http://schemas.openxmlformats.org/presentationml/2006/main">
  <p:tag name="KSO_WM_DOC_GUID" val="{cf0e3bb2-dbd9-4304-90c7-2348b7bef669}"/>
  <p:tag name="COMMONDATA" val="eyJoZGlkIjoiYmJlMDhmOTMyN2U4NjE0NTBlNjcxZDdkODQxMTY3MzgifQ=="/>
  <p:tag name="KSO_WPP_MARK_KEY" val="20fc71d4-2780-405a-9ce3-3b39f6e24626"/>
  <p:tag name="commondata" val="eyJoZGlkIjoiZTZiMGM5MmQ4ZjdjYWQzZmJhMGMwZDExYjZjYjk1ZWE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  <p:tag name="KSO_WM_UNIT_SM_LIMIT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  <p:tag name="KSO_WM_UNIT_SM_LIMIT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  <p:tag name="KSO_WM_UNIT_SM_LIMIT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  <p:tag name="KSO_WM_UNIT_SM_LIMIT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  <p:tag name="KSO_WM_UNIT_SM_LIMIT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  <p:tag name="KSO_WM_UNIT_SM_LIMIT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  <p:tag name="KSO_WM_UNIT_SM_LIMIT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  <p:tag name="KSO_WM_UNIT_SM_LIMIT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  <p:tag name="KSO_WM_UNIT_SM_LIMIT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  <p:tag name="KSO_WM_UNIT_SM_LIMIT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1.0"/>
  <p:tag name="KSO_WM_BEAUTIFY_FLAG" val="#wm#"/>
  <p:tag name="KSO_WM_UNIT_SM_LIMIT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  <p:tag name="KSO_WM_UNIT_SM_LIMIT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  <p:tag name="KSO_WM_UNIT_SM_LIMIT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  <p:tag name="KSO_WM_UNIT_SM_LIMIT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  <p:tag name="KSO_WM_UNIT_SM_LIMIT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20203245">
      <a:dk1>
        <a:sysClr val="windowText" lastClr="000000"/>
      </a:dk1>
      <a:lt1>
        <a:sysClr val="window" lastClr="FFFFFF"/>
      </a:lt1>
      <a:dk2>
        <a:srgbClr val="E8F1F8"/>
      </a:dk2>
      <a:lt2>
        <a:srgbClr val="FFFFFF"/>
      </a:lt2>
      <a:accent1>
        <a:srgbClr val="004D85"/>
      </a:accent1>
      <a:accent2>
        <a:srgbClr val="0F586A"/>
      </a:accent2>
      <a:accent3>
        <a:srgbClr val="1F6350"/>
      </a:accent3>
      <a:accent4>
        <a:srgbClr val="2E6F35"/>
      </a:accent4>
      <a:accent5>
        <a:srgbClr val="3E7A1B"/>
      </a:accent5>
      <a:accent6>
        <a:srgbClr val="4D85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1139</Words>
  <Application>WPS 演示</Application>
  <PresentationFormat>宽屏</PresentationFormat>
  <Paragraphs>49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Office 主题​​</vt:lpstr>
      <vt:lpstr>Web编程</vt:lpstr>
      <vt:lpstr>上机实验（四）.1创意名片</vt:lpstr>
      <vt:lpstr>上机实验（四）.2阅读器页面</vt:lpstr>
      <vt:lpstr>评分标准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蔡树彬</cp:lastModifiedBy>
  <cp:revision>104</cp:revision>
  <dcterms:created xsi:type="dcterms:W3CDTF">2019-06-19T02:08:00Z</dcterms:created>
  <dcterms:modified xsi:type="dcterms:W3CDTF">2024-10-17T01:03:24Z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A279E1D4D855411181C3462E195C1B95</vt:lpwstr>
  </property>
</Properties>
</file>