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 snapToGrid="0">
      <p:cViewPr>
        <p:scale>
          <a:sx n="50" d="100"/>
          <a:sy n="50" d="100"/>
        </p:scale>
        <p:origin x="16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8517-4684-4D4E-8016-149F0585AD1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A69D-841D-4B17-ABB9-DEE13A7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4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8517-4684-4D4E-8016-149F0585AD1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A69D-841D-4B17-ABB9-DEE13A7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2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8517-4684-4D4E-8016-149F0585AD1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A69D-841D-4B17-ABB9-DEE13A7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9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8517-4684-4D4E-8016-149F0585AD1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A69D-841D-4B17-ABB9-DEE13A7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3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8517-4684-4D4E-8016-149F0585AD1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A69D-841D-4B17-ABB9-DEE13A7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3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8517-4684-4D4E-8016-149F0585AD1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A69D-841D-4B17-ABB9-DEE13A7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6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8517-4684-4D4E-8016-149F0585AD1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A69D-841D-4B17-ABB9-DEE13A7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6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8517-4684-4D4E-8016-149F0585AD1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A69D-841D-4B17-ABB9-DEE13A7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9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8517-4684-4D4E-8016-149F0585AD1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A69D-841D-4B17-ABB9-DEE13A7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7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8517-4684-4D4E-8016-149F0585AD1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A69D-841D-4B17-ABB9-DEE13A7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8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8517-4684-4D4E-8016-149F0585AD1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A69D-841D-4B17-ABB9-DEE13A7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0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88517-4684-4D4E-8016-149F0585AD1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7A69D-841D-4B17-ABB9-DEE13A7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79A5-26FE-42E6-B97A-56E672D2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esearch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822F-4C00-482E-B9F3-CCD5D3D96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carbon market affect clean/dirty energy innovation?</a:t>
            </a:r>
          </a:p>
          <a:p>
            <a:endParaRPr lang="en-US" dirty="0"/>
          </a:p>
          <a:p>
            <a:r>
              <a:rPr lang="en-US" dirty="0"/>
              <a:t>Theory: endogenous innovation</a:t>
            </a:r>
          </a:p>
          <a:p>
            <a:r>
              <a:rPr lang="en-US" dirty="0"/>
              <a:t>Innovation activity determined by market size and abatement cost</a:t>
            </a:r>
          </a:p>
        </p:txBody>
      </p:sp>
    </p:spTree>
    <p:extLst>
      <p:ext uri="{BB962C8B-B14F-4D97-AF65-F5344CB8AC3E}">
        <p14:creationId xmlns:p14="http://schemas.microsoft.com/office/powerpoint/2010/main" val="272216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CC58-095C-4C7F-ACE0-3914CF01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96F7-AFCD-4CE0-8DBE-24C71A08B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379867"/>
          </a:xfrm>
        </p:spPr>
        <p:txBody>
          <a:bodyPr>
            <a:normAutofit/>
          </a:bodyPr>
          <a:lstStyle/>
          <a:p>
            <a:r>
              <a:rPr lang="en-US" sz="2400" dirty="0"/>
              <a:t>DID: post (2014, 2015, 2016), treated provinces</a:t>
            </a:r>
          </a:p>
          <a:p>
            <a:endParaRPr lang="en-US" sz="2400" dirty="0"/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个碳排放交易所的开盘时间</a:t>
            </a:r>
          </a:p>
          <a:p>
            <a:pPr marL="0" indent="0"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深圳 </a:t>
            </a: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6</a:t>
            </a:r>
            <a:r>
              <a:rPr lang="zh-CN" altLang="en-US" sz="2000" dirty="0"/>
              <a:t>月</a:t>
            </a:r>
            <a:r>
              <a:rPr lang="en-US" altLang="zh-CN" sz="2000" dirty="0"/>
              <a:t>18</a:t>
            </a:r>
            <a:r>
              <a:rPr lang="zh-CN" altLang="en-US" sz="2000" dirty="0"/>
              <a:t>日</a:t>
            </a:r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上海 </a:t>
            </a: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11</a:t>
            </a:r>
            <a:r>
              <a:rPr lang="zh-CN" altLang="en-US" sz="2000" dirty="0"/>
              <a:t>月</a:t>
            </a:r>
            <a:r>
              <a:rPr lang="en-US" altLang="zh-CN" sz="2000" dirty="0"/>
              <a:t>26</a:t>
            </a:r>
            <a:r>
              <a:rPr lang="zh-CN" altLang="en-US" sz="2000" dirty="0"/>
              <a:t>日</a:t>
            </a:r>
          </a:p>
          <a:p>
            <a:pPr marL="0" indent="0">
              <a:buNone/>
            </a:pPr>
            <a:r>
              <a:rPr lang="en-US" altLang="zh-CN" sz="2000" dirty="0"/>
              <a:t>3. </a:t>
            </a:r>
            <a:r>
              <a:rPr lang="zh-CN" altLang="en-US" sz="2000" dirty="0"/>
              <a:t>北京 </a:t>
            </a: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11</a:t>
            </a:r>
            <a:r>
              <a:rPr lang="zh-CN" altLang="en-US" sz="2000" dirty="0"/>
              <a:t>月</a:t>
            </a:r>
            <a:r>
              <a:rPr lang="en-US" altLang="zh-CN" sz="2000" dirty="0"/>
              <a:t>28</a:t>
            </a:r>
            <a:r>
              <a:rPr lang="zh-CN" altLang="en-US" sz="2000" dirty="0"/>
              <a:t>日</a:t>
            </a:r>
          </a:p>
          <a:p>
            <a:pPr marL="0" indent="0">
              <a:buNone/>
            </a:pPr>
            <a:r>
              <a:rPr lang="en-US" altLang="zh-CN" sz="2000" dirty="0"/>
              <a:t>4. </a:t>
            </a:r>
            <a:r>
              <a:rPr lang="zh-CN" altLang="en-US" sz="2000" dirty="0"/>
              <a:t>广东 </a:t>
            </a: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12</a:t>
            </a:r>
            <a:r>
              <a:rPr lang="zh-CN" altLang="en-US" sz="2000" dirty="0"/>
              <a:t>月</a:t>
            </a:r>
            <a:r>
              <a:rPr lang="en-US" altLang="zh-CN" sz="2000" dirty="0"/>
              <a:t>19</a:t>
            </a:r>
            <a:r>
              <a:rPr lang="zh-CN" altLang="en-US" sz="2000" dirty="0"/>
              <a:t>日：电力，钢铁，石化，水泥企业</a:t>
            </a:r>
          </a:p>
          <a:p>
            <a:pPr marL="0" indent="0">
              <a:buNone/>
            </a:pPr>
            <a:r>
              <a:rPr lang="en-US" altLang="zh-CN" sz="2000" dirty="0"/>
              <a:t>5. </a:t>
            </a:r>
            <a:r>
              <a:rPr lang="zh-CN" altLang="en-US" sz="2000" dirty="0"/>
              <a:t>天津 </a:t>
            </a: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12</a:t>
            </a:r>
            <a:r>
              <a:rPr lang="zh-CN" altLang="en-US" sz="2000" dirty="0"/>
              <a:t>月</a:t>
            </a:r>
            <a:r>
              <a:rPr lang="en-US" altLang="zh-CN" sz="2000" dirty="0"/>
              <a:t>26</a:t>
            </a:r>
            <a:r>
              <a:rPr lang="zh-CN" altLang="en-US" sz="2000" dirty="0"/>
              <a:t>日</a:t>
            </a:r>
          </a:p>
          <a:p>
            <a:pPr marL="0" indent="0">
              <a:buNone/>
            </a:pPr>
            <a:r>
              <a:rPr lang="en-US" altLang="zh-CN" sz="2000" dirty="0"/>
              <a:t>6. </a:t>
            </a:r>
            <a:r>
              <a:rPr lang="zh-CN" altLang="en-US" sz="2000" dirty="0"/>
              <a:t>湖北 </a:t>
            </a:r>
            <a:r>
              <a:rPr lang="en-US" altLang="zh-CN" sz="2000" dirty="0"/>
              <a:t>2014</a:t>
            </a:r>
            <a:r>
              <a:rPr lang="zh-CN" altLang="en-US" sz="2000" dirty="0"/>
              <a:t>年</a:t>
            </a:r>
            <a:r>
              <a:rPr lang="en-US" altLang="zh-CN" sz="2000" dirty="0"/>
              <a:t>4</a:t>
            </a:r>
            <a:r>
              <a:rPr lang="zh-CN" altLang="en-US" sz="2000" dirty="0"/>
              <a:t>月</a:t>
            </a:r>
            <a:r>
              <a:rPr lang="en-US" altLang="zh-CN" sz="2000" dirty="0"/>
              <a:t>2</a:t>
            </a:r>
            <a:r>
              <a:rPr lang="zh-CN" altLang="en-US" sz="2000" dirty="0"/>
              <a:t>日</a:t>
            </a:r>
          </a:p>
          <a:p>
            <a:pPr marL="0" indent="0">
              <a:buNone/>
            </a:pPr>
            <a:r>
              <a:rPr lang="en-US" altLang="zh-CN" sz="2000" dirty="0"/>
              <a:t>7. </a:t>
            </a:r>
            <a:r>
              <a:rPr lang="zh-CN" altLang="en-US" sz="2000" dirty="0"/>
              <a:t>重庆 </a:t>
            </a:r>
            <a:r>
              <a:rPr lang="en-US" altLang="zh-CN" sz="2000" dirty="0"/>
              <a:t>2014</a:t>
            </a:r>
            <a:r>
              <a:rPr lang="zh-CN" altLang="en-US" sz="2000" dirty="0"/>
              <a:t>年</a:t>
            </a:r>
            <a:r>
              <a:rPr lang="en-US" altLang="zh-CN" sz="2000" dirty="0"/>
              <a:t>6</a:t>
            </a:r>
            <a:r>
              <a:rPr lang="zh-CN" altLang="en-US" sz="2000" dirty="0"/>
              <a:t>月</a:t>
            </a:r>
            <a:r>
              <a:rPr lang="en-US" altLang="zh-CN" sz="2000" dirty="0"/>
              <a:t>19</a:t>
            </a:r>
            <a:r>
              <a:rPr lang="zh-CN" altLang="en-US" sz="2000" dirty="0"/>
              <a:t>日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341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0CF6-38CC-4272-8D44-ADE120E5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829"/>
            <a:ext cx="7886700" cy="1325563"/>
          </a:xfrm>
        </p:spPr>
        <p:txBody>
          <a:bodyPr/>
          <a:lstStyle/>
          <a:p>
            <a:r>
              <a:rPr lang="en-US" dirty="0"/>
              <a:t>Figures – trend graphs 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F1A2D19-AA7B-43A8-9CD2-D35A0EE3B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44833"/>
            <a:ext cx="7886700" cy="4351338"/>
          </a:xfrm>
        </p:spPr>
        <p:txBody>
          <a:bodyPr/>
          <a:lstStyle/>
          <a:p>
            <a:r>
              <a:rPr lang="en-US" dirty="0"/>
              <a:t>Log(num+1)</a:t>
            </a:r>
          </a:p>
        </p:txBody>
      </p:sp>
      <p:pic>
        <p:nvPicPr>
          <p:cNvPr id="51" name="Picture 50" descr="Chart, line chart&#10;&#10;Description automatically generated">
            <a:extLst>
              <a:ext uri="{FF2B5EF4-FFF2-40B4-BE49-F238E27FC236}">
                <a16:creationId xmlns:a16="http://schemas.microsoft.com/office/drawing/2014/main" id="{E90D9EAB-EB2E-447E-9CE0-6BF3806BF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07" y="2356971"/>
            <a:ext cx="5551714" cy="4039200"/>
          </a:xfrm>
          <a:prstGeom prst="rect">
            <a:avLst/>
          </a:prstGeom>
        </p:spPr>
      </p:pic>
      <p:pic>
        <p:nvPicPr>
          <p:cNvPr id="53" name="Picture 52" descr="Chart, line chart&#10;&#10;Description automatically generated">
            <a:extLst>
              <a:ext uri="{FF2B5EF4-FFF2-40B4-BE49-F238E27FC236}">
                <a16:creationId xmlns:a16="http://schemas.microsoft.com/office/drawing/2014/main" id="{4978FAAF-FE2B-4735-88BF-A2AAB32D0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07" y="2356971"/>
            <a:ext cx="5551714" cy="4039200"/>
          </a:xfrm>
          <a:prstGeom prst="rect">
            <a:avLst/>
          </a:prstGeom>
        </p:spPr>
      </p:pic>
      <p:pic>
        <p:nvPicPr>
          <p:cNvPr id="55" name="Picture 54" descr="Chart, line chart&#10;&#10;Description automatically generated">
            <a:extLst>
              <a:ext uri="{FF2B5EF4-FFF2-40B4-BE49-F238E27FC236}">
                <a16:creationId xmlns:a16="http://schemas.microsoft.com/office/drawing/2014/main" id="{C0729CC2-CF26-402E-A7EC-53FB114AA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07" y="2356971"/>
            <a:ext cx="5551714" cy="4039200"/>
          </a:xfrm>
          <a:prstGeom prst="rect">
            <a:avLst/>
          </a:prstGeom>
        </p:spPr>
      </p:pic>
      <p:pic>
        <p:nvPicPr>
          <p:cNvPr id="57" name="Picture 56" descr="Chart, line chart&#10;&#10;Description automatically generated">
            <a:extLst>
              <a:ext uri="{FF2B5EF4-FFF2-40B4-BE49-F238E27FC236}">
                <a16:creationId xmlns:a16="http://schemas.microsoft.com/office/drawing/2014/main" id="{9CA57041-B4FE-4D97-92F1-F2AF3EA59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07" y="2356971"/>
            <a:ext cx="5551714" cy="4039200"/>
          </a:xfrm>
          <a:prstGeom prst="rect">
            <a:avLst/>
          </a:prstGeom>
        </p:spPr>
      </p:pic>
      <p:pic>
        <p:nvPicPr>
          <p:cNvPr id="59" name="Picture 58" descr="Chart, line chart&#10;&#10;Description automatically generated">
            <a:extLst>
              <a:ext uri="{FF2B5EF4-FFF2-40B4-BE49-F238E27FC236}">
                <a16:creationId xmlns:a16="http://schemas.microsoft.com/office/drawing/2014/main" id="{9C951787-F6B0-4161-9894-C78DA732C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07" y="2356971"/>
            <a:ext cx="5551714" cy="4039200"/>
          </a:xfrm>
          <a:prstGeom prst="rect">
            <a:avLst/>
          </a:prstGeom>
        </p:spPr>
      </p:pic>
      <p:pic>
        <p:nvPicPr>
          <p:cNvPr id="61" name="Picture 60" descr="Chart, line chart&#10;&#10;Description automatically generated">
            <a:extLst>
              <a:ext uri="{FF2B5EF4-FFF2-40B4-BE49-F238E27FC236}">
                <a16:creationId xmlns:a16="http://schemas.microsoft.com/office/drawing/2014/main" id="{7426B1AB-27D9-4CCA-9153-A6B8F39E5C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07" y="2356971"/>
            <a:ext cx="5551714" cy="4039200"/>
          </a:xfrm>
          <a:prstGeom prst="rect">
            <a:avLst/>
          </a:prstGeom>
        </p:spPr>
      </p:pic>
      <p:pic>
        <p:nvPicPr>
          <p:cNvPr id="63" name="Picture 62" descr="Chart, line chart&#10;&#10;Description automatically generated">
            <a:extLst>
              <a:ext uri="{FF2B5EF4-FFF2-40B4-BE49-F238E27FC236}">
                <a16:creationId xmlns:a16="http://schemas.microsoft.com/office/drawing/2014/main" id="{901F20AB-6990-4B0A-B95A-447D32A388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07" y="2356971"/>
            <a:ext cx="5551714" cy="4039200"/>
          </a:xfrm>
          <a:prstGeom prst="rect">
            <a:avLst/>
          </a:prstGeom>
        </p:spPr>
      </p:pic>
      <p:pic>
        <p:nvPicPr>
          <p:cNvPr id="65" name="Picture 64" descr="Chart, line chart&#10;&#10;Description automatically generated">
            <a:extLst>
              <a:ext uri="{FF2B5EF4-FFF2-40B4-BE49-F238E27FC236}">
                <a16:creationId xmlns:a16="http://schemas.microsoft.com/office/drawing/2014/main" id="{6204F72C-175C-4D24-B108-62FF6B719C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07" y="2356971"/>
            <a:ext cx="5551714" cy="4039200"/>
          </a:xfrm>
          <a:prstGeom prst="rect">
            <a:avLst/>
          </a:prstGeom>
        </p:spPr>
      </p:pic>
      <p:pic>
        <p:nvPicPr>
          <p:cNvPr id="67" name="Picture 66" descr="Chart, line chart&#10;&#10;Description automatically generated">
            <a:extLst>
              <a:ext uri="{FF2B5EF4-FFF2-40B4-BE49-F238E27FC236}">
                <a16:creationId xmlns:a16="http://schemas.microsoft.com/office/drawing/2014/main" id="{A39B306A-9D5A-4ADB-B54A-209B150851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07" y="2356971"/>
            <a:ext cx="5551714" cy="4039200"/>
          </a:xfrm>
          <a:prstGeom prst="rect">
            <a:avLst/>
          </a:prstGeom>
        </p:spPr>
      </p:pic>
      <p:pic>
        <p:nvPicPr>
          <p:cNvPr id="69" name="Picture 68" descr="Chart, line chart&#10;&#10;Description automatically generated">
            <a:extLst>
              <a:ext uri="{FF2B5EF4-FFF2-40B4-BE49-F238E27FC236}">
                <a16:creationId xmlns:a16="http://schemas.microsoft.com/office/drawing/2014/main" id="{B8E3F8A3-31D7-445C-B631-EFDA4E215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07" y="2356971"/>
            <a:ext cx="5551714" cy="4039200"/>
          </a:xfrm>
          <a:prstGeom prst="rect">
            <a:avLst/>
          </a:prstGeom>
        </p:spPr>
      </p:pic>
      <p:pic>
        <p:nvPicPr>
          <p:cNvPr id="71" name="Picture 70" descr="Chart, line chart&#10;&#10;Description automatically generated">
            <a:extLst>
              <a:ext uri="{FF2B5EF4-FFF2-40B4-BE49-F238E27FC236}">
                <a16:creationId xmlns:a16="http://schemas.microsoft.com/office/drawing/2014/main" id="{F446D96F-284B-4297-9747-8814B96861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07" y="2356971"/>
            <a:ext cx="5551714" cy="4039200"/>
          </a:xfrm>
          <a:prstGeom prst="rect">
            <a:avLst/>
          </a:prstGeom>
        </p:spPr>
      </p:pic>
      <p:pic>
        <p:nvPicPr>
          <p:cNvPr id="73" name="Picture 72" descr="Chart, line chart&#10;&#10;Description automatically generated">
            <a:extLst>
              <a:ext uri="{FF2B5EF4-FFF2-40B4-BE49-F238E27FC236}">
                <a16:creationId xmlns:a16="http://schemas.microsoft.com/office/drawing/2014/main" id="{D4046542-B5AA-4E2E-936D-9FAA6F3BC2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07" y="2356971"/>
            <a:ext cx="5551714" cy="4039200"/>
          </a:xfrm>
          <a:prstGeom prst="rect">
            <a:avLst/>
          </a:prstGeom>
        </p:spPr>
      </p:pic>
      <p:pic>
        <p:nvPicPr>
          <p:cNvPr id="75" name="Picture 74" descr="Chart, line chart&#10;&#10;Description automatically generated">
            <a:extLst>
              <a:ext uri="{FF2B5EF4-FFF2-40B4-BE49-F238E27FC236}">
                <a16:creationId xmlns:a16="http://schemas.microsoft.com/office/drawing/2014/main" id="{39AD73E8-6159-4381-AC04-D0D3E35ACE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07" y="2356971"/>
            <a:ext cx="5551714" cy="4039200"/>
          </a:xfrm>
          <a:prstGeom prst="rect">
            <a:avLst/>
          </a:prstGeom>
        </p:spPr>
      </p:pic>
      <p:pic>
        <p:nvPicPr>
          <p:cNvPr id="77" name="Picture 76" descr="Chart, line chart&#10;&#10;Description automatically generated">
            <a:extLst>
              <a:ext uri="{FF2B5EF4-FFF2-40B4-BE49-F238E27FC236}">
                <a16:creationId xmlns:a16="http://schemas.microsoft.com/office/drawing/2014/main" id="{5717AE88-FAA4-4DAB-BD39-5217A689CA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07" y="2356971"/>
            <a:ext cx="5551714" cy="40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8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F223-9922-4CAC-B110-6D878112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Tables, 1 province is dropped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293B-15D6-4A50-97A0-938D122E5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07987-29D2-44C1-8920-C5123C88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637"/>
            <a:ext cx="9144000" cy="302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1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BBCC-4094-448E-B4DA-3B4D487A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5746-F354-42E6-AA34-45C7C3DF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67A21-81BC-4D1D-91AD-28654449B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897"/>
          <a:stretch/>
        </p:blipFill>
        <p:spPr>
          <a:xfrm>
            <a:off x="0" y="234779"/>
            <a:ext cx="9144000" cy="3046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D97C6-29E8-48FF-8B5B-B53DEF1F6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61"/>
          <a:stretch/>
        </p:blipFill>
        <p:spPr>
          <a:xfrm>
            <a:off x="0" y="3780182"/>
            <a:ext cx="9144000" cy="1053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EE2B27-6579-4D5F-B99E-622C6A64D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" y="5449970"/>
            <a:ext cx="9017000" cy="1057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61FFF5-726E-480C-9237-07D1EA32B01F}"/>
              </a:ext>
            </a:extLst>
          </p:cNvPr>
          <p:cNvSpPr txBox="1"/>
          <p:nvPr/>
        </p:nvSpPr>
        <p:spPr>
          <a:xfrm>
            <a:off x="0" y="50801"/>
            <a:ext cx="340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Other: 15% of all selected patents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EFE4A6-0E02-4350-BAA0-AB3803641AE9}"/>
              </a:ext>
            </a:extLst>
          </p:cNvPr>
          <p:cNvSpPr txBox="1"/>
          <p:nvPr/>
        </p:nvSpPr>
        <p:spPr>
          <a:xfrm>
            <a:off x="0" y="3534522"/>
            <a:ext cx="323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Firm: 60% of all selected patents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31BD77-743F-4A29-8760-AE982576C6D0}"/>
              </a:ext>
            </a:extLst>
          </p:cNvPr>
          <p:cNvSpPr txBox="1"/>
          <p:nvPr/>
        </p:nvSpPr>
        <p:spPr>
          <a:xfrm>
            <a:off x="0" y="5147772"/>
            <a:ext cx="365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Research: 25% of all selected patents</a:t>
            </a:r>
          </a:p>
        </p:txBody>
      </p:sp>
    </p:spTree>
    <p:extLst>
      <p:ext uri="{BB962C8B-B14F-4D97-AF65-F5344CB8AC3E}">
        <p14:creationId xmlns:p14="http://schemas.microsoft.com/office/powerpoint/2010/main" val="108364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2927</TotalTime>
  <Words>176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Research Question</vt:lpstr>
      <vt:lpstr>Empirical Specification</vt:lpstr>
      <vt:lpstr>Figures – trend graphs </vt:lpstr>
      <vt:lpstr>Tables, 1 province is dropped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</dc:title>
  <dc:creator>Chuxin Liu</dc:creator>
  <cp:lastModifiedBy>Chuxin Liu</cp:lastModifiedBy>
  <cp:revision>10</cp:revision>
  <dcterms:created xsi:type="dcterms:W3CDTF">2020-12-19T04:15:36Z</dcterms:created>
  <dcterms:modified xsi:type="dcterms:W3CDTF">2020-12-21T05:03:28Z</dcterms:modified>
</cp:coreProperties>
</file>