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84"/>
  </p:notesMasterIdLst>
  <p:handoutMasterIdLst>
    <p:handoutMasterId r:id="rId85"/>
  </p:handoutMasterIdLst>
  <p:sldIdLst>
    <p:sldId id="393" r:id="rId2"/>
    <p:sldId id="401" r:id="rId3"/>
    <p:sldId id="400" r:id="rId4"/>
    <p:sldId id="449" r:id="rId5"/>
    <p:sldId id="454" r:id="rId6"/>
    <p:sldId id="455" r:id="rId7"/>
    <p:sldId id="456" r:id="rId8"/>
    <p:sldId id="405" r:id="rId9"/>
    <p:sldId id="410" r:id="rId10"/>
    <p:sldId id="412" r:id="rId11"/>
    <p:sldId id="413" r:id="rId12"/>
    <p:sldId id="414" r:id="rId13"/>
    <p:sldId id="415" r:id="rId14"/>
    <p:sldId id="416" r:id="rId15"/>
    <p:sldId id="417" r:id="rId16"/>
    <p:sldId id="418" r:id="rId17"/>
    <p:sldId id="419"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50" r:id="rId40"/>
    <p:sldId id="451" r:id="rId41"/>
    <p:sldId id="452" r:id="rId42"/>
    <p:sldId id="453" r:id="rId43"/>
    <p:sldId id="445" r:id="rId44"/>
    <p:sldId id="446" r:id="rId45"/>
    <p:sldId id="447" r:id="rId46"/>
    <p:sldId id="448" r:id="rId47"/>
    <p:sldId id="457" r:id="rId48"/>
    <p:sldId id="460" r:id="rId49"/>
    <p:sldId id="459" r:id="rId50"/>
    <p:sldId id="461" r:id="rId51"/>
    <p:sldId id="462" r:id="rId52"/>
    <p:sldId id="463" r:id="rId53"/>
    <p:sldId id="464" r:id="rId54"/>
    <p:sldId id="465" r:id="rId55"/>
    <p:sldId id="466" r:id="rId56"/>
    <p:sldId id="467" r:id="rId57"/>
    <p:sldId id="458"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1" r:id="rId72"/>
    <p:sldId id="482" r:id="rId73"/>
    <p:sldId id="483" r:id="rId74"/>
    <p:sldId id="484" r:id="rId75"/>
    <p:sldId id="485" r:id="rId76"/>
    <p:sldId id="486" r:id="rId77"/>
    <p:sldId id="487" r:id="rId78"/>
    <p:sldId id="488" r:id="rId79"/>
    <p:sldId id="489" r:id="rId80"/>
    <p:sldId id="490" r:id="rId81"/>
    <p:sldId id="491" r:id="rId82"/>
    <p:sldId id="399" r:id="rId8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73455" autoAdjust="0"/>
  </p:normalViewPr>
  <p:slideViewPr>
    <p:cSldViewPr>
      <p:cViewPr varScale="1">
        <p:scale>
          <a:sx n="50" d="100"/>
          <a:sy n="50" d="100"/>
        </p:scale>
        <p:origin x="1464" y="54"/>
      </p:cViewPr>
      <p:guideLst>
        <p:guide orient="horz" pos="2160"/>
        <p:guide pos="3840"/>
      </p:guideLst>
    </p:cSldViewPr>
  </p:slideViewPr>
  <p:notesTextViewPr>
    <p:cViewPr>
      <p:scale>
        <a:sx n="1" d="1"/>
        <a:sy n="1" d="1"/>
      </p:scale>
      <p:origin x="0" y="-420"/>
    </p:cViewPr>
  </p:notesTextViewPr>
  <p:notesViewPr>
    <p:cSldViewPr>
      <p:cViewPr varScale="1">
        <p:scale>
          <a:sx n="68" d="100"/>
          <a:sy n="68" d="100"/>
        </p:scale>
        <p:origin x="3101"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10/2/2019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3926537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sz="2800" b="1" i="1" kern="1200" dirty="0" smtClean="0">
                <a:solidFill>
                  <a:schemeClr val="tx1"/>
                </a:solidFill>
                <a:latin typeface="+mn-lt"/>
                <a:ea typeface="+mn-ea"/>
                <a:cs typeface="+mn-cs"/>
              </a:rPr>
              <a:t>Minimum 50% occupancy</a:t>
            </a:r>
          </a:p>
          <a:p>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953179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792623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vi-VN" sz="1600" b="0" i="0" kern="1200" dirty="0" smtClean="0">
                <a:solidFill>
                  <a:schemeClr val="tx1"/>
                </a:solidFill>
                <a:effectLst/>
                <a:latin typeface="+mn-lt"/>
                <a:ea typeface="+mn-ea"/>
                <a:cs typeface="+mn-cs"/>
              </a:rPr>
              <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86/5000</a:t>
            </a:r>
          </a:p>
          <a:p>
            <a:pPr rtl="0"/>
            <a:r>
              <a:rPr lang="vi-VN" sz="1600" b="0" i="0" kern="1200" dirty="0" smtClean="0">
                <a:solidFill>
                  <a:schemeClr val="tx1"/>
                </a:solidFill>
                <a:effectLst/>
                <a:latin typeface="+mn-lt"/>
                <a:ea typeface="+mn-ea"/>
                <a:cs typeface="+mn-cs"/>
              </a:rPr>
              <a:t>Chúng cũng chứa một con trỏ tới nút lá tiếp theo, để truyền tải tuần tự nhanh hơn</a:t>
            </a:r>
          </a:p>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15</a:t>
            </a:fld>
            <a:endParaRPr lang="en-US"/>
          </a:p>
        </p:txBody>
      </p:sp>
    </p:spTree>
    <p:extLst>
      <p:ext uri="{BB962C8B-B14F-4D97-AF65-F5344CB8AC3E}">
        <p14:creationId xmlns:p14="http://schemas.microsoft.com/office/powerpoint/2010/main" val="151684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16</a:t>
            </a:fld>
            <a:endParaRPr lang="en-US"/>
          </a:p>
        </p:txBody>
      </p:sp>
    </p:spTree>
    <p:extLst>
      <p:ext uri="{BB962C8B-B14F-4D97-AF65-F5344CB8AC3E}">
        <p14:creationId xmlns:p14="http://schemas.microsoft.com/office/powerpoint/2010/main" val="1255715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block</a:t>
            </a:r>
          </a:p>
          <a:p>
            <a:r>
              <a:rPr lang="en-US" sz="1600" b="0" i="0" kern="1200" dirty="0" smtClean="0">
                <a:solidFill>
                  <a:schemeClr val="tx1"/>
                </a:solidFill>
                <a:effectLst/>
                <a:latin typeface="+mn-lt"/>
                <a:ea typeface="+mn-ea"/>
                <a:cs typeface="+mn-cs"/>
              </a:rPr>
              <a:t>Each leaf index node has a single pointer to</a:t>
            </a:r>
            <a:r>
              <a:rPr lang="en-US" sz="1600" b="0" i="0"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the next leaf index node to make a scan of the data rows possible without going through</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the index-level nodes</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17</a:t>
            </a:fld>
            <a:endParaRPr lang="en-US"/>
          </a:p>
        </p:txBody>
      </p:sp>
    </p:spTree>
    <p:extLst>
      <p:ext uri="{BB962C8B-B14F-4D97-AF65-F5344CB8AC3E}">
        <p14:creationId xmlns:p14="http://schemas.microsoft.com/office/powerpoint/2010/main" val="607986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smtClean="0"/>
              <a:t>FOR</a:t>
            </a:r>
            <a:endParaRPr lang="en-US" dirty="0"/>
          </a:p>
        </p:txBody>
      </p:sp>
    </p:spTree>
    <p:extLst>
      <p:ext uri="{BB962C8B-B14F-4D97-AF65-F5344CB8AC3E}">
        <p14:creationId xmlns:p14="http://schemas.microsoft.com/office/powerpoint/2010/main" val="625179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smtClean="0"/>
              <a:t>FOR</a:t>
            </a:r>
            <a:endParaRPr lang="en-US" dirty="0"/>
          </a:p>
        </p:txBody>
      </p:sp>
    </p:spTree>
    <p:extLst>
      <p:ext uri="{BB962C8B-B14F-4D97-AF65-F5344CB8AC3E}">
        <p14:creationId xmlns:p14="http://schemas.microsoft.com/office/powerpoint/2010/main" val="3208613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smtClean="0"/>
              <a:t>FOR</a:t>
            </a:r>
            <a:endParaRPr lang="en-US" dirty="0"/>
          </a:p>
        </p:txBody>
      </p:sp>
    </p:spTree>
    <p:extLst>
      <p:ext uri="{BB962C8B-B14F-4D97-AF65-F5344CB8AC3E}">
        <p14:creationId xmlns:p14="http://schemas.microsoft.com/office/powerpoint/2010/main" val="3850938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3549866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92936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file organizations </a:t>
            </a:r>
          </a:p>
          <a:p>
            <a:r>
              <a:rPr lang="en-US" dirty="0" smtClean="0"/>
              <a:t> Choose secondary indexes</a:t>
            </a:r>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600660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err="1" smtClean="0"/>
              <a:t>Nếu</a:t>
            </a:r>
            <a:r>
              <a:rPr lang="en-US" baseline="0" dirty="0" smtClean="0"/>
              <a:t> </a:t>
            </a:r>
            <a:r>
              <a:rPr lang="en-US" baseline="0" dirty="0" err="1" smtClean="0"/>
              <a:t>còn</a:t>
            </a:r>
            <a:r>
              <a:rPr lang="en-US" baseline="0" dirty="0" smtClean="0"/>
              <a:t> </a:t>
            </a:r>
            <a:r>
              <a:rPr lang="en-US" baseline="0" dirty="0" err="1" smtClean="0"/>
              <a:t>trống</a:t>
            </a:r>
            <a:r>
              <a:rPr lang="en-US" baseline="0" dirty="0" smtClean="0"/>
              <a:t> –</a:t>
            </a:r>
            <a:r>
              <a:rPr lang="en-US" baseline="0" dirty="0" err="1" smtClean="0"/>
              <a:t>còn</a:t>
            </a:r>
            <a:r>
              <a:rPr lang="en-US" baseline="0" dirty="0" smtClean="0"/>
              <a:t> </a:t>
            </a:r>
            <a:r>
              <a:rPr lang="en-US" baseline="0" dirty="0" err="1" smtClean="0"/>
              <a:t>chỗ</a:t>
            </a:r>
            <a:r>
              <a:rPr lang="en-US" baseline="0" dirty="0" smtClean="0"/>
              <a:t> -&gt;</a:t>
            </a:r>
            <a:r>
              <a:rPr lang="en-US" baseline="0" dirty="0" err="1" smtClean="0"/>
              <a:t>chèn</a:t>
            </a:r>
            <a:r>
              <a:rPr lang="en-US" baseline="0" dirty="0" smtClean="0"/>
              <a:t> </a:t>
            </a:r>
            <a:r>
              <a:rPr lang="en-US" baseline="0" dirty="0" err="1" smtClean="0"/>
              <a:t>bình</a:t>
            </a:r>
            <a:r>
              <a:rPr lang="en-US" baseline="0" dirty="0" smtClean="0"/>
              <a:t> </a:t>
            </a:r>
            <a:r>
              <a:rPr lang="en-US" baseline="0" dirty="0" err="1" smtClean="0"/>
              <a:t>thường</a:t>
            </a:r>
            <a:endParaRPr lang="en-US" dirty="0" smtClean="0"/>
          </a:p>
          <a:p>
            <a:r>
              <a:rPr lang="vi-VN" dirty="0" smtClean="0"/>
              <a:t>Điều này có thể xảy ra đệ quy</a:t>
            </a:r>
          </a:p>
          <a:p>
            <a:r>
              <a:rPr lang="vi-VN" dirty="0" smtClean="0"/>
              <a:t>phân chia nút không </a:t>
            </a:r>
            <a:r>
              <a:rPr lang="en-US" dirty="0" err="1" smtClean="0"/>
              <a:t>phải</a:t>
            </a:r>
            <a:r>
              <a:rPr lang="en-US" baseline="0" dirty="0" smtClean="0"/>
              <a:t> </a:t>
            </a:r>
            <a:r>
              <a:rPr lang="vi-VN" dirty="0" smtClean="0"/>
              <a:t>lá, phân phối lại các mục đồng đều, nhưng đẩy </a:t>
            </a:r>
            <a:r>
              <a:rPr lang="en-US" dirty="0" smtClean="0"/>
              <a:t>key</a:t>
            </a:r>
            <a:r>
              <a:rPr lang="vi-VN" dirty="0" smtClean="0"/>
              <a:t> giữa lên. (Tương phản với tách lá.)</a:t>
            </a:r>
          </a:p>
          <a:p>
            <a:r>
              <a:rPr lang="vi-VN" dirty="0" smtClean="0"/>
              <a:t>Chia tách phát triển cây ;  làm tăng chiều cao.</a:t>
            </a:r>
            <a:endParaRPr lang="en-US" dirty="0"/>
          </a:p>
        </p:txBody>
      </p:sp>
    </p:spTree>
    <p:extLst>
      <p:ext uri="{BB962C8B-B14F-4D97-AF65-F5344CB8AC3E}">
        <p14:creationId xmlns:p14="http://schemas.microsoft.com/office/powerpoint/2010/main" val="540302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CE990770-42EB-6B42-BDF2-7BB742334F68}" type="slidenum">
              <a:rPr lang="en-US"/>
              <a:pPr/>
              <a:t>24</a:t>
            </a:fld>
            <a:endParaRPr lang="en-US"/>
          </a:p>
        </p:txBody>
      </p:sp>
      <p:sp>
        <p:nvSpPr>
          <p:cNvPr id="645122"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5123"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12</a:t>
            </a:r>
          </a:p>
        </p:txBody>
      </p:sp>
      <p:sp>
        <p:nvSpPr>
          <p:cNvPr id="645124"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5125"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5126"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45127"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a:p>
        </p:txBody>
      </p:sp>
    </p:spTree>
    <p:extLst>
      <p:ext uri="{BB962C8B-B14F-4D97-AF65-F5344CB8AC3E}">
        <p14:creationId xmlns:p14="http://schemas.microsoft.com/office/powerpoint/2010/main" val="1058423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AC5BB56-481A-C440-A578-6706582E894F}" type="slidenum">
              <a:rPr lang="en-US"/>
              <a:pPr/>
              <a:t>25</a:t>
            </a:fld>
            <a:endParaRPr lang="en-US"/>
          </a:p>
        </p:txBody>
      </p:sp>
      <p:sp>
        <p:nvSpPr>
          <p:cNvPr id="677890"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7891"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12</a:t>
            </a:r>
          </a:p>
        </p:txBody>
      </p:sp>
      <p:sp>
        <p:nvSpPr>
          <p:cNvPr id="677892"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7893"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7894"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77895"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a:p>
        </p:txBody>
      </p:sp>
    </p:spTree>
    <p:extLst>
      <p:ext uri="{BB962C8B-B14F-4D97-AF65-F5344CB8AC3E}">
        <p14:creationId xmlns:p14="http://schemas.microsoft.com/office/powerpoint/2010/main" val="1223942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CB73C86-E13E-B14B-98D1-324F662AFC5F}" type="slidenum">
              <a:rPr lang="en-US"/>
              <a:pPr/>
              <a:t>26</a:t>
            </a:fld>
            <a:endParaRPr lang="en-US"/>
          </a:p>
        </p:txBody>
      </p:sp>
      <p:sp>
        <p:nvSpPr>
          <p:cNvPr id="647170"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7171"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13</a:t>
            </a:r>
          </a:p>
        </p:txBody>
      </p:sp>
      <p:sp>
        <p:nvSpPr>
          <p:cNvPr id="647172"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7173"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7174"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47175"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dirty="0"/>
          </a:p>
        </p:txBody>
      </p:sp>
    </p:spTree>
    <p:extLst>
      <p:ext uri="{BB962C8B-B14F-4D97-AF65-F5344CB8AC3E}">
        <p14:creationId xmlns:p14="http://schemas.microsoft.com/office/powerpoint/2010/main" val="281606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B6EB928-FB65-FF4B-B8FD-A3EDA6963CB1}" type="slidenum">
              <a:rPr lang="en-US"/>
              <a:pPr/>
              <a:t>27</a:t>
            </a:fld>
            <a:endParaRPr lang="en-US"/>
          </a:p>
        </p:txBody>
      </p:sp>
      <p:sp>
        <p:nvSpPr>
          <p:cNvPr id="679938"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9939"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13</a:t>
            </a:r>
          </a:p>
        </p:txBody>
      </p:sp>
      <p:sp>
        <p:nvSpPr>
          <p:cNvPr id="679940"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9941"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79942"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79943"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r>
              <a:rPr lang="en-US" dirty="0" err="1" smtClean="0"/>
              <a:t>Phân</a:t>
            </a:r>
            <a:r>
              <a:rPr lang="en-US" dirty="0" smtClean="0"/>
              <a:t> </a:t>
            </a:r>
            <a:r>
              <a:rPr lang="en-US" dirty="0" err="1" smtClean="0"/>
              <a:t>phối</a:t>
            </a:r>
            <a:r>
              <a:rPr lang="en-US" dirty="0" smtClean="0"/>
              <a:t> </a:t>
            </a:r>
            <a:r>
              <a:rPr lang="en-US" dirty="0" err="1" smtClean="0"/>
              <a:t>lại</a:t>
            </a:r>
            <a:r>
              <a:rPr lang="en-US" dirty="0" smtClean="0"/>
              <a:t> </a:t>
            </a:r>
            <a:r>
              <a:rPr lang="en-US" dirty="0" err="1" smtClean="0"/>
              <a:t>các</a:t>
            </a:r>
            <a:r>
              <a:rPr lang="en-US" dirty="0" smtClean="0"/>
              <a:t> entries </a:t>
            </a:r>
            <a:r>
              <a:rPr lang="en-US" dirty="0" err="1" smtClean="0"/>
              <a:t>với</a:t>
            </a:r>
            <a:r>
              <a:rPr lang="en-US" dirty="0" smtClean="0"/>
              <a:t> </a:t>
            </a:r>
            <a:r>
              <a:rPr lang="en-US" dirty="0" err="1" smtClean="0"/>
              <a:t>họ</a:t>
            </a:r>
            <a:r>
              <a:rPr lang="en-US" baseline="0" dirty="0" smtClean="0"/>
              <a:t> hang </a:t>
            </a:r>
            <a:r>
              <a:rPr lang="en-US" baseline="0" dirty="0" err="1" smtClean="0"/>
              <a:t>gần</a:t>
            </a:r>
            <a:r>
              <a:rPr lang="en-US" baseline="0" dirty="0" smtClean="0"/>
              <a:t> (</a:t>
            </a:r>
            <a:r>
              <a:rPr lang="en-US" baseline="0" dirty="0" err="1" smtClean="0"/>
              <a:t>kế</a:t>
            </a:r>
            <a:r>
              <a:rPr lang="en-US" baseline="0" dirty="0" smtClean="0"/>
              <a:t> </a:t>
            </a:r>
            <a:r>
              <a:rPr lang="en-US" baseline="0" dirty="0" err="1" smtClean="0"/>
              <a:t>bên</a:t>
            </a:r>
            <a:r>
              <a:rPr lang="en-US" baseline="0" dirty="0" smtClean="0"/>
              <a:t>)</a:t>
            </a:r>
          </a:p>
          <a:p>
            <a:pPr fontAlgn="t"/>
            <a:r>
              <a:rPr lang="vi-VN" sz="1600" b="0" i="0" kern="1200" dirty="0" smtClean="0">
                <a:solidFill>
                  <a:schemeClr val="tx1"/>
                </a:solidFill>
                <a:effectLst/>
                <a:latin typeface="+mn-lt"/>
                <a:ea typeface="+mn-ea"/>
                <a:cs typeface="+mn-cs"/>
              </a:rPr>
              <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230/5000</a:t>
            </a:r>
          </a:p>
          <a:p>
            <a:pPr rtl="0"/>
            <a:r>
              <a:rPr lang="vi-VN" sz="1600" b="0" i="0" kern="1200" dirty="0" smtClean="0">
                <a:solidFill>
                  <a:schemeClr val="tx1"/>
                </a:solidFill>
                <a:effectLst/>
                <a:latin typeface="+mn-lt"/>
                <a:ea typeface="+mn-ea"/>
                <a:cs typeface="+mn-cs"/>
              </a:rPr>
              <a:t>Cải thiện chiếm dụng trang</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Thường không được sử dụng để phân chia nút không lá. Tại sao?</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Tăng I / O, đặc biệt nếu chúng tôi kiểm tra cả hai anh chị em</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Tốt hơn nếu phân chia lan truyền lên cây (hiếm)</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Chỉ sử dụng cho các mục cấp độ lá vì chúng ta phải đặt con trỏ</a:t>
            </a:r>
          </a:p>
          <a:p>
            <a:endParaRPr lang="en-US" dirty="0"/>
          </a:p>
        </p:txBody>
      </p:sp>
    </p:spTree>
    <p:extLst>
      <p:ext uri="{BB962C8B-B14F-4D97-AF65-F5344CB8AC3E}">
        <p14:creationId xmlns:p14="http://schemas.microsoft.com/office/powerpoint/2010/main" val="1817887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86628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8F2DCBC-EC33-3C46-9591-89042B868FF1}" type="slidenum">
              <a:rPr lang="en-US"/>
              <a:pPr/>
              <a:t>29</a:t>
            </a:fld>
            <a:endParaRPr lang="en-US"/>
          </a:p>
        </p:txBody>
      </p:sp>
      <p:sp>
        <p:nvSpPr>
          <p:cNvPr id="649218"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9219"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14</a:t>
            </a:r>
          </a:p>
        </p:txBody>
      </p:sp>
      <p:sp>
        <p:nvSpPr>
          <p:cNvPr id="649220"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9221"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49222"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49223"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r>
              <a:rPr lang="en-US" dirty="0" err="1" smtClean="0"/>
              <a:t>Nếu</a:t>
            </a:r>
            <a:r>
              <a:rPr lang="en-US" dirty="0" smtClean="0"/>
              <a:t> merge  </a:t>
            </a:r>
            <a:r>
              <a:rPr lang="en-US" dirty="0" err="1" smtClean="0"/>
              <a:t>xảy</a:t>
            </a:r>
            <a:r>
              <a:rPr lang="en-US" dirty="0" smtClean="0"/>
              <a:t> </a:t>
            </a:r>
            <a:r>
              <a:rPr lang="en-US" dirty="0" err="1" smtClean="0"/>
              <a:t>ra</a:t>
            </a:r>
            <a:r>
              <a:rPr lang="en-US" dirty="0" smtClean="0"/>
              <a:t>, </a:t>
            </a:r>
            <a:r>
              <a:rPr lang="en-US" dirty="0" err="1" smtClean="0"/>
              <a:t>phải</a:t>
            </a:r>
            <a:r>
              <a:rPr lang="en-US" dirty="0" smtClean="0"/>
              <a:t> </a:t>
            </a:r>
            <a:r>
              <a:rPr lang="en-US" dirty="0" err="1" smtClean="0"/>
              <a:t>xóa</a:t>
            </a:r>
            <a:r>
              <a:rPr lang="en-US" dirty="0" smtClean="0"/>
              <a:t> </a:t>
            </a:r>
            <a:r>
              <a:rPr lang="en-US" dirty="0" err="1" smtClean="0"/>
              <a:t>mục</a:t>
            </a:r>
            <a:r>
              <a:rPr lang="en-US" dirty="0" smtClean="0"/>
              <a:t> </a:t>
            </a:r>
            <a:r>
              <a:rPr lang="en-US" dirty="0" err="1" smtClean="0"/>
              <a:t>nhập</a:t>
            </a:r>
            <a:r>
              <a:rPr lang="en-US" dirty="0" smtClean="0"/>
              <a:t> (</a:t>
            </a:r>
            <a:r>
              <a:rPr lang="en-US" dirty="0" err="1" smtClean="0"/>
              <a:t>trỏ</a:t>
            </a:r>
            <a:r>
              <a:rPr lang="en-US" dirty="0" smtClean="0"/>
              <a:t> </a:t>
            </a:r>
            <a:r>
              <a:rPr lang="en-US" dirty="0" err="1" smtClean="0"/>
              <a:t>đến</a:t>
            </a:r>
            <a:r>
              <a:rPr lang="en-US" dirty="0" smtClean="0"/>
              <a:t> L </a:t>
            </a:r>
            <a:r>
              <a:rPr lang="en-US" dirty="0" err="1" smtClean="0"/>
              <a:t>hoặc</a:t>
            </a:r>
            <a:r>
              <a:rPr lang="en-US" dirty="0" smtClean="0"/>
              <a:t> sibling) </a:t>
            </a:r>
            <a:r>
              <a:rPr lang="en-US" dirty="0" err="1" smtClean="0"/>
              <a:t>từ</a:t>
            </a:r>
            <a:r>
              <a:rPr lang="en-US" baseline="0" dirty="0" smtClean="0"/>
              <a:t> </a:t>
            </a:r>
            <a:r>
              <a:rPr lang="en-US" baseline="0" dirty="0" err="1" smtClean="0"/>
              <a:t>nút</a:t>
            </a:r>
            <a:r>
              <a:rPr lang="en-US" baseline="0" dirty="0" smtClean="0"/>
              <a:t> </a:t>
            </a:r>
            <a:r>
              <a:rPr lang="en-US" dirty="0" smtClean="0"/>
              <a:t>cha </a:t>
            </a:r>
            <a:r>
              <a:rPr lang="en-US" dirty="0" err="1" smtClean="0"/>
              <a:t>của</a:t>
            </a:r>
            <a:r>
              <a:rPr lang="en-US" dirty="0" smtClean="0"/>
              <a:t> L.</a:t>
            </a:r>
          </a:p>
          <a:p>
            <a:r>
              <a:rPr lang="en-US" dirty="0" err="1" smtClean="0"/>
              <a:t>có</a:t>
            </a:r>
            <a:r>
              <a:rPr lang="en-US" dirty="0" smtClean="0"/>
              <a:t> </a:t>
            </a:r>
            <a:r>
              <a:rPr lang="en-US" dirty="0" err="1" smtClean="0"/>
              <a:t>thể</a:t>
            </a:r>
            <a:r>
              <a:rPr lang="en-US" dirty="0" smtClean="0"/>
              <a:t> </a:t>
            </a:r>
            <a:r>
              <a:rPr lang="en-US" dirty="0" err="1" smtClean="0"/>
              <a:t>lan</a:t>
            </a:r>
            <a:r>
              <a:rPr lang="en-US" dirty="0" smtClean="0"/>
              <a:t> </a:t>
            </a:r>
            <a:r>
              <a:rPr lang="en-US" dirty="0" err="1" smtClean="0"/>
              <a:t>truyền</a:t>
            </a:r>
            <a:r>
              <a:rPr lang="en-US" dirty="0" smtClean="0"/>
              <a:t> </a:t>
            </a:r>
            <a:r>
              <a:rPr lang="en-US" dirty="0" err="1" smtClean="0"/>
              <a:t>đến</a:t>
            </a:r>
            <a:r>
              <a:rPr lang="en-US" dirty="0" smtClean="0"/>
              <a:t> </a:t>
            </a:r>
            <a:r>
              <a:rPr lang="en-US" dirty="0" err="1" smtClean="0"/>
              <a:t>nút</a:t>
            </a:r>
            <a:r>
              <a:rPr lang="en-US" baseline="0" dirty="0" smtClean="0"/>
              <a:t> </a:t>
            </a:r>
            <a:r>
              <a:rPr lang="en-US" dirty="0" err="1" smtClean="0"/>
              <a:t>gốc</a:t>
            </a:r>
            <a:r>
              <a:rPr lang="en-US" dirty="0" smtClean="0"/>
              <a:t>, </a:t>
            </a:r>
            <a:r>
              <a:rPr lang="en-US" dirty="0" err="1" smtClean="0"/>
              <a:t>giảm</a:t>
            </a:r>
            <a:r>
              <a:rPr lang="en-US" dirty="0" smtClean="0"/>
              <a:t> </a:t>
            </a:r>
            <a:r>
              <a:rPr lang="en-US" dirty="0" err="1" smtClean="0"/>
              <a:t>chiều</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3734349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3510BC9-33E3-0348-B3FE-4A22903645F4}" type="slidenum">
              <a:rPr lang="en-US"/>
              <a:pPr/>
              <a:t>30</a:t>
            </a:fld>
            <a:endParaRPr lang="en-US"/>
          </a:p>
        </p:txBody>
      </p:sp>
      <p:sp>
        <p:nvSpPr>
          <p:cNvPr id="681986"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81987"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15</a:t>
            </a:r>
          </a:p>
        </p:txBody>
      </p:sp>
      <p:sp>
        <p:nvSpPr>
          <p:cNvPr id="681988"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81989"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81990"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81991"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a:p>
        </p:txBody>
      </p:sp>
    </p:spTree>
    <p:extLst>
      <p:ext uri="{BB962C8B-B14F-4D97-AF65-F5344CB8AC3E}">
        <p14:creationId xmlns:p14="http://schemas.microsoft.com/office/powerpoint/2010/main" val="3596190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B829A671-0E39-7142-8D20-2EE483F9619C}" type="slidenum">
              <a:rPr lang="en-US"/>
              <a:pPr/>
              <a:t>31</a:t>
            </a:fld>
            <a:endParaRPr lang="en-US"/>
          </a:p>
        </p:txBody>
      </p:sp>
      <p:sp>
        <p:nvSpPr>
          <p:cNvPr id="653314"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3315"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16</a:t>
            </a:r>
          </a:p>
        </p:txBody>
      </p:sp>
      <p:sp>
        <p:nvSpPr>
          <p:cNvPr id="653316"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3317"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3318"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53319"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a:p>
        </p:txBody>
      </p:sp>
    </p:spTree>
    <p:extLst>
      <p:ext uri="{BB962C8B-B14F-4D97-AF65-F5344CB8AC3E}">
        <p14:creationId xmlns:p14="http://schemas.microsoft.com/office/powerpoint/2010/main" val="2577379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19B4671-936F-A441-A30B-0D25FC1BEC8B}" type="slidenum">
              <a:rPr lang="en-US"/>
              <a:pPr/>
              <a:t>32</a:t>
            </a:fld>
            <a:endParaRPr lang="en-US"/>
          </a:p>
        </p:txBody>
      </p:sp>
      <p:sp>
        <p:nvSpPr>
          <p:cNvPr id="655362"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5363"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17</a:t>
            </a:r>
          </a:p>
        </p:txBody>
      </p:sp>
      <p:sp>
        <p:nvSpPr>
          <p:cNvPr id="655364"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5365"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5366"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55367"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r>
              <a:rPr lang="en-US"/>
              <a:t>Have considered redistribution of leaf pages and merging of leaf and non-leaf pages</a:t>
            </a:r>
          </a:p>
        </p:txBody>
      </p:sp>
    </p:spTree>
    <p:extLst>
      <p:ext uri="{BB962C8B-B14F-4D97-AF65-F5344CB8AC3E}">
        <p14:creationId xmlns:p14="http://schemas.microsoft.com/office/powerpoint/2010/main" val="424122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file organizations </a:t>
            </a:r>
          </a:p>
          <a:p>
            <a:r>
              <a:rPr lang="en-US" dirty="0" smtClean="0"/>
              <a:t> Choose secondary indexes</a:t>
            </a:r>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537122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2C6768B-840E-424D-A5E5-36C8663C6616}" type="slidenum">
              <a:rPr lang="en-US"/>
              <a:pPr/>
              <a:t>33</a:t>
            </a:fld>
            <a:endParaRPr lang="en-US"/>
          </a:p>
        </p:txBody>
      </p:sp>
      <p:sp>
        <p:nvSpPr>
          <p:cNvPr id="657410" name="Rectangle 2"/>
          <p:cNvSpPr>
            <a:spLocks noChangeArrowheads="1"/>
          </p:cNvSpPr>
          <p:nvPr/>
        </p:nvSpPr>
        <p:spPr bwMode="auto">
          <a:xfrm>
            <a:off x="3986054"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7411" name="Rectangle 3"/>
          <p:cNvSpPr>
            <a:spLocks noChangeArrowheads="1"/>
          </p:cNvSpPr>
          <p:nvPr/>
        </p:nvSpPr>
        <p:spPr bwMode="auto">
          <a:xfrm>
            <a:off x="3986054" y="8819515"/>
            <a:ext cx="3048159" cy="464185"/>
          </a:xfrm>
          <a:prstGeom prst="rect">
            <a:avLst/>
          </a:prstGeom>
          <a:noFill/>
          <a:ln w="12700">
            <a:noFill/>
            <a:miter lim="800000"/>
            <a:headEnd/>
            <a:tailEnd/>
          </a:ln>
          <a:effectLst/>
        </p:spPr>
        <p:txBody>
          <a:bodyPr lIns="19425" tIns="0" rIns="19425" bIns="0" anchor="b">
            <a:prstTxWarp prst="textNoShape">
              <a:avLst/>
            </a:prstTxWarp>
          </a:bodyPr>
          <a:lstStyle/>
          <a:p>
            <a:pPr algn="r" eaLnBrk="0" hangingPunct="0"/>
            <a:r>
              <a:rPr lang="en-US" sz="1000" i="1">
                <a:latin typeface="Times New Roman" charset="0"/>
              </a:rPr>
              <a:t>18</a:t>
            </a:r>
          </a:p>
        </p:txBody>
      </p:sp>
      <p:sp>
        <p:nvSpPr>
          <p:cNvPr id="657412" name="Rectangle 4"/>
          <p:cNvSpPr>
            <a:spLocks noChangeArrowheads="1"/>
          </p:cNvSpPr>
          <p:nvPr/>
        </p:nvSpPr>
        <p:spPr bwMode="auto">
          <a:xfrm>
            <a:off x="0" y="8819515"/>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7413" name="Rectangle 5"/>
          <p:cNvSpPr>
            <a:spLocks noChangeArrowheads="1"/>
          </p:cNvSpPr>
          <p:nvPr/>
        </p:nvSpPr>
        <p:spPr bwMode="auto">
          <a:xfrm>
            <a:off x="0" y="0"/>
            <a:ext cx="3048159" cy="464185"/>
          </a:xfrm>
          <a:prstGeom prst="rect">
            <a:avLst/>
          </a:prstGeom>
          <a:noFill/>
          <a:ln w="12700">
            <a:noFill/>
            <a:miter lim="800000"/>
            <a:headEnd/>
            <a:tailEnd/>
          </a:ln>
          <a:effectLst/>
        </p:spPr>
        <p:txBody>
          <a:bodyPr wrap="none" lIns="93241" tIns="46621" rIns="93241" bIns="46621" anchor="ctr">
            <a:prstTxWarp prst="textNoShape">
              <a:avLst/>
            </a:prstTxWarp>
          </a:bodyPr>
          <a:lstStyle/>
          <a:p>
            <a:endParaRPr lang="en-US"/>
          </a:p>
        </p:txBody>
      </p:sp>
      <p:sp>
        <p:nvSpPr>
          <p:cNvPr id="657414" name="Rectangle 6"/>
          <p:cNvSpPr>
            <a:spLocks noGrp="1" noRot="1" noChangeAspect="1" noChangeArrowheads="1" noTextEdit="1"/>
          </p:cNvSpPr>
          <p:nvPr>
            <p:ph type="sldImg"/>
          </p:nvPr>
        </p:nvSpPr>
        <p:spPr bwMode="auto">
          <a:xfrm>
            <a:off x="434975" y="703263"/>
            <a:ext cx="6164263" cy="3468687"/>
          </a:xfrm>
          <a:prstGeom prst="rect">
            <a:avLst/>
          </a:prstGeom>
          <a:noFill/>
          <a:ln w="12700" cap="flat">
            <a:solidFill>
              <a:schemeClr val="tx1"/>
            </a:solidFill>
            <a:miter lim="800000"/>
            <a:headEnd/>
            <a:tailEnd/>
          </a:ln>
        </p:spPr>
      </p:sp>
      <p:sp>
        <p:nvSpPr>
          <p:cNvPr id="657415" name="Rectangle 7"/>
          <p:cNvSpPr>
            <a:spLocks noGrp="1" noChangeArrowheads="1"/>
          </p:cNvSpPr>
          <p:nvPr>
            <p:ph type="body" idx="1"/>
          </p:nvPr>
        </p:nvSpPr>
        <p:spPr bwMode="auto">
          <a:xfrm>
            <a:off x="937895" y="4409758"/>
            <a:ext cx="5158423" cy="4177665"/>
          </a:xfrm>
          <a:prstGeom prst="rect">
            <a:avLst/>
          </a:prstGeom>
          <a:noFill/>
          <a:ln w="12700">
            <a:miter lim="800000"/>
            <a:headEnd/>
            <a:tailEnd/>
          </a:ln>
        </p:spPr>
        <p:txBody>
          <a:bodyPr lIns="92271" tIns="45326" rIns="92271" bIns="45326">
            <a:prstTxWarp prst="textNoShape">
              <a:avLst/>
            </a:prstTxWarp>
          </a:bodyPr>
          <a:lstStyle/>
          <a:p>
            <a:endParaRPr lang="en-US"/>
          </a:p>
        </p:txBody>
      </p:sp>
    </p:spTree>
    <p:extLst>
      <p:ext uri="{BB962C8B-B14F-4D97-AF65-F5344CB8AC3E}">
        <p14:creationId xmlns:p14="http://schemas.microsoft.com/office/powerpoint/2010/main" val="3849228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62B4F-2B9C-5D40-8F3C-3C8D84382646}" type="slidenum">
              <a:rPr lang="en-US"/>
              <a:pPr/>
              <a:t>34</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r>
              <a:rPr lang="vi-VN" dirty="0" smtClean="0"/>
              <a:t>Hãy thử phân phối lại với tất cả anh chị em trước, sau đó hợp nhất. Tại sao?</a:t>
            </a:r>
          </a:p>
          <a:p>
            <a:r>
              <a:rPr lang="vi-VN" dirty="0" smtClean="0"/>
              <a:t>Cơ hội tốt để phân phối lại là có thể (fanout lớn!)</a:t>
            </a:r>
          </a:p>
          <a:p>
            <a:r>
              <a:rPr lang="vi-VN" dirty="0" smtClean="0"/>
              <a:t>Chỉ cần truyền các thay đổi đến nút cha</a:t>
            </a:r>
          </a:p>
          <a:p>
            <a:r>
              <a:rPr lang="vi-VN" dirty="0" smtClean="0"/>
              <a:t>Tập tin thường phát triển không co lại!</a:t>
            </a:r>
            <a:endParaRPr lang="en-US" dirty="0"/>
          </a:p>
        </p:txBody>
      </p:sp>
    </p:spTree>
    <p:extLst>
      <p:ext uri="{BB962C8B-B14F-4D97-AF65-F5344CB8AC3E}">
        <p14:creationId xmlns:p14="http://schemas.microsoft.com/office/powerpoint/2010/main" val="1592744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8B3A2-B1A7-6445-B3ED-429177E3BB27}" type="slidenum">
              <a:rPr lang="en-US"/>
              <a:pPr/>
              <a:t>35</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6934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r>
              <a:rPr lang="en-US" dirty="0" smtClean="0"/>
              <a:t>d: </a:t>
            </a:r>
            <a:r>
              <a:rPr lang="en-US" sz="1600" b="0" i="0" kern="1200" dirty="0" smtClean="0">
                <a:solidFill>
                  <a:schemeClr val="tx1"/>
                </a:solidFill>
                <a:effectLst/>
                <a:latin typeface="+mn-lt"/>
                <a:ea typeface="+mn-ea"/>
                <a:cs typeface="+mn-cs"/>
              </a:rPr>
              <a:t>search key</a:t>
            </a:r>
            <a:r>
              <a:rPr lang="en-US" dirty="0" smtClean="0"/>
              <a:t> </a:t>
            </a:r>
            <a:br>
              <a:rPr lang="en-US" dirty="0" smtClean="0"/>
            </a:br>
            <a:endParaRPr lang="en-US" dirty="0"/>
          </a:p>
        </p:txBody>
      </p:sp>
    </p:spTree>
    <p:extLst>
      <p:ext uri="{BB962C8B-B14F-4D97-AF65-F5344CB8AC3E}">
        <p14:creationId xmlns:p14="http://schemas.microsoft.com/office/powerpoint/2010/main" val="228266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i="1" kern="1200" dirty="0" smtClean="0">
                <a:solidFill>
                  <a:schemeClr val="tx1"/>
                </a:solidFill>
                <a:latin typeface="+mn-lt"/>
                <a:ea typeface="+mn-ea"/>
                <a:cs typeface="+mn-cs"/>
              </a:rPr>
              <a:t>Note that </a:t>
            </a:r>
            <a:r>
              <a:rPr lang="en-US" sz="1600" b="1" i="1" kern="1200" dirty="0" err="1" smtClean="0">
                <a:solidFill>
                  <a:schemeClr val="tx1"/>
                </a:solidFill>
                <a:latin typeface="+mn-lt"/>
                <a:ea typeface="+mn-ea"/>
                <a:cs typeface="+mn-cs"/>
              </a:rPr>
              <a:t>fanout</a:t>
            </a:r>
            <a:r>
              <a:rPr lang="en-US" sz="1600" b="1" i="1" kern="1200" dirty="0" smtClean="0">
                <a:solidFill>
                  <a:schemeClr val="tx1"/>
                </a:solidFill>
                <a:latin typeface="+mn-lt"/>
                <a:ea typeface="+mn-ea"/>
                <a:cs typeface="+mn-cs"/>
              </a:rPr>
              <a:t> is dynamic- we’ll often assume it’s constant just to come up with approximate </a:t>
            </a:r>
            <a:r>
              <a:rPr lang="en-US" sz="1600" b="1" i="1" kern="1200" dirty="0" err="1" smtClean="0">
                <a:solidFill>
                  <a:schemeClr val="tx1"/>
                </a:solidFill>
                <a:latin typeface="+mn-lt"/>
                <a:ea typeface="+mn-ea"/>
                <a:cs typeface="+mn-cs"/>
              </a:rPr>
              <a:t>eqns</a:t>
            </a:r>
            <a:r>
              <a:rPr lang="en-US" sz="1600" b="1" i="1" kern="1200" dirty="0" smtClean="0">
                <a:solidFill>
                  <a:schemeClr val="tx1"/>
                </a:solidFill>
                <a:latin typeface="+mn-lt"/>
                <a:ea typeface="+mn-ea"/>
                <a:cs typeface="+mn-cs"/>
              </a:rPr>
              <a:t>!</a:t>
            </a:r>
          </a:p>
          <a:p>
            <a:endParaRPr lang="en-US" dirty="0"/>
          </a:p>
        </p:txBody>
      </p:sp>
    </p:spTree>
    <p:extLst>
      <p:ext uri="{BB962C8B-B14F-4D97-AF65-F5344CB8AC3E}">
        <p14:creationId xmlns:p14="http://schemas.microsoft.com/office/powerpoint/2010/main" val="692232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597967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smtClean="0">
                <a:solidFill>
                  <a:schemeClr val="tx1"/>
                </a:solidFill>
                <a:effectLst/>
                <a:latin typeface="+mn-lt"/>
                <a:ea typeface="+mn-ea"/>
                <a:cs typeface="+mn-cs"/>
              </a:rPr>
              <a:t>number of rows in the table (</a:t>
            </a:r>
            <a:r>
              <a:rPr lang="en-US" sz="1600" b="0" i="1" kern="1200" dirty="0" smtClean="0">
                <a:solidFill>
                  <a:schemeClr val="tx1"/>
                </a:solidFill>
                <a:effectLst/>
                <a:latin typeface="+mn-lt"/>
                <a:ea typeface="+mn-ea"/>
                <a:cs typeface="+mn-cs"/>
              </a:rPr>
              <a:t>n</a:t>
            </a:r>
            <a:r>
              <a:rPr lang="en-US" sz="1600" b="0" i="0" kern="1200" dirty="0" smtClean="0">
                <a:solidFill>
                  <a:schemeClr val="tx1"/>
                </a:solidFill>
                <a:effectLst/>
                <a:latin typeface="+mn-lt"/>
                <a:ea typeface="+mn-ea"/>
                <a:cs typeface="+mn-cs"/>
              </a:rPr>
              <a:t>). </a:t>
            </a:r>
          </a:p>
          <a:p>
            <a:r>
              <a:rPr lang="en-US" sz="1600" b="0" i="0" kern="1200" dirty="0" smtClean="0">
                <a:solidFill>
                  <a:schemeClr val="tx1"/>
                </a:solidFill>
                <a:effectLst/>
                <a:latin typeface="+mn-lt"/>
                <a:ea typeface="+mn-ea"/>
                <a:cs typeface="+mn-cs"/>
              </a:rPr>
              <a:t>p: pointer &amp; p key value</a:t>
            </a:r>
            <a:r>
              <a:rPr lang="en-US" dirty="0" smtClean="0"/>
              <a:t/>
            </a:r>
            <a:br>
              <a:rPr lang="en-US" dirty="0" smtClean="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279487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smtClean="0">
                <a:solidFill>
                  <a:schemeClr val="tx1"/>
                </a:solidFill>
                <a:effectLst/>
                <a:latin typeface="+mn-lt"/>
                <a:ea typeface="+mn-ea"/>
                <a:cs typeface="+mn-cs"/>
              </a:rPr>
              <a:t>number of rows in the table (</a:t>
            </a:r>
            <a:r>
              <a:rPr lang="en-US" sz="1600" b="0" i="1" kern="1200" dirty="0" smtClean="0">
                <a:solidFill>
                  <a:schemeClr val="tx1"/>
                </a:solidFill>
                <a:effectLst/>
                <a:latin typeface="+mn-lt"/>
                <a:ea typeface="+mn-ea"/>
                <a:cs typeface="+mn-cs"/>
              </a:rPr>
              <a:t>n</a:t>
            </a:r>
            <a:r>
              <a:rPr lang="en-US" sz="1600" b="0" i="0" kern="1200" dirty="0" smtClean="0">
                <a:solidFill>
                  <a:schemeClr val="tx1"/>
                </a:solidFill>
                <a:effectLst/>
                <a:latin typeface="+mn-lt"/>
                <a:ea typeface="+mn-ea"/>
                <a:cs typeface="+mn-cs"/>
              </a:rPr>
              <a:t>). </a:t>
            </a:r>
          </a:p>
          <a:p>
            <a:r>
              <a:rPr lang="en-US" sz="1600" b="0" i="0" kern="1200" dirty="0" smtClean="0">
                <a:solidFill>
                  <a:schemeClr val="tx1"/>
                </a:solidFill>
                <a:effectLst/>
                <a:latin typeface="+mn-lt"/>
                <a:ea typeface="+mn-ea"/>
                <a:cs typeface="+mn-cs"/>
              </a:rPr>
              <a:t>p: pointer &amp; p key value</a:t>
            </a:r>
            <a:r>
              <a:rPr lang="en-US" dirty="0" smtClean="0"/>
              <a:t/>
            </a:r>
            <a:br>
              <a:rPr lang="en-US" dirty="0" smtClean="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77396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smtClean="0">
                <a:solidFill>
                  <a:schemeClr val="tx1"/>
                </a:solidFill>
                <a:effectLst/>
                <a:latin typeface="+mn-lt"/>
                <a:ea typeface="+mn-ea"/>
                <a:cs typeface="+mn-cs"/>
              </a:rPr>
              <a:t>number of rows in the table (</a:t>
            </a:r>
            <a:r>
              <a:rPr lang="en-US" sz="1600" b="0" i="1" kern="1200" dirty="0" smtClean="0">
                <a:solidFill>
                  <a:schemeClr val="tx1"/>
                </a:solidFill>
                <a:effectLst/>
                <a:latin typeface="+mn-lt"/>
                <a:ea typeface="+mn-ea"/>
                <a:cs typeface="+mn-cs"/>
              </a:rPr>
              <a:t>n</a:t>
            </a:r>
            <a:r>
              <a:rPr lang="en-US" sz="1600" b="0" i="0" kern="1200" dirty="0" smtClean="0">
                <a:solidFill>
                  <a:schemeClr val="tx1"/>
                </a:solidFill>
                <a:effectLst/>
                <a:latin typeface="+mn-lt"/>
                <a:ea typeface="+mn-ea"/>
                <a:cs typeface="+mn-cs"/>
              </a:rPr>
              <a:t>). </a:t>
            </a:r>
          </a:p>
          <a:p>
            <a:r>
              <a:rPr lang="en-US" sz="1600" b="0" i="0" kern="1200" dirty="0" smtClean="0">
                <a:solidFill>
                  <a:schemeClr val="tx1"/>
                </a:solidFill>
                <a:effectLst/>
                <a:latin typeface="+mn-lt"/>
                <a:ea typeface="+mn-ea"/>
                <a:cs typeface="+mn-cs"/>
              </a:rPr>
              <a:t>p: pointer &amp; p key value</a:t>
            </a:r>
            <a:r>
              <a:rPr lang="en-US" dirty="0" smtClean="0"/>
              <a:t/>
            </a:r>
            <a:br>
              <a:rPr lang="en-US" dirty="0" smtClean="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159175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smtClean="0">
                <a:solidFill>
                  <a:schemeClr val="tx1"/>
                </a:solidFill>
                <a:effectLst/>
                <a:latin typeface="+mn-lt"/>
                <a:ea typeface="+mn-ea"/>
                <a:cs typeface="+mn-cs"/>
              </a:rPr>
              <a:t>number of rows in the table (</a:t>
            </a:r>
            <a:r>
              <a:rPr lang="en-US" sz="1600" b="0" i="1" kern="1200" dirty="0" smtClean="0">
                <a:solidFill>
                  <a:schemeClr val="tx1"/>
                </a:solidFill>
                <a:effectLst/>
                <a:latin typeface="+mn-lt"/>
                <a:ea typeface="+mn-ea"/>
                <a:cs typeface="+mn-cs"/>
              </a:rPr>
              <a:t>n</a:t>
            </a:r>
            <a:r>
              <a:rPr lang="en-US" sz="1600" b="0" i="0" kern="1200" dirty="0" smtClean="0">
                <a:solidFill>
                  <a:schemeClr val="tx1"/>
                </a:solidFill>
                <a:effectLst/>
                <a:latin typeface="+mn-lt"/>
                <a:ea typeface="+mn-ea"/>
                <a:cs typeface="+mn-cs"/>
              </a:rPr>
              <a:t>). </a:t>
            </a:r>
          </a:p>
          <a:p>
            <a:r>
              <a:rPr lang="en-US" sz="1600" b="0" i="0" kern="1200" dirty="0" smtClean="0">
                <a:solidFill>
                  <a:schemeClr val="tx1"/>
                </a:solidFill>
                <a:effectLst/>
                <a:latin typeface="+mn-lt"/>
                <a:ea typeface="+mn-ea"/>
                <a:cs typeface="+mn-cs"/>
              </a:rPr>
              <a:t>p: pointer &amp; p key value</a:t>
            </a:r>
            <a:r>
              <a:rPr lang="en-US" dirty="0" smtClean="0"/>
              <a:t/>
            </a:r>
            <a:br>
              <a:rPr lang="en-US" dirty="0" smtClean="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98832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file organizations </a:t>
            </a:r>
          </a:p>
          <a:p>
            <a:r>
              <a:rPr lang="en-US" dirty="0" smtClean="0"/>
              <a:t> Choose secondary indexes</a:t>
            </a:r>
          </a:p>
          <a:p>
            <a:r>
              <a:rPr lang="vi-VN" sz="1600" b="0" i="0" kern="1200" dirty="0" smtClean="0">
                <a:solidFill>
                  <a:schemeClr val="tx1"/>
                </a:solidFill>
                <a:effectLst/>
                <a:latin typeface="+mn-lt"/>
                <a:ea typeface="+mn-ea"/>
                <a:cs typeface="+mn-cs"/>
              </a:rPr>
              <a:t>Bước thiết kế cơ sở dữ liệu vật lý liên quan đến việc lựa chọn</a:t>
            </a:r>
            <a:endParaRPr lang="en-US" sz="1600" b="0" i="0" kern="1200" dirty="0" smtClean="0">
              <a:solidFill>
                <a:schemeClr val="tx1"/>
              </a:solidFill>
              <a:effectLst/>
              <a:latin typeface="+mn-lt"/>
              <a:ea typeface="+mn-ea"/>
              <a:cs typeface="+mn-cs"/>
            </a:endParaRPr>
          </a:p>
          <a:p>
            <a:endParaRPr lang="en-US" sz="1600" b="0" i="0" kern="1200" dirty="0" smtClean="0">
              <a:solidFill>
                <a:schemeClr val="tx1"/>
              </a:solidFill>
              <a:effectLst/>
              <a:latin typeface="+mn-lt"/>
              <a:ea typeface="+mn-ea"/>
              <a:cs typeface="+mn-cs"/>
            </a:endParaRPr>
          </a:p>
          <a:p>
            <a:r>
              <a:rPr lang="vi-VN" sz="1600" b="0" i="0" kern="1200" dirty="0" smtClean="0">
                <a:solidFill>
                  <a:schemeClr val="tx1"/>
                </a:solidFill>
                <a:effectLst/>
                <a:latin typeface="+mn-lt"/>
                <a:ea typeface="+mn-ea"/>
                <a:cs typeface="+mn-cs"/>
              </a:rPr>
              <a:t>Phân cụm:</a:t>
            </a:r>
          </a:p>
          <a:p>
            <a:r>
              <a:rPr lang="vi-VN" sz="1600" b="0" i="0" kern="1200" dirty="0" smtClean="0">
                <a:solidFill>
                  <a:schemeClr val="tx1"/>
                </a:solidFill>
                <a:effectLst/>
                <a:latin typeface="+mn-lt"/>
                <a:ea typeface="+mn-ea"/>
                <a:cs typeface="+mn-cs"/>
              </a:rPr>
              <a:t>Kỹ thuật theo đó dữ liệu có thể được phân cụm theo kích thước (chẳng hạn như vị trí, khung thời gian hoặc loại sản phẩm</a:t>
            </a:r>
          </a:p>
          <a:p>
            <a:r>
              <a:rPr lang="vi-VN" sz="1600" b="0" i="0" kern="1200" dirty="0" smtClean="0">
                <a:solidFill>
                  <a:schemeClr val="tx1"/>
                </a:solidFill>
                <a:effectLst/>
                <a:latin typeface="+mn-lt"/>
                <a:ea typeface="+mn-ea"/>
                <a:cs typeface="+mn-cs"/>
              </a:rPr>
              <a:t>Cung cấp cải tiến hiệu suất rất lớn để xử lý truy vấn bằng cách giảm xử lý I / O</a:t>
            </a:r>
          </a:p>
          <a:p>
            <a:r>
              <a:rPr lang="vi-VN" sz="1600" b="0" i="0" kern="1200" dirty="0" smtClean="0">
                <a:solidFill>
                  <a:schemeClr val="tx1"/>
                </a:solidFill>
                <a:effectLst/>
                <a:latin typeface="+mn-lt"/>
                <a:ea typeface="+mn-ea"/>
                <a:cs typeface="+mn-cs"/>
              </a:rPr>
              <a:t>Vật liệu chọn lọc của dữ liệu</a:t>
            </a:r>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3355378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7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11</a:t>
            </a:r>
          </a:p>
        </p:txBody>
      </p:sp>
      <p:sp>
        <p:nvSpPr>
          <p:cNvPr id="2458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1"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r>
              <a:rPr lang="vi-VN" dirty="0" smtClean="0"/>
              <a:t>Một chỉ mục được nhóm nếu dữ liệu cơ bản được sắp xếp theo cùng cách với các mục nhập dữ liệu của chỉ mục.</a:t>
            </a:r>
            <a:endParaRPr lang="en-US" dirty="0"/>
          </a:p>
        </p:txBody>
      </p:sp>
    </p:spTree>
    <p:extLst>
      <p:ext uri="{BB962C8B-B14F-4D97-AF65-F5344CB8AC3E}">
        <p14:creationId xmlns:p14="http://schemas.microsoft.com/office/powerpoint/2010/main" val="765731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2642152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507789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vi-VN" dirty="0" smtClean="0"/>
              <a:t>Ưu điểm của tệp chỉ mục B + -tree: tự động tổ chức lại chính nó với các thay đổi nhỏ, cục bộ, khi đối mặt với các phần chèn thêm và xóa. Tổ chức lại toàn bộ tập tin là không cần thiết để duy trì hiệu suất.</a:t>
            </a:r>
          </a:p>
          <a:p>
            <a:r>
              <a:rPr lang="vi-VN" dirty="0" smtClean="0"/>
              <a:t>Ưu điểm của B + -trees lớn hơn nhược điểm và chúng được sử dụng rộng rãi</a:t>
            </a:r>
          </a:p>
          <a:p>
            <a:r>
              <a:rPr lang="vi-VN" dirty="0" smtClean="0"/>
              <a:t>Nhược điểm của các tệp tuần tự được lập chỉ mục: hiệu suất giảm khi tệp phát triển, do nhiều khối tràn được tạo. Tổ chức lại định kỳ của toàn bộ tập tin được yêu cầu.</a:t>
            </a:r>
          </a:p>
          <a:p>
            <a:r>
              <a:rPr lang="vi-VN" dirty="0" smtClean="0"/>
              <a:t>Nhược điểm của B + -trees: thêm chi phí chèn và xóa, chi phí không gian.</a:t>
            </a: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628451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72805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smtClean="0">
                <a:solidFill>
                  <a:schemeClr val="tx1"/>
                </a:solidFill>
                <a:effectLst/>
                <a:latin typeface="+mn-lt"/>
                <a:ea typeface="+mn-ea"/>
                <a:cs typeface="+mn-cs"/>
              </a:rPr>
              <a:t>For the </a:t>
            </a:r>
            <a:r>
              <a:rPr lang="en-US" sz="1600" b="0" i="0" kern="1200" dirty="0" err="1" smtClean="0">
                <a:solidFill>
                  <a:schemeClr val="tx1"/>
                </a:solidFill>
                <a:effectLst/>
                <a:latin typeface="+mn-lt"/>
                <a:ea typeface="+mn-ea"/>
                <a:cs typeface="+mn-cs"/>
              </a:rPr>
              <a:t>nonunique</a:t>
            </a:r>
            <a:r>
              <a:rPr lang="en-US" sz="1600" b="0" i="0" kern="1200" dirty="0" smtClean="0">
                <a:solidFill>
                  <a:schemeClr val="tx1"/>
                </a:solidFill>
                <a:effectLst/>
                <a:latin typeface="+mn-lt"/>
                <a:ea typeface="+mn-ea"/>
                <a:cs typeface="+mn-cs"/>
              </a:rPr>
              <a:t> leaf nodes, we also have key-pointer pairs, but the</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key values are the complete set of all combinations of the composite key that actually</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occur in existing rows</a:t>
            </a:r>
            <a:r>
              <a:rPr lang="en-US" dirty="0" smtClean="0"/>
              <a:t/>
            </a:r>
            <a:br>
              <a:rPr lang="en-US" dirty="0" smtClean="0"/>
            </a:br>
            <a:r>
              <a:rPr lang="en-US" dirty="0" smtClean="0"/>
              <a:t/>
            </a:r>
            <a:br>
              <a:rPr lang="en-US" dirty="0" smtClean="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3161057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sz="1600" b="0" i="0" kern="1200" dirty="0" smtClean="0">
                <a:solidFill>
                  <a:schemeClr val="tx1"/>
                </a:solidFill>
                <a:effectLst/>
                <a:latin typeface="+mn-lt"/>
                <a:ea typeface="+mn-ea"/>
                <a:cs typeface="+mn-cs"/>
              </a:rPr>
              <a:t>For the </a:t>
            </a:r>
            <a:r>
              <a:rPr lang="en-US" sz="1600" b="0" i="0" kern="1200" dirty="0" err="1" smtClean="0">
                <a:solidFill>
                  <a:schemeClr val="tx1"/>
                </a:solidFill>
                <a:effectLst/>
                <a:latin typeface="+mn-lt"/>
                <a:ea typeface="+mn-ea"/>
                <a:cs typeface="+mn-cs"/>
              </a:rPr>
              <a:t>nonunique</a:t>
            </a:r>
            <a:r>
              <a:rPr lang="en-US" sz="1600" b="0" i="0" kern="1200" dirty="0" smtClean="0">
                <a:solidFill>
                  <a:schemeClr val="tx1"/>
                </a:solidFill>
                <a:effectLst/>
                <a:latin typeface="+mn-lt"/>
                <a:ea typeface="+mn-ea"/>
                <a:cs typeface="+mn-cs"/>
              </a:rPr>
              <a:t> leaf nodes, we also have key-pointer pairs, but the</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key values are the complete set of all combinations of the composite key that actually</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occur in existing rows</a:t>
            </a:r>
            <a:r>
              <a:rPr lang="en-US" dirty="0" smtClean="0"/>
              <a:t/>
            </a:r>
            <a:br>
              <a:rPr lang="en-US" dirty="0" smtClean="0"/>
            </a:br>
            <a:r>
              <a:rPr lang="en-US" dirty="0" smtClean="0"/>
              <a:t/>
            </a:r>
            <a:br>
              <a:rPr lang="en-US" dirty="0" smtClean="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6487353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If we assume </a:t>
            </a:r>
            <a:r>
              <a:rPr lang="en-US" sz="1600" b="0" i="1" kern="1200" dirty="0" smtClean="0">
                <a:solidFill>
                  <a:schemeClr val="tx1"/>
                </a:solidFill>
                <a:effectLst/>
                <a:latin typeface="+mn-lt"/>
                <a:ea typeface="+mn-ea"/>
                <a:cs typeface="+mn-cs"/>
              </a:rPr>
              <a:t>h</a:t>
            </a:r>
            <a:r>
              <a:rPr lang="en-US" sz="1600" b="0" i="0" kern="1200" dirty="0" smtClean="0">
                <a:solidFill>
                  <a:schemeClr val="tx1"/>
                </a:solidFill>
                <a:effectLst/>
                <a:latin typeface="+mn-lt"/>
                <a:ea typeface="+mn-ea"/>
                <a:cs typeface="+mn-cs"/>
              </a:rPr>
              <a:t>1 = 2, </a:t>
            </a:r>
            <a:r>
              <a:rPr lang="en-US" sz="1600" b="0" i="1" kern="1200" dirty="0" smtClean="0">
                <a:solidFill>
                  <a:schemeClr val="tx1"/>
                </a:solidFill>
                <a:effectLst/>
                <a:latin typeface="+mn-lt"/>
                <a:ea typeface="+mn-ea"/>
                <a:cs typeface="+mn-cs"/>
              </a:rPr>
              <a:t>h</a:t>
            </a:r>
            <a:r>
              <a:rPr lang="en-US" sz="1600" b="0" i="0" kern="1200" dirty="0" smtClean="0">
                <a:solidFill>
                  <a:schemeClr val="tx1"/>
                </a:solidFill>
                <a:effectLst/>
                <a:latin typeface="+mn-lt"/>
                <a:ea typeface="+mn-ea"/>
                <a:cs typeface="+mn-cs"/>
              </a:rPr>
              <a:t>2 = 3, and </a:t>
            </a:r>
            <a:r>
              <a:rPr lang="en-US" sz="1600" b="0" i="1" kern="1200" dirty="0" smtClean="0">
                <a:solidFill>
                  <a:schemeClr val="tx1"/>
                </a:solidFill>
                <a:effectLst/>
                <a:latin typeface="+mn-lt"/>
                <a:ea typeface="+mn-ea"/>
                <a:cs typeface="+mn-cs"/>
              </a:rPr>
              <a:t>h</a:t>
            </a:r>
            <a:r>
              <a:rPr lang="en-US" sz="1600" b="0" i="0" kern="1200" dirty="0" smtClean="0">
                <a:solidFill>
                  <a:schemeClr val="tx1"/>
                </a:solidFill>
                <a:effectLst/>
                <a:latin typeface="+mn-lt"/>
                <a:ea typeface="+mn-ea"/>
                <a:cs typeface="+mn-cs"/>
              </a:rPr>
              <a:t>3 = 3, then we have</a:t>
            </a:r>
            <a:r>
              <a:rPr lang="en-US" dirty="0" smtClean="0"/>
              <a:t> </a:t>
            </a:r>
          </a:p>
          <a:p>
            <a:r>
              <a:rPr lang="en-US" sz="1600" b="0" i="0" kern="1200" dirty="0" smtClean="0">
                <a:solidFill>
                  <a:schemeClr val="tx1"/>
                </a:solidFill>
                <a:effectLst/>
                <a:latin typeface="+mn-lt"/>
                <a:ea typeface="+mn-ea"/>
                <a:cs typeface="+mn-cs"/>
              </a:rPr>
              <a:t>If we assume an</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individual block access takes 2 </a:t>
            </a:r>
            <a:r>
              <a:rPr lang="en-US" sz="1600" b="0" i="0" kern="1200" dirty="0" err="1" smtClean="0">
                <a:solidFill>
                  <a:schemeClr val="tx1"/>
                </a:solidFill>
                <a:effectLst/>
                <a:latin typeface="+mn-lt"/>
                <a:ea typeface="+mn-ea"/>
                <a:cs typeface="+mn-cs"/>
              </a:rPr>
              <a:t>ms</a:t>
            </a:r>
            <a:r>
              <a:rPr lang="en-US" sz="1600" b="0" i="0" kern="1200" dirty="0" smtClean="0">
                <a:solidFill>
                  <a:schemeClr val="tx1"/>
                </a:solidFill>
                <a:effectLst/>
                <a:latin typeface="+mn-lt"/>
                <a:ea typeface="+mn-ea"/>
                <a:cs typeface="+mn-cs"/>
              </a:rPr>
              <a:t> for the average rotational delay and our high-speed</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disk scans the block at 320 MB/sec, then the total cost in terms of I/O time is:</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52</a:t>
            </a:fld>
            <a:endParaRPr lang="en-US"/>
          </a:p>
        </p:txBody>
      </p:sp>
    </p:spTree>
    <p:extLst>
      <p:ext uri="{BB962C8B-B14F-4D97-AF65-F5344CB8AC3E}">
        <p14:creationId xmlns:p14="http://schemas.microsoft.com/office/powerpoint/2010/main" val="1130342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53</a:t>
            </a:fld>
            <a:endParaRPr lang="en-US"/>
          </a:p>
        </p:txBody>
      </p:sp>
    </p:spTree>
    <p:extLst>
      <p:ext uri="{BB962C8B-B14F-4D97-AF65-F5344CB8AC3E}">
        <p14:creationId xmlns:p14="http://schemas.microsoft.com/office/powerpoint/2010/main" val="73645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en-US" dirty="0" smtClean="0"/>
              <a:t/>
            </a:r>
            <a:br>
              <a:rPr lang="en-US" dirty="0" smtClean="0"/>
            </a:br>
            <a:r>
              <a:rPr lang="en-US" dirty="0" smtClean="0"/>
              <a:t/>
            </a:r>
            <a:br>
              <a:rPr lang="en-US" dirty="0" smtClean="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708661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err="1" smtClean="0">
                <a:solidFill>
                  <a:schemeClr val="tx1"/>
                </a:solidFill>
                <a:effectLst/>
                <a:latin typeface="+mn-lt"/>
                <a:ea typeface="+mn-ea"/>
                <a:cs typeface="+mn-cs"/>
              </a:rPr>
              <a:t>Lựa</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chọn</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chỉ</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số</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phụ</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xem</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xét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rằng</a:t>
            </a:r>
            <a:r>
              <a:rPr lang="en-US" sz="1600" b="0" i="0" kern="1200" dirty="0" smtClean="0">
                <a:solidFill>
                  <a:schemeClr val="tx1"/>
                </a:solidFill>
                <a:effectLst/>
                <a:latin typeface="+mn-lt"/>
                <a:ea typeface="+mn-ea"/>
                <a:cs typeface="+mn-cs"/>
              </a:rPr>
              <a:t> - </a:t>
            </a:r>
            <a:r>
              <a:rPr lang="en-US" sz="1600" b="0" i="0" kern="1200" dirty="0" err="1" smtClean="0">
                <a:solidFill>
                  <a:schemeClr val="tx1"/>
                </a:solidFill>
                <a:effectLst/>
                <a:latin typeface="+mn-lt"/>
                <a:ea typeface="+mn-ea"/>
                <a:cs typeface="+mn-cs"/>
              </a:rPr>
              <a:t>hữu</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ích</a:t>
            </a:r>
            <a:r>
              <a:rPr lang="en-US" sz="1600" b="0" i="0" kern="1200" dirty="0" smtClean="0">
                <a:solidFill>
                  <a:schemeClr val="tx1"/>
                </a:solidFill>
                <a:effectLst/>
                <a:latin typeface="+mn-lt"/>
                <a:ea typeface="+mn-ea"/>
                <a:cs typeface="+mn-cs"/>
              </a:rPr>
              <a:t> - </a:t>
            </a:r>
            <a:r>
              <a:rPr lang="en-US" sz="1600" b="0" i="0" kern="1200" dirty="0" err="1" smtClean="0">
                <a:solidFill>
                  <a:schemeClr val="tx1"/>
                </a:solidFill>
                <a:effectLst/>
                <a:latin typeface="+mn-lt"/>
                <a:ea typeface="+mn-ea"/>
                <a:cs typeface="+mn-cs"/>
              </a:rPr>
              <a:t>làm</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chậm</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việc</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cập</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nhật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các</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khóa</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chỉ</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mục</a:t>
            </a:r>
            <a:r>
              <a:rPr lang="en-US" sz="1600" b="0" i="0" kern="1200" dirty="0" smtClean="0">
                <a:solidFill>
                  <a:schemeClr val="tx1"/>
                </a:solidFill>
                <a:effectLst/>
                <a:latin typeface="+mn-lt"/>
                <a:ea typeface="+mn-ea"/>
                <a:cs typeface="+mn-cs"/>
              </a:rPr>
              <a:t> - </a:t>
            </a:r>
            <a:r>
              <a:rPr lang="en-US" sz="1600" b="0" i="0" kern="1200" dirty="0" err="1" smtClean="0">
                <a:solidFill>
                  <a:schemeClr val="tx1"/>
                </a:solidFill>
                <a:effectLst/>
                <a:latin typeface="+mn-lt"/>
                <a:ea typeface="+mn-ea"/>
                <a:cs typeface="+mn-cs"/>
              </a:rPr>
              <a:t>yêu</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cầu</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bộ</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nhớ</a:t>
            </a:r>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4064514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Ưu điểm</a:t>
            </a:r>
          </a:p>
          <a:p>
            <a:endParaRPr lang="vi-VN" dirty="0" smtClean="0"/>
          </a:p>
          <a:p>
            <a:r>
              <a:rPr lang="vi-VN" dirty="0" smtClean="0"/>
              <a:t>Hiệu quả về mặt xóa chèn và cập nhật</a:t>
            </a:r>
          </a:p>
          <a:p>
            <a:r>
              <a:rPr lang="vi-VN" dirty="0" smtClean="0"/>
              <a:t>Truy xuất hồ sơ nhanh hơn</a:t>
            </a:r>
          </a:p>
          <a:p>
            <a:endParaRPr lang="vi-VN" dirty="0" smtClean="0"/>
          </a:p>
          <a:p>
            <a:r>
              <a:rPr lang="vi-VN" dirty="0" smtClean="0"/>
              <a:t>Nhược điểm</a:t>
            </a:r>
          </a:p>
          <a:p>
            <a:endParaRPr lang="vi-VN" dirty="0" smtClean="0"/>
          </a:p>
          <a:p>
            <a:r>
              <a:rPr lang="vi-VN" dirty="0" smtClean="0"/>
              <a:t>Chỉ thích hợp cho bàn lớn</a:t>
            </a:r>
          </a:p>
          <a:p>
            <a:r>
              <a:rPr lang="vi-VN" dirty="0" smtClean="0"/>
              <a:t>Lập chỉ mục bitmap tốn thời gian</a:t>
            </a:r>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56</a:t>
            </a:fld>
            <a:endParaRPr lang="en-US"/>
          </a:p>
        </p:txBody>
      </p:sp>
    </p:spTree>
    <p:extLst>
      <p:ext uri="{BB962C8B-B14F-4D97-AF65-F5344CB8AC3E}">
        <p14:creationId xmlns:p14="http://schemas.microsoft.com/office/powerpoint/2010/main" val="374610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r>
              <a:rPr lang="vi-VN" dirty="0" smtClean="0"/>
              <a:t>Lời khuyên: không nên sử dụng chỉ mục</a:t>
            </a:r>
          </a:p>
          <a:p>
            <a:r>
              <a:rPr lang="vi-VN" dirty="0" smtClean="0"/>
              <a:t>- trên các mối quan hệ nhỏ, - trên các thuộc tính được sửa đổi thường xuyên, - trên các thuộc tính không chọn lọc (các truy vấn trả về ≥ 15% dữ liệu) - trên các thuộc tính có chuỗi giá trị dài</a:t>
            </a:r>
          </a:p>
          <a:p>
            <a:endParaRPr lang="vi-VN" dirty="0" smtClean="0"/>
          </a:p>
          <a:p>
            <a:r>
              <a:rPr lang="vi-VN" dirty="0" smtClean="0"/>
              <a:t>  Xác định chỉ mục trên khóa chính và khóa ngoài</a:t>
            </a:r>
          </a:p>
          <a:p>
            <a:r>
              <a:rPr lang="vi-VN" dirty="0" smtClean="0"/>
              <a:t>Xem xét định nghĩa của các chỉ mục trên các thuộc tính được sử dụng trên các truy vấn yêu cầu sắp xếp: ORDER BY, GROUP BY, DISTINCT, Đặt thao </a:t>
            </a:r>
            <a:r>
              <a:rPr lang="vi-VN" dirty="0" smtClean="0"/>
              <a:t>tác</a:t>
            </a:r>
            <a:endParaRPr lang="en-US" dirty="0" smtClean="0"/>
          </a:p>
          <a:p>
            <a:r>
              <a:rPr lang="vi-VN" sz="1600" b="0" i="0" kern="1200" dirty="0" smtClean="0">
                <a:solidFill>
                  <a:schemeClr val="tx1"/>
                </a:solidFill>
                <a:effectLst/>
                <a:latin typeface="+mn-lt"/>
                <a:ea typeface="+mn-ea"/>
                <a:cs typeface="+mn-cs"/>
              </a:rPr>
              <a:t>Các chỉ mục không nên được sử dụng trong các bảng nhỏ.</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 Bảng mà thường xuyên có các tác vụ update, insert.</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 Các chỉ mục không nên được sử dụng trên các cột mà chứa một</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số lượng lớn giá trị NULL.</a:t>
            </a:r>
            <a:br>
              <a:rPr lang="vi-VN" sz="1600" b="0" i="0" kern="1200" dirty="0" smtClean="0">
                <a:solidFill>
                  <a:schemeClr val="tx1"/>
                </a:solidFill>
                <a:effectLst/>
                <a:latin typeface="+mn-lt"/>
                <a:ea typeface="+mn-ea"/>
                <a:cs typeface="+mn-cs"/>
              </a:rPr>
            </a:br>
            <a:r>
              <a:rPr lang="vi-VN" sz="1600" b="0" i="0" kern="1200" smtClean="0">
                <a:solidFill>
                  <a:schemeClr val="tx1"/>
                </a:solidFill>
                <a:effectLst/>
                <a:latin typeface="+mn-lt"/>
                <a:ea typeface="+mn-ea"/>
                <a:cs typeface="+mn-cs"/>
              </a:rPr>
              <a:t>- Không nên dùng chỉ mục trên các cột mà thường xuyên update</a:t>
            </a:r>
            <a:r>
              <a:rPr lang="vi-VN" smtClean="0"/>
              <a:t> </a:t>
            </a:r>
            <a:br>
              <a:rPr lang="vi-VN" smtClean="0"/>
            </a:br>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82036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file organizations </a:t>
            </a:r>
          </a:p>
          <a:p>
            <a:r>
              <a:rPr lang="en-US" dirty="0" smtClean="0"/>
              <a:t> Choose secondary indexes</a:t>
            </a:r>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9191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file organizations </a:t>
            </a:r>
          </a:p>
          <a:p>
            <a:r>
              <a:rPr lang="en-US" dirty="0" smtClean="0"/>
              <a:t> Choose secondary indexes</a:t>
            </a:r>
          </a:p>
          <a:p>
            <a:pPr rtl="0"/>
            <a:r>
              <a:rPr lang="vi-VN" sz="1600" b="0" i="0" kern="1200" dirty="0" smtClean="0">
                <a:solidFill>
                  <a:schemeClr val="tx1"/>
                </a:solidFill>
                <a:effectLst/>
                <a:latin typeface="+mn-lt"/>
                <a:ea typeface="+mn-ea"/>
                <a:cs typeface="+mn-cs"/>
              </a:rPr>
              <a:t>Tìm kiếm: Nhanh chóng tìm thấy tất cả các bản ghi đáp ứng một số điều kiện trên các thuộc tính khóa tìm kiếm</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Chèn / xóa các mục</a:t>
            </a:r>
            <a:br>
              <a:rPr lang="vi-VN" sz="1600" b="0" i="0" kern="1200" dirty="0" smtClean="0">
                <a:solidFill>
                  <a:schemeClr val="tx1"/>
                </a:solidFill>
                <a:effectLst/>
                <a:latin typeface="+mn-lt"/>
                <a:ea typeface="+mn-ea"/>
                <a:cs typeface="+mn-cs"/>
              </a:rPr>
            </a:br>
            <a:r>
              <a:rPr lang="vi-VN" sz="1600" b="0" i="0" kern="1200" dirty="0" smtClean="0">
                <a:solidFill>
                  <a:schemeClr val="tx1"/>
                </a:solidFill>
                <a:effectLst/>
                <a:latin typeface="+mn-lt"/>
                <a:ea typeface="+mn-ea"/>
                <a:cs typeface="+mn-cs"/>
              </a:rPr>
              <a:t>Lập chỉ mục là một trong những tính năng quan trọng nhất được cung cấp bởi cơ sở dữ liệu để thực hiện</a:t>
            </a:r>
          </a:p>
          <a:p>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264232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600" b="0" i="0" kern="1200" dirty="0" smtClean="0">
                <a:solidFill>
                  <a:schemeClr val="tx1"/>
                </a:solidFill>
                <a:effectLst/>
                <a:latin typeface="+mn-lt"/>
                <a:ea typeface="+mn-ea"/>
                <a:cs typeface="+mn-cs"/>
              </a:rPr>
              <a:t>DBMS cung cấp nhiều cấu trúc truy cập đặc biệt để tìm bản ghi được yêu cầu mà không cần đọc toàn bộ tệp. Phổ biến nhất là B + -tree</a:t>
            </a:r>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48381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600" b="0" i="0" kern="1200" dirty="0" smtClean="0">
                <a:solidFill>
                  <a:schemeClr val="tx1"/>
                </a:solidFill>
                <a:effectLst/>
                <a:latin typeface="+mn-lt"/>
                <a:ea typeface="+mn-ea"/>
                <a:cs typeface="+mn-cs"/>
              </a:rPr>
              <a:t>Each </a:t>
            </a:r>
            <a:r>
              <a:rPr lang="en-US" sz="1600" b="0" i="0" kern="1200" dirty="0" err="1" smtClean="0">
                <a:solidFill>
                  <a:schemeClr val="tx1"/>
                </a:solidFill>
                <a:effectLst/>
                <a:latin typeface="+mn-lt"/>
                <a:ea typeface="+mn-ea"/>
                <a:cs typeface="+mn-cs"/>
              </a:rPr>
              <a:t>leafindex</a:t>
            </a:r>
            <a:r>
              <a:rPr lang="en-US" sz="1600" b="0" i="0" kern="1200" dirty="0" smtClean="0">
                <a:solidFill>
                  <a:schemeClr val="tx1"/>
                </a:solidFill>
                <a:effectLst/>
                <a:latin typeface="+mn-lt"/>
                <a:ea typeface="+mn-ea"/>
                <a:cs typeface="+mn-cs"/>
              </a:rPr>
              <a:t> node consists of a series of key and data-pointer combinations that point to each</a:t>
            </a:r>
            <a:br>
              <a:rPr lang="en-US" sz="1600" b="0" i="0" kern="1200" dirty="0" smtClean="0">
                <a:solidFill>
                  <a:schemeClr val="tx1"/>
                </a:solidFill>
                <a:effectLst/>
                <a:latin typeface="+mn-lt"/>
                <a:ea typeface="+mn-ea"/>
                <a:cs typeface="+mn-cs"/>
              </a:rPr>
            </a:br>
            <a:r>
              <a:rPr lang="en-US" sz="1600" b="0" i="0" kern="1200" dirty="0" smtClean="0">
                <a:solidFill>
                  <a:schemeClr val="tx1"/>
                </a:solidFill>
                <a:effectLst/>
                <a:latin typeface="+mn-lt"/>
                <a:ea typeface="+mn-ea"/>
                <a:cs typeface="+mn-cs"/>
              </a:rPr>
              <a:t>row.</a:t>
            </a:r>
            <a:r>
              <a:rPr lang="en-US" dirty="0" smtClean="0"/>
              <a:t> </a:t>
            </a:r>
            <a:br>
              <a:rPr lang="en-US" dirty="0" smtClean="0"/>
            </a:br>
            <a:r>
              <a:rPr lang="en-US" sz="1600" b="0" i="0" kern="1200" dirty="0" smtClean="0">
                <a:solidFill>
                  <a:schemeClr val="tx1"/>
                </a:solidFill>
                <a:effectLst/>
                <a:latin typeface="+mn-lt"/>
                <a:ea typeface="+mn-ea"/>
                <a:cs typeface="+mn-cs"/>
              </a:rPr>
              <a:t>102/5000</a:t>
            </a:r>
          </a:p>
          <a:p>
            <a:pPr rtl="0"/>
            <a:r>
              <a:rPr lang="en-US" sz="1600" b="0" i="0" kern="1200" dirty="0" err="1" smtClean="0">
                <a:solidFill>
                  <a:schemeClr val="tx1"/>
                </a:solidFill>
                <a:effectLst/>
                <a:latin typeface="+mn-lt"/>
                <a:ea typeface="+mn-ea"/>
                <a:cs typeface="+mn-cs"/>
              </a:rPr>
              <a:t>Các</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nút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lá</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bao</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gồm</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các</a:t>
            </a:r>
            <a:r>
              <a:rPr lang="en-US" sz="1600" b="0" i="0" kern="1200" dirty="0" smtClean="0">
                <a:solidFill>
                  <a:schemeClr val="tx1"/>
                </a:solidFill>
                <a:effectLst/>
                <a:latin typeface="+mn-lt"/>
                <a:ea typeface="+mn-ea"/>
                <a:cs typeface="+mn-cs"/>
              </a:rPr>
              <a:t> con </a:t>
            </a:r>
            <a:r>
              <a:rPr lang="en-US" sz="1600" b="0" i="0" kern="1200" dirty="0" err="1" smtClean="0">
                <a:solidFill>
                  <a:schemeClr val="tx1"/>
                </a:solidFill>
                <a:effectLst/>
                <a:latin typeface="+mn-lt"/>
                <a:ea typeface="+mn-ea"/>
                <a:cs typeface="+mn-cs"/>
              </a:rPr>
              <a:t>trỏ</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dữ</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liệu</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thực</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tế</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và</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tất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cả</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các</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nút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lá</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vẫn</a:t>
            </a:r>
            <a:r>
              <a:rPr lang="en-US" sz="1600" b="0" i="0" kern="1200" dirty="0" smtClean="0">
                <a:solidFill>
                  <a:schemeClr val="tx1"/>
                </a:solidFill>
                <a:effectLst/>
                <a:latin typeface="+mn-lt"/>
                <a:ea typeface="+mn-ea"/>
                <a:cs typeface="+mn-cs"/>
              </a:rPr>
              <a:t> ở</a:t>
            </a:r>
            <a:br>
              <a:rPr lang="en-US" sz="1600" b="0" i="0" kern="1200" dirty="0" smtClean="0">
                <a:solidFill>
                  <a:schemeClr val="tx1"/>
                </a:solidFill>
                <a:effectLst/>
                <a:latin typeface="+mn-lt"/>
                <a:ea typeface="+mn-ea"/>
                <a:cs typeface="+mn-cs"/>
              </a:rPr>
            </a:br>
            <a:r>
              <a:rPr lang="en-US" sz="1600" b="0" i="0" kern="1200" dirty="0" err="1" smtClean="0">
                <a:solidFill>
                  <a:schemeClr val="tx1"/>
                </a:solidFill>
                <a:effectLst/>
                <a:latin typeface="+mn-lt"/>
                <a:ea typeface="+mn-ea"/>
                <a:cs typeface="+mn-cs"/>
              </a:rPr>
              <a:t>cùng</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chiều</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cao</a:t>
            </a:r>
            <a:r>
              <a:rPr lang="en-US" sz="1600" b="0" i="0" kern="1200" dirty="0" smtClean="0">
                <a:solidFill>
                  <a:schemeClr val="tx1"/>
                </a:solidFill>
                <a:effectLst/>
                <a:latin typeface="+mn-lt"/>
                <a:ea typeface="+mn-ea"/>
                <a:cs typeface="+mn-cs"/>
              </a:rPr>
              <a:t>, do </a:t>
            </a:r>
            <a:r>
              <a:rPr lang="en-US" sz="1600" b="0" i="0" kern="1200" dirty="0" err="1" smtClean="0">
                <a:solidFill>
                  <a:schemeClr val="tx1"/>
                </a:solidFill>
                <a:effectLst/>
                <a:latin typeface="+mn-lt"/>
                <a:ea typeface="+mn-ea"/>
                <a:cs typeface="+mn-cs"/>
              </a:rPr>
              <a:t>đó</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cân</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bằng</a:t>
            </a:r>
            <a:endParaRPr lang="en-US" sz="1600" b="0" i="0" kern="1200" dirty="0" smtClean="0">
              <a:solidFill>
                <a:schemeClr val="tx1"/>
              </a:solidFill>
              <a:effectLst/>
              <a:latin typeface="+mn-lt"/>
              <a:ea typeface="+mn-ea"/>
              <a:cs typeface="+mn-cs"/>
            </a:endParaRPr>
          </a:p>
          <a:p>
            <a:endParaRPr lang="en-US" sz="16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67529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459304-E13C-467D-B56C-5946EAF5C5E7}" type="datetime1">
              <a:rPr lang="en-US" smtClean="0">
                <a:solidFill>
                  <a:prstClr val="black">
                    <a:tint val="75000"/>
                  </a:prstClr>
                </a:solidFill>
              </a:rPr>
              <a:t>10/2/2019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smtClean="0"/>
              <a:t>Click to edit Master title style</a:t>
            </a:r>
            <a:endParaRPr lang="en-US"/>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A818E-82F7-41FA-9F4D-E6D2F5B93B00}" type="datetime1">
              <a:rPr lang="en-US" smtClean="0">
                <a:solidFill>
                  <a:prstClr val="black">
                    <a:tint val="75000"/>
                  </a:prstClr>
                </a:solidFill>
              </a:rPr>
              <a:t>10/2/2019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74E6E-1F08-4174-AA52-6348828F15FE}" type="datetime1">
              <a:rPr lang="en-US" smtClean="0">
                <a:solidFill>
                  <a:prstClr val="black">
                    <a:tint val="75000"/>
                  </a:prstClr>
                </a:solidFill>
              </a:rPr>
              <a:t>10/2/2019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701DD-610D-4C02-9F60-A5F275739BA7}" type="datetime1">
              <a:rPr lang="en-US" smtClean="0">
                <a:solidFill>
                  <a:prstClr val="black">
                    <a:tint val="75000"/>
                  </a:prstClr>
                </a:solidFill>
              </a:rPr>
              <a:t>10/2/2019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C2008-AFEA-4DD2-9FC3-4DB679BDBD79}" type="datetime1">
              <a:rPr lang="en-US" smtClean="0">
                <a:solidFill>
                  <a:prstClr val="black">
                    <a:tint val="75000"/>
                  </a:prstClr>
                </a:solidFill>
              </a:rPr>
              <a:t>10/2/2019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5F676F3-7DD4-42CD-8446-FAC8508C65A3}" type="datetime1">
              <a:rPr lang="en-US" smtClean="0">
                <a:solidFill>
                  <a:prstClr val="black">
                    <a:tint val="75000"/>
                  </a:prstClr>
                </a:solidFill>
              </a:rPr>
              <a:t>10/2/2019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smtClean="0"/>
              <a:t>Click to edit Master title style</a:t>
            </a:r>
            <a:endParaRPr lang="en-US"/>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smtClean="0"/>
              <a:t>Subtitle</a:t>
            </a:r>
            <a:endParaRPr lang="en-US"/>
          </a:p>
        </p:txBody>
      </p:sp>
    </p:spTree>
    <p:extLst>
      <p:ext uri="{BB962C8B-B14F-4D97-AF65-F5344CB8AC3E}">
        <p14:creationId xmlns:p14="http://schemas.microsoft.com/office/powerpoint/2010/main" val="4000005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3D372BD-48B5-486D-826A-F0BF469620C4}" type="datetime1">
              <a:rPr lang="en-US" smtClean="0"/>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smtClean="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76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54864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299200" y="1143000"/>
            <a:ext cx="5486400" cy="4648200"/>
          </a:xfrm>
        </p:spPr>
        <p:txBody>
          <a:bodyPr/>
          <a:lstStyle/>
          <a:p>
            <a:endParaRPr lang="en-US"/>
          </a:p>
        </p:txBody>
      </p:sp>
      <p:sp>
        <p:nvSpPr>
          <p:cNvPr id="5" name="Date Placeholder 4"/>
          <p:cNvSpPr>
            <a:spLocks noGrp="1"/>
          </p:cNvSpPr>
          <p:nvPr>
            <p:ph type="dt" sz="half" idx="10"/>
          </p:nvPr>
        </p:nvSpPr>
        <p:spPr>
          <a:xfrm>
            <a:off x="101600" y="6324600"/>
            <a:ext cx="2540000" cy="457200"/>
          </a:xfrm>
        </p:spPr>
        <p:txBody>
          <a:bodyPr/>
          <a:lstStyle>
            <a:lvl1pPr>
              <a:defRPr smtClean="0"/>
            </a:lvl1pPr>
          </a:lstStyle>
          <a:p>
            <a:fld id="{912B6532-96E5-44D0-A00F-D0419163B485}" type="datetime1">
              <a:rPr lang="en-US" smtClean="0"/>
              <a:t>10/2/2019</a:t>
            </a:fld>
            <a:endParaRPr lang="en-US"/>
          </a:p>
        </p:txBody>
      </p:sp>
      <p:sp>
        <p:nvSpPr>
          <p:cNvPr id="6" name="Footer Placeholder 5"/>
          <p:cNvSpPr>
            <a:spLocks noGrp="1"/>
          </p:cNvSpPr>
          <p:nvPr>
            <p:ph type="ftr" sz="quarter" idx="11"/>
          </p:nvPr>
        </p:nvSpPr>
        <p:spPr>
          <a:xfrm>
            <a:off x="2844800" y="6324600"/>
            <a:ext cx="66040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652000" y="6324600"/>
            <a:ext cx="2540000" cy="457200"/>
          </a:xfrm>
        </p:spPr>
        <p:txBody>
          <a:bodyPr/>
          <a:lstStyle>
            <a:lvl1pPr>
              <a:defRPr smtClean="0"/>
            </a:lvl1pPr>
          </a:lstStyle>
          <a:p>
            <a:fld id="{07D5588D-DFDE-D948-B58D-7798425FA732}" type="slidenum">
              <a:rPr lang="en-US"/>
              <a:pPr/>
              <a:t>‹#›</a:t>
            </a:fld>
            <a:endParaRPr lang="en-US"/>
          </a:p>
        </p:txBody>
      </p:sp>
    </p:spTree>
    <p:extLst>
      <p:ext uri="{BB962C8B-B14F-4D97-AF65-F5344CB8AC3E}">
        <p14:creationId xmlns:p14="http://schemas.microsoft.com/office/powerpoint/2010/main" val="340525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4043C8-49A8-492A-AB63-BB47A6D42FAE}" type="datetime1">
              <a:rPr lang="en-US" smtClean="0">
                <a:solidFill>
                  <a:prstClr val="black">
                    <a:tint val="75000"/>
                  </a:prstClr>
                </a:solidFill>
              </a:rPr>
              <a:t>10/2/2019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3ABB4-28A6-44F6-8DB6-45159CB61855}" type="datetime1">
              <a:rPr lang="en-US" smtClean="0">
                <a:solidFill>
                  <a:prstClr val="black">
                    <a:tint val="75000"/>
                  </a:prstClr>
                </a:solidFill>
              </a:rPr>
              <a:t>10/2/2019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0BD96-F9C9-4121-B2D9-092D37DFBD43}" type="datetime1">
              <a:rPr lang="en-US" smtClean="0">
                <a:solidFill>
                  <a:prstClr val="black">
                    <a:tint val="75000"/>
                  </a:prstClr>
                </a:solidFill>
              </a:rPr>
              <a:t>10/2/2019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480C5C-0297-407F-BFF0-8014A42F0538}" type="datetime1">
              <a:rPr lang="en-US" smtClean="0">
                <a:solidFill>
                  <a:prstClr val="black">
                    <a:tint val="75000"/>
                  </a:prstClr>
                </a:solidFill>
              </a:rPr>
              <a:t>10/2/2019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0E4E7C-669C-4E59-8A2C-C5AC1AE3AC3C}" type="datetime1">
              <a:rPr lang="en-US" smtClean="0">
                <a:solidFill>
                  <a:prstClr val="black">
                    <a:tint val="75000"/>
                  </a:prstClr>
                </a:solidFill>
              </a:rPr>
              <a:t>10/2/2019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74A392-BBE1-4FA7-B536-300B8B3D3150}" type="datetime1">
              <a:rPr lang="en-US" smtClean="0">
                <a:solidFill>
                  <a:prstClr val="black">
                    <a:tint val="75000"/>
                  </a:prstClr>
                </a:solidFill>
              </a:rPr>
              <a:t>10/2/2019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smtClean="0"/>
              <a:t>Click to edit Master title style</a:t>
            </a:r>
            <a:endParaRPr lang="en-US"/>
          </a:p>
        </p:txBody>
      </p:sp>
    </p:spTree>
    <p:extLst>
      <p:ext uri="{BB962C8B-B14F-4D97-AF65-F5344CB8AC3E}">
        <p14:creationId xmlns:p14="http://schemas.microsoft.com/office/powerpoint/2010/main" val="8605161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5593FC-AC04-4BB1-B49A-E28FC5EB9420}" type="datetime1">
              <a:rPr lang="en-US" smtClean="0">
                <a:solidFill>
                  <a:prstClr val="black">
                    <a:tint val="75000"/>
                  </a:prstClr>
                </a:solidFill>
              </a:rPr>
              <a:t>10/2/2019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smtClean="0"/>
              <a:t>Click to edit Master title style</a:t>
            </a:r>
            <a:endParaRPr lang="en-US"/>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smtClean="0"/>
              <a:t>Subtitle</a:t>
            </a:r>
            <a:endParaRPr lang="en-US"/>
          </a:p>
        </p:txBody>
      </p:sp>
    </p:spTree>
    <p:extLst>
      <p:ext uri="{BB962C8B-B14F-4D97-AF65-F5344CB8AC3E}">
        <p14:creationId xmlns:p14="http://schemas.microsoft.com/office/powerpoint/2010/main" val="1543755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98B93-4917-40EB-B781-F70401CE8337}" type="datetime1">
              <a:rPr lang="en-US" smtClean="0">
                <a:solidFill>
                  <a:prstClr val="black">
                    <a:tint val="75000"/>
                  </a:prstClr>
                </a:solidFill>
              </a:rPr>
              <a:t>10/2/2019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95787DC5-6F03-47A3-8200-95CFCBF55F3D}" type="datetime1">
              <a:rPr lang="en-US" smtClean="0">
                <a:solidFill>
                  <a:prstClr val="black">
                    <a:tint val="75000"/>
                  </a:prstClr>
                </a:solidFill>
              </a:rPr>
              <a:t>10/2/2019</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3769" r:id="rId16"/>
  </p:sldLayoutIdLst>
  <p:timing>
    <p:tnLst>
      <p:par>
        <p:cTn id="1" dur="indefinite" restart="never" nodeType="tmRoot"/>
      </p:par>
    </p:tnLst>
  </p:timing>
  <p:hf hdr="0" ftr="0" dt="0"/>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hemeOverride" Target="../theme/themeOverride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3124200"/>
            <a:ext cx="10058400" cy="934721"/>
          </a:xfrm>
        </p:spPr>
        <p:txBody>
          <a:bodyPr>
            <a:normAutofit fontScale="90000"/>
          </a:bodyPr>
          <a:lstStyle/>
          <a:p>
            <a:pPr algn="ctr">
              <a:lnSpc>
                <a:spcPct val="100000"/>
              </a:lnSpc>
            </a:pPr>
            <a:r>
              <a:rPr lang="en-US" dirty="0"/>
              <a:t>Physical Database Design </a:t>
            </a:r>
            <a:r>
              <a:rPr lang="en-US" dirty="0" smtClean="0"/>
              <a:t>&amp; Tuning</a:t>
            </a:r>
            <a:r>
              <a:rPr lang="en-US" sz="3200" b="1" dirty="0" smtClean="0">
                <a:latin typeface="Times New Roman" panose="02020603050405020304" pitchFamily="18" charset="0"/>
                <a:ea typeface="Roboto" pitchFamily="2" charset="0"/>
                <a:cs typeface="Times New Roman" panose="02020603050405020304" pitchFamily="18" charset="0"/>
              </a:rPr>
              <a:t/>
            </a:r>
            <a:br>
              <a:rPr lang="en-US" sz="3200" b="1" dirty="0" smtClean="0">
                <a:latin typeface="Times New Roman" panose="02020603050405020304" pitchFamily="18" charset="0"/>
                <a:ea typeface="Roboto" pitchFamily="2" charset="0"/>
                <a:cs typeface="Times New Roman" panose="02020603050405020304" pitchFamily="18" charset="0"/>
              </a:rPr>
            </a:br>
            <a:endParaRPr lang="en-US" sz="3200" dirty="0">
              <a:latin typeface="Times New Roman" panose="02020603050405020304" pitchFamily="18" charset="0"/>
              <a:ea typeface="Roboto" pitchFamily="2" charset="0"/>
              <a:cs typeface="Times New Roman" panose="02020603050405020304" pitchFamily="18" charset="0"/>
            </a:endParaRPr>
          </a:p>
        </p:txBody>
      </p:sp>
      <p:sp>
        <p:nvSpPr>
          <p:cNvPr id="4" name="Rectangle 3"/>
          <p:cNvSpPr/>
          <p:nvPr/>
        </p:nvSpPr>
        <p:spPr>
          <a:xfrm>
            <a:off x="3078480" y="2784902"/>
            <a:ext cx="6096000" cy="830997"/>
          </a:xfrm>
          <a:prstGeom prst="rect">
            <a:avLst/>
          </a:prstGeom>
        </p:spPr>
        <p:txBody>
          <a:bodyPr>
            <a:spAutoFit/>
          </a:bodyPr>
          <a:lstStyle/>
          <a:p>
            <a:pPr algn="ctr"/>
            <a:r>
              <a:rPr lang="en-US" dirty="0" smtClean="0">
                <a:solidFill>
                  <a:srgbClr val="000000"/>
                </a:solidFill>
                <a:latin typeface="Times New Roman" panose="02020603050405020304" pitchFamily="18" charset="0"/>
                <a:ea typeface="Roboto" pitchFamily="2" charset="0"/>
                <a:cs typeface="Times New Roman" panose="02020603050405020304" pitchFamily="18" charset="0"/>
              </a:rPr>
              <a:t> </a:t>
            </a:r>
          </a:p>
          <a:p>
            <a:pPr algn="ctr"/>
            <a:r>
              <a:rPr lang="en-US" dirty="0" smtClean="0">
                <a:solidFill>
                  <a:srgbClr val="000000"/>
                </a:solidFill>
                <a:latin typeface="Times New Roman" panose="02020603050405020304" pitchFamily="18" charset="0"/>
                <a:ea typeface="Roboto" pitchFamily="2" charset="0"/>
                <a:cs typeface="Times New Roman" panose="02020603050405020304" pitchFamily="18" charset="0"/>
              </a:rPr>
              <a:t> </a:t>
            </a:r>
            <a:endParaRPr lang="en-US" dirty="0">
              <a:latin typeface="Times New Roman" panose="02020603050405020304" pitchFamily="18" charset="0"/>
              <a:ea typeface="Roboto" pitchFamily="2" charset="0"/>
              <a:cs typeface="Times New Roman" panose="02020603050405020304" pitchFamily="18" charset="0"/>
            </a:endParaRPr>
          </a:p>
        </p:txBody>
      </p:sp>
      <p:pic>
        <p:nvPicPr>
          <p:cNvPr id="1026" name="Picture 2" descr="https://lh4.googleusercontent.com/uOUeYFK_Z6BzOD-GjIonk8Z8oTE4Ij6lq785IY_4YiTlYy1gJSC7jqmwAPo2ZJVVTZuDx6YIpq7OrsTOoi7am8sob-EAebiRAXnOkTa23cJR0CnNHYYedgAqccczUOwkI13v9Q1B-X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555" y="1143000"/>
            <a:ext cx="1593850" cy="1446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78480" y="180123"/>
            <a:ext cx="6096000" cy="830997"/>
          </a:xfrm>
          <a:prstGeom prst="rect">
            <a:avLst/>
          </a:prstGeom>
        </p:spPr>
        <p:txBody>
          <a:bodyPr>
            <a:spAutoFit/>
          </a:bodyPr>
          <a:lstStyle/>
          <a:p>
            <a:pPr algn="ctr"/>
            <a:r>
              <a:rPr lang="vi-VN" dirty="0">
                <a:solidFill>
                  <a:srgbClr val="000000"/>
                </a:solidFill>
                <a:latin typeface="+mj-lt"/>
                <a:ea typeface="Roboto" pitchFamily="2" charset="0"/>
              </a:rPr>
              <a:t>Trường ĐH Bách Khoa Tp.HCM</a:t>
            </a:r>
            <a:endParaRPr lang="vi-VN" dirty="0">
              <a:latin typeface="+mj-lt"/>
              <a:ea typeface="Roboto" pitchFamily="2" charset="0"/>
            </a:endParaRPr>
          </a:p>
          <a:p>
            <a:pPr algn="ctr"/>
            <a:r>
              <a:rPr lang="vi-VN" dirty="0">
                <a:solidFill>
                  <a:srgbClr val="000000"/>
                </a:solidFill>
                <a:latin typeface="+mj-lt"/>
                <a:ea typeface="Roboto" pitchFamily="2" charset="0"/>
              </a:rPr>
              <a:t>Khoa Khoa Học và Kỹ Thuật Máy </a:t>
            </a:r>
            <a:r>
              <a:rPr lang="vi-VN" dirty="0" smtClean="0">
                <a:solidFill>
                  <a:srgbClr val="000000"/>
                </a:solidFill>
                <a:latin typeface="+mj-lt"/>
                <a:ea typeface="Roboto" pitchFamily="2" charset="0"/>
              </a:rPr>
              <a:t>Tính</a:t>
            </a:r>
            <a:endParaRPr lang="en-US" dirty="0">
              <a:latin typeface="+mj-lt"/>
              <a:ea typeface="Roboto" pitchFamily="2" charset="0"/>
            </a:endParaRPr>
          </a:p>
        </p:txBody>
      </p:sp>
      <p:sp>
        <p:nvSpPr>
          <p:cNvPr id="10" name="Title 1"/>
          <p:cNvSpPr txBox="1">
            <a:spLocks/>
          </p:cNvSpPr>
          <p:nvPr/>
        </p:nvSpPr>
        <p:spPr>
          <a:xfrm>
            <a:off x="5638800" y="4744721"/>
            <a:ext cx="5943601" cy="1976757"/>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pPr algn="ctr"/>
            <a:r>
              <a:rPr lang="en-US" sz="2400" dirty="0" smtClean="0">
                <a:latin typeface="Times New Roman" panose="02020603050405020304" pitchFamily="18" charset="0"/>
                <a:ea typeface="Roboto" pitchFamily="2" charset="0"/>
                <a:cs typeface="Times New Roman" panose="02020603050405020304" pitchFamily="18" charset="0"/>
              </a:rPr>
              <a:t>GROUP 3</a:t>
            </a:r>
          </a:p>
          <a:p>
            <a:pPr algn="ctr"/>
            <a:endParaRPr lang="en-US" sz="2400" dirty="0" smtClean="0">
              <a:latin typeface="Times New Roman" panose="02020603050405020304" pitchFamily="18" charset="0"/>
              <a:ea typeface="Roboto" pitchFamily="2" charset="0"/>
              <a:cs typeface="Times New Roman" panose="02020603050405020304" pitchFamily="18" charset="0"/>
            </a:endParaRPr>
          </a:p>
          <a:p>
            <a:pPr algn="ctr"/>
            <a:r>
              <a:rPr lang="en-US" sz="2400" dirty="0" smtClean="0">
                <a:latin typeface="Times New Roman" panose="02020603050405020304" pitchFamily="18" charset="0"/>
                <a:ea typeface="Roboto" pitchFamily="2" charset="0"/>
                <a:cs typeface="Times New Roman" panose="02020603050405020304" pitchFamily="18" charset="0"/>
              </a:rPr>
              <a:t>Chu </a:t>
            </a:r>
            <a:r>
              <a:rPr lang="en-US" sz="2400" dirty="0" err="1" smtClean="0">
                <a:latin typeface="Times New Roman" panose="02020603050405020304" pitchFamily="18" charset="0"/>
                <a:ea typeface="Roboto" pitchFamily="2" charset="0"/>
                <a:cs typeface="Times New Roman" panose="02020603050405020304" pitchFamily="18" charset="0"/>
              </a:rPr>
              <a:t>Xuân</a:t>
            </a:r>
            <a:r>
              <a:rPr lang="en-US" sz="2400" dirty="0" smtClean="0">
                <a:latin typeface="Times New Roman" panose="02020603050405020304" pitchFamily="18" charset="0"/>
                <a:ea typeface="Roboto" pitchFamily="2" charset="0"/>
                <a:cs typeface="Times New Roman" panose="02020603050405020304" pitchFamily="18" charset="0"/>
              </a:rPr>
              <a:t> </a:t>
            </a:r>
            <a:r>
              <a:rPr lang="en-US" sz="2400" dirty="0" err="1" smtClean="0">
                <a:latin typeface="Times New Roman" panose="02020603050405020304" pitchFamily="18" charset="0"/>
                <a:ea typeface="Roboto" pitchFamily="2" charset="0"/>
                <a:cs typeface="Times New Roman" panose="02020603050405020304" pitchFamily="18" charset="0"/>
              </a:rPr>
              <a:t>Tình</a:t>
            </a:r>
            <a:r>
              <a:rPr lang="en-US" sz="2400" dirty="0" smtClean="0">
                <a:latin typeface="Times New Roman" panose="02020603050405020304" pitchFamily="18" charset="0"/>
                <a:ea typeface="Roboto" pitchFamily="2" charset="0"/>
                <a:cs typeface="Times New Roman" panose="02020603050405020304" pitchFamily="18" charset="0"/>
              </a:rPr>
              <a:t>                   - 1870583</a:t>
            </a:r>
          </a:p>
          <a:p>
            <a:pPr algn="ctr"/>
            <a:r>
              <a:rPr lang="en-US" sz="2400" dirty="0" err="1" smtClean="0">
                <a:latin typeface="Times New Roman" panose="02020603050405020304" pitchFamily="18" charset="0"/>
                <a:ea typeface="Roboto" pitchFamily="2" charset="0"/>
                <a:cs typeface="Times New Roman" panose="02020603050405020304" pitchFamily="18" charset="0"/>
              </a:rPr>
              <a:t>Huỳnh</a:t>
            </a:r>
            <a:r>
              <a:rPr lang="en-US" sz="2400" dirty="0" smtClean="0">
                <a:latin typeface="Times New Roman" panose="02020603050405020304" pitchFamily="18" charset="0"/>
                <a:ea typeface="Roboto" pitchFamily="2" charset="0"/>
                <a:cs typeface="Times New Roman" panose="02020603050405020304" pitchFamily="18" charset="0"/>
              </a:rPr>
              <a:t> </a:t>
            </a:r>
            <a:r>
              <a:rPr lang="en-US" sz="2400" dirty="0" err="1" smtClean="0">
                <a:latin typeface="Times New Roman" panose="02020603050405020304" pitchFamily="18" charset="0"/>
                <a:ea typeface="Roboto" pitchFamily="2" charset="0"/>
                <a:cs typeface="Times New Roman" panose="02020603050405020304" pitchFamily="18" charset="0"/>
              </a:rPr>
              <a:t>Nguyễn</a:t>
            </a:r>
            <a:r>
              <a:rPr lang="en-US" sz="2400" dirty="0" smtClean="0">
                <a:latin typeface="Times New Roman" panose="02020603050405020304" pitchFamily="18" charset="0"/>
                <a:ea typeface="Roboto" pitchFamily="2" charset="0"/>
                <a:cs typeface="Times New Roman" panose="02020603050405020304" pitchFamily="18" charset="0"/>
              </a:rPr>
              <a:t> </a:t>
            </a:r>
            <a:r>
              <a:rPr lang="en-US" sz="2400" dirty="0" err="1" smtClean="0">
                <a:latin typeface="Times New Roman" panose="02020603050405020304" pitchFamily="18" charset="0"/>
                <a:ea typeface="Roboto" pitchFamily="2" charset="0"/>
                <a:cs typeface="Times New Roman" panose="02020603050405020304" pitchFamily="18" charset="0"/>
              </a:rPr>
              <a:t>Viết</a:t>
            </a:r>
            <a:r>
              <a:rPr lang="en-US" sz="2400" dirty="0" smtClean="0">
                <a:latin typeface="Times New Roman" panose="02020603050405020304" pitchFamily="18" charset="0"/>
                <a:ea typeface="Roboto" pitchFamily="2" charset="0"/>
                <a:cs typeface="Times New Roman" panose="02020603050405020304" pitchFamily="18" charset="0"/>
              </a:rPr>
              <a:t> </a:t>
            </a:r>
            <a:r>
              <a:rPr lang="en-US" sz="2400" dirty="0" err="1" smtClean="0">
                <a:latin typeface="Times New Roman" panose="02020603050405020304" pitchFamily="18" charset="0"/>
                <a:ea typeface="Roboto" pitchFamily="2" charset="0"/>
                <a:cs typeface="Times New Roman" panose="02020603050405020304" pitchFamily="18" charset="0"/>
              </a:rPr>
              <a:t>Thành</a:t>
            </a:r>
            <a:r>
              <a:rPr lang="en-US" sz="2400" dirty="0" smtClean="0">
                <a:latin typeface="Times New Roman" panose="02020603050405020304" pitchFamily="18" charset="0"/>
                <a:ea typeface="Roboto" pitchFamily="2" charset="0"/>
                <a:cs typeface="Times New Roman" panose="02020603050405020304" pitchFamily="18" charset="0"/>
              </a:rPr>
              <a:t> - 1870578</a:t>
            </a:r>
          </a:p>
          <a:p>
            <a:pPr algn="ctr"/>
            <a:endParaRPr lang="en-US" sz="2400" dirty="0">
              <a:latin typeface="Times New Roman" panose="02020603050405020304" pitchFamily="18" charset="0"/>
              <a:ea typeface="Roboto" pitchFamily="2"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1</a:t>
            </a:fld>
            <a:endParaRPr lang="en-US" dirty="0">
              <a:solidFill>
                <a:prstClr val="black">
                  <a:tint val="75000"/>
                </a:prstClr>
              </a:solidFill>
            </a:endParaRPr>
          </a:p>
        </p:txBody>
      </p:sp>
      <p:sp>
        <p:nvSpPr>
          <p:cNvPr id="11" name="Title 1"/>
          <p:cNvSpPr txBox="1">
            <a:spLocks/>
          </p:cNvSpPr>
          <p:nvPr/>
        </p:nvSpPr>
        <p:spPr>
          <a:xfrm>
            <a:off x="6096000" y="3810000"/>
            <a:ext cx="5045528" cy="1041735"/>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pPr algn="ctr"/>
            <a:r>
              <a:rPr lang="en-US" sz="2400" dirty="0" smtClean="0">
                <a:solidFill>
                  <a:schemeClr val="tx1"/>
                </a:solidFill>
                <a:latin typeface="Times New Roman" panose="02020603050405020304" pitchFamily="18" charset="0"/>
                <a:ea typeface="Roboto" pitchFamily="2" charset="0"/>
                <a:cs typeface="Times New Roman" panose="02020603050405020304" pitchFamily="18" charset="0"/>
              </a:rPr>
              <a:t>GV: PGS.TS ĐẶNG TRẦN KHÁNH</a:t>
            </a:r>
            <a:endParaRPr lang="en-US" sz="2400" dirty="0">
              <a:solidFill>
                <a:schemeClr val="tx1"/>
              </a:solidFill>
              <a:latin typeface="Times New Roman" panose="02020603050405020304" pitchFamily="18"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953942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Physical</a:t>
            </a:r>
            <a:r>
              <a:rPr lang="en-US" sz="4400" dirty="0" smtClean="0">
                <a:solidFill>
                  <a:srgbClr val="0070C0"/>
                </a:solidFill>
              </a:rPr>
              <a:t> </a:t>
            </a:r>
            <a:r>
              <a:rPr lang="en-US" sz="4400" dirty="0">
                <a:solidFill>
                  <a:srgbClr val="0070C0"/>
                </a:solidFill>
              </a:rPr>
              <a:t>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10</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rPr>
              <a:t>Operations on an Index</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198" y="1828800"/>
            <a:ext cx="10058402" cy="3354765"/>
          </a:xfrm>
          <a:prstGeom prst="rect">
            <a:avLst/>
          </a:prstGeom>
          <a:noFill/>
        </p:spPr>
        <p:txBody>
          <a:bodyPr wrap="square" rtlCol="0">
            <a:spAutoFit/>
          </a:bodyPr>
          <a:lstStyle/>
          <a:p>
            <a:r>
              <a:rPr lang="en-US" u="sng" dirty="0"/>
              <a:t>Search</a:t>
            </a:r>
            <a:r>
              <a:rPr lang="en-US" dirty="0"/>
              <a:t>: Quickly find all records which meet some </a:t>
            </a:r>
            <a:r>
              <a:rPr lang="en-US" i="1" dirty="0"/>
              <a:t>condition on the search key attributes</a:t>
            </a:r>
            <a:endParaRPr lang="en-US" dirty="0"/>
          </a:p>
          <a:p>
            <a:pPr lvl="1"/>
            <a:endParaRPr lang="en-US" sz="2800" dirty="0"/>
          </a:p>
          <a:p>
            <a:r>
              <a:rPr lang="en-US" u="sng" dirty="0"/>
              <a:t>Insert /</a:t>
            </a:r>
            <a:r>
              <a:rPr lang="en-US" u="sng" dirty="0" smtClean="0"/>
              <a:t> Delete </a:t>
            </a:r>
            <a:r>
              <a:rPr lang="en-US" dirty="0" smtClean="0"/>
              <a:t>entries</a:t>
            </a:r>
            <a:endParaRPr lang="en-US" dirty="0"/>
          </a:p>
          <a:p>
            <a:pPr lvl="1"/>
            <a:endParaRPr lang="en-US" sz="2800" dirty="0" smtClean="0">
              <a:solidFill>
                <a:prstClr val="black"/>
              </a:solidFill>
            </a:endParaRPr>
          </a:p>
          <a:p>
            <a:pPr marL="0" lvl="1"/>
            <a:r>
              <a:rPr lang="en-US" sz="2800" i="1" dirty="0" smtClean="0">
                <a:solidFill>
                  <a:srgbClr val="C00000"/>
                </a:solidFill>
              </a:rPr>
              <a:t>Indexing </a:t>
            </a:r>
            <a:r>
              <a:rPr lang="en-US" sz="2800" i="1" dirty="0">
                <a:solidFill>
                  <a:srgbClr val="C00000"/>
                </a:solidFill>
              </a:rPr>
              <a:t>is one the most important features provided by a database for performance</a:t>
            </a:r>
          </a:p>
          <a:p>
            <a:pPr lvl="1"/>
            <a:endParaRPr lang="en-US" sz="2800" dirty="0"/>
          </a:p>
        </p:txBody>
      </p:sp>
    </p:spTree>
    <p:extLst>
      <p:ext uri="{BB962C8B-B14F-4D97-AF65-F5344CB8AC3E}">
        <p14:creationId xmlns:p14="http://schemas.microsoft.com/office/powerpoint/2010/main" val="3469476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11</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smtClean="0">
                <a:solidFill>
                  <a:srgbClr val="C00000"/>
                </a:solidFill>
                <a:latin typeface="Times New Roman" panose="02020603050405020304" pitchFamily="18" charset="0"/>
                <a:cs typeface="Times New Roman" panose="02020603050405020304" pitchFamily="18" charset="0"/>
              </a:rPr>
              <a:t>B+ Tree</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838200" y="1825625"/>
            <a:ext cx="10515600" cy="4351338"/>
          </a:xfrm>
          <a:prstGeom prst="rect">
            <a:avLst/>
          </a:prstGeom>
        </p:spPr>
        <p:txBody>
          <a:bodyPr>
            <a:normAutofit fontScale="70000" lnSpcReduction="20000"/>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r>
              <a:rPr lang="en-US" sz="3600" dirty="0">
                <a:latin typeface="Times New Roman" panose="02020603050405020304" pitchFamily="18" charset="0"/>
                <a:cs typeface="Times New Roman" panose="02020603050405020304" pitchFamily="18" charset="0"/>
              </a:rPr>
              <a:t>DBMS offer a variety of special access structures to find the requested record without reading the entire file. The most common one is the B+-tree </a:t>
            </a:r>
          </a:p>
          <a:p>
            <a:endParaRPr lang="en-US" dirty="0" smtClean="0"/>
          </a:p>
          <a:p>
            <a:r>
              <a:rPr lang="en-US" dirty="0" smtClean="0"/>
              <a:t>Search trees </a:t>
            </a:r>
          </a:p>
          <a:p>
            <a:pPr lvl="1"/>
            <a:r>
              <a:rPr lang="en-US" dirty="0" smtClean="0"/>
              <a:t>B does not mean binary!</a:t>
            </a:r>
          </a:p>
          <a:p>
            <a:pPr lvl="1"/>
            <a:endParaRPr lang="en-US" dirty="0" smtClean="0"/>
          </a:p>
          <a:p>
            <a:r>
              <a:rPr lang="en-US" dirty="0" smtClean="0"/>
              <a:t>Idea in B Trees:</a:t>
            </a:r>
          </a:p>
          <a:p>
            <a:pPr lvl="1"/>
            <a:r>
              <a:rPr lang="en-US" dirty="0" smtClean="0"/>
              <a:t>make 1 node = 1 physical page</a:t>
            </a:r>
          </a:p>
          <a:p>
            <a:pPr lvl="1"/>
            <a:r>
              <a:rPr lang="en-US" dirty="0" smtClean="0"/>
              <a:t>Balanced, height adjusted tree (not the B either)</a:t>
            </a:r>
          </a:p>
          <a:p>
            <a:pPr lvl="1"/>
            <a:endParaRPr lang="en-US" dirty="0" smtClean="0"/>
          </a:p>
          <a:p>
            <a:r>
              <a:rPr lang="en-US" dirty="0" smtClean="0"/>
              <a:t>Idea in B+ Trees:</a:t>
            </a:r>
          </a:p>
          <a:p>
            <a:pPr lvl="1"/>
            <a:r>
              <a:rPr lang="en-US" dirty="0" smtClean="0"/>
              <a:t>Make leaves into a linked list (for range queries)</a:t>
            </a:r>
            <a:endParaRPr lang="en-US" dirty="0"/>
          </a:p>
        </p:txBody>
      </p:sp>
    </p:spTree>
    <p:extLst>
      <p:ext uri="{BB962C8B-B14F-4D97-AF65-F5344CB8AC3E}">
        <p14:creationId xmlns:p14="http://schemas.microsoft.com/office/powerpoint/2010/main" val="3239596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12</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smtClean="0">
                <a:solidFill>
                  <a:srgbClr val="C00000"/>
                </a:solidFill>
                <a:latin typeface="Times New Roman" panose="02020603050405020304" pitchFamily="18" charset="0"/>
                <a:cs typeface="Times New Roman" panose="02020603050405020304" pitchFamily="18" charset="0"/>
              </a:rPr>
              <a:t>B+ Tree</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1"/>
          <p:cNvSpPr txBox="1">
            <a:spLocks/>
          </p:cNvSpPr>
          <p:nvPr/>
        </p:nvSpPr>
        <p:spPr>
          <a:xfrm>
            <a:off x="838200" y="4808278"/>
            <a:ext cx="10515600" cy="1818998"/>
          </a:xfrm>
          <a:prstGeom prst="rect">
            <a:avLst/>
          </a:prstGeom>
        </p:spPr>
        <p:txBody>
          <a:bodyPr>
            <a:no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marL="342900" indent="-342900">
              <a:buSzPct val="75000"/>
              <a:buFont typeface="Arial" charset="0"/>
              <a:buChar char="•"/>
            </a:pPr>
            <a:r>
              <a:rPr lang="en-US" altLang="en-US" sz="3600" dirty="0" smtClean="0"/>
              <a:t> Leaf pages contain data entries, and are chained (</a:t>
            </a:r>
            <a:r>
              <a:rPr lang="en-US" altLang="en-US" sz="3600" dirty="0" err="1" smtClean="0"/>
              <a:t>prev</a:t>
            </a:r>
            <a:r>
              <a:rPr lang="en-US" altLang="en-US" sz="3600" dirty="0" smtClean="0"/>
              <a:t> &amp; next)</a:t>
            </a:r>
          </a:p>
        </p:txBody>
      </p:sp>
      <p:pic>
        <p:nvPicPr>
          <p:cNvPr id="3" name="Picture 2"/>
          <p:cNvPicPr>
            <a:picLocks noChangeAspect="1"/>
          </p:cNvPicPr>
          <p:nvPr/>
        </p:nvPicPr>
        <p:blipFill>
          <a:blip r:embed="rId4"/>
          <a:stretch>
            <a:fillRect/>
          </a:stretch>
        </p:blipFill>
        <p:spPr>
          <a:xfrm>
            <a:off x="2209800" y="1590021"/>
            <a:ext cx="6972300" cy="3236332"/>
          </a:xfrm>
          <a:prstGeom prst="rect">
            <a:avLst/>
          </a:prstGeom>
        </p:spPr>
      </p:pic>
      <p:sp>
        <p:nvSpPr>
          <p:cNvPr id="9" name="TextBox 8"/>
          <p:cNvSpPr txBox="1"/>
          <p:nvPr/>
        </p:nvSpPr>
        <p:spPr>
          <a:xfrm>
            <a:off x="0" y="76200"/>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1265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13</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smtClean="0">
                <a:solidFill>
                  <a:srgbClr val="C00000"/>
                </a:solidFill>
                <a:latin typeface="Times New Roman" panose="02020603050405020304" pitchFamily="18" charset="0"/>
                <a:cs typeface="Times New Roman" panose="02020603050405020304" pitchFamily="18" charset="0"/>
              </a:rPr>
              <a:t>B+ Tree basics</a:t>
            </a:r>
          </a:p>
        </p:txBody>
      </p:sp>
      <p:graphicFrame>
        <p:nvGraphicFramePr>
          <p:cNvPr id="8" name="Group 4"/>
          <p:cNvGraphicFramePr>
            <a:graphicFrameLocks noGrp="1"/>
          </p:cNvGraphicFramePr>
          <p:nvPr>
            <p:extLst>
              <p:ext uri="{D42A27DB-BD31-4B8C-83A1-F6EECF244321}">
                <p14:modId xmlns:p14="http://schemas.microsoft.com/office/powerpoint/2010/main" val="1384384523"/>
              </p:ext>
            </p:extLst>
          </p:nvPr>
        </p:nvGraphicFramePr>
        <p:xfrm>
          <a:off x="2377665" y="2202937"/>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5748602" y="2151592"/>
                <a:ext cx="4881298"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Each </a:t>
                </a:r>
                <a:r>
                  <a:rPr lang="en-US" sz="2800" i="1" dirty="0" smtClean="0">
                    <a:latin typeface="+mj-lt"/>
                  </a:rPr>
                  <a:t>non-leaf (“interior”) </a:t>
                </a:r>
                <a:r>
                  <a:rPr lang="en-US" sz="2800" b="1" i="1" dirty="0">
                    <a:latin typeface="+mj-lt"/>
                  </a:rPr>
                  <a:t>node</a:t>
                </a:r>
                <a:r>
                  <a:rPr lang="en-US" sz="2800" dirty="0">
                    <a:latin typeface="+mj-lt"/>
                  </a:rPr>
                  <a:t> </a:t>
                </a:r>
                <a:r>
                  <a:rPr lang="en-US" sz="2800" dirty="0" smtClean="0">
                    <a:latin typeface="+mj-lt"/>
                  </a:rPr>
                  <a:t>has d </a:t>
                </a:r>
                <a14:m>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𝑚</m:t>
                    </m:r>
                    <m:r>
                      <a:rPr lang="en-US" sz="2800" i="1">
                        <a:latin typeface="Cambria Math" charset="0"/>
                        <a:ea typeface="Cambria Math" charset="0"/>
                        <a:cs typeface="Cambria Math" charset="0"/>
                      </a:rPr>
                      <m:t>≤</m:t>
                    </m:r>
                  </m:oMath>
                </a14:m>
                <a:r>
                  <a:rPr lang="en-US" sz="2800" dirty="0" smtClean="0">
                    <a:latin typeface="+mj-lt"/>
                  </a:rPr>
                  <a:t> 2d </a:t>
                </a:r>
                <a:r>
                  <a:rPr lang="en-US" sz="2800" b="1" i="1" dirty="0" smtClean="0">
                    <a:latin typeface="+mj-lt"/>
                  </a:rPr>
                  <a:t>entries</a:t>
                </a:r>
              </a:p>
              <a:p>
                <a:pPr marL="914400" lvl="1" indent="-457200">
                  <a:buFont typeface="Arial" charset="0"/>
                  <a:buChar char="•"/>
                </a:pPr>
                <a:r>
                  <a:rPr lang="en-US" sz="2800" b="1" i="1" dirty="0" smtClean="0">
                    <a:latin typeface="+mj-lt"/>
                  </a:rPr>
                  <a:t>Minimum 50% occupancy</a:t>
                </a:r>
              </a:p>
            </p:txBody>
          </p:sp>
        </mc:Choice>
        <mc:Fallback xmlns="">
          <p:sp>
            <p:nvSpPr>
              <p:cNvPr id="9" name="TextBox 8"/>
              <p:cNvSpPr txBox="1">
                <a:spLocks noRot="1" noChangeAspect="1" noMove="1" noResize="1" noEditPoints="1" noAdjustHandles="1" noChangeArrowheads="1" noChangeShapeType="1" noTextEdit="1"/>
              </p:cNvSpPr>
              <p:nvPr/>
            </p:nvSpPr>
            <p:spPr>
              <a:xfrm>
                <a:off x="5748602" y="2151592"/>
                <a:ext cx="4881298" cy="1384995"/>
              </a:xfrm>
              <a:prstGeom prst="rect">
                <a:avLst/>
              </a:prstGeom>
              <a:blipFill>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10" name="Rounded Rectangle 9"/>
          <p:cNvSpPr/>
          <p:nvPr/>
        </p:nvSpPr>
        <p:spPr>
          <a:xfrm>
            <a:off x="2307145" y="2133600"/>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48602" y="1219200"/>
            <a:ext cx="4881298"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Parameter </a:t>
            </a:r>
            <a:r>
              <a:rPr lang="en-US" sz="2800" b="1" i="1" dirty="0" smtClean="0">
                <a:latin typeface="+mj-lt"/>
              </a:rPr>
              <a:t>d</a:t>
            </a:r>
            <a:r>
              <a:rPr lang="en-US" sz="2800" dirty="0" smtClean="0">
                <a:latin typeface="+mj-lt"/>
              </a:rPr>
              <a:t> = the order</a:t>
            </a:r>
            <a:endParaRPr lang="en-US" sz="2800" b="1" i="1" dirty="0" smtClean="0">
              <a:latin typeface="+mj-lt"/>
            </a:endParaRPr>
          </a:p>
        </p:txBody>
      </p:sp>
      <mc:AlternateContent xmlns:mc="http://schemas.openxmlformats.org/markup-compatibility/2006" xmlns:a14="http://schemas.microsoft.com/office/drawing/2010/main">
        <mc:Choice Requires="a14">
          <p:sp>
            <p:nvSpPr>
              <p:cNvPr id="12" name="TextBox 11"/>
              <p:cNvSpPr txBox="1"/>
              <p:nvPr/>
            </p:nvSpPr>
            <p:spPr>
              <a:xfrm>
                <a:off x="5748602" y="3962400"/>
                <a:ext cx="4881298"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Root</a:t>
                </a:r>
                <a:r>
                  <a:rPr lang="en-US" sz="2800" i="1" dirty="0" smtClean="0">
                    <a:latin typeface="+mj-lt"/>
                  </a:rPr>
                  <a:t> </a:t>
                </a:r>
                <a:r>
                  <a:rPr lang="en-US" sz="2800" b="1" i="1" dirty="0">
                    <a:latin typeface="+mj-lt"/>
                  </a:rPr>
                  <a:t>node</a:t>
                </a:r>
                <a:r>
                  <a:rPr lang="en-US" sz="2800" dirty="0">
                    <a:latin typeface="+mj-lt"/>
                  </a:rPr>
                  <a:t> </a:t>
                </a:r>
                <a:r>
                  <a:rPr lang="en-US" sz="2800" dirty="0" smtClean="0">
                    <a:latin typeface="+mj-lt"/>
                  </a:rPr>
                  <a:t>has </a:t>
                </a:r>
                <a:r>
                  <a:rPr lang="en-US" sz="2800" dirty="0">
                    <a:latin typeface="+mj-lt"/>
                  </a:rPr>
                  <a:t>1</a:t>
                </a:r>
                <a:r>
                  <a:rPr lang="en-US" sz="2800" dirty="0" smtClean="0">
                    <a:latin typeface="+mj-lt"/>
                  </a:rPr>
                  <a:t> </a:t>
                </a:r>
                <a14:m>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𝑚</m:t>
                    </m:r>
                    <m:r>
                      <a:rPr lang="en-US" sz="2800" i="1">
                        <a:latin typeface="Cambria Math" charset="0"/>
                        <a:ea typeface="Cambria Math" charset="0"/>
                        <a:cs typeface="Cambria Math" charset="0"/>
                      </a:rPr>
                      <m:t>≤</m:t>
                    </m:r>
                  </m:oMath>
                </a14:m>
                <a:r>
                  <a:rPr lang="en-US" sz="2800" dirty="0" smtClean="0">
                    <a:latin typeface="+mj-lt"/>
                  </a:rPr>
                  <a:t> 2d </a:t>
                </a:r>
                <a:r>
                  <a:rPr lang="en-US" sz="2800" b="1" i="1" dirty="0" smtClean="0">
                    <a:latin typeface="+mj-lt"/>
                  </a:rPr>
                  <a:t>entries</a:t>
                </a:r>
              </a:p>
            </p:txBody>
          </p:sp>
        </mc:Choice>
        <mc:Fallback xmlns="">
          <p:sp>
            <p:nvSpPr>
              <p:cNvPr id="12" name="TextBox 11"/>
              <p:cNvSpPr txBox="1">
                <a:spLocks noRot="1" noChangeAspect="1" noMove="1" noResize="1" noEditPoints="1" noAdjustHandles="1" noChangeArrowheads="1" noChangeShapeType="1" noTextEdit="1"/>
              </p:cNvSpPr>
              <p:nvPr/>
            </p:nvSpPr>
            <p:spPr>
              <a:xfrm>
                <a:off x="5748602" y="3962400"/>
                <a:ext cx="4881298" cy="954107"/>
              </a:xfrm>
              <a:prstGeom prst="rect">
                <a:avLst/>
              </a:prstGeom>
              <a:blipFill>
                <a:blip r:embed="rId5"/>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aphicFrame>
        <p:nvGraphicFramePr>
          <p:cNvPr id="13" name="Group 4"/>
          <p:cNvGraphicFramePr>
            <a:graphicFrameLocks noGrp="1"/>
          </p:cNvGraphicFramePr>
          <p:nvPr>
            <p:extLst>
              <p:ext uri="{D42A27DB-BD31-4B8C-83A1-F6EECF244321}">
                <p14:modId xmlns:p14="http://schemas.microsoft.com/office/powerpoint/2010/main" val="1904341840"/>
              </p:ext>
            </p:extLst>
          </p:nvPr>
        </p:nvGraphicFramePr>
        <p:xfrm>
          <a:off x="2449285" y="4036053"/>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4" name="Straight Arrow Connector 13"/>
          <p:cNvCxnSpPr/>
          <p:nvPr/>
        </p:nvCxnSpPr>
        <p:spPr>
          <a:xfrm>
            <a:off x="3635829" y="4553126"/>
            <a:ext cx="119742"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220686" y="4553126"/>
            <a:ext cx="391886"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9" idx="0"/>
          </p:cNvCxnSpPr>
          <p:nvPr/>
        </p:nvCxnSpPr>
        <p:spPr>
          <a:xfrm>
            <a:off x="3128536" y="4553124"/>
            <a:ext cx="5232" cy="1384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21" idx="0"/>
          </p:cNvCxnSpPr>
          <p:nvPr/>
        </p:nvCxnSpPr>
        <p:spPr>
          <a:xfrm>
            <a:off x="4054644" y="4553124"/>
            <a:ext cx="1272976" cy="1033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47854" y="5236501"/>
            <a:ext cx="926857" cy="461665"/>
          </a:xfrm>
          <a:prstGeom prst="rect">
            <a:avLst/>
          </a:prstGeom>
          <a:noFill/>
        </p:spPr>
        <p:txBody>
          <a:bodyPr wrap="none" rtlCol="0">
            <a:spAutoFit/>
          </a:bodyPr>
          <a:lstStyle/>
          <a:p>
            <a:r>
              <a:rPr lang="en-US" sz="2400" dirty="0"/>
              <a:t>k &lt; 10</a:t>
            </a:r>
          </a:p>
        </p:txBody>
      </p:sp>
      <mc:AlternateContent xmlns:mc="http://schemas.openxmlformats.org/markup-compatibility/2006" xmlns:a14="http://schemas.microsoft.com/office/drawing/2010/main">
        <mc:Choice Requires="a14">
          <p:sp>
            <p:nvSpPr>
              <p:cNvPr id="19" name="TextBox 18"/>
              <p:cNvSpPr txBox="1"/>
              <p:nvPr/>
            </p:nvSpPr>
            <p:spPr>
              <a:xfrm>
                <a:off x="2303284" y="5937310"/>
                <a:ext cx="1660968" cy="461665"/>
              </a:xfrm>
              <a:prstGeom prst="rect">
                <a:avLst/>
              </a:prstGeom>
              <a:noFill/>
            </p:spPr>
            <p:txBody>
              <a:bodyPr wrap="none" rtlCol="0">
                <a:spAutoFit/>
              </a:bodyPr>
              <a:lstStyle/>
              <a:p>
                <a:r>
                  <a:rPr lang="en-US" sz="2400" dirty="0"/>
                  <a:t>10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20</a:t>
                </a:r>
              </a:p>
            </p:txBody>
          </p:sp>
        </mc:Choice>
        <mc:Fallback xmlns="">
          <p:sp>
            <p:nvSpPr>
              <p:cNvPr id="19" name="TextBox 18"/>
              <p:cNvSpPr txBox="1">
                <a:spLocks noRot="1" noChangeAspect="1" noMove="1" noResize="1" noEditPoints="1" noAdjustHandles="1" noChangeArrowheads="1" noChangeShapeType="1" noTextEdit="1"/>
              </p:cNvSpPr>
              <p:nvPr/>
            </p:nvSpPr>
            <p:spPr>
              <a:xfrm>
                <a:off x="2303284" y="5937310"/>
                <a:ext cx="1660968" cy="461665"/>
              </a:xfrm>
              <a:prstGeom prst="rect">
                <a:avLst/>
              </a:prstGeom>
              <a:blipFill>
                <a:blip r:embed="rId6"/>
                <a:stretch>
                  <a:fillRect l="-5882" t="-10526" r="-441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24656" y="5225152"/>
                <a:ext cx="1660968" cy="461665"/>
              </a:xfrm>
              <a:prstGeom prst="rect">
                <a:avLst/>
              </a:prstGeom>
              <a:noFill/>
            </p:spPr>
            <p:txBody>
              <a:bodyPr wrap="none" rtlCol="0">
                <a:spAutoFit/>
              </a:bodyPr>
              <a:lstStyle/>
              <a:p>
                <a:r>
                  <a:rPr lang="en-US" sz="2400" dirty="0"/>
                  <a:t>20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30</a:t>
                </a:r>
              </a:p>
            </p:txBody>
          </p:sp>
        </mc:Choice>
        <mc:Fallback xmlns="">
          <p:sp>
            <p:nvSpPr>
              <p:cNvPr id="20" name="TextBox 19"/>
              <p:cNvSpPr txBox="1">
                <a:spLocks noRot="1" noChangeAspect="1" noMove="1" noResize="1" noEditPoints="1" noAdjustHandles="1" noChangeArrowheads="1" noChangeShapeType="1" noTextEdit="1"/>
              </p:cNvSpPr>
              <p:nvPr/>
            </p:nvSpPr>
            <p:spPr>
              <a:xfrm>
                <a:off x="3224656" y="5225152"/>
                <a:ext cx="1660968" cy="461665"/>
              </a:xfrm>
              <a:prstGeom prst="rect">
                <a:avLst/>
              </a:prstGeom>
              <a:blipFill>
                <a:blip r:embed="rId7"/>
                <a:stretch>
                  <a:fillRect l="-5882" t="-10526" r="-441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97699" y="5586312"/>
                <a:ext cx="1059842" cy="461665"/>
              </a:xfrm>
              <a:prstGeom prst="rect">
                <a:avLst/>
              </a:prstGeom>
              <a:noFill/>
            </p:spPr>
            <p:txBody>
              <a:bodyPr wrap="none" rtlCol="0">
                <a:spAutoFit/>
              </a:bodyPr>
              <a:lstStyle/>
              <a:p>
                <a:r>
                  <a:rPr lang="en-US" sz="2400" dirty="0"/>
                  <a:t>30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oMath>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797699" y="5586312"/>
                <a:ext cx="1059842" cy="461665"/>
              </a:xfrm>
              <a:prstGeom prst="rect">
                <a:avLst/>
              </a:prstGeom>
              <a:blipFill>
                <a:blip r:embed="rId8"/>
                <a:stretch>
                  <a:fillRect l="-8621" t="-10526" b="-28947"/>
                </a:stretch>
              </a:blipFill>
            </p:spPr>
            <p:txBody>
              <a:bodyPr/>
              <a:lstStyle/>
              <a:p>
                <a:r>
                  <a:rPr lang="en-US">
                    <a:noFill/>
                  </a:rPr>
                  <a:t> </a:t>
                </a:r>
              </a:p>
            </p:txBody>
          </p:sp>
        </mc:Fallback>
      </mc:AlternateContent>
      <p:sp>
        <p:nvSpPr>
          <p:cNvPr id="22" name="Rounded Rectangle 21"/>
          <p:cNvSpPr/>
          <p:nvPr/>
        </p:nvSpPr>
        <p:spPr>
          <a:xfrm>
            <a:off x="2400538" y="4317496"/>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5194" y="5216268"/>
            <a:ext cx="345929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 </a:t>
            </a:r>
            <a:r>
              <a:rPr lang="en-US" sz="2800" i="1" smtClean="0">
                <a:latin typeface="+mj-lt"/>
              </a:rPr>
              <a:t>n </a:t>
            </a:r>
            <a:r>
              <a:rPr lang="en-US" sz="2800" smtClean="0">
                <a:latin typeface="+mj-lt"/>
              </a:rPr>
              <a:t>entries in </a:t>
            </a:r>
            <a:r>
              <a:rPr lang="en-US" sz="2800" dirty="0" smtClean="0">
                <a:latin typeface="+mj-lt"/>
              </a:rPr>
              <a:t>a node define </a:t>
            </a:r>
            <a:r>
              <a:rPr lang="en-US" sz="2800" i="1" dirty="0" smtClean="0">
                <a:latin typeface="+mj-lt"/>
              </a:rPr>
              <a:t>n+1 </a:t>
            </a:r>
            <a:r>
              <a:rPr lang="en-US" sz="2800" dirty="0" smtClean="0">
                <a:latin typeface="+mj-lt"/>
              </a:rPr>
              <a:t>ranges </a:t>
            </a:r>
            <a:endParaRPr lang="en-US" sz="2800" dirty="0">
              <a:latin typeface="+mj-lt"/>
            </a:endParaRPr>
          </a:p>
        </p:txBody>
      </p:sp>
      <p:sp>
        <p:nvSpPr>
          <p:cNvPr id="24" name="TextBox 23"/>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231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smtClean="0">
                <a:solidFill>
                  <a:srgbClr val="C00000"/>
                </a:solidFill>
                <a:latin typeface="Times New Roman" panose="02020603050405020304" pitchFamily="18" charset="0"/>
                <a:cs typeface="Times New Roman" panose="02020603050405020304" pitchFamily="18" charset="0"/>
              </a:rPr>
              <a:t>B+ Tree basics</a:t>
            </a:r>
          </a:p>
        </p:txBody>
      </p:sp>
      <p:graphicFrame>
        <p:nvGraphicFramePr>
          <p:cNvPr id="24" name="Group 4"/>
          <p:cNvGraphicFramePr>
            <a:graphicFrameLocks noGrp="1"/>
          </p:cNvGraphicFramePr>
          <p:nvPr>
            <p:extLst>
              <p:ext uri="{D42A27DB-BD31-4B8C-83A1-F6EECF244321}">
                <p14:modId xmlns:p14="http://schemas.microsoft.com/office/powerpoint/2010/main" val="3856955675"/>
              </p:ext>
            </p:extLst>
          </p:nvPr>
        </p:nvGraphicFramePr>
        <p:xfrm>
          <a:off x="2449285" y="2787336"/>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25" name="Straight Arrow Connector 24"/>
          <p:cNvCxnSpPr>
            <a:endCxn id="26" idx="0"/>
          </p:cNvCxnSpPr>
          <p:nvPr/>
        </p:nvCxnSpPr>
        <p:spPr>
          <a:xfrm flipH="1">
            <a:off x="3091543" y="3318166"/>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Group 113"/>
          <p:cNvGraphicFramePr>
            <a:graphicFrameLocks noGrp="1"/>
          </p:cNvGraphicFramePr>
          <p:nvPr>
            <p:extLst>
              <p:ext uri="{D42A27DB-BD31-4B8C-83A1-F6EECF244321}">
                <p14:modId xmlns:p14="http://schemas.microsoft.com/office/powerpoint/2010/main" val="926660073"/>
              </p:ext>
            </p:extLst>
          </p:nvPr>
        </p:nvGraphicFramePr>
        <p:xfrm>
          <a:off x="1915886" y="4377027"/>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27" name="TextBox 26"/>
          <p:cNvSpPr txBox="1"/>
          <p:nvPr/>
        </p:nvSpPr>
        <p:spPr>
          <a:xfrm>
            <a:off x="5836569" y="3812144"/>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28" name="Group 113"/>
          <p:cNvGraphicFramePr>
            <a:graphicFrameLocks noGrp="1"/>
          </p:cNvGraphicFramePr>
          <p:nvPr>
            <p:extLst>
              <p:ext uri="{D42A27DB-BD31-4B8C-83A1-F6EECF244321}">
                <p14:modId xmlns:p14="http://schemas.microsoft.com/office/powerpoint/2010/main" val="1123607842"/>
              </p:ext>
            </p:extLst>
          </p:nvPr>
        </p:nvGraphicFramePr>
        <p:xfrm>
          <a:off x="4738243" y="4366141"/>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29" name="Straight Arrow Connector 28"/>
          <p:cNvCxnSpPr>
            <a:endCxn id="28" idx="0"/>
          </p:cNvCxnSpPr>
          <p:nvPr/>
        </p:nvCxnSpPr>
        <p:spPr>
          <a:xfrm>
            <a:off x="4071258" y="3318166"/>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716871" y="2230376"/>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cxnSp>
        <p:nvCxnSpPr>
          <p:cNvPr id="31" name="Straight Arrow Connector 30"/>
          <p:cNvCxnSpPr/>
          <p:nvPr/>
        </p:nvCxnSpPr>
        <p:spPr>
          <a:xfrm flipH="1">
            <a:off x="871935" y="3318166"/>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1540346" y="4894246"/>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2277786" y="4887284"/>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3044079" y="4887284"/>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645845" y="4894246"/>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4576665" y="4887284"/>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5342958" y="4887284"/>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961832" y="4887284"/>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456838" y="4894246"/>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898694" y="4916523"/>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103138" y="3130236"/>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entry slots contain pointers to data records</a:t>
            </a:r>
            <a:endParaRPr lang="en-US" sz="2800" dirty="0">
              <a:latin typeface="+mj-lt"/>
            </a:endParaRPr>
          </a:p>
        </p:txBody>
      </p:sp>
      <p:sp>
        <p:nvSpPr>
          <p:cNvPr id="42" name="Rounded Rectangle 41"/>
          <p:cNvSpPr/>
          <p:nvPr/>
        </p:nvSpPr>
        <p:spPr>
          <a:xfrm>
            <a:off x="6173633" y="4675454"/>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302140" y="5726668"/>
            <a:ext cx="418704" cy="369332"/>
          </a:xfrm>
          <a:prstGeom prst="rect">
            <a:avLst/>
          </a:prstGeom>
          <a:solidFill>
            <a:schemeClr val="accent3">
              <a:lumMod val="20000"/>
              <a:lumOff val="80000"/>
            </a:schemeClr>
          </a:solidFill>
        </p:spPr>
        <p:txBody>
          <a:bodyPr wrap="none" rtlCol="0">
            <a:spAutoFit/>
          </a:bodyPr>
          <a:lstStyle/>
          <a:p>
            <a:r>
              <a:rPr lang="en-US" dirty="0" smtClean="0"/>
              <a:t>21</a:t>
            </a:r>
            <a:endParaRPr lang="en-US" dirty="0"/>
          </a:p>
        </p:txBody>
      </p:sp>
      <p:sp>
        <p:nvSpPr>
          <p:cNvPr id="44" name="TextBox 43"/>
          <p:cNvSpPr txBox="1"/>
          <p:nvPr/>
        </p:nvSpPr>
        <p:spPr>
          <a:xfrm>
            <a:off x="2068433" y="5719706"/>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sp>
        <p:nvSpPr>
          <p:cNvPr id="45" name="TextBox 44"/>
          <p:cNvSpPr txBox="1"/>
          <p:nvPr/>
        </p:nvSpPr>
        <p:spPr>
          <a:xfrm>
            <a:off x="2834726" y="5719706"/>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sp>
        <p:nvSpPr>
          <p:cNvPr id="46" name="TextBox 45"/>
          <p:cNvSpPr txBox="1"/>
          <p:nvPr/>
        </p:nvSpPr>
        <p:spPr>
          <a:xfrm>
            <a:off x="3601019" y="5719706"/>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sp>
        <p:nvSpPr>
          <p:cNvPr id="47" name="TextBox 46"/>
          <p:cNvSpPr txBox="1"/>
          <p:nvPr/>
        </p:nvSpPr>
        <p:spPr>
          <a:xfrm>
            <a:off x="4367312" y="5719706"/>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sp>
        <p:nvSpPr>
          <p:cNvPr id="48" name="TextBox 47"/>
          <p:cNvSpPr txBox="1"/>
          <p:nvPr/>
        </p:nvSpPr>
        <p:spPr>
          <a:xfrm>
            <a:off x="5133605" y="5719706"/>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sp>
        <p:nvSpPr>
          <p:cNvPr id="49" name="TextBox 48"/>
          <p:cNvSpPr txBox="1"/>
          <p:nvPr/>
        </p:nvSpPr>
        <p:spPr>
          <a:xfrm>
            <a:off x="5899898" y="5719706"/>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sp>
        <p:nvSpPr>
          <p:cNvPr id="50" name="TextBox 49"/>
          <p:cNvSpPr txBox="1"/>
          <p:nvPr/>
        </p:nvSpPr>
        <p:spPr>
          <a:xfrm>
            <a:off x="6666190" y="5719706"/>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sp>
        <p:nvSpPr>
          <p:cNvPr id="51" name="TextBox 50"/>
          <p:cNvSpPr txBox="1"/>
          <p:nvPr/>
        </p:nvSpPr>
        <p:spPr>
          <a:xfrm>
            <a:off x="668610" y="5719706"/>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sp>
        <p:nvSpPr>
          <p:cNvPr id="53" name="TextBox 52"/>
          <p:cNvSpPr txBox="1"/>
          <p:nvPr/>
        </p:nvSpPr>
        <p:spPr>
          <a:xfrm>
            <a:off x="8103138" y="1609383"/>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a:t>2d </a:t>
            </a:r>
            <a:r>
              <a:rPr lang="en-US" sz="2400" smtClean="0"/>
              <a:t>entries, </a:t>
            </a:r>
            <a:r>
              <a:rPr lang="en-US" sz="2400" dirty="0" smtClean="0"/>
              <a:t>and are different in that:</a:t>
            </a:r>
            <a:endParaRPr lang="en-US" sz="2400" dirty="0"/>
          </a:p>
        </p:txBody>
      </p:sp>
      <p:sp>
        <p:nvSpPr>
          <p:cNvPr id="54" name="TextBox 53"/>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98221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3472"/>
            <a:ext cx="10972801" cy="470528"/>
          </a:xfrm>
        </p:spPr>
        <p:txBody>
          <a:bodyPr>
            <a:normAutofit fontScale="90000"/>
          </a:bodyPr>
          <a:lstStyle/>
          <a:p>
            <a:r>
              <a:rPr lang="en-US" dirty="0" smtClean="0">
                <a:solidFill>
                  <a:srgbClr val="C00000"/>
                </a:solidFill>
              </a:rPr>
              <a:t>B+ Tree Basics</a:t>
            </a:r>
            <a:endParaRPr lang="en-US" dirty="0">
              <a:solidFill>
                <a:srgbClr val="C00000"/>
              </a:solidFill>
            </a:endParaRP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21</a:t>
            </a:r>
            <a:endParaRPr lang="en-US" dirty="0"/>
          </a:p>
        </p:txBody>
      </p: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86" name="Straight Arrow Connector 85"/>
          <p:cNvCxnSpPr>
            <a:endCxn id="87" idx="0"/>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entry slots contain pointers to data records</a:t>
            </a:r>
            <a:endParaRPr lang="en-US" sz="2800" dirty="0">
              <a:latin typeface="+mj-lt"/>
            </a:endParaRPr>
          </a:p>
        </p:txBody>
      </p:sp>
      <p:sp>
        <p:nvSpPr>
          <p:cNvPr id="43" name="Rounded Rectangle 42"/>
          <p:cNvSpPr/>
          <p:nvPr/>
        </p:nvSpPr>
        <p:spPr>
          <a:xfrm>
            <a:off x="3986021" y="4038046"/>
            <a:ext cx="995504"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8103138" y="3739619"/>
            <a:ext cx="3704549"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They contain a pointer to the next leaf node as well, </a:t>
            </a:r>
            <a:r>
              <a:rPr lang="en-US" sz="2800" b="1" i="1" dirty="0" smtClean="0">
                <a:latin typeface="+mj-lt"/>
              </a:rPr>
              <a:t>for faster sequential traversal</a:t>
            </a:r>
            <a:endParaRPr lang="en-US" sz="2800" dirty="0">
              <a:latin typeface="+mj-lt"/>
            </a:endParaRPr>
          </a:p>
        </p:txBody>
      </p:sp>
      <p:sp>
        <p:nvSpPr>
          <p:cNvPr id="50" name="TextBox 49"/>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a:t>2d </a:t>
            </a:r>
            <a:r>
              <a:rPr lang="en-US" sz="2400" smtClean="0"/>
              <a:t>entries, </a:t>
            </a:r>
            <a:r>
              <a:rPr lang="en-US" sz="2400" dirty="0" smtClean="0"/>
              <a:t>and are different in that:</a:t>
            </a:r>
            <a:endParaRPr lang="en-US" sz="2400" dirty="0"/>
          </a:p>
        </p:txBody>
      </p:sp>
      <p:sp>
        <p:nvSpPr>
          <p:cNvPr id="55" name="TextBox 54"/>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171219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347"/>
            <a:ext cx="10972801" cy="546453"/>
          </a:xfrm>
        </p:spPr>
        <p:txBody>
          <a:bodyPr>
            <a:normAutofit fontScale="90000"/>
          </a:bodyPr>
          <a:lstStyle/>
          <a:p>
            <a:r>
              <a:rPr lang="en-US" dirty="0" smtClean="0">
                <a:solidFill>
                  <a:srgbClr val="C00000"/>
                </a:solidFill>
              </a:rPr>
              <a:t>B+ Tree Basics</a:t>
            </a:r>
            <a:endParaRPr lang="en-US" dirty="0">
              <a:solidFill>
                <a:srgbClr val="C00000"/>
              </a:solidFill>
            </a:endParaRPr>
          </a:p>
        </p:txBody>
      </p:sp>
      <p:graphicFrame>
        <p:nvGraphicFramePr>
          <p:cNvPr id="9" name="Group 4"/>
          <p:cNvGraphicFramePr>
            <a:graphicFrameLocks noGrp="1"/>
          </p:cNvGraphicFramePr>
          <p:nvPr>
            <p:extLst/>
          </p:nvPr>
        </p:nvGraphicFramePr>
        <p:xfrm>
          <a:off x="2449285" y="2149928"/>
          <a:ext cx="1828800" cy="685800"/>
        </p:xfrm>
        <a:graphic>
          <a:graphicData uri="http://schemas.openxmlformats.org/drawingml/2006/table">
            <a:tbl>
              <a:tblPr/>
              <a:tblGrid>
                <a:gridCol w="43815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239713">
                  <a:extLst>
                    <a:ext uri="{9D8B030D-6E8A-4147-A177-3AD203B41FA5}">
                      <a16:colId xmlns:a16="http://schemas.microsoft.com/office/drawing/2014/main" val="20003"/>
                    </a:ext>
                  </a:extLst>
                </a:gridCol>
                <a:gridCol w="241300">
                  <a:extLst>
                    <a:ext uri="{9D8B030D-6E8A-4147-A177-3AD203B41FA5}">
                      <a16:colId xmlns:a16="http://schemas.microsoft.com/office/drawing/2014/main" val="20004"/>
                    </a:ext>
                  </a:extLst>
                </a:gridCol>
                <a:gridCol w="392112">
                  <a:extLst>
                    <a:ext uri="{9D8B030D-6E8A-4147-A177-3AD203B41FA5}">
                      <a16:colId xmlns:a16="http://schemas.microsoft.com/office/drawing/2014/main" val="20005"/>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nvPr>
        </p:nvGraphicFramePr>
        <p:xfrm>
          <a:off x="1915886" y="3739619"/>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nvPr>
        </p:nvGraphicFramePr>
        <p:xfrm>
          <a:off x="4738243" y="3728733"/>
          <a:ext cx="2351315"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gridCol w="328905">
                  <a:extLst>
                    <a:ext uri="{9D8B030D-6E8A-4147-A177-3AD203B41FA5}">
                      <a16:colId xmlns:a16="http://schemas.microsoft.com/office/drawing/2014/main" val="20004"/>
                    </a:ext>
                  </a:extLst>
                </a:gridCol>
                <a:gridCol w="272920">
                  <a:extLst>
                    <a:ext uri="{9D8B030D-6E8A-4147-A177-3AD203B41FA5}">
                      <a16:colId xmlns:a16="http://schemas.microsoft.com/office/drawing/2014/main" val="20005"/>
                    </a:ext>
                  </a:extLst>
                </a:gridCol>
                <a:gridCol w="272921">
                  <a:extLst>
                    <a:ext uri="{9D8B030D-6E8A-4147-A177-3AD203B41FA5}">
                      <a16:colId xmlns:a16="http://schemas.microsoft.com/office/drawing/2014/main" val="20006"/>
                    </a:ext>
                  </a:extLst>
                </a:gridCol>
                <a:gridCol w="32890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nvPr>
        </p:nvGraphicFramePr>
        <p:xfrm>
          <a:off x="298102" y="3739619"/>
          <a:ext cx="1147666" cy="718458"/>
        </p:xfrm>
        <a:graphic>
          <a:graphicData uri="http://schemas.openxmlformats.org/drawingml/2006/table">
            <a:tbl>
              <a:tblPr/>
              <a:tblGrid>
                <a:gridCol w="328905">
                  <a:extLst>
                    <a:ext uri="{9D8B030D-6E8A-4147-A177-3AD203B41FA5}">
                      <a16:colId xmlns:a16="http://schemas.microsoft.com/office/drawing/2014/main" val="20000"/>
                    </a:ext>
                  </a:extLst>
                </a:gridCol>
                <a:gridCol w="272920">
                  <a:extLst>
                    <a:ext uri="{9D8B030D-6E8A-4147-A177-3AD203B41FA5}">
                      <a16:colId xmlns:a16="http://schemas.microsoft.com/office/drawing/2014/main" val="20001"/>
                    </a:ext>
                  </a:extLst>
                </a:gridCol>
                <a:gridCol w="272921">
                  <a:extLst>
                    <a:ext uri="{9D8B030D-6E8A-4147-A177-3AD203B41FA5}">
                      <a16:colId xmlns:a16="http://schemas.microsoft.com/office/drawing/2014/main" val="20002"/>
                    </a:ext>
                  </a:extLst>
                </a:gridCol>
                <a:gridCol w="272920">
                  <a:extLst>
                    <a:ext uri="{9D8B030D-6E8A-4147-A177-3AD203B41FA5}">
                      <a16:colId xmlns:a16="http://schemas.microsoft.com/office/drawing/2014/main" val="20003"/>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071718" y="1543520"/>
            <a:ext cx="3704549" cy="230832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that the pointers at the leaf level will be to the actual data records (rows).  </a:t>
            </a:r>
          </a:p>
          <a:p>
            <a:endParaRPr lang="en-US" sz="2400" i="1" dirty="0">
              <a:latin typeface="+mj-lt"/>
            </a:endParaRPr>
          </a:p>
          <a:p>
            <a:r>
              <a:rPr lang="en-US" sz="2400" i="1" dirty="0" smtClean="0">
                <a:latin typeface="+mj-lt"/>
              </a:rPr>
              <a:t>We might truncate these for simpler display (as before)…</a:t>
            </a:r>
            <a:endParaRPr lang="en-US" sz="2400" i="1" dirty="0">
              <a:latin typeface="+mj-lt"/>
            </a:endParaRPr>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53" idx="0"/>
          </p:cNvCxnSpPr>
          <p:nvPr/>
        </p:nvCxnSpPr>
        <p:spPr>
          <a:xfrm flipH="1">
            <a:off x="1803365" y="4288192"/>
            <a:ext cx="306469" cy="12785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279022" y="5566712"/>
            <a:ext cx="1048685" cy="523220"/>
          </a:xfrm>
          <a:prstGeom prst="rect">
            <a:avLst/>
          </a:prstGeom>
          <a:solidFill>
            <a:schemeClr val="accent3">
              <a:lumMod val="20000"/>
              <a:lumOff val="80000"/>
            </a:schemeClr>
          </a:solidFill>
        </p:spPr>
        <p:txBody>
          <a:bodyPr wrap="none" rtlCol="0">
            <a:spAutoFit/>
          </a:bodyPr>
          <a:lstStyle/>
          <a:p>
            <a:r>
              <a:rPr lang="en-US" sz="1400" dirty="0" smtClean="0"/>
              <a:t>Name: John</a:t>
            </a:r>
          </a:p>
          <a:p>
            <a:r>
              <a:rPr lang="en-US" sz="1400" dirty="0" smtClean="0">
                <a:solidFill>
                  <a:srgbClr val="C00000"/>
                </a:solidFill>
              </a:rPr>
              <a:t>Age: 21</a:t>
            </a:r>
          </a:p>
        </p:txBody>
      </p:sp>
      <p:cxnSp>
        <p:nvCxnSpPr>
          <p:cNvPr id="55" name="Straight Arrow Connector 54"/>
          <p:cNvCxnSpPr>
            <a:endCxn id="61" idx="0"/>
          </p:cNvCxnSpPr>
          <p:nvPr/>
        </p:nvCxnSpPr>
        <p:spPr>
          <a:xfrm>
            <a:off x="919365" y="4252392"/>
            <a:ext cx="127279" cy="6485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62" idx="0"/>
          </p:cNvCxnSpPr>
          <p:nvPr/>
        </p:nvCxnSpPr>
        <p:spPr>
          <a:xfrm>
            <a:off x="3072349" y="4270449"/>
            <a:ext cx="202507"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63" idx="0"/>
          </p:cNvCxnSpPr>
          <p:nvPr/>
        </p:nvCxnSpPr>
        <p:spPr>
          <a:xfrm>
            <a:off x="3664714" y="4330954"/>
            <a:ext cx="411888" cy="56732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4" idx="0"/>
          </p:cNvCxnSpPr>
          <p:nvPr/>
        </p:nvCxnSpPr>
        <p:spPr>
          <a:xfrm>
            <a:off x="5375642" y="4245430"/>
            <a:ext cx="137182" cy="65284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942282" y="4245430"/>
            <a:ext cx="840247" cy="1059672"/>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437288" y="4252392"/>
            <a:ext cx="1508001" cy="105271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11" y="4900910"/>
            <a:ext cx="1017266" cy="523220"/>
          </a:xfrm>
          <a:prstGeom prst="rect">
            <a:avLst/>
          </a:prstGeom>
          <a:solidFill>
            <a:schemeClr val="accent3">
              <a:lumMod val="20000"/>
              <a:lumOff val="80000"/>
            </a:schemeClr>
          </a:solidFill>
        </p:spPr>
        <p:txBody>
          <a:bodyPr wrap="none" rtlCol="0">
            <a:spAutoFit/>
          </a:bodyPr>
          <a:lstStyle/>
          <a:p>
            <a:r>
              <a:rPr lang="en-US" sz="1400" dirty="0" smtClean="0"/>
              <a:t>Name: Jake</a:t>
            </a:r>
          </a:p>
          <a:p>
            <a:r>
              <a:rPr lang="en-US" sz="1400" dirty="0" smtClean="0">
                <a:solidFill>
                  <a:srgbClr val="C00000"/>
                </a:solidFill>
              </a:rPr>
              <a:t>Age: 15</a:t>
            </a:r>
          </a:p>
        </p:txBody>
      </p:sp>
      <p:sp>
        <p:nvSpPr>
          <p:cNvPr id="62" name="TextBox 61"/>
          <p:cNvSpPr txBox="1"/>
          <p:nvPr/>
        </p:nvSpPr>
        <p:spPr>
          <a:xfrm>
            <a:off x="2777764" y="5566712"/>
            <a:ext cx="994183" cy="523220"/>
          </a:xfrm>
          <a:prstGeom prst="rect">
            <a:avLst/>
          </a:prstGeom>
          <a:solidFill>
            <a:schemeClr val="accent3">
              <a:lumMod val="20000"/>
              <a:lumOff val="80000"/>
            </a:schemeClr>
          </a:solidFill>
        </p:spPr>
        <p:txBody>
          <a:bodyPr wrap="none" rtlCol="0">
            <a:spAutoFit/>
          </a:bodyPr>
          <a:lstStyle/>
          <a:p>
            <a:r>
              <a:rPr lang="en-US" sz="1400" dirty="0" smtClean="0"/>
              <a:t>Name: Bob</a:t>
            </a:r>
          </a:p>
          <a:p>
            <a:r>
              <a:rPr lang="en-US" sz="1400" dirty="0" smtClean="0">
                <a:solidFill>
                  <a:srgbClr val="C00000"/>
                </a:solidFill>
              </a:rPr>
              <a:t>Age: 27</a:t>
            </a:r>
          </a:p>
        </p:txBody>
      </p:sp>
      <p:sp>
        <p:nvSpPr>
          <p:cNvPr id="63" name="TextBox 62"/>
          <p:cNvSpPr txBox="1"/>
          <p:nvPr/>
        </p:nvSpPr>
        <p:spPr>
          <a:xfrm>
            <a:off x="3556267" y="4898275"/>
            <a:ext cx="1040670" cy="523220"/>
          </a:xfrm>
          <a:prstGeom prst="rect">
            <a:avLst/>
          </a:prstGeom>
          <a:solidFill>
            <a:schemeClr val="accent3">
              <a:lumMod val="20000"/>
              <a:lumOff val="80000"/>
            </a:schemeClr>
          </a:solidFill>
        </p:spPr>
        <p:txBody>
          <a:bodyPr wrap="none" rtlCol="0">
            <a:spAutoFit/>
          </a:bodyPr>
          <a:lstStyle/>
          <a:p>
            <a:r>
              <a:rPr lang="en-US" sz="1400" dirty="0" smtClean="0"/>
              <a:t>Name: Sally</a:t>
            </a:r>
          </a:p>
          <a:p>
            <a:r>
              <a:rPr lang="en-US" sz="1400" dirty="0" smtClean="0">
                <a:solidFill>
                  <a:srgbClr val="C00000"/>
                </a:solidFill>
              </a:rPr>
              <a:t>Age: 28</a:t>
            </a:r>
          </a:p>
        </p:txBody>
      </p:sp>
      <p:sp>
        <p:nvSpPr>
          <p:cNvPr id="64" name="TextBox 63"/>
          <p:cNvSpPr txBox="1"/>
          <p:nvPr/>
        </p:nvSpPr>
        <p:spPr>
          <a:xfrm>
            <a:off x="5026152" y="4898275"/>
            <a:ext cx="973343" cy="523220"/>
          </a:xfrm>
          <a:prstGeom prst="rect">
            <a:avLst/>
          </a:prstGeom>
          <a:solidFill>
            <a:schemeClr val="accent3">
              <a:lumMod val="20000"/>
              <a:lumOff val="80000"/>
            </a:schemeClr>
          </a:solidFill>
        </p:spPr>
        <p:txBody>
          <a:bodyPr wrap="none" rtlCol="0">
            <a:spAutoFit/>
          </a:bodyPr>
          <a:lstStyle/>
          <a:p>
            <a:r>
              <a:rPr lang="en-US" sz="1400" dirty="0" smtClean="0"/>
              <a:t>Name: Sue</a:t>
            </a:r>
          </a:p>
          <a:p>
            <a:r>
              <a:rPr lang="en-US" sz="1400" dirty="0" smtClean="0">
                <a:solidFill>
                  <a:srgbClr val="C00000"/>
                </a:solidFill>
              </a:rPr>
              <a:t>Age: 33</a:t>
            </a:r>
          </a:p>
        </p:txBody>
      </p:sp>
      <p:sp>
        <p:nvSpPr>
          <p:cNvPr id="65" name="TextBox 64"/>
          <p:cNvSpPr txBox="1"/>
          <p:nvPr/>
        </p:nvSpPr>
        <p:spPr>
          <a:xfrm>
            <a:off x="6246998" y="5305102"/>
            <a:ext cx="995785" cy="523220"/>
          </a:xfrm>
          <a:prstGeom prst="rect">
            <a:avLst/>
          </a:prstGeom>
          <a:solidFill>
            <a:schemeClr val="accent3">
              <a:lumMod val="20000"/>
              <a:lumOff val="80000"/>
            </a:schemeClr>
          </a:solidFill>
        </p:spPr>
        <p:txBody>
          <a:bodyPr wrap="none" rtlCol="0">
            <a:spAutoFit/>
          </a:bodyPr>
          <a:lstStyle/>
          <a:p>
            <a:r>
              <a:rPr lang="en-US" sz="1400" dirty="0" smtClean="0"/>
              <a:t>Name: Jess</a:t>
            </a:r>
          </a:p>
          <a:p>
            <a:r>
              <a:rPr lang="en-US" sz="1400" dirty="0" smtClean="0">
                <a:solidFill>
                  <a:srgbClr val="C00000"/>
                </a:solidFill>
              </a:rPr>
              <a:t>Age: 35</a:t>
            </a:r>
          </a:p>
        </p:txBody>
      </p:sp>
      <p:sp>
        <p:nvSpPr>
          <p:cNvPr id="66" name="TextBox 65"/>
          <p:cNvSpPr txBox="1"/>
          <p:nvPr/>
        </p:nvSpPr>
        <p:spPr>
          <a:xfrm>
            <a:off x="7409758" y="5305102"/>
            <a:ext cx="907621" cy="523220"/>
          </a:xfrm>
          <a:prstGeom prst="rect">
            <a:avLst/>
          </a:prstGeom>
          <a:solidFill>
            <a:schemeClr val="accent3">
              <a:lumMod val="20000"/>
              <a:lumOff val="80000"/>
            </a:schemeClr>
          </a:solidFill>
        </p:spPr>
        <p:txBody>
          <a:bodyPr wrap="none" rtlCol="0">
            <a:spAutoFit/>
          </a:bodyPr>
          <a:lstStyle/>
          <a:p>
            <a:r>
              <a:rPr lang="en-US" sz="1400" dirty="0" smtClean="0"/>
              <a:t>Name: Alf</a:t>
            </a:r>
          </a:p>
          <a:p>
            <a:r>
              <a:rPr lang="en-US" sz="1400" dirty="0" smtClean="0">
                <a:solidFill>
                  <a:srgbClr val="C00000"/>
                </a:solidFill>
              </a:rPr>
              <a:t>Age: 37</a:t>
            </a:r>
          </a:p>
        </p:txBody>
      </p:sp>
      <p:sp>
        <p:nvSpPr>
          <p:cNvPr id="67" name="TextBox 66"/>
          <p:cNvSpPr txBox="1"/>
          <p:nvPr/>
        </p:nvSpPr>
        <p:spPr>
          <a:xfrm>
            <a:off x="58463" y="5566712"/>
            <a:ext cx="949299" cy="523220"/>
          </a:xfrm>
          <a:prstGeom prst="rect">
            <a:avLst/>
          </a:prstGeom>
          <a:solidFill>
            <a:schemeClr val="accent3">
              <a:lumMod val="20000"/>
              <a:lumOff val="80000"/>
            </a:schemeClr>
          </a:solidFill>
        </p:spPr>
        <p:txBody>
          <a:bodyPr wrap="none" rtlCol="0">
            <a:spAutoFit/>
          </a:bodyPr>
          <a:lstStyle/>
          <a:p>
            <a:r>
              <a:rPr lang="en-US" sz="1400" dirty="0" smtClean="0"/>
              <a:t>Name: Joe</a:t>
            </a:r>
          </a:p>
          <a:p>
            <a:r>
              <a:rPr lang="en-US" sz="1400" dirty="0" smtClean="0">
                <a:solidFill>
                  <a:srgbClr val="C00000"/>
                </a:solidFill>
              </a:rPr>
              <a:t>Age: 11</a:t>
            </a:r>
          </a:p>
        </p:txBody>
      </p:sp>
      <p:cxnSp>
        <p:nvCxnSpPr>
          <p:cNvPr id="68" name="Straight Arrow Connector 67"/>
          <p:cNvCxnSpPr>
            <a:endCxn id="67" idx="0"/>
          </p:cNvCxnSpPr>
          <p:nvPr/>
        </p:nvCxnSpPr>
        <p:spPr>
          <a:xfrm>
            <a:off x="479842" y="4252392"/>
            <a:ext cx="53271" cy="13143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901644" y="4900910"/>
            <a:ext cx="1035861" cy="523220"/>
          </a:xfrm>
          <a:prstGeom prst="rect">
            <a:avLst/>
          </a:prstGeom>
          <a:solidFill>
            <a:schemeClr val="accent3">
              <a:lumMod val="20000"/>
              <a:lumOff val="80000"/>
            </a:schemeClr>
          </a:solidFill>
        </p:spPr>
        <p:txBody>
          <a:bodyPr wrap="none" rtlCol="0">
            <a:spAutoFit/>
          </a:bodyPr>
          <a:lstStyle/>
          <a:p>
            <a:r>
              <a:rPr lang="en-US" sz="1400" dirty="0" smtClean="0"/>
              <a:t>Name: Bess</a:t>
            </a:r>
          </a:p>
          <a:p>
            <a:r>
              <a:rPr lang="en-US" sz="1400" dirty="0" smtClean="0">
                <a:solidFill>
                  <a:srgbClr val="C00000"/>
                </a:solidFill>
              </a:rPr>
              <a:t>Age: 22</a:t>
            </a:r>
          </a:p>
        </p:txBody>
      </p:sp>
      <p:cxnSp>
        <p:nvCxnSpPr>
          <p:cNvPr id="88" name="Straight Arrow Connector 87"/>
          <p:cNvCxnSpPr>
            <a:endCxn id="69" idx="0"/>
          </p:cNvCxnSpPr>
          <p:nvPr/>
        </p:nvCxnSpPr>
        <p:spPr>
          <a:xfrm flipH="1">
            <a:off x="2419575" y="4270449"/>
            <a:ext cx="105735" cy="630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324802" y="5566712"/>
            <a:ext cx="917239" cy="523220"/>
          </a:xfrm>
          <a:prstGeom prst="rect">
            <a:avLst/>
          </a:prstGeom>
          <a:solidFill>
            <a:schemeClr val="accent3">
              <a:lumMod val="20000"/>
              <a:lumOff val="80000"/>
            </a:schemeClr>
          </a:solidFill>
        </p:spPr>
        <p:txBody>
          <a:bodyPr wrap="none" rtlCol="0">
            <a:spAutoFit/>
          </a:bodyPr>
          <a:lstStyle/>
          <a:p>
            <a:r>
              <a:rPr lang="en-US" sz="1400" dirty="0" smtClean="0"/>
              <a:t>Name: Sal</a:t>
            </a:r>
          </a:p>
          <a:p>
            <a:r>
              <a:rPr lang="en-US" sz="1400" dirty="0" smtClean="0">
                <a:solidFill>
                  <a:srgbClr val="C00000"/>
                </a:solidFill>
              </a:rPr>
              <a:t>Age: 30</a:t>
            </a:r>
          </a:p>
        </p:txBody>
      </p:sp>
      <p:cxnSp>
        <p:nvCxnSpPr>
          <p:cNvPr id="92" name="Straight Arrow Connector 91"/>
          <p:cNvCxnSpPr>
            <a:endCxn id="91" idx="0"/>
          </p:cNvCxnSpPr>
          <p:nvPr/>
        </p:nvCxnSpPr>
        <p:spPr>
          <a:xfrm flipH="1">
            <a:off x="4783422" y="4270449"/>
            <a:ext cx="142251"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772033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7881"/>
            <a:ext cx="10515600" cy="467519"/>
          </a:xfrm>
        </p:spPr>
        <p:txBody>
          <a:bodyPr>
            <a:normAutofit fontScale="90000"/>
          </a:bodyPr>
          <a:lstStyle/>
          <a:p>
            <a:r>
              <a:rPr lang="en-US" dirty="0" smtClean="0">
                <a:solidFill>
                  <a:srgbClr val="C00000"/>
                </a:solidFill>
              </a:rPr>
              <a:t>B+ Tree Page Format</a:t>
            </a:r>
            <a:endParaRPr lang="en-US" dirty="0">
              <a:solidFill>
                <a:srgbClr val="C00000"/>
              </a:solidFill>
            </a:endParaRPr>
          </a:p>
        </p:txBody>
      </p:sp>
      <p:grpSp>
        <p:nvGrpSpPr>
          <p:cNvPr id="43" name="Group 235"/>
          <p:cNvGrpSpPr>
            <a:grpSpLocks/>
          </p:cNvGrpSpPr>
          <p:nvPr/>
        </p:nvGrpSpPr>
        <p:grpSpPr bwMode="auto">
          <a:xfrm>
            <a:off x="1950627" y="4336597"/>
            <a:ext cx="9058275" cy="2308225"/>
            <a:chOff x="52" y="2400"/>
            <a:chExt cx="5706" cy="1454"/>
          </a:xfrm>
        </p:grpSpPr>
        <p:sp>
          <p:nvSpPr>
            <p:cNvPr id="46" name="Text Box 202"/>
            <p:cNvSpPr txBox="1">
              <a:spLocks noChangeArrowheads="1"/>
            </p:cNvSpPr>
            <p:nvPr/>
          </p:nvSpPr>
          <p:spPr bwMode="auto">
            <a:xfrm rot="-5400000">
              <a:off x="-453" y="2984"/>
              <a:ext cx="1375" cy="365"/>
            </a:xfrm>
            <a:prstGeom prst="rect">
              <a:avLst/>
            </a:prstGeom>
            <a:noFill/>
            <a:ln w="25400">
              <a:noFill/>
              <a:miter lim="800000"/>
              <a:headEnd/>
              <a:tailEnd type="none" w="lg" len="lg"/>
            </a:ln>
            <a:effectLst/>
          </p:spPr>
          <p:txBody>
            <a:bodyPr wrap="none">
              <a:prstTxWarp prst="textNoShape">
                <a:avLst/>
              </a:prstTxWarp>
              <a:spAutoFit/>
            </a:bodyPr>
            <a:lstStyle/>
            <a:p>
              <a:pPr algn="ctr"/>
              <a:r>
                <a:rPr lang="en-US" sz="3200" b="1">
                  <a:solidFill>
                    <a:schemeClr val="accent2"/>
                  </a:solidFill>
                </a:rPr>
                <a:t>Leaf Page</a:t>
              </a:r>
            </a:p>
          </p:txBody>
        </p:sp>
        <p:grpSp>
          <p:nvGrpSpPr>
            <p:cNvPr id="70" name="Group 234"/>
            <p:cNvGrpSpPr>
              <a:grpSpLocks/>
            </p:cNvGrpSpPr>
            <p:nvPr/>
          </p:nvGrpSpPr>
          <p:grpSpPr bwMode="auto">
            <a:xfrm>
              <a:off x="480" y="2400"/>
              <a:ext cx="5278" cy="1427"/>
              <a:chOff x="480" y="2400"/>
              <a:chExt cx="5278" cy="1427"/>
            </a:xfrm>
          </p:grpSpPr>
          <p:sp>
            <p:nvSpPr>
              <p:cNvPr id="71" name="Freeform 162"/>
              <p:cNvSpPr>
                <a:spLocks/>
              </p:cNvSpPr>
              <p:nvPr/>
            </p:nvSpPr>
            <p:spPr bwMode="auto">
              <a:xfrm>
                <a:off x="1218" y="2768"/>
                <a:ext cx="4038" cy="551"/>
              </a:xfrm>
              <a:custGeom>
                <a:avLst/>
                <a:gdLst/>
                <a:ahLst/>
                <a:cxnLst>
                  <a:cxn ang="0">
                    <a:pos x="0" y="550"/>
                  </a:cxn>
                  <a:cxn ang="0">
                    <a:pos x="0" y="0"/>
                  </a:cxn>
                  <a:cxn ang="0">
                    <a:pos x="4037" y="0"/>
                  </a:cxn>
                  <a:cxn ang="0">
                    <a:pos x="4037" y="550"/>
                  </a:cxn>
                  <a:cxn ang="0">
                    <a:pos x="0" y="550"/>
                  </a:cxn>
                </a:cxnLst>
                <a:rect l="0" t="0" r="r" b="b"/>
                <a:pathLst>
                  <a:path w="4038" h="551">
                    <a:moveTo>
                      <a:pt x="0" y="550"/>
                    </a:moveTo>
                    <a:lnTo>
                      <a:pt x="0" y="0"/>
                    </a:lnTo>
                    <a:lnTo>
                      <a:pt x="4037" y="0"/>
                    </a:lnTo>
                    <a:lnTo>
                      <a:pt x="4037"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2" name="Freeform 163"/>
              <p:cNvSpPr>
                <a:spLocks/>
              </p:cNvSpPr>
              <p:nvPr/>
            </p:nvSpPr>
            <p:spPr bwMode="auto">
              <a:xfrm>
                <a:off x="1540" y="2768"/>
                <a:ext cx="409" cy="551"/>
              </a:xfrm>
              <a:custGeom>
                <a:avLst/>
                <a:gdLst/>
                <a:ahLst/>
                <a:cxnLst>
                  <a:cxn ang="0">
                    <a:pos x="0" y="550"/>
                  </a:cxn>
                  <a:cxn ang="0">
                    <a:pos x="0" y="0"/>
                  </a:cxn>
                  <a:cxn ang="0">
                    <a:pos x="408" y="0"/>
                  </a:cxn>
                  <a:cxn ang="0">
                    <a:pos x="408" y="550"/>
                  </a:cxn>
                  <a:cxn ang="0">
                    <a:pos x="0" y="550"/>
                  </a:cxn>
                </a:cxnLst>
                <a:rect l="0" t="0" r="r" b="b"/>
                <a:pathLst>
                  <a:path w="409" h="551">
                    <a:moveTo>
                      <a:pt x="0" y="550"/>
                    </a:moveTo>
                    <a:lnTo>
                      <a:pt x="0" y="0"/>
                    </a:lnTo>
                    <a:lnTo>
                      <a:pt x="408" y="0"/>
                    </a:lnTo>
                    <a:lnTo>
                      <a:pt x="408"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3" name="Freeform 164"/>
              <p:cNvSpPr>
                <a:spLocks/>
              </p:cNvSpPr>
              <p:nvPr/>
            </p:nvSpPr>
            <p:spPr bwMode="auto">
              <a:xfrm>
                <a:off x="2257" y="2768"/>
                <a:ext cx="418" cy="551"/>
              </a:xfrm>
              <a:custGeom>
                <a:avLst/>
                <a:gdLst/>
                <a:ahLst/>
                <a:cxnLst>
                  <a:cxn ang="0">
                    <a:pos x="0" y="550"/>
                  </a:cxn>
                  <a:cxn ang="0">
                    <a:pos x="0" y="0"/>
                  </a:cxn>
                  <a:cxn ang="0">
                    <a:pos x="417" y="0"/>
                  </a:cxn>
                  <a:cxn ang="0">
                    <a:pos x="417" y="550"/>
                  </a:cxn>
                  <a:cxn ang="0">
                    <a:pos x="0" y="550"/>
                  </a:cxn>
                </a:cxnLst>
                <a:rect l="0" t="0" r="r" b="b"/>
                <a:pathLst>
                  <a:path w="418" h="551">
                    <a:moveTo>
                      <a:pt x="0" y="550"/>
                    </a:moveTo>
                    <a:lnTo>
                      <a:pt x="0" y="0"/>
                    </a:lnTo>
                    <a:lnTo>
                      <a:pt x="417" y="0"/>
                    </a:lnTo>
                    <a:lnTo>
                      <a:pt x="417"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4" name="Freeform 165"/>
              <p:cNvSpPr>
                <a:spLocks/>
              </p:cNvSpPr>
              <p:nvPr/>
            </p:nvSpPr>
            <p:spPr bwMode="auto">
              <a:xfrm>
                <a:off x="3245" y="3012"/>
                <a:ext cx="50" cy="43"/>
              </a:xfrm>
              <a:custGeom>
                <a:avLst/>
                <a:gdLst/>
                <a:ahLst/>
                <a:cxnLst>
                  <a:cxn ang="0">
                    <a:pos x="49" y="21"/>
                  </a:cxn>
                  <a:cxn ang="0">
                    <a:pos x="25" y="0"/>
                  </a:cxn>
                  <a:cxn ang="0">
                    <a:pos x="0" y="21"/>
                  </a:cxn>
                  <a:cxn ang="0">
                    <a:pos x="25" y="42"/>
                  </a:cxn>
                  <a:cxn ang="0">
                    <a:pos x="49" y="21"/>
                  </a:cxn>
                </a:cxnLst>
                <a:rect l="0" t="0" r="r" b="b"/>
                <a:pathLst>
                  <a:path w="50" h="43">
                    <a:moveTo>
                      <a:pt x="49" y="21"/>
                    </a:moveTo>
                    <a:lnTo>
                      <a:pt x="25" y="0"/>
                    </a:lnTo>
                    <a:lnTo>
                      <a:pt x="0" y="21"/>
                    </a:lnTo>
                    <a:lnTo>
                      <a:pt x="25" y="42"/>
                    </a:lnTo>
                    <a:lnTo>
                      <a:pt x="49"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5" name="Freeform 166"/>
              <p:cNvSpPr>
                <a:spLocks/>
              </p:cNvSpPr>
              <p:nvPr/>
            </p:nvSpPr>
            <p:spPr bwMode="auto">
              <a:xfrm>
                <a:off x="3462" y="3012"/>
                <a:ext cx="47" cy="43"/>
              </a:xfrm>
              <a:custGeom>
                <a:avLst/>
                <a:gdLst/>
                <a:ahLst/>
                <a:cxnLst>
                  <a:cxn ang="0">
                    <a:pos x="46" y="21"/>
                  </a:cxn>
                  <a:cxn ang="0">
                    <a:pos x="22" y="0"/>
                  </a:cxn>
                  <a:cxn ang="0">
                    <a:pos x="0" y="21"/>
                  </a:cxn>
                  <a:cxn ang="0">
                    <a:pos x="22" y="42"/>
                  </a:cxn>
                  <a:cxn ang="0">
                    <a:pos x="46" y="21"/>
                  </a:cxn>
                </a:cxnLst>
                <a:rect l="0" t="0" r="r" b="b"/>
                <a:pathLst>
                  <a:path w="47" h="43">
                    <a:moveTo>
                      <a:pt x="46" y="21"/>
                    </a:moveTo>
                    <a:lnTo>
                      <a:pt x="22" y="0"/>
                    </a:lnTo>
                    <a:lnTo>
                      <a:pt x="0" y="21"/>
                    </a:lnTo>
                    <a:lnTo>
                      <a:pt x="22" y="42"/>
                    </a:lnTo>
                    <a:lnTo>
                      <a:pt x="46"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6" name="Freeform 167"/>
              <p:cNvSpPr>
                <a:spLocks/>
              </p:cNvSpPr>
              <p:nvPr/>
            </p:nvSpPr>
            <p:spPr bwMode="auto">
              <a:xfrm>
                <a:off x="3674" y="3012"/>
                <a:ext cx="49" cy="43"/>
              </a:xfrm>
              <a:custGeom>
                <a:avLst/>
                <a:gdLst/>
                <a:ahLst/>
                <a:cxnLst>
                  <a:cxn ang="0">
                    <a:pos x="48" y="21"/>
                  </a:cxn>
                  <a:cxn ang="0">
                    <a:pos x="24" y="0"/>
                  </a:cxn>
                  <a:cxn ang="0">
                    <a:pos x="0" y="21"/>
                  </a:cxn>
                  <a:cxn ang="0">
                    <a:pos x="24" y="42"/>
                  </a:cxn>
                  <a:cxn ang="0">
                    <a:pos x="48" y="21"/>
                  </a:cxn>
                </a:cxnLst>
                <a:rect l="0" t="0" r="r" b="b"/>
                <a:pathLst>
                  <a:path w="49" h="43">
                    <a:moveTo>
                      <a:pt x="48" y="21"/>
                    </a:moveTo>
                    <a:lnTo>
                      <a:pt x="24" y="0"/>
                    </a:lnTo>
                    <a:lnTo>
                      <a:pt x="0" y="21"/>
                    </a:lnTo>
                    <a:lnTo>
                      <a:pt x="24" y="42"/>
                    </a:lnTo>
                    <a:lnTo>
                      <a:pt x="48"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7" name="Freeform 168"/>
              <p:cNvSpPr>
                <a:spLocks/>
              </p:cNvSpPr>
              <p:nvPr/>
            </p:nvSpPr>
            <p:spPr bwMode="auto">
              <a:xfrm>
                <a:off x="4524" y="2768"/>
                <a:ext cx="420" cy="551"/>
              </a:xfrm>
              <a:custGeom>
                <a:avLst/>
                <a:gdLst/>
                <a:ahLst/>
                <a:cxnLst>
                  <a:cxn ang="0">
                    <a:pos x="0" y="550"/>
                  </a:cxn>
                  <a:cxn ang="0">
                    <a:pos x="0" y="0"/>
                  </a:cxn>
                  <a:cxn ang="0">
                    <a:pos x="419" y="0"/>
                  </a:cxn>
                  <a:cxn ang="0">
                    <a:pos x="419" y="550"/>
                  </a:cxn>
                  <a:cxn ang="0">
                    <a:pos x="0" y="550"/>
                  </a:cxn>
                </a:cxnLst>
                <a:rect l="0" t="0" r="r" b="b"/>
                <a:pathLst>
                  <a:path w="420" h="551">
                    <a:moveTo>
                      <a:pt x="0" y="550"/>
                    </a:moveTo>
                    <a:lnTo>
                      <a:pt x="0" y="0"/>
                    </a:lnTo>
                    <a:lnTo>
                      <a:pt x="419" y="0"/>
                    </a:lnTo>
                    <a:lnTo>
                      <a:pt x="419"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8" name="Freeform 170"/>
              <p:cNvSpPr>
                <a:spLocks/>
              </p:cNvSpPr>
              <p:nvPr/>
            </p:nvSpPr>
            <p:spPr bwMode="auto">
              <a:xfrm>
                <a:off x="1325" y="3139"/>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79" name="Freeform 171"/>
              <p:cNvSpPr>
                <a:spLocks/>
              </p:cNvSpPr>
              <p:nvPr/>
            </p:nvSpPr>
            <p:spPr bwMode="auto">
              <a:xfrm>
                <a:off x="1301" y="3511"/>
                <a:ext cx="49" cy="86"/>
              </a:xfrm>
              <a:custGeom>
                <a:avLst/>
                <a:gdLst/>
                <a:ahLst/>
                <a:cxnLst>
                  <a:cxn ang="0">
                    <a:pos x="48" y="0"/>
                  </a:cxn>
                  <a:cxn ang="0">
                    <a:pos x="25" y="85"/>
                  </a:cxn>
                  <a:cxn ang="0">
                    <a:pos x="0" y="0"/>
                  </a:cxn>
                  <a:cxn ang="0">
                    <a:pos x="48" y="0"/>
                  </a:cxn>
                </a:cxnLst>
                <a:rect l="0" t="0" r="r" b="b"/>
                <a:pathLst>
                  <a:path w="49" h="86">
                    <a:moveTo>
                      <a:pt x="48" y="0"/>
                    </a:moveTo>
                    <a:lnTo>
                      <a:pt x="25" y="85"/>
                    </a:lnTo>
                    <a:lnTo>
                      <a:pt x="0" y="0"/>
                    </a:lnTo>
                    <a:lnTo>
                      <a:pt x="4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80" name="Freeform 172"/>
              <p:cNvSpPr>
                <a:spLocks/>
              </p:cNvSpPr>
              <p:nvPr/>
            </p:nvSpPr>
            <p:spPr bwMode="auto">
              <a:xfrm>
                <a:off x="2042" y="3139"/>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81" name="Freeform 173"/>
              <p:cNvSpPr>
                <a:spLocks/>
              </p:cNvSpPr>
              <p:nvPr/>
            </p:nvSpPr>
            <p:spPr bwMode="auto">
              <a:xfrm>
                <a:off x="2019" y="3511"/>
                <a:ext cx="49" cy="86"/>
              </a:xfrm>
              <a:custGeom>
                <a:avLst/>
                <a:gdLst/>
                <a:ahLst/>
                <a:cxnLst>
                  <a:cxn ang="0">
                    <a:pos x="48" y="0"/>
                  </a:cxn>
                  <a:cxn ang="0">
                    <a:pos x="24" y="85"/>
                  </a:cxn>
                  <a:cxn ang="0">
                    <a:pos x="0" y="0"/>
                  </a:cxn>
                  <a:cxn ang="0">
                    <a:pos x="48" y="0"/>
                  </a:cxn>
                </a:cxnLst>
                <a:rect l="0" t="0" r="r" b="b"/>
                <a:pathLst>
                  <a:path w="49" h="86">
                    <a:moveTo>
                      <a:pt x="48" y="0"/>
                    </a:moveTo>
                    <a:lnTo>
                      <a:pt x="24" y="85"/>
                    </a:lnTo>
                    <a:lnTo>
                      <a:pt x="0" y="0"/>
                    </a:lnTo>
                    <a:lnTo>
                      <a:pt x="4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nvGrpSpPr>
              <p:cNvPr id="82" name="Group 213"/>
              <p:cNvGrpSpPr>
                <a:grpSpLocks/>
              </p:cNvGrpSpPr>
              <p:nvPr/>
            </p:nvGrpSpPr>
            <p:grpSpPr bwMode="auto">
              <a:xfrm rot="-5400000">
                <a:off x="5274" y="2933"/>
                <a:ext cx="48" cy="458"/>
                <a:chOff x="4985" y="3073"/>
                <a:chExt cx="48" cy="458"/>
              </a:xfrm>
            </p:grpSpPr>
            <p:sp>
              <p:nvSpPr>
                <p:cNvPr id="119" name="Freeform 176"/>
                <p:cNvSpPr>
                  <a:spLocks/>
                </p:cNvSpPr>
                <p:nvPr/>
              </p:nvSpPr>
              <p:spPr bwMode="auto">
                <a:xfrm>
                  <a:off x="5009" y="3073"/>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0" name="Freeform 177"/>
                <p:cNvSpPr>
                  <a:spLocks/>
                </p:cNvSpPr>
                <p:nvPr/>
              </p:nvSpPr>
              <p:spPr bwMode="auto">
                <a:xfrm>
                  <a:off x="4985" y="3445"/>
                  <a:ext cx="48" cy="86"/>
                </a:xfrm>
                <a:custGeom>
                  <a:avLst/>
                  <a:gdLst/>
                  <a:ahLst/>
                  <a:cxnLst>
                    <a:cxn ang="0">
                      <a:pos x="47" y="0"/>
                    </a:cxn>
                    <a:cxn ang="0">
                      <a:pos x="23" y="85"/>
                    </a:cxn>
                    <a:cxn ang="0">
                      <a:pos x="0" y="0"/>
                    </a:cxn>
                    <a:cxn ang="0">
                      <a:pos x="47" y="0"/>
                    </a:cxn>
                  </a:cxnLst>
                  <a:rect l="0" t="0" r="r" b="b"/>
                  <a:pathLst>
                    <a:path w="48" h="86">
                      <a:moveTo>
                        <a:pt x="47" y="0"/>
                      </a:moveTo>
                      <a:lnTo>
                        <a:pt x="23" y="85"/>
                      </a:lnTo>
                      <a:lnTo>
                        <a:pt x="0" y="0"/>
                      </a:lnTo>
                      <a:lnTo>
                        <a:pt x="4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sp>
            <p:nvSpPr>
              <p:cNvPr id="83" name="Rectangle 178"/>
              <p:cNvSpPr>
                <a:spLocks noChangeArrowheads="1"/>
              </p:cNvSpPr>
              <p:nvPr/>
            </p:nvSpPr>
            <p:spPr bwMode="auto">
              <a:xfrm>
                <a:off x="1244" y="2847"/>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R</a:t>
                </a:r>
              </a:p>
            </p:txBody>
          </p:sp>
          <p:sp>
            <p:nvSpPr>
              <p:cNvPr id="84" name="Rectangle 179"/>
              <p:cNvSpPr>
                <a:spLocks noChangeArrowheads="1"/>
              </p:cNvSpPr>
              <p:nvPr/>
            </p:nvSpPr>
            <p:spPr bwMode="auto">
              <a:xfrm>
                <a:off x="1315" y="2910"/>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1</a:t>
                </a:r>
              </a:p>
            </p:txBody>
          </p:sp>
          <p:sp>
            <p:nvSpPr>
              <p:cNvPr id="85" name="Rectangle 180"/>
              <p:cNvSpPr>
                <a:spLocks noChangeArrowheads="1"/>
              </p:cNvSpPr>
              <p:nvPr/>
            </p:nvSpPr>
            <p:spPr bwMode="auto">
              <a:xfrm>
                <a:off x="1602" y="2847"/>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86" name="Rectangle 181"/>
              <p:cNvSpPr>
                <a:spLocks noChangeArrowheads="1"/>
              </p:cNvSpPr>
              <p:nvPr/>
            </p:nvSpPr>
            <p:spPr bwMode="auto">
              <a:xfrm>
                <a:off x="1746" y="2910"/>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1</a:t>
                </a:r>
              </a:p>
            </p:txBody>
          </p:sp>
          <p:sp>
            <p:nvSpPr>
              <p:cNvPr id="87" name="Rectangle 182"/>
              <p:cNvSpPr>
                <a:spLocks noChangeArrowheads="1"/>
              </p:cNvSpPr>
              <p:nvPr/>
            </p:nvSpPr>
            <p:spPr bwMode="auto">
              <a:xfrm>
                <a:off x="1972" y="2858"/>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R</a:t>
                </a:r>
              </a:p>
            </p:txBody>
          </p:sp>
          <p:sp>
            <p:nvSpPr>
              <p:cNvPr id="89" name="Rectangle 183"/>
              <p:cNvSpPr>
                <a:spLocks noChangeArrowheads="1"/>
              </p:cNvSpPr>
              <p:nvPr/>
            </p:nvSpPr>
            <p:spPr bwMode="auto">
              <a:xfrm>
                <a:off x="2092" y="2922"/>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2</a:t>
                </a:r>
              </a:p>
            </p:txBody>
          </p:sp>
          <p:sp>
            <p:nvSpPr>
              <p:cNvPr id="90" name="Rectangle 184"/>
              <p:cNvSpPr>
                <a:spLocks noChangeArrowheads="1"/>
              </p:cNvSpPr>
              <p:nvPr/>
            </p:nvSpPr>
            <p:spPr bwMode="auto">
              <a:xfrm>
                <a:off x="2343" y="2858"/>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93" name="Rectangle 185"/>
              <p:cNvSpPr>
                <a:spLocks noChangeArrowheads="1"/>
              </p:cNvSpPr>
              <p:nvPr/>
            </p:nvSpPr>
            <p:spPr bwMode="auto">
              <a:xfrm>
                <a:off x="2497" y="2910"/>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2</a:t>
                </a:r>
              </a:p>
            </p:txBody>
          </p:sp>
          <p:sp>
            <p:nvSpPr>
              <p:cNvPr id="94" name="Rectangle 188"/>
              <p:cNvSpPr>
                <a:spLocks noChangeArrowheads="1"/>
              </p:cNvSpPr>
              <p:nvPr/>
            </p:nvSpPr>
            <p:spPr bwMode="auto">
              <a:xfrm>
                <a:off x="4575" y="2868"/>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95" name="Rectangle 189"/>
              <p:cNvSpPr>
                <a:spLocks noChangeArrowheads="1"/>
              </p:cNvSpPr>
              <p:nvPr/>
            </p:nvSpPr>
            <p:spPr bwMode="auto">
              <a:xfrm>
                <a:off x="4719" y="2922"/>
                <a:ext cx="202"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n</a:t>
                </a:r>
              </a:p>
            </p:txBody>
          </p:sp>
          <p:sp>
            <p:nvSpPr>
              <p:cNvPr id="96" name="Rectangle 190"/>
              <p:cNvSpPr>
                <a:spLocks noChangeArrowheads="1"/>
              </p:cNvSpPr>
              <p:nvPr/>
            </p:nvSpPr>
            <p:spPr bwMode="auto">
              <a:xfrm>
                <a:off x="4933" y="2858"/>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97" name="Rectangle 191"/>
              <p:cNvSpPr>
                <a:spLocks noChangeArrowheads="1"/>
              </p:cNvSpPr>
              <p:nvPr/>
            </p:nvSpPr>
            <p:spPr bwMode="auto">
              <a:xfrm>
                <a:off x="5052" y="2891"/>
                <a:ext cx="366"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n+1</a:t>
                </a:r>
              </a:p>
            </p:txBody>
          </p:sp>
          <p:grpSp>
            <p:nvGrpSpPr>
              <p:cNvPr id="98" name="Group 205"/>
              <p:cNvGrpSpPr>
                <a:grpSpLocks/>
              </p:cNvGrpSpPr>
              <p:nvPr/>
            </p:nvGrpSpPr>
            <p:grpSpPr bwMode="auto">
              <a:xfrm>
                <a:off x="989" y="2400"/>
                <a:ext cx="1150" cy="324"/>
                <a:chOff x="960" y="2334"/>
                <a:chExt cx="1150" cy="324"/>
              </a:xfrm>
            </p:grpSpPr>
            <p:sp>
              <p:nvSpPr>
                <p:cNvPr id="115" name="Freeform 193"/>
                <p:cNvSpPr>
                  <a:spLocks/>
                </p:cNvSpPr>
                <p:nvPr/>
              </p:nvSpPr>
              <p:spPr bwMode="auto">
                <a:xfrm>
                  <a:off x="1186" y="2570"/>
                  <a:ext cx="718" cy="1"/>
                </a:xfrm>
                <a:custGeom>
                  <a:avLst/>
                  <a:gdLst/>
                  <a:ahLst/>
                  <a:cxnLst>
                    <a:cxn ang="0">
                      <a:pos x="0" y="0"/>
                    </a:cxn>
                    <a:cxn ang="0">
                      <a:pos x="717" y="0"/>
                    </a:cxn>
                    <a:cxn ang="0">
                      <a:pos x="0" y="0"/>
                    </a:cxn>
                  </a:cxnLst>
                  <a:rect l="0" t="0" r="r" b="b"/>
                  <a:pathLst>
                    <a:path w="718" h="1">
                      <a:moveTo>
                        <a:pt x="0" y="0"/>
                      </a:moveTo>
                      <a:lnTo>
                        <a:pt x="717" y="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16" name="Freeform 194"/>
                <p:cNvSpPr>
                  <a:spLocks/>
                </p:cNvSpPr>
                <p:nvPr/>
              </p:nvSpPr>
              <p:spPr bwMode="auto">
                <a:xfrm>
                  <a:off x="1914" y="2570"/>
                  <a:ext cx="1" cy="65"/>
                </a:xfrm>
                <a:custGeom>
                  <a:avLst/>
                  <a:gdLst/>
                  <a:ahLst/>
                  <a:cxnLst>
                    <a:cxn ang="0">
                      <a:pos x="0" y="0"/>
                    </a:cxn>
                    <a:cxn ang="0">
                      <a:pos x="0" y="64"/>
                    </a:cxn>
                    <a:cxn ang="0">
                      <a:pos x="0" y="0"/>
                    </a:cxn>
                  </a:cxnLst>
                  <a:rect l="0" t="0" r="r" b="b"/>
                  <a:pathLst>
                    <a:path w="1" h="65">
                      <a:moveTo>
                        <a:pt x="0" y="0"/>
                      </a:moveTo>
                      <a:lnTo>
                        <a:pt x="0" y="6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17" name="Freeform 195"/>
                <p:cNvSpPr>
                  <a:spLocks/>
                </p:cNvSpPr>
                <p:nvPr/>
              </p:nvSpPr>
              <p:spPr bwMode="auto">
                <a:xfrm>
                  <a:off x="1186" y="2570"/>
                  <a:ext cx="1" cy="88"/>
                </a:xfrm>
                <a:custGeom>
                  <a:avLst/>
                  <a:gdLst/>
                  <a:ahLst/>
                  <a:cxnLst>
                    <a:cxn ang="0">
                      <a:pos x="0" y="87"/>
                    </a:cxn>
                    <a:cxn ang="0">
                      <a:pos x="0" y="0"/>
                    </a:cxn>
                    <a:cxn ang="0">
                      <a:pos x="0" y="87"/>
                    </a:cxn>
                  </a:cxnLst>
                  <a:rect l="0" t="0" r="r" b="b"/>
                  <a:pathLst>
                    <a:path w="1" h="88">
                      <a:moveTo>
                        <a:pt x="0" y="87"/>
                      </a:moveTo>
                      <a:lnTo>
                        <a:pt x="0" y="0"/>
                      </a:lnTo>
                      <a:lnTo>
                        <a:pt x="0" y="8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18" name="Rectangle 196"/>
                <p:cNvSpPr>
                  <a:spLocks noChangeArrowheads="1"/>
                </p:cNvSpPr>
                <p:nvPr/>
              </p:nvSpPr>
              <p:spPr bwMode="auto">
                <a:xfrm>
                  <a:off x="960" y="2334"/>
                  <a:ext cx="1150" cy="25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100" b="1">
                      <a:solidFill>
                        <a:srgbClr val="000000"/>
                      </a:solidFill>
                      <a:latin typeface="Arial" charset="0"/>
                    </a:rPr>
                    <a:t>  data entries</a:t>
                  </a:r>
                </a:p>
              </p:txBody>
            </p:sp>
          </p:grpSp>
          <p:sp>
            <p:nvSpPr>
              <p:cNvPr id="99" name="Text Box 198"/>
              <p:cNvSpPr txBox="1">
                <a:spLocks noChangeArrowheads="1"/>
              </p:cNvSpPr>
              <p:nvPr/>
            </p:nvSpPr>
            <p:spPr bwMode="auto">
              <a:xfrm>
                <a:off x="890" y="3627"/>
                <a:ext cx="590" cy="200"/>
              </a:xfrm>
              <a:prstGeom prst="rect">
                <a:avLst/>
              </a:prstGeom>
              <a:noFill/>
              <a:ln w="12700">
                <a:solidFill>
                  <a:schemeClr val="tx1"/>
                </a:solidFill>
                <a:miter lim="800000"/>
                <a:headEnd/>
                <a:tailEnd type="none" w="lg" len="lg"/>
              </a:ln>
              <a:effectLst/>
            </p:spPr>
            <p:txBody>
              <a:bodyPr wrap="none">
                <a:prstTxWarp prst="textNoShape">
                  <a:avLst/>
                </a:prstTxWarp>
                <a:spAutoFit/>
              </a:bodyPr>
              <a:lstStyle/>
              <a:p>
                <a:pPr algn="ctr"/>
                <a:r>
                  <a:rPr lang="en-US" sz="1400" b="1">
                    <a:solidFill>
                      <a:schemeClr val="hlink"/>
                    </a:solidFill>
                  </a:rPr>
                  <a:t>record 1</a:t>
                </a:r>
              </a:p>
            </p:txBody>
          </p:sp>
          <p:sp>
            <p:nvSpPr>
              <p:cNvPr id="100" name="Text Box 199"/>
              <p:cNvSpPr txBox="1">
                <a:spLocks noChangeArrowheads="1"/>
              </p:cNvSpPr>
              <p:nvPr/>
            </p:nvSpPr>
            <p:spPr bwMode="auto">
              <a:xfrm>
                <a:off x="1709" y="3627"/>
                <a:ext cx="590" cy="200"/>
              </a:xfrm>
              <a:prstGeom prst="rect">
                <a:avLst/>
              </a:prstGeom>
              <a:noFill/>
              <a:ln w="12700">
                <a:solidFill>
                  <a:schemeClr val="tx1"/>
                </a:solidFill>
                <a:miter lim="800000"/>
                <a:headEnd/>
                <a:tailEnd type="none" w="lg" len="lg"/>
              </a:ln>
              <a:effectLst/>
            </p:spPr>
            <p:txBody>
              <a:bodyPr wrap="none">
                <a:prstTxWarp prst="textNoShape">
                  <a:avLst/>
                </a:prstTxWarp>
                <a:spAutoFit/>
              </a:bodyPr>
              <a:lstStyle/>
              <a:p>
                <a:r>
                  <a:rPr lang="en-US" sz="1400" b="1">
                    <a:solidFill>
                      <a:schemeClr val="accent2"/>
                    </a:solidFill>
                  </a:rPr>
                  <a:t>record 2</a:t>
                </a:r>
                <a:endParaRPr lang="en-US" sz="1400" b="1" baseline="-25000">
                  <a:solidFill>
                    <a:schemeClr val="accent2"/>
                  </a:solidFill>
                </a:endParaRPr>
              </a:p>
            </p:txBody>
          </p:sp>
          <p:sp>
            <p:nvSpPr>
              <p:cNvPr id="101" name="Text Box 200"/>
              <p:cNvSpPr txBox="1">
                <a:spLocks noChangeArrowheads="1"/>
              </p:cNvSpPr>
              <p:nvPr/>
            </p:nvSpPr>
            <p:spPr bwMode="auto">
              <a:xfrm>
                <a:off x="5232" y="3168"/>
                <a:ext cx="526" cy="460"/>
              </a:xfrm>
              <a:prstGeom prst="rect">
                <a:avLst/>
              </a:prstGeom>
              <a:noFill/>
              <a:ln w="25400">
                <a:noFill/>
                <a:miter lim="800000"/>
                <a:headEnd/>
                <a:tailEnd type="none" w="lg" len="lg"/>
              </a:ln>
              <a:effectLst/>
            </p:spPr>
            <p:txBody>
              <a:bodyPr wrap="none">
                <a:prstTxWarp prst="textNoShape">
                  <a:avLst/>
                </a:prstTxWarp>
                <a:spAutoFit/>
              </a:bodyPr>
              <a:lstStyle/>
              <a:p>
                <a:r>
                  <a:rPr lang="en-US" sz="1400" b="1">
                    <a:solidFill>
                      <a:srgbClr val="006600"/>
                    </a:solidFill>
                  </a:rPr>
                  <a:t>Next </a:t>
                </a:r>
              </a:p>
              <a:p>
                <a:r>
                  <a:rPr lang="en-US" sz="1400" b="1">
                    <a:solidFill>
                      <a:srgbClr val="006600"/>
                    </a:solidFill>
                  </a:rPr>
                  <a:t>Page</a:t>
                </a:r>
              </a:p>
              <a:p>
                <a:r>
                  <a:rPr lang="en-US" sz="1400" b="1">
                    <a:solidFill>
                      <a:srgbClr val="006600"/>
                    </a:solidFill>
                  </a:rPr>
                  <a:t>Pointer</a:t>
                </a:r>
                <a:endParaRPr lang="en-US" sz="1400" b="1" baseline="-25000">
                  <a:solidFill>
                    <a:srgbClr val="006600"/>
                  </a:solidFill>
                </a:endParaRPr>
              </a:p>
            </p:txBody>
          </p:sp>
          <p:sp>
            <p:nvSpPr>
              <p:cNvPr id="102" name="Freeform 207"/>
              <p:cNvSpPr>
                <a:spLocks/>
              </p:cNvSpPr>
              <p:nvPr/>
            </p:nvSpPr>
            <p:spPr bwMode="auto">
              <a:xfrm>
                <a:off x="4216" y="2771"/>
                <a:ext cx="312" cy="551"/>
              </a:xfrm>
              <a:custGeom>
                <a:avLst/>
                <a:gdLst/>
                <a:ahLst/>
                <a:cxnLst>
                  <a:cxn ang="0">
                    <a:pos x="0" y="550"/>
                  </a:cxn>
                  <a:cxn ang="0">
                    <a:pos x="0" y="0"/>
                  </a:cxn>
                  <a:cxn ang="0">
                    <a:pos x="311" y="0"/>
                  </a:cxn>
                  <a:cxn ang="0">
                    <a:pos x="311" y="550"/>
                  </a:cxn>
                  <a:cxn ang="0">
                    <a:pos x="0" y="550"/>
                  </a:cxn>
                </a:cxnLst>
                <a:rect l="0" t="0" r="r" b="b"/>
                <a:pathLst>
                  <a:path w="312" h="551">
                    <a:moveTo>
                      <a:pt x="0" y="550"/>
                    </a:moveTo>
                    <a:lnTo>
                      <a:pt x="0" y="0"/>
                    </a:lnTo>
                    <a:lnTo>
                      <a:pt x="311" y="0"/>
                    </a:lnTo>
                    <a:lnTo>
                      <a:pt x="311"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03" name="Freeform 208"/>
              <p:cNvSpPr>
                <a:spLocks/>
              </p:cNvSpPr>
              <p:nvPr/>
            </p:nvSpPr>
            <p:spPr bwMode="auto">
              <a:xfrm>
                <a:off x="4307" y="3136"/>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04" name="Freeform 209"/>
              <p:cNvSpPr>
                <a:spLocks/>
              </p:cNvSpPr>
              <p:nvPr/>
            </p:nvSpPr>
            <p:spPr bwMode="auto">
              <a:xfrm>
                <a:off x="4287" y="3508"/>
                <a:ext cx="50" cy="86"/>
              </a:xfrm>
              <a:custGeom>
                <a:avLst/>
                <a:gdLst/>
                <a:ahLst/>
                <a:cxnLst>
                  <a:cxn ang="0">
                    <a:pos x="49" y="0"/>
                  </a:cxn>
                  <a:cxn ang="0">
                    <a:pos x="25" y="85"/>
                  </a:cxn>
                  <a:cxn ang="0">
                    <a:pos x="0" y="0"/>
                  </a:cxn>
                  <a:cxn ang="0">
                    <a:pos x="49" y="0"/>
                  </a:cxn>
                </a:cxnLst>
                <a:rect l="0" t="0" r="r" b="b"/>
                <a:pathLst>
                  <a:path w="50" h="86">
                    <a:moveTo>
                      <a:pt x="49" y="0"/>
                    </a:moveTo>
                    <a:lnTo>
                      <a:pt x="25" y="85"/>
                    </a:lnTo>
                    <a:lnTo>
                      <a:pt x="0" y="0"/>
                    </a:lnTo>
                    <a:lnTo>
                      <a:pt x="4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05" name="Rectangle 210"/>
              <p:cNvSpPr>
                <a:spLocks noChangeArrowheads="1"/>
              </p:cNvSpPr>
              <p:nvPr/>
            </p:nvSpPr>
            <p:spPr bwMode="auto">
              <a:xfrm>
                <a:off x="4205" y="2865"/>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R</a:t>
                </a:r>
              </a:p>
            </p:txBody>
          </p:sp>
          <p:sp>
            <p:nvSpPr>
              <p:cNvPr id="106" name="Rectangle 211"/>
              <p:cNvSpPr>
                <a:spLocks noChangeArrowheads="1"/>
              </p:cNvSpPr>
              <p:nvPr/>
            </p:nvSpPr>
            <p:spPr bwMode="auto">
              <a:xfrm>
                <a:off x="4313" y="2930"/>
                <a:ext cx="202"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n</a:t>
                </a:r>
              </a:p>
            </p:txBody>
          </p:sp>
          <p:sp>
            <p:nvSpPr>
              <p:cNvPr id="107" name="Text Box 212"/>
              <p:cNvSpPr txBox="1">
                <a:spLocks noChangeArrowheads="1"/>
              </p:cNvSpPr>
              <p:nvPr/>
            </p:nvSpPr>
            <p:spPr bwMode="auto">
              <a:xfrm>
                <a:off x="4079" y="3630"/>
                <a:ext cx="588" cy="194"/>
              </a:xfrm>
              <a:prstGeom prst="rect">
                <a:avLst/>
              </a:prstGeom>
              <a:noFill/>
              <a:ln w="12700">
                <a:solidFill>
                  <a:schemeClr val="tx1"/>
                </a:solidFill>
                <a:miter lim="800000"/>
                <a:headEnd/>
                <a:tailEnd type="none" w="lg" len="lg"/>
              </a:ln>
              <a:effectLst/>
            </p:spPr>
            <p:txBody>
              <a:bodyPr wrap="none">
                <a:prstTxWarp prst="textNoShape">
                  <a:avLst/>
                </a:prstTxWarp>
                <a:spAutoFit/>
              </a:bodyPr>
              <a:lstStyle/>
              <a:p>
                <a:r>
                  <a:rPr lang="en-US" sz="1400" b="1" dirty="0">
                    <a:solidFill>
                      <a:schemeClr val="accent2"/>
                    </a:solidFill>
                  </a:rPr>
                  <a:t>record </a:t>
                </a:r>
                <a:r>
                  <a:rPr lang="en-US" sz="1400" b="1" dirty="0" smtClean="0">
                    <a:solidFill>
                      <a:schemeClr val="accent2"/>
                    </a:solidFill>
                  </a:rPr>
                  <a:t>n</a:t>
                </a:r>
                <a:endParaRPr lang="en-US" sz="1400" b="1" baseline="-25000" dirty="0">
                  <a:solidFill>
                    <a:schemeClr val="accent2"/>
                  </a:solidFill>
                </a:endParaRPr>
              </a:p>
            </p:txBody>
          </p:sp>
          <p:grpSp>
            <p:nvGrpSpPr>
              <p:cNvPr id="108" name="Group 214"/>
              <p:cNvGrpSpPr>
                <a:grpSpLocks/>
              </p:cNvGrpSpPr>
              <p:nvPr/>
            </p:nvGrpSpPr>
            <p:grpSpPr bwMode="auto">
              <a:xfrm rot="5400000" flipH="1">
                <a:off x="762" y="2933"/>
                <a:ext cx="48" cy="458"/>
                <a:chOff x="4985" y="3073"/>
                <a:chExt cx="48" cy="458"/>
              </a:xfrm>
            </p:grpSpPr>
            <p:sp>
              <p:nvSpPr>
                <p:cNvPr id="113" name="Freeform 215"/>
                <p:cNvSpPr>
                  <a:spLocks/>
                </p:cNvSpPr>
                <p:nvPr/>
              </p:nvSpPr>
              <p:spPr bwMode="auto">
                <a:xfrm>
                  <a:off x="5009" y="3073"/>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14" name="Freeform 216"/>
                <p:cNvSpPr>
                  <a:spLocks/>
                </p:cNvSpPr>
                <p:nvPr/>
              </p:nvSpPr>
              <p:spPr bwMode="auto">
                <a:xfrm>
                  <a:off x="4985" y="3445"/>
                  <a:ext cx="48" cy="86"/>
                </a:xfrm>
                <a:custGeom>
                  <a:avLst/>
                  <a:gdLst/>
                  <a:ahLst/>
                  <a:cxnLst>
                    <a:cxn ang="0">
                      <a:pos x="47" y="0"/>
                    </a:cxn>
                    <a:cxn ang="0">
                      <a:pos x="23" y="85"/>
                    </a:cxn>
                    <a:cxn ang="0">
                      <a:pos x="0" y="0"/>
                    </a:cxn>
                    <a:cxn ang="0">
                      <a:pos x="47" y="0"/>
                    </a:cxn>
                  </a:cxnLst>
                  <a:rect l="0" t="0" r="r" b="b"/>
                  <a:pathLst>
                    <a:path w="48" h="86">
                      <a:moveTo>
                        <a:pt x="47" y="0"/>
                      </a:moveTo>
                      <a:lnTo>
                        <a:pt x="23" y="85"/>
                      </a:lnTo>
                      <a:lnTo>
                        <a:pt x="0" y="0"/>
                      </a:lnTo>
                      <a:lnTo>
                        <a:pt x="4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sp>
            <p:nvSpPr>
              <p:cNvPr id="109" name="Rectangle 217"/>
              <p:cNvSpPr>
                <a:spLocks noChangeArrowheads="1"/>
              </p:cNvSpPr>
              <p:nvPr/>
            </p:nvSpPr>
            <p:spPr bwMode="auto">
              <a:xfrm>
                <a:off x="941" y="2850"/>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10" name="Rectangle 218"/>
              <p:cNvSpPr>
                <a:spLocks noChangeArrowheads="1"/>
              </p:cNvSpPr>
              <p:nvPr/>
            </p:nvSpPr>
            <p:spPr bwMode="auto">
              <a:xfrm>
                <a:off x="1035" y="2883"/>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0</a:t>
                </a:r>
              </a:p>
            </p:txBody>
          </p:sp>
          <p:sp>
            <p:nvSpPr>
              <p:cNvPr id="111" name="Text Box 219"/>
              <p:cNvSpPr txBox="1">
                <a:spLocks noChangeArrowheads="1"/>
              </p:cNvSpPr>
              <p:nvPr/>
            </p:nvSpPr>
            <p:spPr bwMode="auto">
              <a:xfrm>
                <a:off x="480" y="3188"/>
                <a:ext cx="526" cy="460"/>
              </a:xfrm>
              <a:prstGeom prst="rect">
                <a:avLst/>
              </a:prstGeom>
              <a:noFill/>
              <a:ln w="25400">
                <a:noFill/>
                <a:miter lim="800000"/>
                <a:headEnd/>
                <a:tailEnd type="none" w="lg" len="lg"/>
              </a:ln>
              <a:effectLst/>
            </p:spPr>
            <p:txBody>
              <a:bodyPr wrap="none">
                <a:prstTxWarp prst="textNoShape">
                  <a:avLst/>
                </a:prstTxWarp>
                <a:spAutoFit/>
              </a:bodyPr>
              <a:lstStyle/>
              <a:p>
                <a:r>
                  <a:rPr lang="en-US" sz="1400" b="1">
                    <a:solidFill>
                      <a:srgbClr val="006600"/>
                    </a:solidFill>
                  </a:rPr>
                  <a:t>Prev </a:t>
                </a:r>
              </a:p>
              <a:p>
                <a:r>
                  <a:rPr lang="en-US" sz="1400" b="1">
                    <a:solidFill>
                      <a:srgbClr val="006600"/>
                    </a:solidFill>
                  </a:rPr>
                  <a:t>Page</a:t>
                </a:r>
              </a:p>
              <a:p>
                <a:r>
                  <a:rPr lang="en-US" sz="1400" b="1">
                    <a:solidFill>
                      <a:srgbClr val="006600"/>
                    </a:solidFill>
                  </a:rPr>
                  <a:t>Pointer</a:t>
                </a:r>
                <a:endParaRPr lang="en-US" sz="1400" b="1" baseline="-25000">
                  <a:solidFill>
                    <a:srgbClr val="006600"/>
                  </a:solidFill>
                </a:endParaRPr>
              </a:p>
            </p:txBody>
          </p:sp>
          <p:sp>
            <p:nvSpPr>
              <p:cNvPr id="112" name="Freeform 220"/>
              <p:cNvSpPr>
                <a:spLocks/>
              </p:cNvSpPr>
              <p:nvPr/>
            </p:nvSpPr>
            <p:spPr bwMode="auto">
              <a:xfrm>
                <a:off x="911" y="2767"/>
                <a:ext cx="312" cy="551"/>
              </a:xfrm>
              <a:custGeom>
                <a:avLst/>
                <a:gdLst/>
                <a:ahLst/>
                <a:cxnLst>
                  <a:cxn ang="0">
                    <a:pos x="0" y="550"/>
                  </a:cxn>
                  <a:cxn ang="0">
                    <a:pos x="0" y="0"/>
                  </a:cxn>
                  <a:cxn ang="0">
                    <a:pos x="311" y="0"/>
                  </a:cxn>
                  <a:cxn ang="0">
                    <a:pos x="311" y="550"/>
                  </a:cxn>
                  <a:cxn ang="0">
                    <a:pos x="0" y="550"/>
                  </a:cxn>
                </a:cxnLst>
                <a:rect l="0" t="0" r="r" b="b"/>
                <a:pathLst>
                  <a:path w="312" h="551">
                    <a:moveTo>
                      <a:pt x="0" y="550"/>
                    </a:moveTo>
                    <a:lnTo>
                      <a:pt x="0" y="0"/>
                    </a:lnTo>
                    <a:lnTo>
                      <a:pt x="311" y="0"/>
                    </a:lnTo>
                    <a:lnTo>
                      <a:pt x="311"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grpSp>
      <p:sp>
        <p:nvSpPr>
          <p:cNvPr id="121" name="Text Box 118"/>
          <p:cNvSpPr txBox="1">
            <a:spLocks noChangeArrowheads="1"/>
          </p:cNvSpPr>
          <p:nvPr/>
        </p:nvSpPr>
        <p:spPr bwMode="auto">
          <a:xfrm rot="-5400000">
            <a:off x="1597408" y="2114891"/>
            <a:ext cx="2065338" cy="1066800"/>
          </a:xfrm>
          <a:prstGeom prst="rect">
            <a:avLst/>
          </a:prstGeom>
          <a:noFill/>
          <a:ln w="25400">
            <a:noFill/>
            <a:miter lim="800000"/>
            <a:headEnd/>
            <a:tailEnd type="none" w="lg" len="lg"/>
          </a:ln>
          <a:effectLst/>
        </p:spPr>
        <p:txBody>
          <a:bodyPr wrap="none">
            <a:prstTxWarp prst="textNoShape">
              <a:avLst/>
            </a:prstTxWarp>
            <a:spAutoFit/>
          </a:bodyPr>
          <a:lstStyle/>
          <a:p>
            <a:pPr algn="ctr"/>
            <a:r>
              <a:rPr lang="en-US" sz="3200" b="1">
                <a:solidFill>
                  <a:schemeClr val="accent2"/>
                </a:solidFill>
              </a:rPr>
              <a:t>Non-leaf </a:t>
            </a:r>
          </a:p>
          <a:p>
            <a:pPr algn="ctr"/>
            <a:r>
              <a:rPr lang="en-US" sz="3200" b="1">
                <a:solidFill>
                  <a:schemeClr val="accent2"/>
                </a:solidFill>
              </a:rPr>
              <a:t> Page</a:t>
            </a:r>
          </a:p>
        </p:txBody>
      </p:sp>
      <p:grpSp>
        <p:nvGrpSpPr>
          <p:cNvPr id="122" name="Group 237"/>
          <p:cNvGrpSpPr>
            <a:grpSpLocks/>
          </p:cNvGrpSpPr>
          <p:nvPr/>
        </p:nvGrpSpPr>
        <p:grpSpPr bwMode="auto">
          <a:xfrm>
            <a:off x="3292065" y="1258435"/>
            <a:ext cx="7334250" cy="2649537"/>
            <a:chOff x="864" y="759"/>
            <a:chExt cx="4620" cy="1669"/>
          </a:xfrm>
        </p:grpSpPr>
        <p:sp>
          <p:nvSpPr>
            <p:cNvPr id="123" name="Freeform 32"/>
            <p:cNvSpPr>
              <a:spLocks/>
            </p:cNvSpPr>
            <p:nvPr/>
          </p:nvSpPr>
          <p:spPr bwMode="auto">
            <a:xfrm>
              <a:off x="1189" y="1109"/>
              <a:ext cx="4038" cy="551"/>
            </a:xfrm>
            <a:custGeom>
              <a:avLst/>
              <a:gdLst/>
              <a:ahLst/>
              <a:cxnLst>
                <a:cxn ang="0">
                  <a:pos x="0" y="550"/>
                </a:cxn>
                <a:cxn ang="0">
                  <a:pos x="0" y="0"/>
                </a:cxn>
                <a:cxn ang="0">
                  <a:pos x="4037" y="0"/>
                </a:cxn>
                <a:cxn ang="0">
                  <a:pos x="4037" y="550"/>
                </a:cxn>
                <a:cxn ang="0">
                  <a:pos x="0" y="550"/>
                </a:cxn>
              </a:cxnLst>
              <a:rect l="0" t="0" r="r" b="b"/>
              <a:pathLst>
                <a:path w="4038" h="551">
                  <a:moveTo>
                    <a:pt x="0" y="550"/>
                  </a:moveTo>
                  <a:lnTo>
                    <a:pt x="0" y="0"/>
                  </a:lnTo>
                  <a:lnTo>
                    <a:pt x="4037" y="0"/>
                  </a:lnTo>
                  <a:lnTo>
                    <a:pt x="4037"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4" name="Freeform 33"/>
            <p:cNvSpPr>
              <a:spLocks/>
            </p:cNvSpPr>
            <p:nvPr/>
          </p:nvSpPr>
          <p:spPr bwMode="auto">
            <a:xfrm>
              <a:off x="1511" y="1109"/>
              <a:ext cx="409" cy="551"/>
            </a:xfrm>
            <a:custGeom>
              <a:avLst/>
              <a:gdLst/>
              <a:ahLst/>
              <a:cxnLst>
                <a:cxn ang="0">
                  <a:pos x="0" y="550"/>
                </a:cxn>
                <a:cxn ang="0">
                  <a:pos x="0" y="0"/>
                </a:cxn>
                <a:cxn ang="0">
                  <a:pos x="408" y="0"/>
                </a:cxn>
                <a:cxn ang="0">
                  <a:pos x="408" y="550"/>
                </a:cxn>
                <a:cxn ang="0">
                  <a:pos x="0" y="550"/>
                </a:cxn>
              </a:cxnLst>
              <a:rect l="0" t="0" r="r" b="b"/>
              <a:pathLst>
                <a:path w="409" h="551">
                  <a:moveTo>
                    <a:pt x="0" y="550"/>
                  </a:moveTo>
                  <a:lnTo>
                    <a:pt x="0" y="0"/>
                  </a:lnTo>
                  <a:lnTo>
                    <a:pt x="408" y="0"/>
                  </a:lnTo>
                  <a:lnTo>
                    <a:pt x="408"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5" name="Freeform 34"/>
            <p:cNvSpPr>
              <a:spLocks/>
            </p:cNvSpPr>
            <p:nvPr/>
          </p:nvSpPr>
          <p:spPr bwMode="auto">
            <a:xfrm>
              <a:off x="2228" y="1109"/>
              <a:ext cx="418" cy="551"/>
            </a:xfrm>
            <a:custGeom>
              <a:avLst/>
              <a:gdLst/>
              <a:ahLst/>
              <a:cxnLst>
                <a:cxn ang="0">
                  <a:pos x="0" y="550"/>
                </a:cxn>
                <a:cxn ang="0">
                  <a:pos x="0" y="0"/>
                </a:cxn>
                <a:cxn ang="0">
                  <a:pos x="417" y="0"/>
                </a:cxn>
                <a:cxn ang="0">
                  <a:pos x="417" y="550"/>
                </a:cxn>
                <a:cxn ang="0">
                  <a:pos x="0" y="550"/>
                </a:cxn>
              </a:cxnLst>
              <a:rect l="0" t="0" r="r" b="b"/>
              <a:pathLst>
                <a:path w="418" h="551">
                  <a:moveTo>
                    <a:pt x="0" y="550"/>
                  </a:moveTo>
                  <a:lnTo>
                    <a:pt x="0" y="0"/>
                  </a:lnTo>
                  <a:lnTo>
                    <a:pt x="417" y="0"/>
                  </a:lnTo>
                  <a:lnTo>
                    <a:pt x="417"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6" name="Freeform 35"/>
            <p:cNvSpPr>
              <a:spLocks/>
            </p:cNvSpPr>
            <p:nvPr/>
          </p:nvSpPr>
          <p:spPr bwMode="auto">
            <a:xfrm>
              <a:off x="3469" y="1353"/>
              <a:ext cx="50" cy="43"/>
            </a:xfrm>
            <a:custGeom>
              <a:avLst/>
              <a:gdLst/>
              <a:ahLst/>
              <a:cxnLst>
                <a:cxn ang="0">
                  <a:pos x="49" y="21"/>
                </a:cxn>
                <a:cxn ang="0">
                  <a:pos x="25" y="0"/>
                </a:cxn>
                <a:cxn ang="0">
                  <a:pos x="0" y="21"/>
                </a:cxn>
                <a:cxn ang="0">
                  <a:pos x="25" y="42"/>
                </a:cxn>
                <a:cxn ang="0">
                  <a:pos x="49" y="21"/>
                </a:cxn>
              </a:cxnLst>
              <a:rect l="0" t="0" r="r" b="b"/>
              <a:pathLst>
                <a:path w="50" h="43">
                  <a:moveTo>
                    <a:pt x="49" y="21"/>
                  </a:moveTo>
                  <a:lnTo>
                    <a:pt x="25" y="0"/>
                  </a:lnTo>
                  <a:lnTo>
                    <a:pt x="0" y="21"/>
                  </a:lnTo>
                  <a:lnTo>
                    <a:pt x="25" y="42"/>
                  </a:lnTo>
                  <a:lnTo>
                    <a:pt x="49"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7" name="Freeform 36"/>
            <p:cNvSpPr>
              <a:spLocks/>
            </p:cNvSpPr>
            <p:nvPr/>
          </p:nvSpPr>
          <p:spPr bwMode="auto">
            <a:xfrm>
              <a:off x="3686" y="1353"/>
              <a:ext cx="47" cy="43"/>
            </a:xfrm>
            <a:custGeom>
              <a:avLst/>
              <a:gdLst/>
              <a:ahLst/>
              <a:cxnLst>
                <a:cxn ang="0">
                  <a:pos x="46" y="21"/>
                </a:cxn>
                <a:cxn ang="0">
                  <a:pos x="22" y="0"/>
                </a:cxn>
                <a:cxn ang="0">
                  <a:pos x="0" y="21"/>
                </a:cxn>
                <a:cxn ang="0">
                  <a:pos x="22" y="42"/>
                </a:cxn>
                <a:cxn ang="0">
                  <a:pos x="46" y="21"/>
                </a:cxn>
              </a:cxnLst>
              <a:rect l="0" t="0" r="r" b="b"/>
              <a:pathLst>
                <a:path w="47" h="43">
                  <a:moveTo>
                    <a:pt x="46" y="21"/>
                  </a:moveTo>
                  <a:lnTo>
                    <a:pt x="22" y="0"/>
                  </a:lnTo>
                  <a:lnTo>
                    <a:pt x="0" y="21"/>
                  </a:lnTo>
                  <a:lnTo>
                    <a:pt x="22" y="42"/>
                  </a:lnTo>
                  <a:lnTo>
                    <a:pt x="46"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8" name="Freeform 37"/>
            <p:cNvSpPr>
              <a:spLocks/>
            </p:cNvSpPr>
            <p:nvPr/>
          </p:nvSpPr>
          <p:spPr bwMode="auto">
            <a:xfrm>
              <a:off x="3898" y="1353"/>
              <a:ext cx="49" cy="43"/>
            </a:xfrm>
            <a:custGeom>
              <a:avLst/>
              <a:gdLst/>
              <a:ahLst/>
              <a:cxnLst>
                <a:cxn ang="0">
                  <a:pos x="48" y="21"/>
                </a:cxn>
                <a:cxn ang="0">
                  <a:pos x="24" y="0"/>
                </a:cxn>
                <a:cxn ang="0">
                  <a:pos x="0" y="21"/>
                </a:cxn>
                <a:cxn ang="0">
                  <a:pos x="24" y="42"/>
                </a:cxn>
                <a:cxn ang="0">
                  <a:pos x="48" y="21"/>
                </a:cxn>
              </a:cxnLst>
              <a:rect l="0" t="0" r="r" b="b"/>
              <a:pathLst>
                <a:path w="49" h="43">
                  <a:moveTo>
                    <a:pt x="48" y="21"/>
                  </a:moveTo>
                  <a:lnTo>
                    <a:pt x="24" y="0"/>
                  </a:lnTo>
                  <a:lnTo>
                    <a:pt x="0" y="21"/>
                  </a:lnTo>
                  <a:lnTo>
                    <a:pt x="24" y="42"/>
                  </a:lnTo>
                  <a:lnTo>
                    <a:pt x="48"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29" name="Freeform 38"/>
            <p:cNvSpPr>
              <a:spLocks/>
            </p:cNvSpPr>
            <p:nvPr/>
          </p:nvSpPr>
          <p:spPr bwMode="auto">
            <a:xfrm>
              <a:off x="4495" y="1109"/>
              <a:ext cx="420" cy="551"/>
            </a:xfrm>
            <a:custGeom>
              <a:avLst/>
              <a:gdLst/>
              <a:ahLst/>
              <a:cxnLst>
                <a:cxn ang="0">
                  <a:pos x="0" y="550"/>
                </a:cxn>
                <a:cxn ang="0">
                  <a:pos x="0" y="0"/>
                </a:cxn>
                <a:cxn ang="0">
                  <a:pos x="419" y="0"/>
                </a:cxn>
                <a:cxn ang="0">
                  <a:pos x="419" y="550"/>
                </a:cxn>
                <a:cxn ang="0">
                  <a:pos x="0" y="550"/>
                </a:cxn>
              </a:cxnLst>
              <a:rect l="0" t="0" r="r" b="b"/>
              <a:pathLst>
                <a:path w="420" h="551">
                  <a:moveTo>
                    <a:pt x="0" y="550"/>
                  </a:moveTo>
                  <a:lnTo>
                    <a:pt x="0" y="0"/>
                  </a:lnTo>
                  <a:lnTo>
                    <a:pt x="419" y="0"/>
                  </a:lnTo>
                  <a:lnTo>
                    <a:pt x="419"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0" name="Freeform 39"/>
            <p:cNvSpPr>
              <a:spLocks/>
            </p:cNvSpPr>
            <p:nvPr/>
          </p:nvSpPr>
          <p:spPr bwMode="auto">
            <a:xfrm>
              <a:off x="2645" y="1109"/>
              <a:ext cx="312" cy="551"/>
            </a:xfrm>
            <a:custGeom>
              <a:avLst/>
              <a:gdLst/>
              <a:ahLst/>
              <a:cxnLst>
                <a:cxn ang="0">
                  <a:pos x="0" y="550"/>
                </a:cxn>
                <a:cxn ang="0">
                  <a:pos x="0" y="0"/>
                </a:cxn>
                <a:cxn ang="0">
                  <a:pos x="311" y="0"/>
                </a:cxn>
                <a:cxn ang="0">
                  <a:pos x="311" y="550"/>
                </a:cxn>
                <a:cxn ang="0">
                  <a:pos x="0" y="550"/>
                </a:cxn>
              </a:cxnLst>
              <a:rect l="0" t="0" r="r" b="b"/>
              <a:pathLst>
                <a:path w="312" h="551">
                  <a:moveTo>
                    <a:pt x="0" y="550"/>
                  </a:moveTo>
                  <a:lnTo>
                    <a:pt x="0" y="0"/>
                  </a:lnTo>
                  <a:lnTo>
                    <a:pt x="311" y="0"/>
                  </a:lnTo>
                  <a:lnTo>
                    <a:pt x="311"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1" name="Freeform 40"/>
            <p:cNvSpPr>
              <a:spLocks/>
            </p:cNvSpPr>
            <p:nvPr/>
          </p:nvSpPr>
          <p:spPr bwMode="auto">
            <a:xfrm>
              <a:off x="1296" y="1480"/>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2" name="Freeform 41"/>
            <p:cNvSpPr>
              <a:spLocks/>
            </p:cNvSpPr>
            <p:nvPr/>
          </p:nvSpPr>
          <p:spPr bwMode="auto">
            <a:xfrm>
              <a:off x="1272" y="1852"/>
              <a:ext cx="49" cy="86"/>
            </a:xfrm>
            <a:custGeom>
              <a:avLst/>
              <a:gdLst/>
              <a:ahLst/>
              <a:cxnLst>
                <a:cxn ang="0">
                  <a:pos x="48" y="0"/>
                </a:cxn>
                <a:cxn ang="0">
                  <a:pos x="25" y="85"/>
                </a:cxn>
                <a:cxn ang="0">
                  <a:pos x="0" y="0"/>
                </a:cxn>
                <a:cxn ang="0">
                  <a:pos x="48" y="0"/>
                </a:cxn>
              </a:cxnLst>
              <a:rect l="0" t="0" r="r" b="b"/>
              <a:pathLst>
                <a:path w="49" h="86">
                  <a:moveTo>
                    <a:pt x="48" y="0"/>
                  </a:moveTo>
                  <a:lnTo>
                    <a:pt x="25" y="85"/>
                  </a:lnTo>
                  <a:lnTo>
                    <a:pt x="0" y="0"/>
                  </a:lnTo>
                  <a:lnTo>
                    <a:pt x="4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3" name="Freeform 42"/>
            <p:cNvSpPr>
              <a:spLocks/>
            </p:cNvSpPr>
            <p:nvPr/>
          </p:nvSpPr>
          <p:spPr bwMode="auto">
            <a:xfrm>
              <a:off x="2013" y="1480"/>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4" name="Freeform 43"/>
            <p:cNvSpPr>
              <a:spLocks/>
            </p:cNvSpPr>
            <p:nvPr/>
          </p:nvSpPr>
          <p:spPr bwMode="auto">
            <a:xfrm>
              <a:off x="1990" y="1852"/>
              <a:ext cx="49" cy="86"/>
            </a:xfrm>
            <a:custGeom>
              <a:avLst/>
              <a:gdLst/>
              <a:ahLst/>
              <a:cxnLst>
                <a:cxn ang="0">
                  <a:pos x="48" y="0"/>
                </a:cxn>
                <a:cxn ang="0">
                  <a:pos x="24" y="85"/>
                </a:cxn>
                <a:cxn ang="0">
                  <a:pos x="0" y="0"/>
                </a:cxn>
                <a:cxn ang="0">
                  <a:pos x="48" y="0"/>
                </a:cxn>
              </a:cxnLst>
              <a:rect l="0" t="0" r="r" b="b"/>
              <a:pathLst>
                <a:path w="49" h="86">
                  <a:moveTo>
                    <a:pt x="48" y="0"/>
                  </a:moveTo>
                  <a:lnTo>
                    <a:pt x="24" y="85"/>
                  </a:lnTo>
                  <a:lnTo>
                    <a:pt x="0" y="0"/>
                  </a:lnTo>
                  <a:lnTo>
                    <a:pt x="4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5" name="Freeform 44"/>
            <p:cNvSpPr>
              <a:spLocks/>
            </p:cNvSpPr>
            <p:nvPr/>
          </p:nvSpPr>
          <p:spPr bwMode="auto">
            <a:xfrm>
              <a:off x="2879" y="1480"/>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6" name="Freeform 45"/>
            <p:cNvSpPr>
              <a:spLocks/>
            </p:cNvSpPr>
            <p:nvPr/>
          </p:nvSpPr>
          <p:spPr bwMode="auto">
            <a:xfrm>
              <a:off x="2850" y="1852"/>
              <a:ext cx="50" cy="86"/>
            </a:xfrm>
            <a:custGeom>
              <a:avLst/>
              <a:gdLst/>
              <a:ahLst/>
              <a:cxnLst>
                <a:cxn ang="0">
                  <a:pos x="49" y="0"/>
                </a:cxn>
                <a:cxn ang="0">
                  <a:pos x="25" y="85"/>
                </a:cxn>
                <a:cxn ang="0">
                  <a:pos x="0" y="0"/>
                </a:cxn>
                <a:cxn ang="0">
                  <a:pos x="49" y="0"/>
                </a:cxn>
              </a:cxnLst>
              <a:rect l="0" t="0" r="r" b="b"/>
              <a:pathLst>
                <a:path w="50" h="86">
                  <a:moveTo>
                    <a:pt x="49" y="0"/>
                  </a:moveTo>
                  <a:lnTo>
                    <a:pt x="25" y="85"/>
                  </a:lnTo>
                  <a:lnTo>
                    <a:pt x="0" y="0"/>
                  </a:lnTo>
                  <a:lnTo>
                    <a:pt x="4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7" name="Freeform 46"/>
            <p:cNvSpPr>
              <a:spLocks/>
            </p:cNvSpPr>
            <p:nvPr/>
          </p:nvSpPr>
          <p:spPr bwMode="auto">
            <a:xfrm>
              <a:off x="5009" y="1480"/>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8" name="Freeform 47"/>
            <p:cNvSpPr>
              <a:spLocks/>
            </p:cNvSpPr>
            <p:nvPr/>
          </p:nvSpPr>
          <p:spPr bwMode="auto">
            <a:xfrm>
              <a:off x="4985" y="1852"/>
              <a:ext cx="48" cy="86"/>
            </a:xfrm>
            <a:custGeom>
              <a:avLst/>
              <a:gdLst/>
              <a:ahLst/>
              <a:cxnLst>
                <a:cxn ang="0">
                  <a:pos x="47" y="0"/>
                </a:cxn>
                <a:cxn ang="0">
                  <a:pos x="23" y="85"/>
                </a:cxn>
                <a:cxn ang="0">
                  <a:pos x="0" y="0"/>
                </a:cxn>
                <a:cxn ang="0">
                  <a:pos x="47" y="0"/>
                </a:cxn>
              </a:cxnLst>
              <a:rect l="0" t="0" r="r" b="b"/>
              <a:pathLst>
                <a:path w="48" h="86">
                  <a:moveTo>
                    <a:pt x="47" y="0"/>
                  </a:moveTo>
                  <a:lnTo>
                    <a:pt x="23" y="85"/>
                  </a:lnTo>
                  <a:lnTo>
                    <a:pt x="0" y="0"/>
                  </a:lnTo>
                  <a:lnTo>
                    <a:pt x="4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39" name="Rectangle 51"/>
            <p:cNvSpPr>
              <a:spLocks noChangeArrowheads="1"/>
            </p:cNvSpPr>
            <p:nvPr/>
          </p:nvSpPr>
          <p:spPr bwMode="auto">
            <a:xfrm>
              <a:off x="1215" y="1188"/>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40" name="Rectangle 52"/>
            <p:cNvSpPr>
              <a:spLocks noChangeArrowheads="1"/>
            </p:cNvSpPr>
            <p:nvPr/>
          </p:nvSpPr>
          <p:spPr bwMode="auto">
            <a:xfrm>
              <a:off x="1286" y="1251"/>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1</a:t>
              </a:r>
            </a:p>
          </p:txBody>
        </p:sp>
        <p:sp>
          <p:nvSpPr>
            <p:cNvPr id="141" name="Rectangle 53"/>
            <p:cNvSpPr>
              <a:spLocks noChangeArrowheads="1"/>
            </p:cNvSpPr>
            <p:nvPr/>
          </p:nvSpPr>
          <p:spPr bwMode="auto">
            <a:xfrm>
              <a:off x="1573" y="1188"/>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142" name="Rectangle 54"/>
            <p:cNvSpPr>
              <a:spLocks noChangeArrowheads="1"/>
            </p:cNvSpPr>
            <p:nvPr/>
          </p:nvSpPr>
          <p:spPr bwMode="auto">
            <a:xfrm>
              <a:off x="1717" y="1251"/>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1</a:t>
              </a:r>
            </a:p>
          </p:txBody>
        </p:sp>
        <p:sp>
          <p:nvSpPr>
            <p:cNvPr id="143" name="Rectangle 55"/>
            <p:cNvSpPr>
              <a:spLocks noChangeArrowheads="1"/>
            </p:cNvSpPr>
            <p:nvPr/>
          </p:nvSpPr>
          <p:spPr bwMode="auto">
            <a:xfrm>
              <a:off x="1943" y="1199"/>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44" name="Rectangle 56"/>
            <p:cNvSpPr>
              <a:spLocks noChangeArrowheads="1"/>
            </p:cNvSpPr>
            <p:nvPr/>
          </p:nvSpPr>
          <p:spPr bwMode="auto">
            <a:xfrm>
              <a:off x="2063" y="1263"/>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2</a:t>
              </a:r>
            </a:p>
          </p:txBody>
        </p:sp>
        <p:sp>
          <p:nvSpPr>
            <p:cNvPr id="145" name="Rectangle 57"/>
            <p:cNvSpPr>
              <a:spLocks noChangeArrowheads="1"/>
            </p:cNvSpPr>
            <p:nvPr/>
          </p:nvSpPr>
          <p:spPr bwMode="auto">
            <a:xfrm>
              <a:off x="2314" y="1199"/>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146" name="Rectangle 58"/>
            <p:cNvSpPr>
              <a:spLocks noChangeArrowheads="1"/>
            </p:cNvSpPr>
            <p:nvPr/>
          </p:nvSpPr>
          <p:spPr bwMode="auto">
            <a:xfrm>
              <a:off x="2468" y="1251"/>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2</a:t>
              </a:r>
            </a:p>
          </p:txBody>
        </p:sp>
        <p:sp>
          <p:nvSpPr>
            <p:cNvPr id="147" name="Rectangle 59"/>
            <p:cNvSpPr>
              <a:spLocks noChangeArrowheads="1"/>
            </p:cNvSpPr>
            <p:nvPr/>
          </p:nvSpPr>
          <p:spPr bwMode="auto">
            <a:xfrm>
              <a:off x="2672" y="1209"/>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48" name="Rectangle 60"/>
            <p:cNvSpPr>
              <a:spLocks noChangeArrowheads="1"/>
            </p:cNvSpPr>
            <p:nvPr/>
          </p:nvSpPr>
          <p:spPr bwMode="auto">
            <a:xfrm>
              <a:off x="2804" y="1274"/>
              <a:ext cx="19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3</a:t>
              </a:r>
            </a:p>
          </p:txBody>
        </p:sp>
        <p:sp>
          <p:nvSpPr>
            <p:cNvPr id="149" name="Rectangle 61"/>
            <p:cNvSpPr>
              <a:spLocks noChangeArrowheads="1"/>
            </p:cNvSpPr>
            <p:nvPr/>
          </p:nvSpPr>
          <p:spPr bwMode="auto">
            <a:xfrm>
              <a:off x="4546" y="1209"/>
              <a:ext cx="218"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K</a:t>
              </a:r>
            </a:p>
          </p:txBody>
        </p:sp>
        <p:sp>
          <p:nvSpPr>
            <p:cNvPr id="150" name="Rectangle 62"/>
            <p:cNvSpPr>
              <a:spLocks noChangeArrowheads="1"/>
            </p:cNvSpPr>
            <p:nvPr/>
          </p:nvSpPr>
          <p:spPr bwMode="auto">
            <a:xfrm>
              <a:off x="4690" y="1263"/>
              <a:ext cx="242"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m</a:t>
              </a:r>
            </a:p>
          </p:txBody>
        </p:sp>
        <p:sp>
          <p:nvSpPr>
            <p:cNvPr id="151" name="Rectangle 63"/>
            <p:cNvSpPr>
              <a:spLocks noChangeArrowheads="1"/>
            </p:cNvSpPr>
            <p:nvPr/>
          </p:nvSpPr>
          <p:spPr bwMode="auto">
            <a:xfrm>
              <a:off x="4904" y="1199"/>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52" name="Rectangle 64"/>
            <p:cNvSpPr>
              <a:spLocks noChangeArrowheads="1"/>
            </p:cNvSpPr>
            <p:nvPr/>
          </p:nvSpPr>
          <p:spPr bwMode="auto">
            <a:xfrm>
              <a:off x="4980" y="1260"/>
              <a:ext cx="406"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m+1</a:t>
              </a:r>
            </a:p>
          </p:txBody>
        </p:sp>
        <p:grpSp>
          <p:nvGrpSpPr>
            <p:cNvPr id="153" name="Group 203"/>
            <p:cNvGrpSpPr>
              <a:grpSpLocks/>
            </p:cNvGrpSpPr>
            <p:nvPr/>
          </p:nvGrpSpPr>
          <p:grpSpPr bwMode="auto">
            <a:xfrm>
              <a:off x="912" y="759"/>
              <a:ext cx="1244" cy="306"/>
              <a:chOff x="912" y="759"/>
              <a:chExt cx="1244" cy="306"/>
            </a:xfrm>
          </p:grpSpPr>
          <p:sp>
            <p:nvSpPr>
              <p:cNvPr id="163" name="Freeform 48"/>
              <p:cNvSpPr>
                <a:spLocks/>
              </p:cNvSpPr>
              <p:nvPr/>
            </p:nvSpPr>
            <p:spPr bwMode="auto">
              <a:xfrm>
                <a:off x="1186" y="977"/>
                <a:ext cx="718" cy="1"/>
              </a:xfrm>
              <a:custGeom>
                <a:avLst/>
                <a:gdLst/>
                <a:ahLst/>
                <a:cxnLst>
                  <a:cxn ang="0">
                    <a:pos x="0" y="0"/>
                  </a:cxn>
                  <a:cxn ang="0">
                    <a:pos x="717" y="0"/>
                  </a:cxn>
                  <a:cxn ang="0">
                    <a:pos x="0" y="0"/>
                  </a:cxn>
                </a:cxnLst>
                <a:rect l="0" t="0" r="r" b="b"/>
                <a:pathLst>
                  <a:path w="718" h="1">
                    <a:moveTo>
                      <a:pt x="0" y="0"/>
                    </a:moveTo>
                    <a:lnTo>
                      <a:pt x="717" y="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4" name="Freeform 49"/>
              <p:cNvSpPr>
                <a:spLocks/>
              </p:cNvSpPr>
              <p:nvPr/>
            </p:nvSpPr>
            <p:spPr bwMode="auto">
              <a:xfrm>
                <a:off x="1914" y="977"/>
                <a:ext cx="1" cy="65"/>
              </a:xfrm>
              <a:custGeom>
                <a:avLst/>
                <a:gdLst/>
                <a:ahLst/>
                <a:cxnLst>
                  <a:cxn ang="0">
                    <a:pos x="0" y="0"/>
                  </a:cxn>
                  <a:cxn ang="0">
                    <a:pos x="0" y="64"/>
                  </a:cxn>
                  <a:cxn ang="0">
                    <a:pos x="0" y="0"/>
                  </a:cxn>
                </a:cxnLst>
                <a:rect l="0" t="0" r="r" b="b"/>
                <a:pathLst>
                  <a:path w="1" h="65">
                    <a:moveTo>
                      <a:pt x="0" y="0"/>
                    </a:moveTo>
                    <a:lnTo>
                      <a:pt x="0" y="6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5" name="Freeform 50"/>
              <p:cNvSpPr>
                <a:spLocks/>
              </p:cNvSpPr>
              <p:nvPr/>
            </p:nvSpPr>
            <p:spPr bwMode="auto">
              <a:xfrm>
                <a:off x="1186" y="977"/>
                <a:ext cx="1" cy="88"/>
              </a:xfrm>
              <a:custGeom>
                <a:avLst/>
                <a:gdLst/>
                <a:ahLst/>
                <a:cxnLst>
                  <a:cxn ang="0">
                    <a:pos x="0" y="87"/>
                  </a:cxn>
                  <a:cxn ang="0">
                    <a:pos x="0" y="0"/>
                  </a:cxn>
                  <a:cxn ang="0">
                    <a:pos x="0" y="87"/>
                  </a:cxn>
                </a:cxnLst>
                <a:rect l="0" t="0" r="r" b="b"/>
                <a:pathLst>
                  <a:path w="1" h="88">
                    <a:moveTo>
                      <a:pt x="0" y="87"/>
                    </a:moveTo>
                    <a:lnTo>
                      <a:pt x="0" y="0"/>
                    </a:lnTo>
                    <a:lnTo>
                      <a:pt x="0" y="8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6" name="Rectangle 65"/>
              <p:cNvSpPr>
                <a:spLocks noChangeArrowheads="1"/>
              </p:cNvSpPr>
              <p:nvPr/>
            </p:nvSpPr>
            <p:spPr bwMode="auto">
              <a:xfrm>
                <a:off x="912" y="759"/>
                <a:ext cx="1244" cy="25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100" b="1">
                    <a:solidFill>
                      <a:srgbClr val="000000"/>
                    </a:solidFill>
                    <a:latin typeface="Arial" charset="0"/>
                  </a:rPr>
                  <a:t>  index entries</a:t>
                </a:r>
              </a:p>
            </p:txBody>
          </p:sp>
        </p:grpSp>
        <p:sp>
          <p:nvSpPr>
            <p:cNvPr id="154" name="Text Box 68"/>
            <p:cNvSpPr txBox="1">
              <a:spLocks noChangeArrowheads="1"/>
            </p:cNvSpPr>
            <p:nvPr/>
          </p:nvSpPr>
          <p:spPr bwMode="auto">
            <a:xfrm>
              <a:off x="864" y="1968"/>
              <a:ext cx="774" cy="460"/>
            </a:xfrm>
            <a:prstGeom prst="rect">
              <a:avLst/>
            </a:prstGeom>
            <a:solidFill>
              <a:schemeClr val="hlink">
                <a:alpha val="20000"/>
              </a:schemeClr>
            </a:solidFill>
            <a:ln w="25400">
              <a:noFill/>
              <a:miter lim="800000"/>
              <a:headEnd/>
              <a:tailEnd type="none" w="lg" len="lg"/>
            </a:ln>
            <a:effectLst/>
          </p:spPr>
          <p:txBody>
            <a:bodyPr wrap="none">
              <a:prstTxWarp prst="textNoShape">
                <a:avLst/>
              </a:prstTxWarp>
              <a:spAutoFit/>
            </a:bodyPr>
            <a:lstStyle/>
            <a:p>
              <a:r>
                <a:rPr lang="en-US" sz="1400" b="1"/>
                <a:t>Pointer to a</a:t>
              </a:r>
              <a:br>
                <a:rPr lang="en-US" sz="1400" b="1"/>
              </a:br>
              <a:r>
                <a:rPr lang="en-US" sz="1400" b="1"/>
                <a:t>page with </a:t>
              </a:r>
            </a:p>
            <a:p>
              <a:r>
                <a:rPr lang="en-US" sz="1400" b="1"/>
                <a:t>Values &lt; K</a:t>
              </a:r>
              <a:r>
                <a:rPr lang="en-US" sz="1400" b="1" baseline="-25000"/>
                <a:t>1</a:t>
              </a:r>
            </a:p>
          </p:txBody>
        </p:sp>
        <p:sp>
          <p:nvSpPr>
            <p:cNvPr id="155" name="Text Box 69"/>
            <p:cNvSpPr txBox="1">
              <a:spLocks noChangeArrowheads="1"/>
            </p:cNvSpPr>
            <p:nvPr/>
          </p:nvSpPr>
          <p:spPr bwMode="auto">
            <a:xfrm>
              <a:off x="1680" y="1968"/>
              <a:ext cx="1082" cy="460"/>
            </a:xfrm>
            <a:prstGeom prst="rect">
              <a:avLst/>
            </a:prstGeom>
            <a:solidFill>
              <a:schemeClr val="accent2">
                <a:alpha val="20000"/>
              </a:schemeClr>
            </a:solidFill>
            <a:ln w="25400">
              <a:noFill/>
              <a:miter lim="800000"/>
              <a:headEnd/>
              <a:tailEnd type="none" w="lg" len="lg"/>
            </a:ln>
            <a:effectLst/>
          </p:spPr>
          <p:txBody>
            <a:bodyPr wrap="none">
              <a:prstTxWarp prst="textNoShape">
                <a:avLst/>
              </a:prstTxWarp>
              <a:spAutoFit/>
            </a:bodyPr>
            <a:lstStyle/>
            <a:p>
              <a:r>
                <a:rPr lang="en-US" sz="1400" b="1"/>
                <a:t>Pointer to a page</a:t>
              </a:r>
            </a:p>
            <a:p>
              <a:r>
                <a:rPr lang="en-US" sz="1400" b="1"/>
                <a:t>with values s.t.</a:t>
              </a:r>
            </a:p>
            <a:p>
              <a:r>
                <a:rPr lang="en-US" sz="1400" b="1"/>
                <a:t>K</a:t>
              </a:r>
              <a:r>
                <a:rPr lang="en-US" sz="1400" b="1" baseline="-25000"/>
                <a:t>1</a:t>
              </a:r>
              <a:r>
                <a:rPr lang="en-US" sz="1400" b="1"/>
                <a:t>≤ Values &lt; K</a:t>
              </a:r>
              <a:r>
                <a:rPr lang="en-US" sz="1400" b="1" baseline="-25000"/>
                <a:t>2</a:t>
              </a:r>
            </a:p>
          </p:txBody>
        </p:sp>
        <p:sp>
          <p:nvSpPr>
            <p:cNvPr id="156" name="Text Box 70"/>
            <p:cNvSpPr txBox="1">
              <a:spLocks noChangeArrowheads="1"/>
            </p:cNvSpPr>
            <p:nvPr/>
          </p:nvSpPr>
          <p:spPr bwMode="auto">
            <a:xfrm>
              <a:off x="4710" y="1920"/>
              <a:ext cx="774" cy="460"/>
            </a:xfrm>
            <a:prstGeom prst="rect">
              <a:avLst/>
            </a:prstGeom>
            <a:solidFill>
              <a:srgbClr val="006600">
                <a:alpha val="20000"/>
              </a:srgbClr>
            </a:solidFill>
            <a:ln w="25400">
              <a:noFill/>
              <a:miter lim="800000"/>
              <a:headEnd/>
              <a:tailEnd type="none" w="lg" len="lg"/>
            </a:ln>
            <a:effectLst/>
          </p:spPr>
          <p:txBody>
            <a:bodyPr wrap="none">
              <a:prstTxWarp prst="textNoShape">
                <a:avLst/>
              </a:prstTxWarp>
              <a:spAutoFit/>
            </a:bodyPr>
            <a:lstStyle/>
            <a:p>
              <a:r>
                <a:rPr lang="en-US" sz="1400" b="1"/>
                <a:t>Pointer to a</a:t>
              </a:r>
              <a:br>
                <a:rPr lang="en-US" sz="1400" b="1"/>
              </a:br>
              <a:r>
                <a:rPr lang="en-US" sz="1400" b="1"/>
                <a:t>page with </a:t>
              </a:r>
              <a:br>
                <a:rPr lang="en-US" sz="1400" b="1"/>
              </a:br>
              <a:r>
                <a:rPr lang="en-US" sz="1400" b="1"/>
                <a:t>values </a:t>
              </a:r>
              <a:r>
                <a:rPr lang="en-US" sz="1400" b="1">
                  <a:ea typeface="Tahoma" charset="0"/>
                  <a:cs typeface="Tahoma" charset="0"/>
                </a:rPr>
                <a:t>≥</a:t>
              </a:r>
              <a:r>
                <a:rPr lang="en-US" sz="1400" b="1"/>
                <a:t>K</a:t>
              </a:r>
              <a:r>
                <a:rPr lang="en-US" sz="1400" b="1" baseline="-25000"/>
                <a:t>m</a:t>
              </a:r>
            </a:p>
          </p:txBody>
        </p:sp>
        <p:sp>
          <p:nvSpPr>
            <p:cNvPr id="157" name="Text Box 71"/>
            <p:cNvSpPr txBox="1">
              <a:spLocks noChangeArrowheads="1"/>
            </p:cNvSpPr>
            <p:nvPr/>
          </p:nvSpPr>
          <p:spPr bwMode="auto">
            <a:xfrm>
              <a:off x="2784" y="1968"/>
              <a:ext cx="1082" cy="460"/>
            </a:xfrm>
            <a:prstGeom prst="rect">
              <a:avLst/>
            </a:prstGeom>
            <a:solidFill>
              <a:schemeClr val="tx2">
                <a:alpha val="20000"/>
              </a:schemeClr>
            </a:solidFill>
            <a:ln w="25400">
              <a:noFill/>
              <a:miter lim="800000"/>
              <a:headEnd/>
              <a:tailEnd type="none" w="lg" len="lg"/>
            </a:ln>
            <a:effectLst/>
          </p:spPr>
          <p:txBody>
            <a:bodyPr wrap="none">
              <a:prstTxWarp prst="textNoShape">
                <a:avLst/>
              </a:prstTxWarp>
              <a:spAutoFit/>
            </a:bodyPr>
            <a:lstStyle/>
            <a:p>
              <a:r>
                <a:rPr lang="en-US" sz="1400" b="1"/>
                <a:t>Pointer to a page</a:t>
              </a:r>
            </a:p>
            <a:p>
              <a:r>
                <a:rPr lang="en-US" sz="1400" b="1"/>
                <a:t>with values s.t., </a:t>
              </a:r>
            </a:p>
            <a:p>
              <a:r>
                <a:rPr lang="en-US" sz="1400" b="1"/>
                <a:t>K</a:t>
              </a:r>
              <a:r>
                <a:rPr lang="en-US" sz="1400" b="1" baseline="-25000"/>
                <a:t>2</a:t>
              </a:r>
              <a:r>
                <a:rPr lang="en-US" sz="1400" b="1"/>
                <a:t>≤ Values &lt; K</a:t>
              </a:r>
              <a:r>
                <a:rPr lang="en-US" sz="1400" b="1" baseline="-25000"/>
                <a:t>3</a:t>
              </a:r>
            </a:p>
          </p:txBody>
        </p:sp>
        <p:sp>
          <p:nvSpPr>
            <p:cNvPr id="158" name="Freeform 222"/>
            <p:cNvSpPr>
              <a:spLocks/>
            </p:cNvSpPr>
            <p:nvPr/>
          </p:nvSpPr>
          <p:spPr bwMode="auto">
            <a:xfrm>
              <a:off x="4186" y="1104"/>
              <a:ext cx="312" cy="551"/>
            </a:xfrm>
            <a:custGeom>
              <a:avLst/>
              <a:gdLst/>
              <a:ahLst/>
              <a:cxnLst>
                <a:cxn ang="0">
                  <a:pos x="0" y="550"/>
                </a:cxn>
                <a:cxn ang="0">
                  <a:pos x="0" y="0"/>
                </a:cxn>
                <a:cxn ang="0">
                  <a:pos x="311" y="0"/>
                </a:cxn>
                <a:cxn ang="0">
                  <a:pos x="311" y="550"/>
                </a:cxn>
                <a:cxn ang="0">
                  <a:pos x="0" y="550"/>
                </a:cxn>
              </a:cxnLst>
              <a:rect l="0" t="0" r="r" b="b"/>
              <a:pathLst>
                <a:path w="312" h="551">
                  <a:moveTo>
                    <a:pt x="0" y="550"/>
                  </a:moveTo>
                  <a:lnTo>
                    <a:pt x="0" y="0"/>
                  </a:lnTo>
                  <a:lnTo>
                    <a:pt x="311" y="0"/>
                  </a:lnTo>
                  <a:lnTo>
                    <a:pt x="311" y="550"/>
                  </a:lnTo>
                  <a:lnTo>
                    <a:pt x="0" y="5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59" name="Freeform 223"/>
            <p:cNvSpPr>
              <a:spLocks/>
            </p:cNvSpPr>
            <p:nvPr/>
          </p:nvSpPr>
          <p:spPr bwMode="auto">
            <a:xfrm>
              <a:off x="4277" y="1469"/>
              <a:ext cx="1" cy="458"/>
            </a:xfrm>
            <a:custGeom>
              <a:avLst/>
              <a:gdLst/>
              <a:ahLst/>
              <a:cxnLst>
                <a:cxn ang="0">
                  <a:pos x="0" y="0"/>
                </a:cxn>
                <a:cxn ang="0">
                  <a:pos x="0" y="457"/>
                </a:cxn>
                <a:cxn ang="0">
                  <a:pos x="0" y="0"/>
                </a:cxn>
              </a:cxnLst>
              <a:rect l="0" t="0" r="r" b="b"/>
              <a:pathLst>
                <a:path w="1" h="458">
                  <a:moveTo>
                    <a:pt x="0" y="0"/>
                  </a:moveTo>
                  <a:lnTo>
                    <a:pt x="0" y="4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0" name="Freeform 224"/>
            <p:cNvSpPr>
              <a:spLocks/>
            </p:cNvSpPr>
            <p:nvPr/>
          </p:nvSpPr>
          <p:spPr bwMode="auto">
            <a:xfrm>
              <a:off x="4257" y="1841"/>
              <a:ext cx="50" cy="86"/>
            </a:xfrm>
            <a:custGeom>
              <a:avLst/>
              <a:gdLst/>
              <a:ahLst/>
              <a:cxnLst>
                <a:cxn ang="0">
                  <a:pos x="49" y="0"/>
                </a:cxn>
                <a:cxn ang="0">
                  <a:pos x="25" y="85"/>
                </a:cxn>
                <a:cxn ang="0">
                  <a:pos x="0" y="0"/>
                </a:cxn>
                <a:cxn ang="0">
                  <a:pos x="49" y="0"/>
                </a:cxn>
              </a:cxnLst>
              <a:rect l="0" t="0" r="r" b="b"/>
              <a:pathLst>
                <a:path w="50" h="86">
                  <a:moveTo>
                    <a:pt x="49" y="0"/>
                  </a:moveTo>
                  <a:lnTo>
                    <a:pt x="25" y="85"/>
                  </a:lnTo>
                  <a:lnTo>
                    <a:pt x="0" y="0"/>
                  </a:lnTo>
                  <a:lnTo>
                    <a:pt x="4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161" name="Rectangle 225"/>
            <p:cNvSpPr>
              <a:spLocks noChangeArrowheads="1"/>
            </p:cNvSpPr>
            <p:nvPr/>
          </p:nvSpPr>
          <p:spPr bwMode="auto">
            <a:xfrm>
              <a:off x="4175" y="1198"/>
              <a:ext cx="210"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P</a:t>
              </a:r>
            </a:p>
          </p:txBody>
        </p:sp>
        <p:sp>
          <p:nvSpPr>
            <p:cNvPr id="162" name="Rectangle 226"/>
            <p:cNvSpPr>
              <a:spLocks noChangeArrowheads="1"/>
            </p:cNvSpPr>
            <p:nvPr/>
          </p:nvSpPr>
          <p:spPr bwMode="auto">
            <a:xfrm>
              <a:off x="4270" y="1260"/>
              <a:ext cx="242"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1">
                  <a:solidFill>
                    <a:srgbClr val="000000"/>
                  </a:solidFill>
                  <a:latin typeface="Arial" charset="0"/>
                </a:rPr>
                <a:t>m</a:t>
              </a:r>
            </a:p>
          </p:txBody>
        </p:sp>
      </p:grpSp>
      <p:sp>
        <p:nvSpPr>
          <p:cNvPr id="167" name="TextBox 166"/>
          <p:cNvSpPr txBox="1"/>
          <p:nvPr/>
        </p:nvSpPr>
        <p:spPr>
          <a:xfrm>
            <a:off x="0" y="152400"/>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843148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889119"/>
            <a:ext cx="10972801" cy="711081"/>
          </a:xfrm>
        </p:spPr>
        <p:txBody>
          <a:bodyPr/>
          <a:lstStyle/>
          <a:p>
            <a:r>
              <a:rPr lang="en-US" dirty="0">
                <a:solidFill>
                  <a:srgbClr val="C00000"/>
                </a:solidFill>
              </a:rPr>
              <a:t>B+ Trees: Operations, Design &amp; Cost</a:t>
            </a:r>
          </a:p>
        </p:txBody>
      </p:sp>
      <p:sp>
        <p:nvSpPr>
          <p:cNvPr id="2" name="Content Placeholder 1"/>
          <p:cNvSpPr>
            <a:spLocks noGrp="1"/>
          </p:cNvSpPr>
          <p:nvPr>
            <p:ph idx="1"/>
          </p:nvPr>
        </p:nvSpPr>
        <p:spPr>
          <a:xfrm>
            <a:off x="609600" y="1565461"/>
            <a:ext cx="10972801" cy="4987739"/>
          </a:xfrm>
        </p:spPr>
        <p:txBody>
          <a:bodyPr/>
          <a:lstStyle/>
          <a:p>
            <a:pPr marL="0" indent="0">
              <a:buNone/>
            </a:pPr>
            <a:r>
              <a:rPr lang="en-US" dirty="0" smtClean="0"/>
              <a:t>B</a:t>
            </a:r>
            <a:r>
              <a:rPr lang="en-US" dirty="0"/>
              <a:t>+ tree supports the following operations:</a:t>
            </a:r>
          </a:p>
          <a:p>
            <a:pPr lvl="1"/>
            <a:r>
              <a:rPr lang="en-US" dirty="0"/>
              <a:t>equality search</a:t>
            </a:r>
          </a:p>
          <a:p>
            <a:pPr lvl="1"/>
            <a:r>
              <a:rPr lang="en-US" dirty="0"/>
              <a:t>range search</a:t>
            </a:r>
          </a:p>
          <a:p>
            <a:pPr lvl="1"/>
            <a:r>
              <a:rPr lang="en-US" dirty="0"/>
              <a:t>insert</a:t>
            </a:r>
          </a:p>
          <a:p>
            <a:pPr lvl="1"/>
            <a:r>
              <a:rPr lang="en-US" dirty="0" smtClean="0"/>
              <a:t>delete</a:t>
            </a:r>
            <a:endParaRPr lang="en-US" dirty="0"/>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292639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965319"/>
            <a:ext cx="10972801" cy="711081"/>
          </a:xfrm>
        </p:spPr>
        <p:txBody>
          <a:bodyPr/>
          <a:lstStyle/>
          <a:p>
            <a:r>
              <a:rPr lang="en-US" dirty="0">
                <a:solidFill>
                  <a:srgbClr val="C00000"/>
                </a:solidFill>
              </a:rPr>
              <a:t>Searching a B+ Tree</a:t>
            </a:r>
          </a:p>
        </p:txBody>
      </p:sp>
      <p:sp>
        <p:nvSpPr>
          <p:cNvPr id="81923" name="Rectangle 3"/>
          <p:cNvSpPr>
            <a:spLocks noGrp="1" noChangeArrowheads="1"/>
          </p:cNvSpPr>
          <p:nvPr>
            <p:ph type="body" idx="1"/>
          </p:nvPr>
        </p:nvSpPr>
        <p:spPr>
          <a:xfrm>
            <a:off x="838200" y="1825625"/>
            <a:ext cx="6477000" cy="4351338"/>
          </a:xfrm>
        </p:spPr>
        <p:txBody>
          <a:bodyPr>
            <a:normAutofit/>
          </a:bodyPr>
          <a:lstStyle/>
          <a:p>
            <a:r>
              <a:rPr lang="en-US" sz="3200" dirty="0" smtClean="0"/>
              <a:t>For exact </a:t>
            </a:r>
            <a:r>
              <a:rPr lang="en-US" sz="3200" dirty="0"/>
              <a:t>key values:</a:t>
            </a:r>
          </a:p>
          <a:p>
            <a:pPr lvl="1"/>
            <a:r>
              <a:rPr lang="en-US" sz="3200" dirty="0"/>
              <a:t>Start at the root</a:t>
            </a:r>
          </a:p>
          <a:p>
            <a:pPr lvl="1"/>
            <a:r>
              <a:rPr lang="en-US" sz="3200" dirty="0"/>
              <a:t>Proceed down, to the leaf</a:t>
            </a:r>
          </a:p>
          <a:p>
            <a:pPr lvl="1"/>
            <a:endParaRPr lang="en-US" sz="3200" dirty="0"/>
          </a:p>
          <a:p>
            <a:r>
              <a:rPr lang="en-US" sz="3200" dirty="0" smtClean="0"/>
              <a:t>For range </a:t>
            </a:r>
            <a:r>
              <a:rPr lang="en-US" sz="3200" dirty="0"/>
              <a:t>queries:</a:t>
            </a:r>
          </a:p>
          <a:p>
            <a:pPr lvl="1"/>
            <a:r>
              <a:rPr lang="en-US" sz="3200" dirty="0"/>
              <a:t>As above</a:t>
            </a:r>
          </a:p>
          <a:p>
            <a:pPr lvl="1"/>
            <a:r>
              <a:rPr lang="en-US" sz="3200" i="1" dirty="0"/>
              <a:t>Then sequential traversal</a:t>
            </a:r>
          </a:p>
        </p:txBody>
      </p:sp>
      <p:sp>
        <p:nvSpPr>
          <p:cNvPr id="81924" name="Text Box 4"/>
          <p:cNvSpPr txBox="1">
            <a:spLocks noChangeArrowheads="1"/>
          </p:cNvSpPr>
          <p:nvPr/>
        </p:nvSpPr>
        <p:spPr bwMode="auto">
          <a:xfrm>
            <a:off x="7706648" y="1770546"/>
            <a:ext cx="3647152"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age </a:t>
            </a:r>
            <a:r>
              <a:rPr lang="en-US" sz="3000" dirty="0">
                <a:solidFill>
                  <a:prstClr val="black"/>
                </a:solidFill>
                <a:latin typeface="Menlo" charset="0"/>
                <a:ea typeface="Menlo" charset="0"/>
                <a:cs typeface="Menlo" charset="0"/>
              </a:rPr>
              <a:t>= 25</a:t>
            </a:r>
          </a:p>
        </p:txBody>
      </p:sp>
      <p:sp>
        <p:nvSpPr>
          <p:cNvPr id="81925" name="Text Box 5"/>
          <p:cNvSpPr txBox="1">
            <a:spLocks noChangeArrowheads="1"/>
          </p:cNvSpPr>
          <p:nvPr/>
        </p:nvSpPr>
        <p:spPr bwMode="auto">
          <a:xfrm>
            <a:off x="7706648" y="3773310"/>
            <a:ext cx="387798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20 </a:t>
            </a:r>
            <a:r>
              <a:rPr lang="en-US" sz="3000" dirty="0">
                <a:solidFill>
                  <a:prstClr val="black"/>
                </a:solidFill>
                <a:latin typeface="Menlo" charset="0"/>
                <a:ea typeface="Menlo" charset="0"/>
                <a:cs typeface="Menlo" charset="0"/>
              </a:rPr>
              <a:t>&lt;= age</a:t>
            </a:r>
          </a:p>
          <a:p>
            <a:r>
              <a:rPr lang="en-US" sz="3000" dirty="0">
                <a:solidFill>
                  <a:prstClr val="black"/>
                </a:solidFill>
                <a:latin typeface="Menlo" charset="0"/>
                <a:ea typeface="Menlo" charset="0"/>
                <a:cs typeface="Menlo" charset="0"/>
              </a:rPr>
              <a:t>  </a:t>
            </a:r>
            <a:r>
              <a:rPr lang="en-US" sz="3000" dirty="0" smtClean="0">
                <a:solidFill>
                  <a:prstClr val="black"/>
                </a:solidFill>
                <a:latin typeface="Menlo" charset="0"/>
                <a:ea typeface="Menlo" charset="0"/>
                <a:cs typeface="Menlo" charset="0"/>
              </a:rPr>
              <a:t>AND  </a:t>
            </a:r>
            <a:r>
              <a:rPr lang="en-US" sz="3000" dirty="0">
                <a:solidFill>
                  <a:prstClr val="black"/>
                </a:solidFill>
                <a:latin typeface="Menlo" charset="0"/>
                <a:ea typeface="Menlo" charset="0"/>
                <a:cs typeface="Menlo" charset="0"/>
              </a:rPr>
              <a:t>age &lt;= 30</a:t>
            </a:r>
          </a:p>
        </p:txBody>
      </p:sp>
      <p:sp>
        <p:nvSpPr>
          <p:cNvPr id="9" name="TextBox 8"/>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8388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24" grpId="0" animBg="1"/>
      <p:bldP spid="819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399" b="1" dirty="0" smtClean="0">
                <a:solidFill>
                  <a:schemeClr val="tx2"/>
                </a:solidFill>
                <a:latin typeface="Times New Roman" panose="02020603050405020304" pitchFamily="18" charset="0"/>
                <a:cs typeface="Times New Roman" panose="02020603050405020304" pitchFamily="18" charset="0"/>
              </a:rPr>
              <a:t>Outline</a:t>
            </a:r>
            <a:endParaRPr lang="en-US" sz="4399"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2</a:t>
            </a:fld>
            <a:endParaRPr lang="en-US">
              <a:solidFill>
                <a:prstClr val="black">
                  <a:tint val="75000"/>
                </a:prstClr>
              </a:solidFill>
            </a:endParaRPr>
          </a:p>
        </p:txBody>
      </p:sp>
      <p:sp>
        <p:nvSpPr>
          <p:cNvPr id="3" name="TextBox 2"/>
          <p:cNvSpPr txBox="1"/>
          <p:nvPr/>
        </p:nvSpPr>
        <p:spPr>
          <a:xfrm>
            <a:off x="990600" y="1800285"/>
            <a:ext cx="10363200" cy="4524315"/>
          </a:xfrm>
          <a:prstGeom prst="rect">
            <a:avLst/>
          </a:prstGeom>
          <a:noFill/>
        </p:spPr>
        <p:txBody>
          <a:bodyPr wrap="square" rtlCol="0">
            <a:spAutoFit/>
          </a:bodyPr>
          <a:lstStyle/>
          <a:p>
            <a:pPr marL="457200" indent="-457200">
              <a:buAutoNum type="arabicPeriod"/>
            </a:pPr>
            <a:r>
              <a:rPr lang="en-US" smtClean="0"/>
              <a:t>introduction </a:t>
            </a:r>
            <a:r>
              <a:rPr lang="en-US" dirty="0" smtClean="0"/>
              <a:t>&amp; Basic </a:t>
            </a:r>
            <a:r>
              <a:rPr lang="en-US" dirty="0"/>
              <a:t>index methods </a:t>
            </a:r>
            <a:endParaRPr lang="en-US" dirty="0" smtClean="0"/>
          </a:p>
          <a:p>
            <a:pPr marL="465138"/>
            <a:r>
              <a:rPr lang="en-US" dirty="0" smtClean="0"/>
              <a:t>1.1. B+ tree</a:t>
            </a:r>
          </a:p>
          <a:p>
            <a:pPr marL="465138"/>
            <a:r>
              <a:rPr lang="en-US" dirty="0" smtClean="0"/>
              <a:t>1.2</a:t>
            </a:r>
            <a:r>
              <a:rPr lang="en-US" dirty="0"/>
              <a:t>. Compose index </a:t>
            </a:r>
            <a:endParaRPr lang="en-US" dirty="0" smtClean="0"/>
          </a:p>
          <a:p>
            <a:pPr marL="465138"/>
            <a:r>
              <a:rPr lang="en-US" dirty="0" smtClean="0"/>
              <a:t>1.3</a:t>
            </a:r>
            <a:r>
              <a:rPr lang="en-US" dirty="0"/>
              <a:t>. Bitmap index </a:t>
            </a:r>
            <a:endParaRPr lang="en-US" dirty="0" smtClean="0"/>
          </a:p>
          <a:p>
            <a:pPr marL="465138"/>
            <a:r>
              <a:rPr lang="en-US" dirty="0" smtClean="0"/>
              <a:t>1.4. Summary</a:t>
            </a:r>
          </a:p>
          <a:p>
            <a:r>
              <a:rPr lang="en-US" dirty="0" smtClean="0"/>
              <a:t>2</a:t>
            </a:r>
            <a:r>
              <a:rPr lang="en-US" dirty="0"/>
              <a:t>. Selecting Materialized Views </a:t>
            </a:r>
            <a:endParaRPr lang="en-US" dirty="0" smtClean="0"/>
          </a:p>
          <a:p>
            <a:pPr marL="465138"/>
            <a:r>
              <a:rPr lang="en-US" dirty="0" smtClean="0"/>
              <a:t>2.1</a:t>
            </a:r>
            <a:r>
              <a:rPr lang="en-US" dirty="0"/>
              <a:t>. Simple View Materialization </a:t>
            </a:r>
            <a:endParaRPr lang="en-US" dirty="0" smtClean="0"/>
          </a:p>
          <a:p>
            <a:pPr marL="465138"/>
            <a:r>
              <a:rPr lang="en-US" dirty="0" smtClean="0"/>
              <a:t>2.2</a:t>
            </a:r>
            <a:r>
              <a:rPr lang="en-US" dirty="0"/>
              <a:t>. Exploiting Commonality </a:t>
            </a:r>
            <a:endParaRPr lang="en-US" dirty="0" smtClean="0"/>
          </a:p>
          <a:p>
            <a:pPr marL="465138"/>
            <a:r>
              <a:rPr lang="en-US" dirty="0" smtClean="0"/>
              <a:t>2.3</a:t>
            </a:r>
            <a:r>
              <a:rPr lang="en-US" dirty="0"/>
              <a:t>. Exploiting grouping and Generalization </a:t>
            </a:r>
            <a:endParaRPr lang="en-US" dirty="0" smtClean="0"/>
          </a:p>
          <a:p>
            <a:pPr marL="465138"/>
            <a:r>
              <a:rPr lang="en-US" dirty="0" smtClean="0"/>
              <a:t>2.4</a:t>
            </a:r>
            <a:r>
              <a:rPr lang="en-US" dirty="0"/>
              <a:t>. Resource Considerations </a:t>
            </a:r>
            <a:endParaRPr lang="en-US" dirty="0" smtClean="0"/>
          </a:p>
          <a:p>
            <a:pPr marL="465138"/>
            <a:r>
              <a:rPr lang="en-US" dirty="0" smtClean="0"/>
              <a:t>2.5. </a:t>
            </a:r>
            <a:r>
              <a:rPr lang="en-US" dirty="0"/>
              <a:t>Summary</a:t>
            </a:r>
            <a:br>
              <a:rPr lang="en-US" dirty="0"/>
            </a:br>
            <a:endParaRPr lang="en-US" dirty="0"/>
          </a:p>
        </p:txBody>
      </p:sp>
    </p:spTree>
    <p:extLst>
      <p:ext uri="{BB962C8B-B14F-4D97-AF65-F5344CB8AC3E}">
        <p14:creationId xmlns:p14="http://schemas.microsoft.com/office/powerpoint/2010/main" val="95116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990600"/>
            <a:ext cx="10972801" cy="711081"/>
          </a:xfrm>
        </p:spPr>
        <p:txBody>
          <a:bodyPr/>
          <a:lstStyle/>
          <a:p>
            <a:r>
              <a:rPr lang="en-US" dirty="0" smtClean="0">
                <a:solidFill>
                  <a:srgbClr val="C00000"/>
                </a:solidFill>
              </a:rPr>
              <a:t>B+ Tree: Search</a:t>
            </a:r>
            <a:endParaRPr lang="en-US" dirty="0">
              <a:solidFill>
                <a:srgbClr val="C00000"/>
              </a:solidFill>
            </a:endParaRPr>
          </a:p>
        </p:txBody>
      </p:sp>
      <p:sp>
        <p:nvSpPr>
          <p:cNvPr id="2" name="Content Placeholder 1"/>
          <p:cNvSpPr>
            <a:spLocks noGrp="1"/>
          </p:cNvSpPr>
          <p:nvPr>
            <p:ph idx="1"/>
          </p:nvPr>
        </p:nvSpPr>
        <p:spPr>
          <a:xfrm>
            <a:off x="838200" y="1825625"/>
            <a:ext cx="10515600" cy="4351338"/>
          </a:xfrm>
        </p:spPr>
        <p:txBody>
          <a:bodyPr>
            <a:normAutofit/>
          </a:bodyPr>
          <a:lstStyle/>
          <a:p>
            <a:r>
              <a:rPr lang="en-US" dirty="0"/>
              <a:t>start from </a:t>
            </a:r>
            <a:r>
              <a:rPr lang="en-US" dirty="0" smtClean="0"/>
              <a:t>root</a:t>
            </a:r>
            <a:endParaRPr lang="en-US" dirty="0"/>
          </a:p>
          <a:p>
            <a:r>
              <a:rPr lang="en-US" dirty="0"/>
              <a:t>examine index entries in non-leaf nodes to find the correct </a:t>
            </a:r>
            <a:r>
              <a:rPr lang="en-US" dirty="0" smtClean="0"/>
              <a:t>child</a:t>
            </a:r>
            <a:endParaRPr lang="en-US" dirty="0"/>
          </a:p>
          <a:p>
            <a:r>
              <a:rPr lang="en-US" dirty="0"/>
              <a:t>traverse down the tree until a leaf node is </a:t>
            </a:r>
            <a:r>
              <a:rPr lang="en-US" dirty="0" smtClean="0"/>
              <a:t>reached</a:t>
            </a:r>
            <a:endParaRPr lang="en-US" dirty="0"/>
          </a:p>
          <a:p>
            <a:r>
              <a:rPr lang="en-US" dirty="0"/>
              <a:t>non-leaf nodes can be searched using a binary or a linear </a:t>
            </a:r>
            <a:r>
              <a:rPr lang="en-US" dirty="0" smtClean="0"/>
              <a:t>search</a:t>
            </a:r>
            <a:endParaRPr lang="en-US" dirty="0"/>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2209221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1036639"/>
            <a:ext cx="10972801" cy="715961"/>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B+ Tree </a:t>
            </a:r>
            <a:r>
              <a:rPr lang="en-US" sz="3200" dirty="0" smtClean="0">
                <a:solidFill>
                  <a:srgbClr val="C00000"/>
                </a:solidFill>
                <a:latin typeface="Times New Roman" panose="02020603050405020304" pitchFamily="18" charset="0"/>
                <a:cs typeface="Times New Roman" panose="02020603050405020304" pitchFamily="18" charset="0"/>
              </a:rPr>
              <a:t>Search</a:t>
            </a:r>
            <a:endParaRPr lang="en-US" sz="3200" dirty="0">
              <a:solidFill>
                <a:srgbClr val="C00000"/>
              </a:solidFill>
              <a:latin typeface="Times New Roman" panose="02020603050405020304" pitchFamily="18" charset="0"/>
              <a:cs typeface="Times New Roman" panose="02020603050405020304" pitchFamily="18" charset="0"/>
            </a:endParaRPr>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202527"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10</a:t>
            </a:r>
            <a:endParaRPr lang="en-US" sz="1400" dirty="0"/>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20</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60</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80</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1417983"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K = 30? </a:t>
            </a:r>
          </a:p>
        </p:txBody>
      </p:sp>
      <p:sp>
        <p:nvSpPr>
          <p:cNvPr id="2" name="Smiley Face 1"/>
          <p:cNvSpPr/>
          <p:nvPr/>
        </p:nvSpPr>
        <p:spPr>
          <a:xfrm>
            <a:off x="6096000" y="1690688"/>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220200" y="6260068"/>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sp>
        <p:nvSpPr>
          <p:cNvPr id="57" name="TextBox 56"/>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13450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7869E-17 -1.11111E-6 L 0.00326 0.09791 " pathEditMode="relative" rAng="0" ptsTypes="AA">
                                      <p:cBhvr>
                                        <p:cTn id="6" dur="2000" fill="hold"/>
                                        <p:tgtEl>
                                          <p:spTgt spid="2"/>
                                        </p:tgtEl>
                                        <p:attrNameLst>
                                          <p:attrName>ppt_x</p:attrName>
                                          <p:attrName>ppt_y</p:attrName>
                                        </p:attrNameLst>
                                      </p:cBhvr>
                                      <p:rCtr x="313" y="516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0326 0.09792 L -0.12891 0.15208 " pathEditMode="relative" rAng="0" ptsTypes="AA">
                                      <p:cBhvr>
                                        <p:cTn id="14" dur="2000" fill="hold"/>
                                        <p:tgtEl>
                                          <p:spTgt spid="2"/>
                                        </p:tgtEl>
                                        <p:attrNameLst>
                                          <p:attrName>ppt_x</p:attrName>
                                          <p:attrName>ppt_y</p:attrName>
                                        </p:attrNameLst>
                                      </p:cBhvr>
                                      <p:rCtr x="-6615" y="270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2891 0.15209 L -0.12891 0.25579 " pathEditMode="relative" rAng="0" ptsTypes="AA">
                                      <p:cBhvr>
                                        <p:cTn id="22" dur="2000" fill="hold"/>
                                        <p:tgtEl>
                                          <p:spTgt spid="2"/>
                                        </p:tgtEl>
                                        <p:attrNameLst>
                                          <p:attrName>ppt_x</p:attrName>
                                          <p:attrName>ppt_y</p:attrName>
                                        </p:attrNameLst>
                                      </p:cBhvr>
                                      <p:rCtr x="-39" y="50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2891 0.25579 L -0.10118 0.35486 " pathEditMode="relative" rAng="0" ptsTypes="AA">
                                      <p:cBhvr>
                                        <p:cTn id="26" dur="2000" fill="hold"/>
                                        <p:tgtEl>
                                          <p:spTgt spid="2"/>
                                        </p:tgtEl>
                                        <p:attrNameLst>
                                          <p:attrName>ppt_x</p:attrName>
                                          <p:attrName>ppt_y</p:attrName>
                                        </p:attrNameLst>
                                      </p:cBhvr>
                                      <p:rCtr x="1432" y="495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10118 0.35486 L -0.03685 0.44306 " pathEditMode="relative" rAng="0" ptsTypes="AA">
                                      <p:cBhvr>
                                        <p:cTn id="34" dur="2000" fill="hold"/>
                                        <p:tgtEl>
                                          <p:spTgt spid="2"/>
                                        </p:tgtEl>
                                        <p:attrNameLst>
                                          <p:attrName>ppt_x</p:attrName>
                                          <p:attrName>ppt_y</p:attrName>
                                        </p:attrNameLst>
                                      </p:cBhvr>
                                      <p:rCtr x="3333" y="4444"/>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3685 0.44305 L -0.00938 0.62176 " pathEditMode="relative" rAng="0" ptsTypes="AA">
                                      <p:cBhvr>
                                        <p:cTn id="42" dur="2000" fill="hold"/>
                                        <p:tgtEl>
                                          <p:spTgt spid="2"/>
                                        </p:tgtEl>
                                        <p:attrNameLst>
                                          <p:attrName>ppt_x</p:attrName>
                                          <p:attrName>ppt_y</p:attrName>
                                        </p:attrNameLst>
                                      </p:cBhvr>
                                      <p:rCtr x="1367"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3" grpId="0" animBg="1"/>
      <p:bldP spid="51" grpId="0" animBg="1"/>
      <p:bldP spid="52" grpId="0" animBg="1"/>
      <p:bldP spid="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1036639"/>
            <a:ext cx="10972801" cy="715961"/>
          </a:xfrm>
        </p:spPr>
        <p:txBody>
          <a:bodyPr>
            <a:normAutofit/>
          </a:bodyPr>
          <a:lstStyle/>
          <a:p>
            <a:r>
              <a:rPr lang="en-US" sz="3200" dirty="0">
                <a:solidFill>
                  <a:srgbClr val="C00000"/>
                </a:solidFill>
              </a:rPr>
              <a:t>B+ Tree </a:t>
            </a:r>
            <a:r>
              <a:rPr lang="en-US" sz="3200" dirty="0" smtClean="0">
                <a:solidFill>
                  <a:srgbClr val="C00000"/>
                </a:solidFill>
              </a:rPr>
              <a:t>Range Search Animation</a:t>
            </a:r>
            <a:endParaRPr lang="en-US" sz="3200" dirty="0">
              <a:solidFill>
                <a:srgbClr val="C00000"/>
              </a:solidFill>
            </a:endParaRPr>
          </a:p>
        </p:txBody>
      </p:sp>
      <p:graphicFrame>
        <p:nvGraphicFramePr>
          <p:cNvPr id="77827" name="Group 3"/>
          <p:cNvGraphicFramePr>
            <a:graphicFrameLocks noGrp="1"/>
          </p:cNvGraphicFramePr>
          <p:nvPr>
            <p:extLst/>
          </p:nvPr>
        </p:nvGraphicFramePr>
        <p:xfrm>
          <a:off x="6096000" y="22590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49" name="Group 25"/>
          <p:cNvGraphicFramePr>
            <a:graphicFrameLocks noGrp="1"/>
          </p:cNvGraphicFramePr>
          <p:nvPr>
            <p:extLst/>
          </p:nvPr>
        </p:nvGraphicFramePr>
        <p:xfrm>
          <a:off x="4267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71" name="Group 47"/>
          <p:cNvGraphicFramePr>
            <a:graphicFrameLocks noGrp="1"/>
          </p:cNvGraphicFramePr>
          <p:nvPr>
            <p:extLst/>
          </p:nvPr>
        </p:nvGraphicFramePr>
        <p:xfrm>
          <a:off x="7696200" y="3173413"/>
          <a:ext cx="2133600" cy="685800"/>
        </p:xfrm>
        <a:graphic>
          <a:graphicData uri="http://schemas.openxmlformats.org/drawingml/2006/table">
            <a:tbl>
              <a:tblPr/>
              <a:tblGrid>
                <a:gridCol w="298450">
                  <a:extLst>
                    <a:ext uri="{9D8B030D-6E8A-4147-A177-3AD203B41FA5}">
                      <a16:colId xmlns:a16="http://schemas.microsoft.com/office/drawing/2014/main" val="20000"/>
                    </a:ext>
                  </a:extLst>
                </a:gridCol>
                <a:gridCol w="246063">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gridCol w="298450">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246062">
                  <a:extLst>
                    <a:ext uri="{9D8B030D-6E8A-4147-A177-3AD203B41FA5}">
                      <a16:colId xmlns:a16="http://schemas.microsoft.com/office/drawing/2014/main" val="20006"/>
                    </a:ext>
                  </a:extLst>
                </a:gridCol>
                <a:gridCol w="298450">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893" name="Group 69"/>
          <p:cNvGraphicFramePr>
            <a:graphicFrameLocks noGrp="1"/>
          </p:cNvGraphicFramePr>
          <p:nvPr>
            <p:extLst/>
          </p:nvPr>
        </p:nvGraphicFramePr>
        <p:xfrm>
          <a:off x="3352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15" name="Group 91"/>
          <p:cNvGraphicFramePr>
            <a:graphicFrameLocks noGrp="1"/>
          </p:cNvGraphicFramePr>
          <p:nvPr>
            <p:extLst/>
          </p:nvPr>
        </p:nvGraphicFramePr>
        <p:xfrm>
          <a:off x="51816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37" name="Group 113"/>
          <p:cNvGraphicFramePr>
            <a:graphicFrameLocks noGrp="1"/>
          </p:cNvGraphicFramePr>
          <p:nvPr>
            <p:extLst/>
          </p:nvPr>
        </p:nvGraphicFramePr>
        <p:xfrm>
          <a:off x="69342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7959" name="Group 135"/>
          <p:cNvGraphicFramePr>
            <a:graphicFrameLocks noGrp="1"/>
          </p:cNvGraphicFramePr>
          <p:nvPr>
            <p:extLst/>
          </p:nvPr>
        </p:nvGraphicFramePr>
        <p:xfrm>
          <a:off x="8686800" y="4621213"/>
          <a:ext cx="1600200" cy="685800"/>
        </p:xfrm>
        <a:graphic>
          <a:graphicData uri="http://schemas.openxmlformats.org/drawingml/2006/table">
            <a:tbl>
              <a:tblPr/>
              <a:tblGrid>
                <a:gridCol w="223838">
                  <a:extLst>
                    <a:ext uri="{9D8B030D-6E8A-4147-A177-3AD203B41FA5}">
                      <a16:colId xmlns:a16="http://schemas.microsoft.com/office/drawing/2014/main" val="20000"/>
                    </a:ext>
                  </a:extLst>
                </a:gridCol>
                <a:gridCol w="185737">
                  <a:extLst>
                    <a:ext uri="{9D8B030D-6E8A-4147-A177-3AD203B41FA5}">
                      <a16:colId xmlns:a16="http://schemas.microsoft.com/office/drawing/2014/main" val="20001"/>
                    </a:ext>
                  </a:extLst>
                </a:gridCol>
                <a:gridCol w="185738">
                  <a:extLst>
                    <a:ext uri="{9D8B030D-6E8A-4147-A177-3AD203B41FA5}">
                      <a16:colId xmlns:a16="http://schemas.microsoft.com/office/drawing/2014/main" val="20002"/>
                    </a:ext>
                  </a:extLst>
                </a:gridCol>
                <a:gridCol w="185737">
                  <a:extLst>
                    <a:ext uri="{9D8B030D-6E8A-4147-A177-3AD203B41FA5}">
                      <a16:colId xmlns:a16="http://schemas.microsoft.com/office/drawing/2014/main" val="20003"/>
                    </a:ext>
                  </a:extLst>
                </a:gridCol>
                <a:gridCol w="223838">
                  <a:extLst>
                    <a:ext uri="{9D8B030D-6E8A-4147-A177-3AD203B41FA5}">
                      <a16:colId xmlns:a16="http://schemas.microsoft.com/office/drawing/2014/main" val="20004"/>
                    </a:ext>
                  </a:extLst>
                </a:gridCol>
                <a:gridCol w="185737">
                  <a:extLst>
                    <a:ext uri="{9D8B030D-6E8A-4147-A177-3AD203B41FA5}">
                      <a16:colId xmlns:a16="http://schemas.microsoft.com/office/drawing/2014/main" val="20005"/>
                    </a:ext>
                  </a:extLst>
                </a:gridCol>
                <a:gridCol w="185738">
                  <a:extLst>
                    <a:ext uri="{9D8B030D-6E8A-4147-A177-3AD203B41FA5}">
                      <a16:colId xmlns:a16="http://schemas.microsoft.com/office/drawing/2014/main" val="20006"/>
                    </a:ext>
                  </a:extLst>
                </a:gridCol>
                <a:gridCol w="223837">
                  <a:extLst>
                    <a:ext uri="{9D8B030D-6E8A-4147-A177-3AD203B41FA5}">
                      <a16:colId xmlns:a16="http://schemas.microsoft.com/office/drawing/2014/main" val="20007"/>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189198"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10</a:t>
            </a:r>
            <a:endParaRPr lang="en-US" sz="1400" dirty="0"/>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20</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59</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3"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80</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2286000"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K </a:t>
            </a:r>
            <a:r>
              <a:rPr lang="en-US" sz="2800" smtClean="0">
                <a:latin typeface="+mj-lt"/>
              </a:rPr>
              <a:t>in [30,85]? </a:t>
            </a:r>
            <a:endParaRPr lang="en-US" sz="2800" dirty="0">
              <a:latin typeface="+mj-lt"/>
            </a:endParaRPr>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sp>
        <p:nvSpPr>
          <p:cNvPr id="57" name="Smiley Face 56"/>
          <p:cNvSpPr/>
          <p:nvPr/>
        </p:nvSpPr>
        <p:spPr>
          <a:xfrm>
            <a:off x="6134100" y="1636042"/>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7319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326 0.03958 L -0.025 0.11666 " pathEditMode="relative" rAng="0" ptsTypes="AA">
                                      <p:cBhvr>
                                        <p:cTn id="10" dur="2000" fill="hold"/>
                                        <p:tgtEl>
                                          <p:spTgt spid="57"/>
                                        </p:tgtEl>
                                        <p:attrNameLst>
                                          <p:attrName>ppt_x</p:attrName>
                                          <p:attrName>ppt_y</p:attrName>
                                        </p:attrNameLst>
                                      </p:cBhvr>
                                      <p:rCtr x="-1419" y="384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25 0.11666 L -0.175 0.14027 " pathEditMode="relative" rAng="0" ptsTypes="AA">
                                      <p:cBhvr>
                                        <p:cTn id="14" dur="2000" fill="hold"/>
                                        <p:tgtEl>
                                          <p:spTgt spid="57"/>
                                        </p:tgtEl>
                                        <p:attrNameLst>
                                          <p:attrName>ppt_x</p:attrName>
                                          <p:attrName>ppt_y</p:attrName>
                                        </p:attrNameLst>
                                      </p:cBhvr>
                                      <p:rCtr x="-7656" y="11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75 0.14028 L -0.13216 0.2625 " pathEditMode="relative" rAng="0" ptsTypes="AA">
                                      <p:cBhvr>
                                        <p:cTn id="22" dur="2000" fill="hold"/>
                                        <p:tgtEl>
                                          <p:spTgt spid="57"/>
                                        </p:tgtEl>
                                        <p:attrNameLst>
                                          <p:attrName>ppt_x</p:attrName>
                                          <p:attrName>ppt_y</p:attrName>
                                        </p:attrNameLst>
                                      </p:cBhvr>
                                      <p:rCtr x="2135" y="664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13216 0.2625 L -0.0875 0.35139 " pathEditMode="relative" rAng="0" ptsTypes="AA">
                                      <p:cBhvr>
                                        <p:cTn id="26" dur="2000" fill="hold"/>
                                        <p:tgtEl>
                                          <p:spTgt spid="57"/>
                                        </p:tgtEl>
                                        <p:attrNameLst>
                                          <p:attrName>ppt_x</p:attrName>
                                          <p:attrName>ppt_y</p:attrName>
                                        </p:attrNameLst>
                                      </p:cBhvr>
                                      <p:rCtr x="2227" y="44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4" nodeType="clickEffect">
                                  <p:stCondLst>
                                    <p:cond delay="0"/>
                                  </p:stCondLst>
                                  <p:childTnLst>
                                    <p:animMotion origin="layout" path="M -0.0875 0.35139 L -0.03229 0.50625 " pathEditMode="relative" rAng="0" ptsTypes="AA">
                                      <p:cBhvr>
                                        <p:cTn id="34" dur="2000" fill="hold"/>
                                        <p:tgtEl>
                                          <p:spTgt spid="57"/>
                                        </p:tgtEl>
                                        <p:attrNameLst>
                                          <p:attrName>ppt_x</p:attrName>
                                          <p:attrName>ppt_y</p:attrName>
                                        </p:attrNameLst>
                                      </p:cBhvr>
                                      <p:rCtr x="2799" y="724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5" nodeType="clickEffect">
                                  <p:stCondLst>
                                    <p:cond delay="0"/>
                                  </p:stCondLst>
                                  <p:childTnLst>
                                    <p:animMotion origin="layout" path="M -0.03229 0.50625 C -0.03177 0.48958 -0.03646 0.45717 -0.02201 0.44791 C -0.00898 0.46064 -0.0069 0.48194 0 0.50046 C 0.00091 0.51273 0.00143 0.51898 0.00443 0.52963 C 0.00651 0.60115 0.00599 0.57801 0 0.55301 C 0.00143 0.52291 -0.00052 0.47963 0.02188 0.45949 C 0.02552 0.44953 0.02331 0.45231 0.0306 0.44583 C 0.03333 0.44305 0.03945 0.43796 0.03945 0.43819 C 0.04219 0.43912 0.04557 0.43958 0.04818 0.44189 C 0.05143 0.4449 0.05299 0.45046 0.05404 0.45555 C 0.05703 0.47245 0.05781 0.49213 0.06289 0.50833 C 0.06328 0.52523 0.06354 0.54213 0.06432 0.55902 C 0.06445 0.56666 0.06563 0.59004 0.06563 0.5824 C 0.06563 0.5699 0.06458 0.55764 0.06432 0.54537 C 0.06497 0.50439 0.05924 0.44189 0.09792 0.42824 C 0.10417 0.42893 0.11341 0.42314 0.11693 0.43032 C 0.12266 0.44236 0.11602 0.47014 0.10964 0.48287 C 0.10664 0.50347 0.10677 0.52523 0.10234 0.54537 C 0.1013 0.55625 0.09883 0.58935 0.09935 0.57847 C 0.09987 0.56551 0.09479 0.49421 0.11393 0.47708 C 0.11914 0.46666 0.12591 0.45532 0.13438 0.44976 C 0.13828 0.45023 0.14245 0.44953 0.14622 0.45162 C 0.14987 0.45347 0.15143 0.47476 0.15195 0.47893 C 0.15247 0.49699 0.15156 0.51527 0.15352 0.53356 C 0.15365 0.53634 0.15599 0.52847 0.15651 0.52569 C 0.15729 0.51851 0.15703 0.51134 0.15781 0.50439 C 0.1599 0.48379 0.17174 0.46389 0.18698 0.45764 C 0.19427 0.45092 0.20339 0.44907 0.21198 0.44583 C 0.2207 0.44236 0.22904 0.43819 0.23828 0.43611 C 0.24844 0.43657 0.25872 0.43564 0.26901 0.43796 C 0.27396 0.43889 0.27904 0.44189 0.28359 0.44583 C 0.28646 0.44838 0.29245 0.4537 0.29245 0.45393 C 0.29323 0.45555 0.29531 0.45694 0.29531 0.45949 C 0.29531 0.47083 0.28151 0.48426 0.27487 0.48865 C 0.26797 0.50069 0.25781 0.51666 0.24714 0.52199 C 0.24193 0.53055 0.23672 0.53356 0.23099 0.54143 C 0.22604 0.54768 0.22344 0.5537 0.21771 0.55902 C 0.20938 0.5743 0.21432 0.57083 0.20612 0.57453 C 0.2056 0.57639 0.20313 0.58125 0.20456 0.58032 C 0.21497 0.57199 0.21927 0.55509 0.22656 0.54328 C 0.22865 0.53958 0.23164 0.53703 0.23385 0.53356 C 0.23568 0.53055 0.23633 0.52662 0.23828 0.52384 C 0.24167 0.51805 0.24674 0.51412 0.25 0.50833 C 0.25339 0.50185 0.2556 0.49398 0.26016 0.48865 C 0.26354 0.48426 0.26914 0.4824 0.27188 0.47708 C 0.28529 0.45023 0.2707 0.47639 0.28359 0.45949 C 0.28789 0.45347 0.29141 0.44282 0.29818 0.44004 C 0.30182 0.43819 0.30599 0.43865 0.3099 0.43796 C 0.3276 0.44074 0.32786 0.43472 0.32161 0.46921 C 0.31953 0.48032 0.30938 0.48726 0.30404 0.49467 C 0.29635 0.50463 0.29922 0.50439 0.29245 0.51597 C 0.27682 0.54166 0.29323 0.51041 0.28359 0.52963 C 0.28073 0.54097 0.28411 0.53032 0.27786 0.54143 C 0.27604 0.54444 0.27474 0.54768 0.27331 0.55115 C 0.27214 0.5537 0.27161 0.55648 0.27031 0.55902 C 0.26602 0.56713 0.26185 0.57291 0.25872 0.5824 " pathEditMode="relative" rAng="0" ptsTypes="AAAAAAAAAAAAAAAAAAAAAAAAAAAAAAAAAAAAAAAAAAAAAAAAAAAAAAAA">
                                      <p:cBhvr>
                                        <p:cTn id="42" dur="5000" fill="hold"/>
                                        <p:tgtEl>
                                          <p:spTgt spid="57"/>
                                        </p:tgtEl>
                                        <p:attrNameLst>
                                          <p:attrName>ppt_x</p:attrName>
                                          <p:attrName>ppt_y</p:attrName>
                                        </p:attrNameLst>
                                      </p:cBhvr>
                                      <p:rCtr x="17852" y="-116"/>
                                    </p:animMotion>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6" nodeType="clickEffect">
                                  <p:stCondLst>
                                    <p:cond delay="0"/>
                                  </p:stCondLst>
                                  <p:childTnLst>
                                    <p:animRot by="10800000">
                                      <p:cBhvr>
                                        <p:cTn id="46" dur="2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52" grpId="0" animBg="1"/>
      <p:bldP spid="56" grpId="0" animBg="1"/>
      <p:bldP spid="57" grpId="0" animBg="1"/>
      <p:bldP spid="57" grpId="1" animBg="1"/>
      <p:bldP spid="57" grpId="2" animBg="1"/>
      <p:bldP spid="57" grpId="3" animBg="1"/>
      <p:bldP spid="57" grpId="4" animBg="1"/>
      <p:bldP spid="57" grpId="5" animBg="1"/>
      <p:bldP spid="57" grpId="6"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889119"/>
            <a:ext cx="10972801" cy="711081"/>
          </a:xfrm>
        </p:spPr>
        <p:txBody>
          <a:bodyPr/>
          <a:lstStyle/>
          <a:p>
            <a:r>
              <a:rPr lang="en-US" dirty="0" smtClean="0">
                <a:solidFill>
                  <a:srgbClr val="C00000"/>
                </a:solidFill>
              </a:rPr>
              <a:t>B+ Tree: Insert</a:t>
            </a:r>
            <a:endParaRPr lang="en-US" dirty="0">
              <a:solidFill>
                <a:srgbClr val="C00000"/>
              </a:solidFill>
            </a:endParaRPr>
          </a:p>
        </p:txBody>
      </p:sp>
      <p:sp>
        <p:nvSpPr>
          <p:cNvPr id="2" name="Content Placeholder 1"/>
          <p:cNvSpPr>
            <a:spLocks noGrp="1"/>
          </p:cNvSpPr>
          <p:nvPr>
            <p:ph idx="1"/>
          </p:nvPr>
        </p:nvSpPr>
        <p:spPr>
          <a:xfrm>
            <a:off x="838200" y="1447800"/>
            <a:ext cx="10515600" cy="5410200"/>
          </a:xfrm>
        </p:spPr>
        <p:txBody>
          <a:bodyPr>
            <a:noAutofit/>
          </a:bodyPr>
          <a:lstStyle/>
          <a:p>
            <a:r>
              <a:rPr lang="en-US" sz="2400" dirty="0">
                <a:solidFill>
                  <a:srgbClr val="000000"/>
                </a:solidFill>
              </a:rPr>
              <a:t>Find correct leaf </a:t>
            </a:r>
            <a:r>
              <a:rPr lang="en-US" sz="2400" i="1" dirty="0">
                <a:solidFill>
                  <a:srgbClr val="000000"/>
                </a:solidFill>
              </a:rPr>
              <a:t>L.</a:t>
            </a:r>
            <a:r>
              <a:rPr lang="en-US" sz="2400" dirty="0">
                <a:solidFill>
                  <a:srgbClr val="000000"/>
                </a:solidFill>
              </a:rPr>
              <a:t> </a:t>
            </a:r>
          </a:p>
          <a:p>
            <a:r>
              <a:rPr lang="en-US" sz="2400" dirty="0">
                <a:solidFill>
                  <a:srgbClr val="000000"/>
                </a:solidFill>
              </a:rPr>
              <a:t>Put data entry onto </a:t>
            </a:r>
            <a:r>
              <a:rPr lang="en-US" sz="2400" i="1" dirty="0">
                <a:solidFill>
                  <a:srgbClr val="000000"/>
                </a:solidFill>
              </a:rPr>
              <a:t>L</a:t>
            </a:r>
            <a:r>
              <a:rPr lang="en-US" sz="2400" dirty="0">
                <a:solidFill>
                  <a:srgbClr val="000000"/>
                </a:solidFill>
              </a:rPr>
              <a:t>.</a:t>
            </a:r>
          </a:p>
          <a:p>
            <a:pPr lvl="1">
              <a:buSzPct val="75000"/>
            </a:pPr>
            <a:r>
              <a:rPr lang="en-US" sz="2400" dirty="0">
                <a:solidFill>
                  <a:srgbClr val="000000"/>
                </a:solidFill>
              </a:rPr>
              <a:t>If </a:t>
            </a:r>
            <a:r>
              <a:rPr lang="en-US" sz="2400" i="1" dirty="0">
                <a:solidFill>
                  <a:srgbClr val="000000"/>
                </a:solidFill>
              </a:rPr>
              <a:t>L </a:t>
            </a:r>
            <a:r>
              <a:rPr lang="en-US" sz="2400" dirty="0">
                <a:solidFill>
                  <a:srgbClr val="000000"/>
                </a:solidFill>
              </a:rPr>
              <a:t>has enough space, </a:t>
            </a:r>
            <a:r>
              <a:rPr lang="en-US" sz="2400" i="1" dirty="0">
                <a:solidFill>
                  <a:srgbClr val="000000"/>
                </a:solidFill>
              </a:rPr>
              <a:t>done</a:t>
            </a:r>
            <a:r>
              <a:rPr lang="en-US" sz="2400" dirty="0">
                <a:solidFill>
                  <a:srgbClr val="000000"/>
                </a:solidFill>
              </a:rPr>
              <a:t>!</a:t>
            </a:r>
          </a:p>
          <a:p>
            <a:pPr lvl="1">
              <a:buSzPct val="75000"/>
            </a:pPr>
            <a:r>
              <a:rPr lang="en-US" sz="2400" dirty="0">
                <a:solidFill>
                  <a:srgbClr val="000000"/>
                </a:solidFill>
              </a:rPr>
              <a:t>Else, must </a:t>
            </a:r>
            <a:r>
              <a:rPr lang="en-US" sz="2400" b="1" i="1" dirty="0"/>
              <a:t>split</a:t>
            </a:r>
            <a:r>
              <a:rPr lang="en-US" sz="2400" dirty="0"/>
              <a:t> </a:t>
            </a:r>
            <a:r>
              <a:rPr lang="en-US" sz="2400" i="1" dirty="0">
                <a:solidFill>
                  <a:srgbClr val="000000"/>
                </a:solidFill>
              </a:rPr>
              <a:t>L (into L and a new node L2)</a:t>
            </a:r>
            <a:endParaRPr lang="en-US" sz="2400" dirty="0">
              <a:solidFill>
                <a:srgbClr val="000000"/>
              </a:solidFill>
            </a:endParaRPr>
          </a:p>
          <a:p>
            <a:pPr lvl="2"/>
            <a:r>
              <a:rPr lang="en-US" sz="2400" dirty="0">
                <a:solidFill>
                  <a:srgbClr val="000000"/>
                </a:solidFill>
              </a:rPr>
              <a:t>Redistribute entries evenly, </a:t>
            </a:r>
            <a:r>
              <a:rPr lang="en-US" sz="2400" b="1" dirty="0">
                <a:solidFill>
                  <a:srgbClr val="0000FF"/>
                </a:solidFill>
              </a:rPr>
              <a:t>copy up</a:t>
            </a:r>
            <a:r>
              <a:rPr lang="en-US" sz="2400" b="1" dirty="0">
                <a:solidFill>
                  <a:srgbClr val="000000"/>
                </a:solidFill>
              </a:rPr>
              <a:t> </a:t>
            </a:r>
            <a:r>
              <a:rPr lang="en-US" sz="2400" dirty="0">
                <a:solidFill>
                  <a:srgbClr val="000000"/>
                </a:solidFill>
              </a:rPr>
              <a:t>middle key.</a:t>
            </a:r>
          </a:p>
          <a:p>
            <a:pPr lvl="2"/>
            <a:r>
              <a:rPr lang="en-US" sz="2400" dirty="0">
                <a:solidFill>
                  <a:srgbClr val="000000"/>
                </a:solidFill>
              </a:rPr>
              <a:t>Insert index entry pointing to </a:t>
            </a:r>
            <a:r>
              <a:rPr lang="en-US" sz="2400" i="1" dirty="0">
                <a:solidFill>
                  <a:srgbClr val="000000"/>
                </a:solidFill>
              </a:rPr>
              <a:t>L2 </a:t>
            </a:r>
            <a:r>
              <a:rPr lang="en-US" sz="2400" dirty="0">
                <a:solidFill>
                  <a:srgbClr val="000000"/>
                </a:solidFill>
              </a:rPr>
              <a:t>into parent of </a:t>
            </a:r>
            <a:r>
              <a:rPr lang="en-US" sz="2400" i="1" dirty="0">
                <a:solidFill>
                  <a:srgbClr val="000000"/>
                </a:solidFill>
              </a:rPr>
              <a:t>L</a:t>
            </a:r>
            <a:r>
              <a:rPr lang="en-US" sz="2400" dirty="0">
                <a:solidFill>
                  <a:srgbClr val="000000"/>
                </a:solidFill>
              </a:rPr>
              <a:t>.</a:t>
            </a:r>
          </a:p>
          <a:p>
            <a:r>
              <a:rPr lang="en-US" sz="2400" dirty="0">
                <a:solidFill>
                  <a:srgbClr val="000000"/>
                </a:solidFill>
              </a:rPr>
              <a:t>This can happen recursively</a:t>
            </a:r>
          </a:p>
          <a:p>
            <a:pPr lvl="1">
              <a:buSzPct val="75000"/>
            </a:pPr>
            <a:r>
              <a:rPr lang="en-US" sz="2400" dirty="0">
                <a:solidFill>
                  <a:srgbClr val="000000"/>
                </a:solidFill>
              </a:rPr>
              <a:t>To split non-leaf node, redistribute entries evenly, but </a:t>
            </a:r>
            <a:br>
              <a:rPr lang="en-US" sz="2400" dirty="0">
                <a:solidFill>
                  <a:srgbClr val="000000"/>
                </a:solidFill>
              </a:rPr>
            </a:br>
            <a:r>
              <a:rPr lang="en-US" sz="2400" b="1" dirty="0"/>
              <a:t>pushing up</a:t>
            </a:r>
            <a:r>
              <a:rPr lang="en-US" sz="2400" b="1" dirty="0">
                <a:solidFill>
                  <a:srgbClr val="000000"/>
                </a:solidFill>
              </a:rPr>
              <a:t> </a:t>
            </a:r>
            <a:r>
              <a:rPr lang="en-US" sz="2400" dirty="0">
                <a:solidFill>
                  <a:srgbClr val="000000"/>
                </a:solidFill>
              </a:rPr>
              <a:t>the middle key.  (Contrast with leaf splits.)</a:t>
            </a:r>
          </a:p>
          <a:p>
            <a:r>
              <a:rPr lang="en-US" sz="2400" dirty="0">
                <a:solidFill>
                  <a:srgbClr val="000000"/>
                </a:solidFill>
              </a:rPr>
              <a:t>Splits “grow” tree; root split increases height.  </a:t>
            </a:r>
          </a:p>
          <a:p>
            <a:pPr lvl="1">
              <a:buSzPct val="75000"/>
            </a:pPr>
            <a:r>
              <a:rPr lang="en-US" sz="2400" dirty="0">
                <a:solidFill>
                  <a:srgbClr val="000000"/>
                </a:solidFill>
              </a:rPr>
              <a:t>Tree growth: gets </a:t>
            </a:r>
            <a:r>
              <a:rPr lang="en-US" sz="2400" i="1" dirty="0">
                <a:solidFill>
                  <a:srgbClr val="000000"/>
                </a:solidFill>
              </a:rPr>
              <a:t>wider</a:t>
            </a:r>
            <a:r>
              <a:rPr lang="en-US" sz="2400" dirty="0">
                <a:solidFill>
                  <a:srgbClr val="000000"/>
                </a:solidFill>
              </a:rPr>
              <a:t> or </a:t>
            </a:r>
            <a:r>
              <a:rPr lang="en-US" sz="2400" i="1" dirty="0">
                <a:solidFill>
                  <a:srgbClr val="000000"/>
                </a:solidFill>
              </a:rPr>
              <a:t>one level taller at top.</a:t>
            </a:r>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897345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4210" name="Group 114"/>
          <p:cNvGrpSpPr>
            <a:grpSpLocks/>
          </p:cNvGrpSpPr>
          <p:nvPr/>
        </p:nvGrpSpPr>
        <p:grpSpPr bwMode="auto">
          <a:xfrm>
            <a:off x="1811338" y="1578430"/>
            <a:ext cx="8556850" cy="2514600"/>
            <a:chOff x="218" y="2207"/>
            <a:chExt cx="5206" cy="1438"/>
          </a:xfrm>
        </p:grpSpPr>
        <p:sp>
          <p:nvSpPr>
            <p:cNvPr id="644211" name="Freeform 115"/>
            <p:cNvSpPr>
              <a:spLocks/>
            </p:cNvSpPr>
            <p:nvPr/>
          </p:nvSpPr>
          <p:spPr bwMode="auto">
            <a:xfrm>
              <a:off x="2061" y="2506"/>
              <a:ext cx="351" cy="293"/>
            </a:xfrm>
            <a:custGeom>
              <a:avLst/>
              <a:gdLst/>
              <a:ahLst/>
              <a:cxnLst>
                <a:cxn ang="0">
                  <a:pos x="0" y="292"/>
                </a:cxn>
                <a:cxn ang="0">
                  <a:pos x="0" y="0"/>
                </a:cxn>
                <a:cxn ang="0">
                  <a:pos x="350" y="0"/>
                </a:cxn>
                <a:cxn ang="0">
                  <a:pos x="350" y="292"/>
                </a:cxn>
                <a:cxn ang="0">
                  <a:pos x="0" y="292"/>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2" name="Freeform 116"/>
            <p:cNvSpPr>
              <a:spLocks/>
            </p:cNvSpPr>
            <p:nvPr/>
          </p:nvSpPr>
          <p:spPr bwMode="auto">
            <a:xfrm>
              <a:off x="2120" y="2506"/>
              <a:ext cx="1" cy="29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3" name="Freeform 117"/>
            <p:cNvSpPr>
              <a:spLocks/>
            </p:cNvSpPr>
            <p:nvPr/>
          </p:nvSpPr>
          <p:spPr bwMode="auto">
            <a:xfrm>
              <a:off x="2411" y="2506"/>
              <a:ext cx="353" cy="293"/>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4" name="Freeform 118"/>
            <p:cNvSpPr>
              <a:spLocks/>
            </p:cNvSpPr>
            <p:nvPr/>
          </p:nvSpPr>
          <p:spPr bwMode="auto">
            <a:xfrm>
              <a:off x="2471" y="2506"/>
              <a:ext cx="1" cy="29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5" name="Freeform 119"/>
            <p:cNvSpPr>
              <a:spLocks/>
            </p:cNvSpPr>
            <p:nvPr/>
          </p:nvSpPr>
          <p:spPr bwMode="auto">
            <a:xfrm>
              <a:off x="2763" y="2506"/>
              <a:ext cx="352" cy="293"/>
            </a:xfrm>
            <a:custGeom>
              <a:avLst/>
              <a:gdLst/>
              <a:ahLst/>
              <a:cxnLst>
                <a:cxn ang="0">
                  <a:pos x="0" y="292"/>
                </a:cxn>
                <a:cxn ang="0">
                  <a:pos x="0" y="0"/>
                </a:cxn>
                <a:cxn ang="0">
                  <a:pos x="351" y="0"/>
                </a:cxn>
                <a:cxn ang="0">
                  <a:pos x="351" y="292"/>
                </a:cxn>
                <a:cxn ang="0">
                  <a:pos x="0" y="292"/>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6" name="Freeform 120"/>
            <p:cNvSpPr>
              <a:spLocks/>
            </p:cNvSpPr>
            <p:nvPr/>
          </p:nvSpPr>
          <p:spPr bwMode="auto">
            <a:xfrm>
              <a:off x="2822" y="2506"/>
              <a:ext cx="1" cy="29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7" name="Freeform 121"/>
            <p:cNvSpPr>
              <a:spLocks/>
            </p:cNvSpPr>
            <p:nvPr/>
          </p:nvSpPr>
          <p:spPr bwMode="auto">
            <a:xfrm>
              <a:off x="3114" y="2506"/>
              <a:ext cx="353" cy="293"/>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8" name="Freeform 122"/>
            <p:cNvSpPr>
              <a:spLocks/>
            </p:cNvSpPr>
            <p:nvPr/>
          </p:nvSpPr>
          <p:spPr bwMode="auto">
            <a:xfrm>
              <a:off x="3172" y="2506"/>
              <a:ext cx="1" cy="29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19" name="Freeform 123"/>
            <p:cNvSpPr>
              <a:spLocks/>
            </p:cNvSpPr>
            <p:nvPr/>
          </p:nvSpPr>
          <p:spPr bwMode="auto">
            <a:xfrm>
              <a:off x="3466" y="2506"/>
              <a:ext cx="59" cy="293"/>
            </a:xfrm>
            <a:custGeom>
              <a:avLst/>
              <a:gdLst/>
              <a:ahLst/>
              <a:cxnLst>
                <a:cxn ang="0">
                  <a:pos x="0" y="292"/>
                </a:cxn>
                <a:cxn ang="0">
                  <a:pos x="0" y="0"/>
                </a:cxn>
                <a:cxn ang="0">
                  <a:pos x="58" y="0"/>
                </a:cxn>
                <a:cxn ang="0">
                  <a:pos x="58" y="292"/>
                </a:cxn>
                <a:cxn ang="0">
                  <a:pos x="0" y="292"/>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0" name="Freeform 124"/>
            <p:cNvSpPr>
              <a:spLocks/>
            </p:cNvSpPr>
            <p:nvPr/>
          </p:nvSpPr>
          <p:spPr bwMode="auto">
            <a:xfrm>
              <a:off x="4431"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1" name="Freeform 125"/>
            <p:cNvSpPr>
              <a:spLocks/>
            </p:cNvSpPr>
            <p:nvPr/>
          </p:nvSpPr>
          <p:spPr bwMode="auto">
            <a:xfrm>
              <a:off x="4665"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2" name="Freeform 126"/>
            <p:cNvSpPr>
              <a:spLocks/>
            </p:cNvSpPr>
            <p:nvPr/>
          </p:nvSpPr>
          <p:spPr bwMode="auto">
            <a:xfrm>
              <a:off x="4899" y="3410"/>
              <a:ext cx="236" cy="235"/>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3" name="Freeform 127"/>
            <p:cNvSpPr>
              <a:spLocks/>
            </p:cNvSpPr>
            <p:nvPr/>
          </p:nvSpPr>
          <p:spPr bwMode="auto">
            <a:xfrm>
              <a:off x="5134" y="3410"/>
              <a:ext cx="234" cy="235"/>
            </a:xfrm>
            <a:custGeom>
              <a:avLst/>
              <a:gdLst/>
              <a:ahLst/>
              <a:cxnLst>
                <a:cxn ang="0">
                  <a:pos x="0" y="234"/>
                </a:cxn>
                <a:cxn ang="0">
                  <a:pos x="0" y="0"/>
                </a:cxn>
                <a:cxn ang="0">
                  <a:pos x="233" y="0"/>
                </a:cxn>
                <a:cxn ang="0">
                  <a:pos x="233" y="234"/>
                </a:cxn>
                <a:cxn ang="0">
                  <a:pos x="0" y="234"/>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4" name="Freeform 128"/>
            <p:cNvSpPr>
              <a:spLocks/>
            </p:cNvSpPr>
            <p:nvPr/>
          </p:nvSpPr>
          <p:spPr bwMode="auto">
            <a:xfrm>
              <a:off x="218"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5" name="Freeform 129"/>
            <p:cNvSpPr>
              <a:spLocks/>
            </p:cNvSpPr>
            <p:nvPr/>
          </p:nvSpPr>
          <p:spPr bwMode="auto">
            <a:xfrm>
              <a:off x="452"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6" name="Freeform 130"/>
            <p:cNvSpPr>
              <a:spLocks/>
            </p:cNvSpPr>
            <p:nvPr/>
          </p:nvSpPr>
          <p:spPr bwMode="auto">
            <a:xfrm>
              <a:off x="686"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7" name="Freeform 131"/>
            <p:cNvSpPr>
              <a:spLocks/>
            </p:cNvSpPr>
            <p:nvPr/>
          </p:nvSpPr>
          <p:spPr bwMode="auto">
            <a:xfrm>
              <a:off x="920"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8" name="Freeform 132"/>
            <p:cNvSpPr>
              <a:spLocks/>
            </p:cNvSpPr>
            <p:nvPr/>
          </p:nvSpPr>
          <p:spPr bwMode="auto">
            <a:xfrm>
              <a:off x="1271"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29" name="Freeform 133"/>
            <p:cNvSpPr>
              <a:spLocks/>
            </p:cNvSpPr>
            <p:nvPr/>
          </p:nvSpPr>
          <p:spPr bwMode="auto">
            <a:xfrm>
              <a:off x="1505"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0" name="Freeform 134"/>
            <p:cNvSpPr>
              <a:spLocks/>
            </p:cNvSpPr>
            <p:nvPr/>
          </p:nvSpPr>
          <p:spPr bwMode="auto">
            <a:xfrm>
              <a:off x="1739"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1" name="Freeform 135"/>
            <p:cNvSpPr>
              <a:spLocks/>
            </p:cNvSpPr>
            <p:nvPr/>
          </p:nvSpPr>
          <p:spPr bwMode="auto">
            <a:xfrm>
              <a:off x="1973"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2" name="Freeform 136"/>
            <p:cNvSpPr>
              <a:spLocks/>
            </p:cNvSpPr>
            <p:nvPr/>
          </p:nvSpPr>
          <p:spPr bwMode="auto">
            <a:xfrm>
              <a:off x="2324"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3" name="Freeform 137"/>
            <p:cNvSpPr>
              <a:spLocks/>
            </p:cNvSpPr>
            <p:nvPr/>
          </p:nvSpPr>
          <p:spPr bwMode="auto">
            <a:xfrm>
              <a:off x="2558"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4" name="Freeform 138"/>
            <p:cNvSpPr>
              <a:spLocks/>
            </p:cNvSpPr>
            <p:nvPr/>
          </p:nvSpPr>
          <p:spPr bwMode="auto">
            <a:xfrm>
              <a:off x="2792" y="3410"/>
              <a:ext cx="236" cy="235"/>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5" name="Freeform 139"/>
            <p:cNvSpPr>
              <a:spLocks/>
            </p:cNvSpPr>
            <p:nvPr/>
          </p:nvSpPr>
          <p:spPr bwMode="auto">
            <a:xfrm>
              <a:off x="3027"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6" name="Freeform 140"/>
            <p:cNvSpPr>
              <a:spLocks/>
            </p:cNvSpPr>
            <p:nvPr/>
          </p:nvSpPr>
          <p:spPr bwMode="auto">
            <a:xfrm>
              <a:off x="3377" y="3410"/>
              <a:ext cx="236" cy="235"/>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7" name="Freeform 141"/>
            <p:cNvSpPr>
              <a:spLocks/>
            </p:cNvSpPr>
            <p:nvPr/>
          </p:nvSpPr>
          <p:spPr bwMode="auto">
            <a:xfrm>
              <a:off x="3612"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8" name="Freeform 142"/>
            <p:cNvSpPr>
              <a:spLocks/>
            </p:cNvSpPr>
            <p:nvPr/>
          </p:nvSpPr>
          <p:spPr bwMode="auto">
            <a:xfrm>
              <a:off x="3846"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39" name="Freeform 143"/>
            <p:cNvSpPr>
              <a:spLocks/>
            </p:cNvSpPr>
            <p:nvPr/>
          </p:nvSpPr>
          <p:spPr bwMode="auto">
            <a:xfrm>
              <a:off x="4080" y="3410"/>
              <a:ext cx="235" cy="235"/>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0" name="Freeform 144"/>
            <p:cNvSpPr>
              <a:spLocks/>
            </p:cNvSpPr>
            <p:nvPr/>
          </p:nvSpPr>
          <p:spPr bwMode="auto">
            <a:xfrm>
              <a:off x="693" y="2761"/>
              <a:ext cx="1398" cy="636"/>
            </a:xfrm>
            <a:custGeom>
              <a:avLst/>
              <a:gdLst/>
              <a:ahLst/>
              <a:cxnLst>
                <a:cxn ang="0">
                  <a:pos x="1397" y="0"/>
                </a:cxn>
                <a:cxn ang="0">
                  <a:pos x="0" y="635"/>
                </a:cxn>
                <a:cxn ang="0">
                  <a:pos x="1397" y="0"/>
                </a:cxn>
              </a:cxnLst>
              <a:rect l="0" t="0" r="r" b="b"/>
              <a:pathLst>
                <a:path w="1398" h="636">
                  <a:moveTo>
                    <a:pt x="1397" y="0"/>
                  </a:moveTo>
                  <a:lnTo>
                    <a:pt x="0" y="635"/>
                  </a:lnTo>
                  <a:lnTo>
                    <a:pt x="139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1" name="Freeform 145"/>
            <p:cNvSpPr>
              <a:spLocks/>
            </p:cNvSpPr>
            <p:nvPr/>
          </p:nvSpPr>
          <p:spPr bwMode="auto">
            <a:xfrm>
              <a:off x="693" y="3349"/>
              <a:ext cx="75" cy="48"/>
            </a:xfrm>
            <a:custGeom>
              <a:avLst/>
              <a:gdLst/>
              <a:ahLst/>
              <a:cxnLst>
                <a:cxn ang="0">
                  <a:pos x="74" y="33"/>
                </a:cxn>
                <a:cxn ang="0">
                  <a:pos x="0" y="47"/>
                </a:cxn>
                <a:cxn ang="0">
                  <a:pos x="59" y="0"/>
                </a:cxn>
                <a:cxn ang="0">
                  <a:pos x="74" y="33"/>
                </a:cxn>
              </a:cxnLst>
              <a:rect l="0" t="0" r="r" b="b"/>
              <a:pathLst>
                <a:path w="75" h="48">
                  <a:moveTo>
                    <a:pt x="74" y="33"/>
                  </a:moveTo>
                  <a:lnTo>
                    <a:pt x="0" y="47"/>
                  </a:lnTo>
                  <a:lnTo>
                    <a:pt x="59" y="0"/>
                  </a:lnTo>
                  <a:lnTo>
                    <a:pt x="74" y="3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2" name="Freeform 146"/>
            <p:cNvSpPr>
              <a:spLocks/>
            </p:cNvSpPr>
            <p:nvPr/>
          </p:nvSpPr>
          <p:spPr bwMode="auto">
            <a:xfrm>
              <a:off x="1739" y="2769"/>
              <a:ext cx="696" cy="628"/>
            </a:xfrm>
            <a:custGeom>
              <a:avLst/>
              <a:gdLst/>
              <a:ahLst/>
              <a:cxnLst>
                <a:cxn ang="0">
                  <a:pos x="695" y="0"/>
                </a:cxn>
                <a:cxn ang="0">
                  <a:pos x="0" y="627"/>
                </a:cxn>
                <a:cxn ang="0">
                  <a:pos x="695" y="0"/>
                </a:cxn>
              </a:cxnLst>
              <a:rect l="0" t="0" r="r" b="b"/>
              <a:pathLst>
                <a:path w="696" h="628">
                  <a:moveTo>
                    <a:pt x="695" y="0"/>
                  </a:moveTo>
                  <a:lnTo>
                    <a:pt x="0" y="627"/>
                  </a:lnTo>
                  <a:lnTo>
                    <a:pt x="69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3" name="Freeform 147"/>
            <p:cNvSpPr>
              <a:spLocks/>
            </p:cNvSpPr>
            <p:nvPr/>
          </p:nvSpPr>
          <p:spPr bwMode="auto">
            <a:xfrm>
              <a:off x="1739" y="3333"/>
              <a:ext cx="68" cy="64"/>
            </a:xfrm>
            <a:custGeom>
              <a:avLst/>
              <a:gdLst/>
              <a:ahLst/>
              <a:cxnLst>
                <a:cxn ang="0">
                  <a:pos x="67" y="27"/>
                </a:cxn>
                <a:cxn ang="0">
                  <a:pos x="0" y="63"/>
                </a:cxn>
                <a:cxn ang="0">
                  <a:pos x="42" y="0"/>
                </a:cxn>
                <a:cxn ang="0">
                  <a:pos x="67" y="27"/>
                </a:cxn>
              </a:cxnLst>
              <a:rect l="0" t="0" r="r" b="b"/>
              <a:pathLst>
                <a:path w="68" h="64">
                  <a:moveTo>
                    <a:pt x="67" y="27"/>
                  </a:moveTo>
                  <a:lnTo>
                    <a:pt x="0" y="63"/>
                  </a:lnTo>
                  <a:lnTo>
                    <a:pt x="42" y="0"/>
                  </a:lnTo>
                  <a:lnTo>
                    <a:pt x="67" y="2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4" name="Freeform 148"/>
            <p:cNvSpPr>
              <a:spLocks/>
            </p:cNvSpPr>
            <p:nvPr/>
          </p:nvSpPr>
          <p:spPr bwMode="auto">
            <a:xfrm>
              <a:off x="2785" y="2769"/>
              <a:ext cx="1" cy="621"/>
            </a:xfrm>
            <a:custGeom>
              <a:avLst/>
              <a:gdLst/>
              <a:ahLst/>
              <a:cxnLst>
                <a:cxn ang="0">
                  <a:pos x="0" y="0"/>
                </a:cxn>
                <a:cxn ang="0">
                  <a:pos x="0" y="620"/>
                </a:cxn>
                <a:cxn ang="0">
                  <a:pos x="0" y="0"/>
                </a:cxn>
              </a:cxnLst>
              <a:rect l="0" t="0" r="r" b="b"/>
              <a:pathLst>
                <a:path w="1" h="621">
                  <a:moveTo>
                    <a:pt x="0" y="0"/>
                  </a:moveTo>
                  <a:lnTo>
                    <a:pt x="0" y="62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5" name="Freeform 149"/>
            <p:cNvSpPr>
              <a:spLocks/>
            </p:cNvSpPr>
            <p:nvPr/>
          </p:nvSpPr>
          <p:spPr bwMode="auto">
            <a:xfrm>
              <a:off x="2766" y="3315"/>
              <a:ext cx="38" cy="75"/>
            </a:xfrm>
            <a:custGeom>
              <a:avLst/>
              <a:gdLst/>
              <a:ahLst/>
              <a:cxnLst>
                <a:cxn ang="0">
                  <a:pos x="37" y="0"/>
                </a:cxn>
                <a:cxn ang="0">
                  <a:pos x="19" y="74"/>
                </a:cxn>
                <a:cxn ang="0">
                  <a:pos x="0" y="0"/>
                </a:cxn>
                <a:cxn ang="0">
                  <a:pos x="37" y="0"/>
                </a:cxn>
              </a:cxnLst>
              <a:rect l="0" t="0" r="r" b="b"/>
              <a:pathLst>
                <a:path w="38" h="75">
                  <a:moveTo>
                    <a:pt x="37" y="0"/>
                  </a:moveTo>
                  <a:lnTo>
                    <a:pt x="19" y="74"/>
                  </a:lnTo>
                  <a:lnTo>
                    <a:pt x="0" y="0"/>
                  </a:lnTo>
                  <a:lnTo>
                    <a:pt x="3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6" name="Freeform 150"/>
            <p:cNvSpPr>
              <a:spLocks/>
            </p:cNvSpPr>
            <p:nvPr/>
          </p:nvSpPr>
          <p:spPr bwMode="auto">
            <a:xfrm>
              <a:off x="3143" y="2761"/>
              <a:ext cx="689" cy="629"/>
            </a:xfrm>
            <a:custGeom>
              <a:avLst/>
              <a:gdLst/>
              <a:ahLst/>
              <a:cxnLst>
                <a:cxn ang="0">
                  <a:pos x="0" y="0"/>
                </a:cxn>
                <a:cxn ang="0">
                  <a:pos x="688" y="628"/>
                </a:cxn>
                <a:cxn ang="0">
                  <a:pos x="0" y="0"/>
                </a:cxn>
              </a:cxnLst>
              <a:rect l="0" t="0" r="r" b="b"/>
              <a:pathLst>
                <a:path w="689" h="629">
                  <a:moveTo>
                    <a:pt x="0" y="0"/>
                  </a:moveTo>
                  <a:lnTo>
                    <a:pt x="688" y="62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7" name="Freeform 151"/>
            <p:cNvSpPr>
              <a:spLocks/>
            </p:cNvSpPr>
            <p:nvPr/>
          </p:nvSpPr>
          <p:spPr bwMode="auto">
            <a:xfrm>
              <a:off x="3765" y="3326"/>
              <a:ext cx="67" cy="64"/>
            </a:xfrm>
            <a:custGeom>
              <a:avLst/>
              <a:gdLst/>
              <a:ahLst/>
              <a:cxnLst>
                <a:cxn ang="0">
                  <a:pos x="25" y="0"/>
                </a:cxn>
                <a:cxn ang="0">
                  <a:pos x="66" y="63"/>
                </a:cxn>
                <a:cxn ang="0">
                  <a:pos x="0" y="27"/>
                </a:cxn>
                <a:cxn ang="0">
                  <a:pos x="25" y="0"/>
                </a:cxn>
              </a:cxnLst>
              <a:rect l="0" t="0" r="r" b="b"/>
              <a:pathLst>
                <a:path w="67" h="64">
                  <a:moveTo>
                    <a:pt x="25" y="0"/>
                  </a:moveTo>
                  <a:lnTo>
                    <a:pt x="66" y="63"/>
                  </a:lnTo>
                  <a:lnTo>
                    <a:pt x="0" y="27"/>
                  </a:lnTo>
                  <a:lnTo>
                    <a:pt x="2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8" name="Freeform 152"/>
            <p:cNvSpPr>
              <a:spLocks/>
            </p:cNvSpPr>
            <p:nvPr/>
          </p:nvSpPr>
          <p:spPr bwMode="auto">
            <a:xfrm>
              <a:off x="3495" y="2753"/>
              <a:ext cx="1398" cy="637"/>
            </a:xfrm>
            <a:custGeom>
              <a:avLst/>
              <a:gdLst/>
              <a:ahLst/>
              <a:cxnLst>
                <a:cxn ang="0">
                  <a:pos x="0" y="0"/>
                </a:cxn>
                <a:cxn ang="0">
                  <a:pos x="1397" y="636"/>
                </a:cxn>
                <a:cxn ang="0">
                  <a:pos x="0" y="0"/>
                </a:cxn>
              </a:cxnLst>
              <a:rect l="0" t="0" r="r" b="b"/>
              <a:pathLst>
                <a:path w="1398" h="637">
                  <a:moveTo>
                    <a:pt x="0" y="0"/>
                  </a:moveTo>
                  <a:lnTo>
                    <a:pt x="1397" y="63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49" name="Freeform 153"/>
            <p:cNvSpPr>
              <a:spLocks/>
            </p:cNvSpPr>
            <p:nvPr/>
          </p:nvSpPr>
          <p:spPr bwMode="auto">
            <a:xfrm>
              <a:off x="4818" y="3341"/>
              <a:ext cx="75" cy="49"/>
            </a:xfrm>
            <a:custGeom>
              <a:avLst/>
              <a:gdLst/>
              <a:ahLst/>
              <a:cxnLst>
                <a:cxn ang="0">
                  <a:pos x="15" y="0"/>
                </a:cxn>
                <a:cxn ang="0">
                  <a:pos x="74" y="48"/>
                </a:cxn>
                <a:cxn ang="0">
                  <a:pos x="0" y="34"/>
                </a:cxn>
                <a:cxn ang="0">
                  <a:pos x="15" y="0"/>
                </a:cxn>
              </a:cxnLst>
              <a:rect l="0" t="0" r="r" b="b"/>
              <a:pathLst>
                <a:path w="75" h="49">
                  <a:moveTo>
                    <a:pt x="15" y="0"/>
                  </a:moveTo>
                  <a:lnTo>
                    <a:pt x="74" y="48"/>
                  </a:lnTo>
                  <a:lnTo>
                    <a:pt x="0" y="34"/>
                  </a:lnTo>
                  <a:lnTo>
                    <a:pt x="1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50" name="Rectangle 154"/>
            <p:cNvSpPr>
              <a:spLocks noChangeArrowheads="1"/>
            </p:cNvSpPr>
            <p:nvPr/>
          </p:nvSpPr>
          <p:spPr bwMode="auto">
            <a:xfrm>
              <a:off x="1763" y="2207"/>
              <a:ext cx="427" cy="20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a:solidFill>
                    <a:srgbClr val="000000"/>
                  </a:solidFill>
                  <a:latin typeface="Arial" charset="0"/>
                </a:rPr>
                <a:t>Root</a:t>
              </a:r>
            </a:p>
          </p:txBody>
        </p:sp>
        <p:sp>
          <p:nvSpPr>
            <p:cNvPr id="644251" name="Rectangle 155"/>
            <p:cNvSpPr>
              <a:spLocks noChangeArrowheads="1"/>
            </p:cNvSpPr>
            <p:nvPr/>
          </p:nvSpPr>
          <p:spPr bwMode="auto">
            <a:xfrm>
              <a:off x="2494" y="2551"/>
              <a:ext cx="259"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44252" name="Rectangle 156"/>
            <p:cNvSpPr>
              <a:spLocks noChangeArrowheads="1"/>
            </p:cNvSpPr>
            <p:nvPr/>
          </p:nvSpPr>
          <p:spPr bwMode="auto">
            <a:xfrm>
              <a:off x="2845" y="2551"/>
              <a:ext cx="259"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44253" name="Rectangle 157"/>
            <p:cNvSpPr>
              <a:spLocks noChangeArrowheads="1"/>
            </p:cNvSpPr>
            <p:nvPr/>
          </p:nvSpPr>
          <p:spPr bwMode="auto">
            <a:xfrm>
              <a:off x="3204" y="2544"/>
              <a:ext cx="259"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44254" name="Rectangle 158"/>
            <p:cNvSpPr>
              <a:spLocks noChangeArrowheads="1"/>
            </p:cNvSpPr>
            <p:nvPr/>
          </p:nvSpPr>
          <p:spPr bwMode="auto">
            <a:xfrm>
              <a:off x="219" y="3419"/>
              <a:ext cx="235" cy="19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44255" name="Rectangle 159"/>
            <p:cNvSpPr>
              <a:spLocks noChangeArrowheads="1"/>
            </p:cNvSpPr>
            <p:nvPr/>
          </p:nvSpPr>
          <p:spPr bwMode="auto">
            <a:xfrm>
              <a:off x="459" y="3412"/>
              <a:ext cx="235" cy="19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44256" name="Rectangle 160"/>
            <p:cNvSpPr>
              <a:spLocks noChangeArrowheads="1"/>
            </p:cNvSpPr>
            <p:nvPr/>
          </p:nvSpPr>
          <p:spPr bwMode="auto">
            <a:xfrm>
              <a:off x="694" y="3412"/>
              <a:ext cx="235" cy="19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44257" name="Rectangle 161"/>
            <p:cNvSpPr>
              <a:spLocks noChangeArrowheads="1"/>
            </p:cNvSpPr>
            <p:nvPr/>
          </p:nvSpPr>
          <p:spPr bwMode="auto">
            <a:xfrm>
              <a:off x="928" y="3419"/>
              <a:ext cx="235" cy="19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dirty="0">
                  <a:solidFill>
                    <a:srgbClr val="0000FF"/>
                  </a:solidFill>
                  <a:latin typeface="Arial" charset="0"/>
                </a:rPr>
                <a:t>7*</a:t>
              </a:r>
            </a:p>
          </p:txBody>
        </p:sp>
        <p:sp>
          <p:nvSpPr>
            <p:cNvPr id="644258" name="Rectangle 162"/>
            <p:cNvSpPr>
              <a:spLocks noChangeArrowheads="1"/>
            </p:cNvSpPr>
            <p:nvPr/>
          </p:nvSpPr>
          <p:spPr bwMode="auto">
            <a:xfrm>
              <a:off x="1265"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44259" name="Rectangle 163"/>
            <p:cNvSpPr>
              <a:spLocks noChangeArrowheads="1"/>
            </p:cNvSpPr>
            <p:nvPr/>
          </p:nvSpPr>
          <p:spPr bwMode="auto">
            <a:xfrm>
              <a:off x="1492"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44260" name="Rectangle 164"/>
            <p:cNvSpPr>
              <a:spLocks noChangeArrowheads="1"/>
            </p:cNvSpPr>
            <p:nvPr/>
          </p:nvSpPr>
          <p:spPr bwMode="auto">
            <a:xfrm>
              <a:off x="2280"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dirty="0">
                  <a:solidFill>
                    <a:srgbClr val="000000"/>
                  </a:solidFill>
                  <a:latin typeface="Arial" charset="0"/>
                </a:rPr>
                <a:t>19*</a:t>
              </a:r>
            </a:p>
          </p:txBody>
        </p:sp>
        <p:sp>
          <p:nvSpPr>
            <p:cNvPr id="644261" name="Rectangle 165"/>
            <p:cNvSpPr>
              <a:spLocks noChangeArrowheads="1"/>
            </p:cNvSpPr>
            <p:nvPr/>
          </p:nvSpPr>
          <p:spPr bwMode="auto">
            <a:xfrm>
              <a:off x="2528"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dirty="0">
                  <a:solidFill>
                    <a:srgbClr val="000000"/>
                  </a:solidFill>
                  <a:latin typeface="Arial" charset="0"/>
                </a:rPr>
                <a:t>20*</a:t>
              </a:r>
            </a:p>
          </p:txBody>
        </p:sp>
        <p:sp>
          <p:nvSpPr>
            <p:cNvPr id="644262" name="Rectangle 166"/>
            <p:cNvSpPr>
              <a:spLocks noChangeArrowheads="1"/>
            </p:cNvSpPr>
            <p:nvPr/>
          </p:nvSpPr>
          <p:spPr bwMode="auto">
            <a:xfrm>
              <a:off x="2780"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22*</a:t>
              </a:r>
            </a:p>
          </p:txBody>
        </p:sp>
        <p:sp>
          <p:nvSpPr>
            <p:cNvPr id="644263" name="Rectangle 167"/>
            <p:cNvSpPr>
              <a:spLocks noChangeArrowheads="1"/>
            </p:cNvSpPr>
            <p:nvPr/>
          </p:nvSpPr>
          <p:spPr bwMode="auto">
            <a:xfrm>
              <a:off x="3364"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44264" name="Rectangle 168"/>
            <p:cNvSpPr>
              <a:spLocks noChangeArrowheads="1"/>
            </p:cNvSpPr>
            <p:nvPr/>
          </p:nvSpPr>
          <p:spPr bwMode="auto">
            <a:xfrm>
              <a:off x="3606"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44265" name="Rectangle 169"/>
            <p:cNvSpPr>
              <a:spLocks noChangeArrowheads="1"/>
            </p:cNvSpPr>
            <p:nvPr/>
          </p:nvSpPr>
          <p:spPr bwMode="auto">
            <a:xfrm>
              <a:off x="3825"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44266" name="Rectangle 170"/>
            <p:cNvSpPr>
              <a:spLocks noChangeArrowheads="1"/>
            </p:cNvSpPr>
            <p:nvPr/>
          </p:nvSpPr>
          <p:spPr bwMode="auto">
            <a:xfrm>
              <a:off x="4418"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44267" name="Rectangle 171"/>
            <p:cNvSpPr>
              <a:spLocks noChangeArrowheads="1"/>
            </p:cNvSpPr>
            <p:nvPr/>
          </p:nvSpPr>
          <p:spPr bwMode="auto">
            <a:xfrm>
              <a:off x="4653" y="3419"/>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44268" name="Rectangle 172"/>
            <p:cNvSpPr>
              <a:spLocks noChangeArrowheads="1"/>
            </p:cNvSpPr>
            <p:nvPr/>
          </p:nvSpPr>
          <p:spPr bwMode="auto">
            <a:xfrm>
              <a:off x="4879" y="3412"/>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44269" name="Rectangle 173"/>
            <p:cNvSpPr>
              <a:spLocks noChangeArrowheads="1"/>
            </p:cNvSpPr>
            <p:nvPr/>
          </p:nvSpPr>
          <p:spPr bwMode="auto">
            <a:xfrm>
              <a:off x="5113" y="3405"/>
              <a:ext cx="311"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44270" name="Rectangle 174"/>
            <p:cNvSpPr>
              <a:spLocks noChangeArrowheads="1"/>
            </p:cNvSpPr>
            <p:nvPr/>
          </p:nvSpPr>
          <p:spPr bwMode="auto">
            <a:xfrm>
              <a:off x="2158" y="2551"/>
              <a:ext cx="259" cy="20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dirty="0">
                  <a:solidFill>
                    <a:srgbClr val="0000FF"/>
                  </a:solidFill>
                  <a:latin typeface="Arial" charset="0"/>
                </a:rPr>
                <a:t>13</a:t>
              </a:r>
            </a:p>
          </p:txBody>
        </p:sp>
        <p:sp>
          <p:nvSpPr>
            <p:cNvPr id="644271" name="Line 175"/>
            <p:cNvSpPr>
              <a:spLocks noChangeShapeType="1"/>
            </p:cNvSpPr>
            <p:nvPr/>
          </p:nvSpPr>
          <p:spPr bwMode="auto">
            <a:xfrm>
              <a:off x="2304" y="2208"/>
              <a:ext cx="240" cy="288"/>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44272" name="Arc 176"/>
            <p:cNvSpPr>
              <a:spLocks/>
            </p:cNvSpPr>
            <p:nvPr/>
          </p:nvSpPr>
          <p:spPr bwMode="auto">
            <a:xfrm rot="19020000">
              <a:off x="2160" y="3267"/>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4273" name="Arc 177"/>
            <p:cNvSpPr>
              <a:spLocks/>
            </p:cNvSpPr>
            <p:nvPr/>
          </p:nvSpPr>
          <p:spPr bwMode="auto">
            <a:xfrm rot="19020000">
              <a:off x="1056" y="3267"/>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4274" name="Arc 178"/>
            <p:cNvSpPr>
              <a:spLocks/>
            </p:cNvSpPr>
            <p:nvPr/>
          </p:nvSpPr>
          <p:spPr bwMode="auto">
            <a:xfrm rot="19020000">
              <a:off x="3168" y="3267"/>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4275" name="Arc 179"/>
            <p:cNvSpPr>
              <a:spLocks/>
            </p:cNvSpPr>
            <p:nvPr/>
          </p:nvSpPr>
          <p:spPr bwMode="auto">
            <a:xfrm rot="19020000">
              <a:off x="4224" y="3267"/>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grpSp>
        <p:nvGrpSpPr>
          <p:cNvPr id="644276" name="Group 180"/>
          <p:cNvGrpSpPr>
            <a:grpSpLocks/>
          </p:cNvGrpSpPr>
          <p:nvPr/>
        </p:nvGrpSpPr>
        <p:grpSpPr bwMode="auto">
          <a:xfrm>
            <a:off x="2181226" y="4474031"/>
            <a:ext cx="8334375" cy="1793875"/>
            <a:chOff x="366" y="694"/>
            <a:chExt cx="5250" cy="1130"/>
          </a:xfrm>
        </p:grpSpPr>
        <p:sp>
          <p:nvSpPr>
            <p:cNvPr id="644277" name="Rectangle 181"/>
            <p:cNvSpPr>
              <a:spLocks noChangeArrowheads="1"/>
            </p:cNvSpPr>
            <p:nvPr/>
          </p:nvSpPr>
          <p:spPr bwMode="auto">
            <a:xfrm>
              <a:off x="2496" y="694"/>
              <a:ext cx="3120" cy="580"/>
            </a:xfrm>
            <a:prstGeom prst="rect">
              <a:avLst/>
            </a:prstGeom>
            <a:noFill/>
            <a:ln w="12700">
              <a:noFill/>
              <a:miter lim="800000"/>
              <a:headEnd/>
              <a:tailEnd/>
            </a:ln>
            <a:effectLst/>
          </p:spPr>
          <p:txBody>
            <a:bodyPr lIns="90488" tIns="44450" rIns="90488" bIns="44450">
              <a:prstTxWarp prst="textNoShape">
                <a:avLst/>
              </a:prstTxWarp>
              <a:spAutoFit/>
            </a:bodyPr>
            <a:lstStyle/>
            <a:p>
              <a:pPr eaLnBrk="0" hangingPunct="0"/>
              <a:r>
                <a:rPr lang="en-US" dirty="0">
                  <a:latin typeface="Arial" charset="0"/>
                </a:rPr>
                <a:t>Entry to be inserted in parent node</a:t>
              </a:r>
              <a:br>
                <a:rPr lang="en-US" dirty="0">
                  <a:latin typeface="Arial" charset="0"/>
                </a:rPr>
              </a:br>
              <a:r>
                <a:rPr lang="en-US" b="1" dirty="0">
                  <a:latin typeface="Arial" charset="0"/>
                </a:rPr>
                <a:t>Copied</a:t>
              </a:r>
              <a:r>
                <a:rPr lang="en-US" dirty="0">
                  <a:latin typeface="Arial" charset="0"/>
                </a:rPr>
                <a:t> up (and continues to appear in the leaf)</a:t>
              </a:r>
            </a:p>
          </p:txBody>
        </p:sp>
        <p:grpSp>
          <p:nvGrpSpPr>
            <p:cNvPr id="644278" name="Group 182"/>
            <p:cNvGrpSpPr>
              <a:grpSpLocks noChangeAspect="1"/>
            </p:cNvGrpSpPr>
            <p:nvPr/>
          </p:nvGrpSpPr>
          <p:grpSpPr bwMode="auto">
            <a:xfrm>
              <a:off x="366" y="765"/>
              <a:ext cx="2562" cy="1059"/>
              <a:chOff x="1986" y="1212"/>
              <a:chExt cx="2045" cy="845"/>
            </a:xfrm>
          </p:grpSpPr>
          <p:sp>
            <p:nvSpPr>
              <p:cNvPr id="644279" name="Freeform 183"/>
              <p:cNvSpPr>
                <a:spLocks noChangeAspect="1"/>
              </p:cNvSpPr>
              <p:nvPr/>
            </p:nvSpPr>
            <p:spPr bwMode="auto">
              <a:xfrm>
                <a:off x="1986" y="1823"/>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0" name="Freeform 184"/>
              <p:cNvSpPr>
                <a:spLocks noChangeAspect="1"/>
              </p:cNvSpPr>
              <p:nvPr/>
            </p:nvSpPr>
            <p:spPr bwMode="auto">
              <a:xfrm>
                <a:off x="2212" y="1823"/>
                <a:ext cx="228" cy="227"/>
              </a:xfrm>
              <a:custGeom>
                <a:avLst/>
                <a:gdLst/>
                <a:ahLst/>
                <a:cxnLst>
                  <a:cxn ang="0">
                    <a:pos x="0" y="226"/>
                  </a:cxn>
                  <a:cxn ang="0">
                    <a:pos x="0" y="0"/>
                  </a:cxn>
                  <a:cxn ang="0">
                    <a:pos x="227" y="0"/>
                  </a:cxn>
                  <a:cxn ang="0">
                    <a:pos x="227" y="226"/>
                  </a:cxn>
                  <a:cxn ang="0">
                    <a:pos x="0" y="226"/>
                  </a:cxn>
                </a:cxnLst>
                <a:rect l="0" t="0" r="r" b="b"/>
                <a:pathLst>
                  <a:path w="228" h="227">
                    <a:moveTo>
                      <a:pt x="0" y="226"/>
                    </a:moveTo>
                    <a:lnTo>
                      <a:pt x="0" y="0"/>
                    </a:lnTo>
                    <a:lnTo>
                      <a:pt x="227" y="0"/>
                    </a:lnTo>
                    <a:lnTo>
                      <a:pt x="227"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1" name="Freeform 185"/>
              <p:cNvSpPr>
                <a:spLocks noChangeAspect="1"/>
              </p:cNvSpPr>
              <p:nvPr/>
            </p:nvSpPr>
            <p:spPr bwMode="auto">
              <a:xfrm>
                <a:off x="2439" y="1823"/>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2" name="Freeform 186"/>
              <p:cNvSpPr>
                <a:spLocks noChangeAspect="1"/>
              </p:cNvSpPr>
              <p:nvPr/>
            </p:nvSpPr>
            <p:spPr bwMode="auto">
              <a:xfrm>
                <a:off x="2665" y="1823"/>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3" name="Freeform 187"/>
              <p:cNvSpPr>
                <a:spLocks noChangeAspect="1"/>
              </p:cNvSpPr>
              <p:nvPr/>
            </p:nvSpPr>
            <p:spPr bwMode="auto">
              <a:xfrm>
                <a:off x="3125" y="1830"/>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4" name="Freeform 188"/>
              <p:cNvSpPr>
                <a:spLocks noChangeAspect="1"/>
              </p:cNvSpPr>
              <p:nvPr/>
            </p:nvSpPr>
            <p:spPr bwMode="auto">
              <a:xfrm>
                <a:off x="3351" y="1830"/>
                <a:ext cx="228" cy="227"/>
              </a:xfrm>
              <a:custGeom>
                <a:avLst/>
                <a:gdLst/>
                <a:ahLst/>
                <a:cxnLst>
                  <a:cxn ang="0">
                    <a:pos x="0" y="226"/>
                  </a:cxn>
                  <a:cxn ang="0">
                    <a:pos x="0" y="0"/>
                  </a:cxn>
                  <a:cxn ang="0">
                    <a:pos x="227" y="0"/>
                  </a:cxn>
                  <a:cxn ang="0">
                    <a:pos x="227" y="226"/>
                  </a:cxn>
                  <a:cxn ang="0">
                    <a:pos x="0" y="226"/>
                  </a:cxn>
                </a:cxnLst>
                <a:rect l="0" t="0" r="r" b="b"/>
                <a:pathLst>
                  <a:path w="228" h="227">
                    <a:moveTo>
                      <a:pt x="0" y="226"/>
                    </a:moveTo>
                    <a:lnTo>
                      <a:pt x="0" y="0"/>
                    </a:lnTo>
                    <a:lnTo>
                      <a:pt x="227" y="0"/>
                    </a:lnTo>
                    <a:lnTo>
                      <a:pt x="227"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5" name="Freeform 189"/>
              <p:cNvSpPr>
                <a:spLocks noChangeAspect="1"/>
              </p:cNvSpPr>
              <p:nvPr/>
            </p:nvSpPr>
            <p:spPr bwMode="auto">
              <a:xfrm>
                <a:off x="3578" y="1830"/>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6" name="Freeform 190"/>
              <p:cNvSpPr>
                <a:spLocks noChangeAspect="1"/>
              </p:cNvSpPr>
              <p:nvPr/>
            </p:nvSpPr>
            <p:spPr bwMode="auto">
              <a:xfrm>
                <a:off x="3804" y="1830"/>
                <a:ext cx="227" cy="227"/>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7" name="Freeform 191"/>
              <p:cNvSpPr>
                <a:spLocks noChangeAspect="1"/>
              </p:cNvSpPr>
              <p:nvPr/>
            </p:nvSpPr>
            <p:spPr bwMode="auto">
              <a:xfrm>
                <a:off x="2439" y="1212"/>
                <a:ext cx="319" cy="585"/>
              </a:xfrm>
              <a:custGeom>
                <a:avLst/>
                <a:gdLst/>
                <a:ahLst/>
                <a:cxnLst>
                  <a:cxn ang="0">
                    <a:pos x="318" y="0"/>
                  </a:cxn>
                  <a:cxn ang="0">
                    <a:pos x="0" y="584"/>
                  </a:cxn>
                  <a:cxn ang="0">
                    <a:pos x="318" y="0"/>
                  </a:cxn>
                </a:cxnLst>
                <a:rect l="0" t="0" r="r" b="b"/>
                <a:pathLst>
                  <a:path w="319" h="585">
                    <a:moveTo>
                      <a:pt x="318" y="0"/>
                    </a:moveTo>
                    <a:lnTo>
                      <a:pt x="0" y="584"/>
                    </a:lnTo>
                    <a:lnTo>
                      <a:pt x="31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8" name="Freeform 192"/>
              <p:cNvSpPr>
                <a:spLocks noChangeAspect="1"/>
              </p:cNvSpPr>
              <p:nvPr/>
            </p:nvSpPr>
            <p:spPr bwMode="auto">
              <a:xfrm>
                <a:off x="2439" y="1725"/>
                <a:ext cx="50" cy="72"/>
              </a:xfrm>
              <a:custGeom>
                <a:avLst/>
                <a:gdLst/>
                <a:ahLst/>
                <a:cxnLst>
                  <a:cxn ang="0">
                    <a:pos x="49" y="17"/>
                  </a:cxn>
                  <a:cxn ang="0">
                    <a:pos x="0" y="71"/>
                  </a:cxn>
                  <a:cxn ang="0">
                    <a:pos x="17" y="0"/>
                  </a:cxn>
                  <a:cxn ang="0">
                    <a:pos x="49" y="17"/>
                  </a:cxn>
                </a:cxnLst>
                <a:rect l="0" t="0" r="r" b="b"/>
                <a:pathLst>
                  <a:path w="50" h="72">
                    <a:moveTo>
                      <a:pt x="49" y="17"/>
                    </a:moveTo>
                    <a:lnTo>
                      <a:pt x="0" y="71"/>
                    </a:lnTo>
                    <a:lnTo>
                      <a:pt x="17" y="0"/>
                    </a:lnTo>
                    <a:lnTo>
                      <a:pt x="49" y="1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89" name="Freeform 193"/>
              <p:cNvSpPr>
                <a:spLocks noChangeAspect="1"/>
              </p:cNvSpPr>
              <p:nvPr/>
            </p:nvSpPr>
            <p:spPr bwMode="auto">
              <a:xfrm>
                <a:off x="3019" y="1247"/>
                <a:ext cx="283" cy="254"/>
              </a:xfrm>
              <a:custGeom>
                <a:avLst/>
                <a:gdLst/>
                <a:ahLst/>
                <a:cxnLst>
                  <a:cxn ang="0">
                    <a:pos x="0" y="253"/>
                  </a:cxn>
                  <a:cxn ang="0">
                    <a:pos x="0" y="0"/>
                  </a:cxn>
                  <a:cxn ang="0">
                    <a:pos x="282" y="0"/>
                  </a:cxn>
                  <a:cxn ang="0">
                    <a:pos x="282" y="253"/>
                  </a:cxn>
                  <a:cxn ang="0">
                    <a:pos x="0" y="253"/>
                  </a:cxn>
                </a:cxnLst>
                <a:rect l="0" t="0" r="r" b="b"/>
                <a:pathLst>
                  <a:path w="283" h="254">
                    <a:moveTo>
                      <a:pt x="0" y="253"/>
                    </a:moveTo>
                    <a:lnTo>
                      <a:pt x="0" y="0"/>
                    </a:lnTo>
                    <a:lnTo>
                      <a:pt x="282" y="0"/>
                    </a:lnTo>
                    <a:lnTo>
                      <a:pt x="282" y="253"/>
                    </a:lnTo>
                    <a:lnTo>
                      <a:pt x="0" y="25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4290" name="Freeform 194"/>
              <p:cNvSpPr>
                <a:spLocks noChangeAspect="1"/>
              </p:cNvSpPr>
              <p:nvPr/>
            </p:nvSpPr>
            <p:spPr bwMode="auto">
              <a:xfrm>
                <a:off x="3231" y="1253"/>
                <a:ext cx="1" cy="234"/>
              </a:xfrm>
              <a:custGeom>
                <a:avLst/>
                <a:gdLst/>
                <a:ahLst/>
                <a:cxnLst>
                  <a:cxn ang="0">
                    <a:pos x="0" y="0"/>
                  </a:cxn>
                  <a:cxn ang="0">
                    <a:pos x="0" y="233"/>
                  </a:cxn>
                  <a:cxn ang="0">
                    <a:pos x="0" y="0"/>
                  </a:cxn>
                </a:cxnLst>
                <a:rect l="0" t="0" r="r" b="b"/>
                <a:pathLst>
                  <a:path w="1" h="234">
                    <a:moveTo>
                      <a:pt x="0" y="0"/>
                    </a:moveTo>
                    <a:lnTo>
                      <a:pt x="0" y="233"/>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nvGrpSpPr>
              <p:cNvPr id="644291" name="Group 195"/>
              <p:cNvGrpSpPr>
                <a:grpSpLocks noChangeAspect="1"/>
              </p:cNvGrpSpPr>
              <p:nvPr/>
            </p:nvGrpSpPr>
            <p:grpSpPr bwMode="auto">
              <a:xfrm>
                <a:off x="3365" y="1212"/>
                <a:ext cx="360" cy="124"/>
                <a:chOff x="3365" y="1212"/>
                <a:chExt cx="360" cy="124"/>
              </a:xfrm>
            </p:grpSpPr>
            <p:sp>
              <p:nvSpPr>
                <p:cNvPr id="644292" name="Line 196"/>
                <p:cNvSpPr>
                  <a:spLocks noChangeAspect="1" noChangeShapeType="1"/>
                </p:cNvSpPr>
                <p:nvPr/>
              </p:nvSpPr>
              <p:spPr bwMode="auto">
                <a:xfrm flipH="1">
                  <a:off x="3616" y="1212"/>
                  <a:ext cx="109" cy="15"/>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3" name="Line 197"/>
                <p:cNvSpPr>
                  <a:spLocks noChangeAspect="1" noChangeShapeType="1"/>
                </p:cNvSpPr>
                <p:nvPr/>
              </p:nvSpPr>
              <p:spPr bwMode="auto">
                <a:xfrm flipH="1">
                  <a:off x="3592" y="1227"/>
                  <a:ext cx="24" cy="5"/>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4" name="Line 198"/>
                <p:cNvSpPr>
                  <a:spLocks noChangeAspect="1" noChangeShapeType="1"/>
                </p:cNvSpPr>
                <p:nvPr/>
              </p:nvSpPr>
              <p:spPr bwMode="auto">
                <a:xfrm flipH="1">
                  <a:off x="3572" y="1232"/>
                  <a:ext cx="20" cy="4"/>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5" name="Line 199"/>
                <p:cNvSpPr>
                  <a:spLocks noChangeAspect="1" noChangeShapeType="1"/>
                </p:cNvSpPr>
                <p:nvPr/>
              </p:nvSpPr>
              <p:spPr bwMode="auto">
                <a:xfrm flipH="1">
                  <a:off x="3549" y="1236"/>
                  <a:ext cx="23" cy="11"/>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6" name="Line 200"/>
                <p:cNvSpPr>
                  <a:spLocks noChangeAspect="1" noChangeShapeType="1"/>
                </p:cNvSpPr>
                <p:nvPr/>
              </p:nvSpPr>
              <p:spPr bwMode="auto">
                <a:xfrm>
                  <a:off x="3549" y="1247"/>
                  <a:ext cx="12" cy="28"/>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7" name="Line 201"/>
                <p:cNvSpPr>
                  <a:spLocks noChangeAspect="1" noChangeShapeType="1"/>
                </p:cNvSpPr>
                <p:nvPr/>
              </p:nvSpPr>
              <p:spPr bwMode="auto">
                <a:xfrm>
                  <a:off x="3561" y="1275"/>
                  <a:ext cx="8" cy="25"/>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8" name="Line 202"/>
                <p:cNvSpPr>
                  <a:spLocks noChangeAspect="1" noChangeShapeType="1"/>
                </p:cNvSpPr>
                <p:nvPr/>
              </p:nvSpPr>
              <p:spPr bwMode="auto">
                <a:xfrm flipH="1">
                  <a:off x="3540" y="1300"/>
                  <a:ext cx="29" cy="9"/>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299" name="Line 203"/>
                <p:cNvSpPr>
                  <a:spLocks noChangeAspect="1" noChangeShapeType="1"/>
                </p:cNvSpPr>
                <p:nvPr/>
              </p:nvSpPr>
              <p:spPr bwMode="auto">
                <a:xfrm flipH="1">
                  <a:off x="3517" y="1309"/>
                  <a:ext cx="23" cy="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300" name="Line 204"/>
                <p:cNvSpPr>
                  <a:spLocks noChangeAspect="1" noChangeShapeType="1"/>
                </p:cNvSpPr>
                <p:nvPr/>
              </p:nvSpPr>
              <p:spPr bwMode="auto">
                <a:xfrm flipH="1">
                  <a:off x="3489" y="1312"/>
                  <a:ext cx="28" cy="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301" name="Line 205"/>
                <p:cNvSpPr>
                  <a:spLocks noChangeAspect="1" noChangeShapeType="1"/>
                </p:cNvSpPr>
                <p:nvPr/>
              </p:nvSpPr>
              <p:spPr bwMode="auto">
                <a:xfrm flipH="1">
                  <a:off x="3365" y="1315"/>
                  <a:ext cx="124" cy="8"/>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44302" name="Freeform 206"/>
                <p:cNvSpPr>
                  <a:spLocks noChangeAspect="1"/>
                </p:cNvSpPr>
                <p:nvPr/>
              </p:nvSpPr>
              <p:spPr bwMode="auto">
                <a:xfrm>
                  <a:off x="3365" y="1302"/>
                  <a:ext cx="66" cy="34"/>
                </a:xfrm>
                <a:custGeom>
                  <a:avLst/>
                  <a:gdLst/>
                  <a:ahLst/>
                  <a:cxnLst>
                    <a:cxn ang="0">
                      <a:pos x="65" y="33"/>
                    </a:cxn>
                    <a:cxn ang="0">
                      <a:pos x="0" y="21"/>
                    </a:cxn>
                    <a:cxn ang="0">
                      <a:pos x="63" y="0"/>
                    </a:cxn>
                  </a:cxnLst>
                  <a:rect l="0" t="0" r="r" b="b"/>
                  <a:pathLst>
                    <a:path w="66" h="34">
                      <a:moveTo>
                        <a:pt x="65" y="33"/>
                      </a:moveTo>
                      <a:lnTo>
                        <a:pt x="0" y="21"/>
                      </a:lnTo>
                      <a:lnTo>
                        <a:pt x="63" y="0"/>
                      </a:lnTo>
                    </a:path>
                  </a:pathLst>
                </a:custGeom>
                <a:noFill/>
                <a:ln w="12700" cap="rnd" cmpd="sng">
                  <a:solidFill>
                    <a:schemeClr val="accent2"/>
                  </a:solidFill>
                  <a:prstDash val="solid"/>
                  <a:round/>
                  <a:headEnd type="none" w="med" len="med"/>
                  <a:tailEnd type="none" w="med" len="med"/>
                </a:ln>
                <a:effectLst/>
              </p:spPr>
              <p:txBody>
                <a:bodyPr>
                  <a:prstTxWarp prst="textNoShape">
                    <a:avLst/>
                  </a:prstTxWarp>
                </a:bodyPr>
                <a:lstStyle/>
                <a:p>
                  <a:endParaRPr lang="en-US"/>
                </a:p>
              </p:txBody>
            </p:sp>
          </p:grpSp>
          <p:sp>
            <p:nvSpPr>
              <p:cNvPr id="644303" name="Rectangle 207"/>
              <p:cNvSpPr>
                <a:spLocks noChangeAspect="1" noChangeArrowheads="1"/>
              </p:cNvSpPr>
              <p:nvPr/>
            </p:nvSpPr>
            <p:spPr bwMode="auto">
              <a:xfrm>
                <a:off x="1986" y="1828"/>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2*</a:t>
                </a:r>
              </a:p>
            </p:txBody>
          </p:sp>
          <p:sp>
            <p:nvSpPr>
              <p:cNvPr id="644304" name="Rectangle 208"/>
              <p:cNvSpPr>
                <a:spLocks noChangeAspect="1" noChangeArrowheads="1"/>
              </p:cNvSpPr>
              <p:nvPr/>
            </p:nvSpPr>
            <p:spPr bwMode="auto">
              <a:xfrm>
                <a:off x="2219" y="1821"/>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3*</a:t>
                </a:r>
              </a:p>
            </p:txBody>
          </p:sp>
          <p:sp>
            <p:nvSpPr>
              <p:cNvPr id="644305" name="Rectangle 209"/>
              <p:cNvSpPr>
                <a:spLocks noChangeAspect="1" noChangeArrowheads="1"/>
              </p:cNvSpPr>
              <p:nvPr/>
            </p:nvSpPr>
            <p:spPr bwMode="auto">
              <a:xfrm>
                <a:off x="3124" y="1821"/>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5*</a:t>
                </a:r>
              </a:p>
            </p:txBody>
          </p:sp>
          <p:sp>
            <p:nvSpPr>
              <p:cNvPr id="644306" name="Rectangle 210"/>
              <p:cNvSpPr>
                <a:spLocks noChangeAspect="1" noChangeArrowheads="1"/>
              </p:cNvSpPr>
              <p:nvPr/>
            </p:nvSpPr>
            <p:spPr bwMode="auto">
              <a:xfrm>
                <a:off x="3351" y="1828"/>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7*</a:t>
                </a:r>
              </a:p>
            </p:txBody>
          </p:sp>
          <p:sp>
            <p:nvSpPr>
              <p:cNvPr id="644307" name="Rectangle 211"/>
              <p:cNvSpPr>
                <a:spLocks noChangeAspect="1" noChangeArrowheads="1"/>
              </p:cNvSpPr>
              <p:nvPr/>
            </p:nvSpPr>
            <p:spPr bwMode="auto">
              <a:xfrm>
                <a:off x="3584" y="1835"/>
                <a:ext cx="208" cy="19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8*</a:t>
                </a:r>
              </a:p>
            </p:txBody>
          </p:sp>
          <p:sp>
            <p:nvSpPr>
              <p:cNvPr id="644308" name="Rectangle 212"/>
              <p:cNvSpPr>
                <a:spLocks noChangeAspect="1" noChangeArrowheads="1"/>
              </p:cNvSpPr>
              <p:nvPr/>
            </p:nvSpPr>
            <p:spPr bwMode="auto">
              <a:xfrm>
                <a:off x="3039" y="1272"/>
                <a:ext cx="164" cy="20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1">
                    <a:solidFill>
                      <a:srgbClr val="000000"/>
                    </a:solidFill>
                    <a:latin typeface="Arial" charset="0"/>
                  </a:rPr>
                  <a:t>5</a:t>
                </a:r>
              </a:p>
            </p:txBody>
          </p:sp>
          <p:sp>
            <p:nvSpPr>
              <p:cNvPr id="644309" name="Arc 213"/>
              <p:cNvSpPr>
                <a:spLocks noChangeAspect="1"/>
              </p:cNvSpPr>
              <p:nvPr/>
            </p:nvSpPr>
            <p:spPr bwMode="auto">
              <a:xfrm rot="19020000">
                <a:off x="2880" y="1682"/>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4310" name="Arc 214"/>
              <p:cNvSpPr>
                <a:spLocks noChangeAspect="1"/>
              </p:cNvSpPr>
              <p:nvPr/>
            </p:nvSpPr>
            <p:spPr bwMode="auto">
              <a:xfrm>
                <a:off x="3264" y="1443"/>
                <a:ext cx="192"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2"/>
                </a:solidFill>
                <a:round/>
                <a:headEnd/>
                <a:tailEnd type="triangle" w="med" len="med"/>
              </a:ln>
              <a:effectLst/>
            </p:spPr>
            <p:txBody>
              <a:bodyPr>
                <a:prstTxWarp prst="textNoShape">
                  <a:avLst/>
                </a:prstTxWarp>
              </a:bodyPr>
              <a:lstStyle/>
              <a:p>
                <a:endParaRPr lang="en-US"/>
              </a:p>
            </p:txBody>
          </p:sp>
        </p:grpSp>
      </p:grpSp>
      <p:sp>
        <p:nvSpPr>
          <p:cNvPr id="108" name="Rectangle 2"/>
          <p:cNvSpPr txBox="1">
            <a:spLocks noChangeArrowheads="1"/>
          </p:cNvSpPr>
          <p:nvPr/>
        </p:nvSpPr>
        <p:spPr>
          <a:xfrm>
            <a:off x="838200" y="1070278"/>
            <a:ext cx="10515600" cy="45372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latin typeface="Times New Roman" panose="02020603050405020304" pitchFamily="18" charset="0"/>
                <a:cs typeface="Times New Roman" panose="02020603050405020304" pitchFamily="18" charset="0"/>
              </a:rPr>
              <a:t>Inserting 8* into B+ Tree</a:t>
            </a:r>
          </a:p>
        </p:txBody>
      </p:sp>
      <p:sp>
        <p:nvSpPr>
          <p:cNvPr id="107" name="TextBox 106"/>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07D5588D-DFDE-D948-B58D-7798425FA732}" type="slidenum">
              <a:rPr lang="en-US" smtClean="0"/>
              <a:pPr/>
              <a:t>24</a:t>
            </a:fld>
            <a:endParaRPr lang="en-US"/>
          </a:p>
        </p:txBody>
      </p:sp>
    </p:spTree>
    <p:extLst>
      <p:ext uri="{BB962C8B-B14F-4D97-AF65-F5344CB8AC3E}">
        <p14:creationId xmlns:p14="http://schemas.microsoft.com/office/powerpoint/2010/main" val="290731650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44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6902" name="Group 38"/>
          <p:cNvGrpSpPr>
            <a:grpSpLocks/>
          </p:cNvGrpSpPr>
          <p:nvPr/>
        </p:nvGrpSpPr>
        <p:grpSpPr bwMode="auto">
          <a:xfrm>
            <a:off x="1752600" y="2187575"/>
            <a:ext cx="8915400" cy="2286000"/>
            <a:chOff x="144" y="1872"/>
            <a:chExt cx="5616" cy="1440"/>
          </a:xfrm>
        </p:grpSpPr>
        <p:sp>
          <p:nvSpPr>
            <p:cNvPr id="676903" name="Rectangle 39"/>
            <p:cNvSpPr>
              <a:spLocks noChangeArrowheads="1"/>
            </p:cNvSpPr>
            <p:nvPr/>
          </p:nvSpPr>
          <p:spPr bwMode="auto">
            <a:xfrm>
              <a:off x="2400" y="1872"/>
              <a:ext cx="3360" cy="406"/>
            </a:xfrm>
            <a:prstGeom prst="rect">
              <a:avLst/>
            </a:prstGeom>
            <a:noFill/>
            <a:ln w="12700">
              <a:noFill/>
              <a:miter lim="800000"/>
              <a:headEnd/>
              <a:tailEnd/>
            </a:ln>
            <a:effectLst/>
          </p:spPr>
          <p:txBody>
            <a:bodyPr lIns="90488" tIns="44450" rIns="90488" bIns="44450">
              <a:prstTxWarp prst="textNoShape">
                <a:avLst/>
              </a:prstTxWarp>
              <a:spAutoFit/>
            </a:bodyPr>
            <a:lstStyle/>
            <a:p>
              <a:pPr eaLnBrk="0" hangingPunct="0"/>
              <a:r>
                <a:rPr lang="en-US" dirty="0">
                  <a:latin typeface="Arial" charset="0"/>
                </a:rPr>
                <a:t>Insert in parent node.</a:t>
              </a:r>
            </a:p>
            <a:p>
              <a:pPr eaLnBrk="0" hangingPunct="0"/>
              <a:r>
                <a:rPr lang="en-US" b="1" dirty="0">
                  <a:latin typeface="Arial" charset="0"/>
                </a:rPr>
                <a:t>Pushed up</a:t>
              </a:r>
              <a:r>
                <a:rPr lang="en-US" b="1" dirty="0">
                  <a:solidFill>
                    <a:schemeClr val="bg2"/>
                  </a:solidFill>
                  <a:latin typeface="Arial" charset="0"/>
                </a:rPr>
                <a:t> </a:t>
              </a:r>
              <a:r>
                <a:rPr lang="en-US" dirty="0">
                  <a:latin typeface="Arial" charset="0"/>
                </a:rPr>
                <a:t>(and only appears once in the index)</a:t>
              </a:r>
            </a:p>
          </p:txBody>
        </p:sp>
        <p:grpSp>
          <p:nvGrpSpPr>
            <p:cNvPr id="676904" name="Group 40"/>
            <p:cNvGrpSpPr>
              <a:grpSpLocks/>
            </p:cNvGrpSpPr>
            <p:nvPr/>
          </p:nvGrpSpPr>
          <p:grpSpPr bwMode="auto">
            <a:xfrm>
              <a:off x="144" y="1930"/>
              <a:ext cx="2954" cy="1382"/>
              <a:chOff x="144" y="1930"/>
              <a:chExt cx="2954" cy="1382"/>
            </a:xfrm>
          </p:grpSpPr>
          <p:sp>
            <p:nvSpPr>
              <p:cNvPr id="676905" name="Freeform 41"/>
              <p:cNvSpPr>
                <a:spLocks noChangeAspect="1"/>
              </p:cNvSpPr>
              <p:nvPr/>
            </p:nvSpPr>
            <p:spPr bwMode="auto">
              <a:xfrm>
                <a:off x="247" y="2790"/>
                <a:ext cx="318" cy="317"/>
              </a:xfrm>
              <a:custGeom>
                <a:avLst/>
                <a:gdLst/>
                <a:ahLst/>
                <a:cxnLst>
                  <a:cxn ang="0">
                    <a:pos x="0" y="252"/>
                  </a:cxn>
                  <a:cxn ang="0">
                    <a:pos x="0" y="0"/>
                  </a:cxn>
                  <a:cxn ang="0">
                    <a:pos x="254" y="0"/>
                  </a:cxn>
                  <a:cxn ang="0">
                    <a:pos x="254" y="252"/>
                  </a:cxn>
                  <a:cxn ang="0">
                    <a:pos x="0" y="252"/>
                  </a:cxn>
                </a:cxnLst>
                <a:rect l="0" t="0" r="r" b="b"/>
                <a:pathLst>
                  <a:path w="255" h="253">
                    <a:moveTo>
                      <a:pt x="0" y="252"/>
                    </a:moveTo>
                    <a:lnTo>
                      <a:pt x="0" y="0"/>
                    </a:lnTo>
                    <a:lnTo>
                      <a:pt x="254" y="0"/>
                    </a:lnTo>
                    <a:lnTo>
                      <a:pt x="254"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06" name="Freeform 42"/>
              <p:cNvSpPr>
                <a:spLocks noChangeAspect="1"/>
              </p:cNvSpPr>
              <p:nvPr/>
            </p:nvSpPr>
            <p:spPr bwMode="auto">
              <a:xfrm>
                <a:off x="310" y="2790"/>
                <a:ext cx="2"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07" name="Freeform 43"/>
              <p:cNvSpPr>
                <a:spLocks noChangeAspect="1"/>
              </p:cNvSpPr>
              <p:nvPr/>
            </p:nvSpPr>
            <p:spPr bwMode="auto">
              <a:xfrm>
                <a:off x="564" y="2790"/>
                <a:ext cx="317" cy="317"/>
              </a:xfrm>
              <a:custGeom>
                <a:avLst/>
                <a:gdLst/>
                <a:ahLst/>
                <a:cxnLst>
                  <a:cxn ang="0">
                    <a:pos x="0" y="252"/>
                  </a:cxn>
                  <a:cxn ang="0">
                    <a:pos x="0" y="0"/>
                  </a:cxn>
                  <a:cxn ang="0">
                    <a:pos x="252" y="0"/>
                  </a:cxn>
                  <a:cxn ang="0">
                    <a:pos x="252" y="252"/>
                  </a:cxn>
                  <a:cxn ang="0">
                    <a:pos x="0" y="252"/>
                  </a:cxn>
                </a:cxnLst>
                <a:rect l="0" t="0" r="r" b="b"/>
                <a:pathLst>
                  <a:path w="253" h="253">
                    <a:moveTo>
                      <a:pt x="0" y="252"/>
                    </a:moveTo>
                    <a:lnTo>
                      <a:pt x="0" y="0"/>
                    </a:lnTo>
                    <a:lnTo>
                      <a:pt x="252" y="0"/>
                    </a:lnTo>
                    <a:lnTo>
                      <a:pt x="252"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08" name="Freeform 44"/>
              <p:cNvSpPr>
                <a:spLocks noChangeAspect="1"/>
              </p:cNvSpPr>
              <p:nvPr/>
            </p:nvSpPr>
            <p:spPr bwMode="auto">
              <a:xfrm>
                <a:off x="627"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09" name="Freeform 45"/>
              <p:cNvSpPr>
                <a:spLocks noChangeAspect="1"/>
              </p:cNvSpPr>
              <p:nvPr/>
            </p:nvSpPr>
            <p:spPr bwMode="auto">
              <a:xfrm>
                <a:off x="879" y="2790"/>
                <a:ext cx="318"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0" name="Freeform 46"/>
              <p:cNvSpPr>
                <a:spLocks noChangeAspect="1"/>
              </p:cNvSpPr>
              <p:nvPr/>
            </p:nvSpPr>
            <p:spPr bwMode="auto">
              <a:xfrm>
                <a:off x="943"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1" name="Freeform 47"/>
              <p:cNvSpPr>
                <a:spLocks noChangeAspect="1"/>
              </p:cNvSpPr>
              <p:nvPr/>
            </p:nvSpPr>
            <p:spPr bwMode="auto">
              <a:xfrm>
                <a:off x="1196" y="2790"/>
                <a:ext cx="317"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2" name="Freeform 48"/>
              <p:cNvSpPr>
                <a:spLocks noChangeAspect="1"/>
              </p:cNvSpPr>
              <p:nvPr/>
            </p:nvSpPr>
            <p:spPr bwMode="auto">
              <a:xfrm>
                <a:off x="1260"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3" name="Freeform 49"/>
              <p:cNvSpPr>
                <a:spLocks noChangeAspect="1"/>
              </p:cNvSpPr>
              <p:nvPr/>
            </p:nvSpPr>
            <p:spPr bwMode="auto">
              <a:xfrm>
                <a:off x="1513" y="2790"/>
                <a:ext cx="64" cy="317"/>
              </a:xfrm>
              <a:custGeom>
                <a:avLst/>
                <a:gdLst/>
                <a:ahLst/>
                <a:cxnLst>
                  <a:cxn ang="0">
                    <a:pos x="0" y="252"/>
                  </a:cxn>
                  <a:cxn ang="0">
                    <a:pos x="0" y="0"/>
                  </a:cxn>
                  <a:cxn ang="0">
                    <a:pos x="50" y="0"/>
                  </a:cxn>
                  <a:cxn ang="0">
                    <a:pos x="50" y="252"/>
                  </a:cxn>
                  <a:cxn ang="0">
                    <a:pos x="0" y="252"/>
                  </a:cxn>
                </a:cxnLst>
                <a:rect l="0" t="0" r="r" b="b"/>
                <a:pathLst>
                  <a:path w="51" h="253">
                    <a:moveTo>
                      <a:pt x="0" y="252"/>
                    </a:moveTo>
                    <a:lnTo>
                      <a:pt x="0" y="0"/>
                    </a:lnTo>
                    <a:lnTo>
                      <a:pt x="50" y="0"/>
                    </a:lnTo>
                    <a:lnTo>
                      <a:pt x="50"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4" name="Freeform 50"/>
              <p:cNvSpPr>
                <a:spLocks noChangeAspect="1"/>
              </p:cNvSpPr>
              <p:nvPr/>
            </p:nvSpPr>
            <p:spPr bwMode="auto">
              <a:xfrm>
                <a:off x="1830" y="2790"/>
                <a:ext cx="318"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5" name="Freeform 51"/>
              <p:cNvSpPr>
                <a:spLocks noChangeAspect="1"/>
              </p:cNvSpPr>
              <p:nvPr/>
            </p:nvSpPr>
            <p:spPr bwMode="auto">
              <a:xfrm>
                <a:off x="1894"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6" name="Freeform 52"/>
              <p:cNvSpPr>
                <a:spLocks noChangeAspect="1"/>
              </p:cNvSpPr>
              <p:nvPr/>
            </p:nvSpPr>
            <p:spPr bwMode="auto">
              <a:xfrm>
                <a:off x="2146" y="2790"/>
                <a:ext cx="319" cy="317"/>
              </a:xfrm>
              <a:custGeom>
                <a:avLst/>
                <a:gdLst/>
                <a:ahLst/>
                <a:cxnLst>
                  <a:cxn ang="0">
                    <a:pos x="0" y="252"/>
                  </a:cxn>
                  <a:cxn ang="0">
                    <a:pos x="0" y="0"/>
                  </a:cxn>
                  <a:cxn ang="0">
                    <a:pos x="254" y="0"/>
                  </a:cxn>
                  <a:cxn ang="0">
                    <a:pos x="254" y="252"/>
                  </a:cxn>
                  <a:cxn ang="0">
                    <a:pos x="0" y="252"/>
                  </a:cxn>
                </a:cxnLst>
                <a:rect l="0" t="0" r="r" b="b"/>
                <a:pathLst>
                  <a:path w="255" h="253">
                    <a:moveTo>
                      <a:pt x="0" y="252"/>
                    </a:moveTo>
                    <a:lnTo>
                      <a:pt x="0" y="0"/>
                    </a:lnTo>
                    <a:lnTo>
                      <a:pt x="254" y="0"/>
                    </a:lnTo>
                    <a:lnTo>
                      <a:pt x="254"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7" name="Freeform 53"/>
              <p:cNvSpPr>
                <a:spLocks noChangeAspect="1"/>
              </p:cNvSpPr>
              <p:nvPr/>
            </p:nvSpPr>
            <p:spPr bwMode="auto">
              <a:xfrm>
                <a:off x="2210"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8" name="Freeform 54"/>
              <p:cNvSpPr>
                <a:spLocks noChangeAspect="1"/>
              </p:cNvSpPr>
              <p:nvPr/>
            </p:nvSpPr>
            <p:spPr bwMode="auto">
              <a:xfrm>
                <a:off x="2464" y="2790"/>
                <a:ext cx="318"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19" name="Freeform 55"/>
              <p:cNvSpPr>
                <a:spLocks noChangeAspect="1"/>
              </p:cNvSpPr>
              <p:nvPr/>
            </p:nvSpPr>
            <p:spPr bwMode="auto">
              <a:xfrm>
                <a:off x="2526" y="2790"/>
                <a:ext cx="2"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0" name="Freeform 56"/>
              <p:cNvSpPr>
                <a:spLocks noChangeAspect="1"/>
              </p:cNvSpPr>
              <p:nvPr/>
            </p:nvSpPr>
            <p:spPr bwMode="auto">
              <a:xfrm>
                <a:off x="2780" y="2790"/>
                <a:ext cx="318" cy="317"/>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1" name="Freeform 57"/>
              <p:cNvSpPr>
                <a:spLocks noChangeAspect="1"/>
              </p:cNvSpPr>
              <p:nvPr/>
            </p:nvSpPr>
            <p:spPr bwMode="auto">
              <a:xfrm>
                <a:off x="2843" y="2790"/>
                <a:ext cx="1"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2" name="Freeform 58"/>
              <p:cNvSpPr>
                <a:spLocks noChangeAspect="1"/>
              </p:cNvSpPr>
              <p:nvPr/>
            </p:nvSpPr>
            <p:spPr bwMode="auto">
              <a:xfrm>
                <a:off x="144" y="3051"/>
                <a:ext cx="128" cy="261"/>
              </a:xfrm>
              <a:custGeom>
                <a:avLst/>
                <a:gdLst/>
                <a:ahLst/>
                <a:cxnLst>
                  <a:cxn ang="0">
                    <a:pos x="101" y="0"/>
                  </a:cxn>
                  <a:cxn ang="0">
                    <a:pos x="0" y="208"/>
                  </a:cxn>
                  <a:cxn ang="0">
                    <a:pos x="101" y="0"/>
                  </a:cxn>
                </a:cxnLst>
                <a:rect l="0" t="0" r="r" b="b"/>
                <a:pathLst>
                  <a:path w="102" h="209">
                    <a:moveTo>
                      <a:pt x="101" y="0"/>
                    </a:moveTo>
                    <a:lnTo>
                      <a:pt x="0" y="208"/>
                    </a:lnTo>
                    <a:lnTo>
                      <a:pt x="10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3" name="Freeform 59"/>
              <p:cNvSpPr>
                <a:spLocks noChangeAspect="1"/>
              </p:cNvSpPr>
              <p:nvPr/>
            </p:nvSpPr>
            <p:spPr bwMode="auto">
              <a:xfrm>
                <a:off x="144" y="3231"/>
                <a:ext cx="54" cy="81"/>
              </a:xfrm>
              <a:custGeom>
                <a:avLst/>
                <a:gdLst/>
                <a:ahLst/>
                <a:cxnLst>
                  <a:cxn ang="0">
                    <a:pos x="42" y="13"/>
                  </a:cxn>
                  <a:cxn ang="0">
                    <a:pos x="0" y="64"/>
                  </a:cxn>
                  <a:cxn ang="0">
                    <a:pos x="13" y="0"/>
                  </a:cxn>
                  <a:cxn ang="0">
                    <a:pos x="42" y="13"/>
                  </a:cxn>
                </a:cxnLst>
                <a:rect l="0" t="0" r="r" b="b"/>
                <a:pathLst>
                  <a:path w="43" h="65">
                    <a:moveTo>
                      <a:pt x="42" y="13"/>
                    </a:moveTo>
                    <a:lnTo>
                      <a:pt x="0" y="64"/>
                    </a:lnTo>
                    <a:lnTo>
                      <a:pt x="13" y="0"/>
                    </a:lnTo>
                    <a:lnTo>
                      <a:pt x="42" y="1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4" name="Freeform 60"/>
              <p:cNvSpPr>
                <a:spLocks noChangeAspect="1"/>
              </p:cNvSpPr>
              <p:nvPr/>
            </p:nvSpPr>
            <p:spPr bwMode="auto">
              <a:xfrm>
                <a:off x="508" y="3043"/>
                <a:ext cx="89" cy="229"/>
              </a:xfrm>
              <a:custGeom>
                <a:avLst/>
                <a:gdLst/>
                <a:ahLst/>
                <a:cxnLst>
                  <a:cxn ang="0">
                    <a:pos x="70" y="0"/>
                  </a:cxn>
                  <a:cxn ang="0">
                    <a:pos x="0" y="182"/>
                  </a:cxn>
                  <a:cxn ang="0">
                    <a:pos x="70" y="0"/>
                  </a:cxn>
                </a:cxnLst>
                <a:rect l="0" t="0" r="r" b="b"/>
                <a:pathLst>
                  <a:path w="71" h="183">
                    <a:moveTo>
                      <a:pt x="70" y="0"/>
                    </a:moveTo>
                    <a:lnTo>
                      <a:pt x="0" y="182"/>
                    </a:lnTo>
                    <a:lnTo>
                      <a:pt x="7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5" name="Freeform 61"/>
              <p:cNvSpPr>
                <a:spLocks noChangeAspect="1"/>
              </p:cNvSpPr>
              <p:nvPr/>
            </p:nvSpPr>
            <p:spPr bwMode="auto">
              <a:xfrm>
                <a:off x="508" y="3191"/>
                <a:ext cx="47" cy="81"/>
              </a:xfrm>
              <a:custGeom>
                <a:avLst/>
                <a:gdLst/>
                <a:ahLst/>
                <a:cxnLst>
                  <a:cxn ang="0">
                    <a:pos x="37" y="11"/>
                  </a:cxn>
                  <a:cxn ang="0">
                    <a:pos x="0" y="64"/>
                  </a:cxn>
                  <a:cxn ang="0">
                    <a:pos x="7" y="0"/>
                  </a:cxn>
                  <a:cxn ang="0">
                    <a:pos x="37" y="11"/>
                  </a:cxn>
                </a:cxnLst>
                <a:rect l="0" t="0" r="r" b="b"/>
                <a:pathLst>
                  <a:path w="38" h="65">
                    <a:moveTo>
                      <a:pt x="37" y="11"/>
                    </a:moveTo>
                    <a:lnTo>
                      <a:pt x="0" y="64"/>
                    </a:lnTo>
                    <a:lnTo>
                      <a:pt x="7" y="0"/>
                    </a:lnTo>
                    <a:lnTo>
                      <a:pt x="37" y="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6" name="Freeform 62"/>
              <p:cNvSpPr>
                <a:spLocks noChangeAspect="1"/>
              </p:cNvSpPr>
              <p:nvPr/>
            </p:nvSpPr>
            <p:spPr bwMode="auto">
              <a:xfrm>
                <a:off x="808" y="3051"/>
                <a:ext cx="98" cy="230"/>
              </a:xfrm>
              <a:custGeom>
                <a:avLst/>
                <a:gdLst/>
                <a:ahLst/>
                <a:cxnLst>
                  <a:cxn ang="0">
                    <a:pos x="77" y="0"/>
                  </a:cxn>
                  <a:cxn ang="0">
                    <a:pos x="0" y="183"/>
                  </a:cxn>
                  <a:cxn ang="0">
                    <a:pos x="77" y="0"/>
                  </a:cxn>
                </a:cxnLst>
                <a:rect l="0" t="0" r="r" b="b"/>
                <a:pathLst>
                  <a:path w="78" h="184">
                    <a:moveTo>
                      <a:pt x="77" y="0"/>
                    </a:moveTo>
                    <a:lnTo>
                      <a:pt x="0" y="183"/>
                    </a:lnTo>
                    <a:lnTo>
                      <a:pt x="7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7" name="Freeform 63"/>
              <p:cNvSpPr>
                <a:spLocks noChangeAspect="1"/>
              </p:cNvSpPr>
              <p:nvPr/>
            </p:nvSpPr>
            <p:spPr bwMode="auto">
              <a:xfrm>
                <a:off x="808" y="3198"/>
                <a:ext cx="50" cy="83"/>
              </a:xfrm>
              <a:custGeom>
                <a:avLst/>
                <a:gdLst/>
                <a:ahLst/>
                <a:cxnLst>
                  <a:cxn ang="0">
                    <a:pos x="39" y="12"/>
                  </a:cxn>
                  <a:cxn ang="0">
                    <a:pos x="0" y="65"/>
                  </a:cxn>
                  <a:cxn ang="0">
                    <a:pos x="10" y="0"/>
                  </a:cxn>
                  <a:cxn ang="0">
                    <a:pos x="39" y="12"/>
                  </a:cxn>
                </a:cxnLst>
                <a:rect l="0" t="0" r="r" b="b"/>
                <a:pathLst>
                  <a:path w="40" h="66">
                    <a:moveTo>
                      <a:pt x="39" y="12"/>
                    </a:moveTo>
                    <a:lnTo>
                      <a:pt x="0" y="65"/>
                    </a:lnTo>
                    <a:lnTo>
                      <a:pt x="10" y="0"/>
                    </a:lnTo>
                    <a:lnTo>
                      <a:pt x="39" y="1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8" name="Freeform 64"/>
              <p:cNvSpPr>
                <a:spLocks noChangeAspect="1"/>
              </p:cNvSpPr>
              <p:nvPr/>
            </p:nvSpPr>
            <p:spPr bwMode="auto">
              <a:xfrm>
                <a:off x="1751" y="3058"/>
                <a:ext cx="96" cy="223"/>
              </a:xfrm>
              <a:custGeom>
                <a:avLst/>
                <a:gdLst/>
                <a:ahLst/>
                <a:cxnLst>
                  <a:cxn ang="0">
                    <a:pos x="76" y="0"/>
                  </a:cxn>
                  <a:cxn ang="0">
                    <a:pos x="0" y="177"/>
                  </a:cxn>
                  <a:cxn ang="0">
                    <a:pos x="76" y="0"/>
                  </a:cxn>
                </a:cxnLst>
                <a:rect l="0" t="0" r="r" b="b"/>
                <a:pathLst>
                  <a:path w="77" h="178">
                    <a:moveTo>
                      <a:pt x="76" y="0"/>
                    </a:moveTo>
                    <a:lnTo>
                      <a:pt x="0" y="177"/>
                    </a:lnTo>
                    <a:lnTo>
                      <a:pt x="7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29" name="Freeform 65"/>
              <p:cNvSpPr>
                <a:spLocks noChangeAspect="1"/>
              </p:cNvSpPr>
              <p:nvPr/>
            </p:nvSpPr>
            <p:spPr bwMode="auto">
              <a:xfrm>
                <a:off x="1751" y="3198"/>
                <a:ext cx="51" cy="83"/>
              </a:xfrm>
              <a:custGeom>
                <a:avLst/>
                <a:gdLst/>
                <a:ahLst/>
                <a:cxnLst>
                  <a:cxn ang="0">
                    <a:pos x="40" y="13"/>
                  </a:cxn>
                  <a:cxn ang="0">
                    <a:pos x="0" y="65"/>
                  </a:cxn>
                  <a:cxn ang="0">
                    <a:pos x="10" y="0"/>
                  </a:cxn>
                  <a:cxn ang="0">
                    <a:pos x="40" y="13"/>
                  </a:cxn>
                </a:cxnLst>
                <a:rect l="0" t="0" r="r" b="b"/>
                <a:pathLst>
                  <a:path w="41" h="66">
                    <a:moveTo>
                      <a:pt x="40" y="13"/>
                    </a:moveTo>
                    <a:lnTo>
                      <a:pt x="0" y="65"/>
                    </a:lnTo>
                    <a:lnTo>
                      <a:pt x="10" y="0"/>
                    </a:lnTo>
                    <a:lnTo>
                      <a:pt x="40" y="1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0" name="Freeform 66"/>
              <p:cNvSpPr>
                <a:spLocks noChangeAspect="1"/>
              </p:cNvSpPr>
              <p:nvPr/>
            </p:nvSpPr>
            <p:spPr bwMode="auto">
              <a:xfrm>
                <a:off x="2075" y="3051"/>
                <a:ext cx="105" cy="221"/>
              </a:xfrm>
              <a:custGeom>
                <a:avLst/>
                <a:gdLst/>
                <a:ahLst/>
                <a:cxnLst>
                  <a:cxn ang="0">
                    <a:pos x="83" y="0"/>
                  </a:cxn>
                  <a:cxn ang="0">
                    <a:pos x="0" y="176"/>
                  </a:cxn>
                  <a:cxn ang="0">
                    <a:pos x="83" y="0"/>
                  </a:cxn>
                </a:cxnLst>
                <a:rect l="0" t="0" r="r" b="b"/>
                <a:pathLst>
                  <a:path w="84" h="177">
                    <a:moveTo>
                      <a:pt x="83" y="0"/>
                    </a:moveTo>
                    <a:lnTo>
                      <a:pt x="0" y="176"/>
                    </a:lnTo>
                    <a:lnTo>
                      <a:pt x="8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1" name="Freeform 67"/>
              <p:cNvSpPr>
                <a:spLocks noChangeAspect="1"/>
              </p:cNvSpPr>
              <p:nvPr/>
            </p:nvSpPr>
            <p:spPr bwMode="auto">
              <a:xfrm>
                <a:off x="2075" y="3191"/>
                <a:ext cx="53" cy="81"/>
              </a:xfrm>
              <a:custGeom>
                <a:avLst/>
                <a:gdLst/>
                <a:ahLst/>
                <a:cxnLst>
                  <a:cxn ang="0">
                    <a:pos x="41" y="14"/>
                  </a:cxn>
                  <a:cxn ang="0">
                    <a:pos x="0" y="64"/>
                  </a:cxn>
                  <a:cxn ang="0">
                    <a:pos x="13" y="0"/>
                  </a:cxn>
                  <a:cxn ang="0">
                    <a:pos x="41" y="14"/>
                  </a:cxn>
                </a:cxnLst>
                <a:rect l="0" t="0" r="r" b="b"/>
                <a:pathLst>
                  <a:path w="42" h="65">
                    <a:moveTo>
                      <a:pt x="41" y="14"/>
                    </a:moveTo>
                    <a:lnTo>
                      <a:pt x="0" y="64"/>
                    </a:lnTo>
                    <a:lnTo>
                      <a:pt x="13" y="0"/>
                    </a:lnTo>
                    <a:lnTo>
                      <a:pt x="41" y="1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2" name="Freeform 68"/>
              <p:cNvSpPr>
                <a:spLocks noChangeAspect="1"/>
              </p:cNvSpPr>
              <p:nvPr/>
            </p:nvSpPr>
            <p:spPr bwMode="auto">
              <a:xfrm>
                <a:off x="2384" y="3058"/>
                <a:ext cx="112" cy="214"/>
              </a:xfrm>
              <a:custGeom>
                <a:avLst/>
                <a:gdLst/>
                <a:ahLst/>
                <a:cxnLst>
                  <a:cxn ang="0">
                    <a:pos x="89" y="0"/>
                  </a:cxn>
                  <a:cxn ang="0">
                    <a:pos x="0" y="170"/>
                  </a:cxn>
                  <a:cxn ang="0">
                    <a:pos x="89" y="0"/>
                  </a:cxn>
                </a:cxnLst>
                <a:rect l="0" t="0" r="r" b="b"/>
                <a:pathLst>
                  <a:path w="90" h="171">
                    <a:moveTo>
                      <a:pt x="89" y="0"/>
                    </a:moveTo>
                    <a:lnTo>
                      <a:pt x="0" y="170"/>
                    </a:lnTo>
                    <a:lnTo>
                      <a:pt x="8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3" name="Freeform 69"/>
              <p:cNvSpPr>
                <a:spLocks noChangeAspect="1"/>
              </p:cNvSpPr>
              <p:nvPr/>
            </p:nvSpPr>
            <p:spPr bwMode="auto">
              <a:xfrm>
                <a:off x="2384" y="3192"/>
                <a:ext cx="55" cy="80"/>
              </a:xfrm>
              <a:custGeom>
                <a:avLst/>
                <a:gdLst/>
                <a:ahLst/>
                <a:cxnLst>
                  <a:cxn ang="0">
                    <a:pos x="43" y="14"/>
                  </a:cxn>
                  <a:cxn ang="0">
                    <a:pos x="0" y="63"/>
                  </a:cxn>
                  <a:cxn ang="0">
                    <a:pos x="15" y="0"/>
                  </a:cxn>
                  <a:cxn ang="0">
                    <a:pos x="43" y="14"/>
                  </a:cxn>
                </a:cxnLst>
                <a:rect l="0" t="0" r="r" b="b"/>
                <a:pathLst>
                  <a:path w="44" h="64">
                    <a:moveTo>
                      <a:pt x="43" y="14"/>
                    </a:moveTo>
                    <a:lnTo>
                      <a:pt x="0" y="63"/>
                    </a:lnTo>
                    <a:lnTo>
                      <a:pt x="15" y="0"/>
                    </a:lnTo>
                    <a:lnTo>
                      <a:pt x="43" y="1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4" name="Freeform 70"/>
              <p:cNvSpPr>
                <a:spLocks noChangeAspect="1"/>
              </p:cNvSpPr>
              <p:nvPr/>
            </p:nvSpPr>
            <p:spPr bwMode="auto">
              <a:xfrm>
                <a:off x="879" y="1930"/>
                <a:ext cx="248" cy="845"/>
              </a:xfrm>
              <a:custGeom>
                <a:avLst/>
                <a:gdLst/>
                <a:ahLst/>
                <a:cxnLst>
                  <a:cxn ang="0">
                    <a:pos x="197" y="0"/>
                  </a:cxn>
                  <a:cxn ang="0">
                    <a:pos x="0" y="675"/>
                  </a:cxn>
                  <a:cxn ang="0">
                    <a:pos x="197" y="0"/>
                  </a:cxn>
                </a:cxnLst>
                <a:rect l="0" t="0" r="r" b="b"/>
                <a:pathLst>
                  <a:path w="198" h="676">
                    <a:moveTo>
                      <a:pt x="197" y="0"/>
                    </a:moveTo>
                    <a:lnTo>
                      <a:pt x="0" y="675"/>
                    </a:lnTo>
                    <a:lnTo>
                      <a:pt x="19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5" name="Freeform 71"/>
              <p:cNvSpPr>
                <a:spLocks noChangeAspect="1"/>
              </p:cNvSpPr>
              <p:nvPr/>
            </p:nvSpPr>
            <p:spPr bwMode="auto">
              <a:xfrm>
                <a:off x="879" y="2693"/>
                <a:ext cx="44" cy="82"/>
              </a:xfrm>
              <a:custGeom>
                <a:avLst/>
                <a:gdLst/>
                <a:ahLst/>
                <a:cxnLst>
                  <a:cxn ang="0">
                    <a:pos x="34" y="9"/>
                  </a:cxn>
                  <a:cxn ang="0">
                    <a:pos x="0" y="65"/>
                  </a:cxn>
                  <a:cxn ang="0">
                    <a:pos x="3" y="0"/>
                  </a:cxn>
                  <a:cxn ang="0">
                    <a:pos x="34" y="9"/>
                  </a:cxn>
                </a:cxnLst>
                <a:rect l="0" t="0" r="r" b="b"/>
                <a:pathLst>
                  <a:path w="35" h="66">
                    <a:moveTo>
                      <a:pt x="34" y="9"/>
                    </a:moveTo>
                    <a:lnTo>
                      <a:pt x="0" y="65"/>
                    </a:lnTo>
                    <a:lnTo>
                      <a:pt x="3" y="0"/>
                    </a:lnTo>
                    <a:lnTo>
                      <a:pt x="34" y="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6" name="Freeform 72"/>
              <p:cNvSpPr>
                <a:spLocks noChangeAspect="1"/>
              </p:cNvSpPr>
              <p:nvPr/>
            </p:nvSpPr>
            <p:spPr bwMode="auto">
              <a:xfrm>
                <a:off x="1711" y="2081"/>
                <a:ext cx="381" cy="317"/>
              </a:xfrm>
              <a:custGeom>
                <a:avLst/>
                <a:gdLst/>
                <a:ahLst/>
                <a:cxnLst>
                  <a:cxn ang="0">
                    <a:pos x="0" y="252"/>
                  </a:cxn>
                  <a:cxn ang="0">
                    <a:pos x="0" y="0"/>
                  </a:cxn>
                  <a:cxn ang="0">
                    <a:pos x="304" y="0"/>
                  </a:cxn>
                  <a:cxn ang="0">
                    <a:pos x="304" y="252"/>
                  </a:cxn>
                  <a:cxn ang="0">
                    <a:pos x="0" y="252"/>
                  </a:cxn>
                </a:cxnLst>
                <a:rect l="0" t="0" r="r" b="b"/>
                <a:pathLst>
                  <a:path w="305" h="253">
                    <a:moveTo>
                      <a:pt x="0" y="252"/>
                    </a:moveTo>
                    <a:lnTo>
                      <a:pt x="0" y="0"/>
                    </a:lnTo>
                    <a:lnTo>
                      <a:pt x="304" y="0"/>
                    </a:lnTo>
                    <a:lnTo>
                      <a:pt x="304" y="252"/>
                    </a:lnTo>
                    <a:lnTo>
                      <a:pt x="0" y="25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6937" name="Freeform 73"/>
              <p:cNvSpPr>
                <a:spLocks noChangeAspect="1"/>
              </p:cNvSpPr>
              <p:nvPr/>
            </p:nvSpPr>
            <p:spPr bwMode="auto">
              <a:xfrm>
                <a:off x="2027" y="2081"/>
                <a:ext cx="2" cy="317"/>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grpSp>
            <p:nvGrpSpPr>
              <p:cNvPr id="676938" name="Group 74"/>
              <p:cNvGrpSpPr>
                <a:grpSpLocks noChangeAspect="1"/>
              </p:cNvGrpSpPr>
              <p:nvPr/>
            </p:nvGrpSpPr>
            <p:grpSpPr bwMode="auto">
              <a:xfrm>
                <a:off x="2131" y="2112"/>
                <a:ext cx="394" cy="169"/>
                <a:chOff x="3404" y="2838"/>
                <a:chExt cx="315" cy="135"/>
              </a:xfrm>
            </p:grpSpPr>
            <p:sp>
              <p:nvSpPr>
                <p:cNvPr id="676939" name="Line 75"/>
                <p:cNvSpPr>
                  <a:spLocks noChangeAspect="1" noChangeShapeType="1"/>
                </p:cNvSpPr>
                <p:nvPr/>
              </p:nvSpPr>
              <p:spPr bwMode="auto">
                <a:xfrm flipH="1">
                  <a:off x="3626" y="2838"/>
                  <a:ext cx="93" cy="11"/>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0" name="Line 76"/>
                <p:cNvSpPr>
                  <a:spLocks noChangeAspect="1" noChangeShapeType="1"/>
                </p:cNvSpPr>
                <p:nvPr/>
              </p:nvSpPr>
              <p:spPr bwMode="auto">
                <a:xfrm flipH="1">
                  <a:off x="3605" y="2849"/>
                  <a:ext cx="21" cy="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1" name="Line 77"/>
                <p:cNvSpPr>
                  <a:spLocks noChangeAspect="1" noChangeShapeType="1"/>
                </p:cNvSpPr>
                <p:nvPr/>
              </p:nvSpPr>
              <p:spPr bwMode="auto">
                <a:xfrm flipH="1">
                  <a:off x="3589" y="2852"/>
                  <a:ext cx="16" cy="4"/>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2" name="Line 78"/>
                <p:cNvSpPr>
                  <a:spLocks noChangeAspect="1" noChangeShapeType="1"/>
                </p:cNvSpPr>
                <p:nvPr/>
              </p:nvSpPr>
              <p:spPr bwMode="auto">
                <a:xfrm flipH="1">
                  <a:off x="3570" y="2856"/>
                  <a:ext cx="19" cy="10"/>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3" name="Line 79"/>
                <p:cNvSpPr>
                  <a:spLocks noChangeAspect="1" noChangeShapeType="1"/>
                </p:cNvSpPr>
                <p:nvPr/>
              </p:nvSpPr>
              <p:spPr bwMode="auto">
                <a:xfrm flipH="1">
                  <a:off x="3569" y="2866"/>
                  <a:ext cx="1" cy="1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4" name="Line 80"/>
                <p:cNvSpPr>
                  <a:spLocks noChangeAspect="1" noChangeShapeType="1"/>
                </p:cNvSpPr>
                <p:nvPr/>
              </p:nvSpPr>
              <p:spPr bwMode="auto">
                <a:xfrm>
                  <a:off x="3569" y="2879"/>
                  <a:ext cx="18" cy="16"/>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5" name="Line 81"/>
                <p:cNvSpPr>
                  <a:spLocks noChangeAspect="1" noChangeShapeType="1"/>
                </p:cNvSpPr>
                <p:nvPr/>
              </p:nvSpPr>
              <p:spPr bwMode="auto">
                <a:xfrm>
                  <a:off x="3587" y="2895"/>
                  <a:ext cx="16" cy="17"/>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6" name="Line 82"/>
                <p:cNvSpPr>
                  <a:spLocks noChangeAspect="1" noChangeShapeType="1"/>
                </p:cNvSpPr>
                <p:nvPr/>
              </p:nvSpPr>
              <p:spPr bwMode="auto">
                <a:xfrm flipH="1">
                  <a:off x="3597" y="2912"/>
                  <a:ext cx="6" cy="14"/>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7" name="Line 83"/>
                <p:cNvSpPr>
                  <a:spLocks noChangeAspect="1" noChangeShapeType="1"/>
                </p:cNvSpPr>
                <p:nvPr/>
              </p:nvSpPr>
              <p:spPr bwMode="auto">
                <a:xfrm flipH="1">
                  <a:off x="3570" y="2926"/>
                  <a:ext cx="27" cy="13"/>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8" name="Line 84"/>
                <p:cNvSpPr>
                  <a:spLocks noChangeAspect="1" noChangeShapeType="1"/>
                </p:cNvSpPr>
                <p:nvPr/>
              </p:nvSpPr>
              <p:spPr bwMode="auto">
                <a:xfrm flipH="1">
                  <a:off x="3549" y="2939"/>
                  <a:ext cx="21" cy="5"/>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49" name="Line 85"/>
                <p:cNvSpPr>
                  <a:spLocks noChangeAspect="1" noChangeShapeType="1"/>
                </p:cNvSpPr>
                <p:nvPr/>
              </p:nvSpPr>
              <p:spPr bwMode="auto">
                <a:xfrm flipH="1">
                  <a:off x="3522" y="2944"/>
                  <a:ext cx="27" cy="4"/>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50" name="Line 86"/>
                <p:cNvSpPr>
                  <a:spLocks noChangeAspect="1" noChangeShapeType="1"/>
                </p:cNvSpPr>
                <p:nvPr/>
              </p:nvSpPr>
              <p:spPr bwMode="auto">
                <a:xfrm flipH="1">
                  <a:off x="3404" y="2948"/>
                  <a:ext cx="118" cy="18"/>
                </a:xfrm>
                <a:prstGeom prst="line">
                  <a:avLst/>
                </a:prstGeom>
                <a:noFill/>
                <a:ln w="12700">
                  <a:solidFill>
                    <a:schemeClr val="accent2"/>
                  </a:solidFill>
                  <a:round/>
                  <a:headEnd/>
                  <a:tailEnd/>
                </a:ln>
                <a:effectLst/>
              </p:spPr>
              <p:txBody>
                <a:bodyPr>
                  <a:prstTxWarp prst="textNoShape">
                    <a:avLst/>
                  </a:prstTxWarp>
                </a:bodyPr>
                <a:lstStyle/>
                <a:p>
                  <a:endParaRPr lang="en-US"/>
                </a:p>
              </p:txBody>
            </p:sp>
            <p:sp>
              <p:nvSpPr>
                <p:cNvPr id="676951" name="Freeform 87"/>
                <p:cNvSpPr>
                  <a:spLocks noChangeAspect="1"/>
                </p:cNvSpPr>
                <p:nvPr/>
              </p:nvSpPr>
              <p:spPr bwMode="auto">
                <a:xfrm>
                  <a:off x="3404" y="2944"/>
                  <a:ext cx="60" cy="29"/>
                </a:xfrm>
                <a:custGeom>
                  <a:avLst/>
                  <a:gdLst/>
                  <a:ahLst/>
                  <a:cxnLst>
                    <a:cxn ang="0">
                      <a:pos x="59" y="28"/>
                    </a:cxn>
                    <a:cxn ang="0">
                      <a:pos x="0" y="22"/>
                    </a:cxn>
                    <a:cxn ang="0">
                      <a:pos x="55" y="0"/>
                    </a:cxn>
                  </a:cxnLst>
                  <a:rect l="0" t="0" r="r" b="b"/>
                  <a:pathLst>
                    <a:path w="60" h="29">
                      <a:moveTo>
                        <a:pt x="59" y="28"/>
                      </a:moveTo>
                      <a:lnTo>
                        <a:pt x="0" y="22"/>
                      </a:lnTo>
                      <a:lnTo>
                        <a:pt x="55" y="0"/>
                      </a:lnTo>
                    </a:path>
                  </a:pathLst>
                </a:custGeom>
                <a:noFill/>
                <a:ln w="12700" cap="rnd" cmpd="sng">
                  <a:solidFill>
                    <a:schemeClr val="accent2"/>
                  </a:solidFill>
                  <a:prstDash val="solid"/>
                  <a:round/>
                  <a:headEnd type="none" w="med" len="med"/>
                  <a:tailEnd type="none" w="med" len="med"/>
                </a:ln>
                <a:effectLst/>
              </p:spPr>
              <p:txBody>
                <a:bodyPr>
                  <a:prstTxWarp prst="textNoShape">
                    <a:avLst/>
                  </a:prstTxWarp>
                </a:bodyPr>
                <a:lstStyle/>
                <a:p>
                  <a:endParaRPr lang="en-US"/>
                </a:p>
              </p:txBody>
            </p:sp>
          </p:grpSp>
          <p:sp>
            <p:nvSpPr>
              <p:cNvPr id="676952" name="Rectangle 88"/>
              <p:cNvSpPr>
                <a:spLocks noChangeAspect="1" noChangeArrowheads="1"/>
              </p:cNvSpPr>
              <p:nvPr/>
            </p:nvSpPr>
            <p:spPr bwMode="auto">
              <a:xfrm>
                <a:off x="273" y="2804"/>
                <a:ext cx="201"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5</a:t>
                </a:r>
              </a:p>
            </p:txBody>
          </p:sp>
          <p:sp>
            <p:nvSpPr>
              <p:cNvPr id="676953" name="Rectangle 89"/>
              <p:cNvSpPr>
                <a:spLocks noChangeAspect="1" noChangeArrowheads="1"/>
              </p:cNvSpPr>
              <p:nvPr/>
            </p:nvSpPr>
            <p:spPr bwMode="auto">
              <a:xfrm>
                <a:off x="1847" y="2804"/>
                <a:ext cx="287"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24</a:t>
                </a:r>
              </a:p>
            </p:txBody>
          </p:sp>
          <p:sp>
            <p:nvSpPr>
              <p:cNvPr id="676954" name="Rectangle 90"/>
              <p:cNvSpPr>
                <a:spLocks noChangeAspect="1" noChangeArrowheads="1"/>
              </p:cNvSpPr>
              <p:nvPr/>
            </p:nvSpPr>
            <p:spPr bwMode="auto">
              <a:xfrm>
                <a:off x="2165" y="2804"/>
                <a:ext cx="287"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30</a:t>
                </a:r>
              </a:p>
            </p:txBody>
          </p:sp>
          <p:sp>
            <p:nvSpPr>
              <p:cNvPr id="676955" name="Rectangle 91"/>
              <p:cNvSpPr>
                <a:spLocks noChangeAspect="1" noChangeArrowheads="1"/>
              </p:cNvSpPr>
              <p:nvPr/>
            </p:nvSpPr>
            <p:spPr bwMode="auto">
              <a:xfrm>
                <a:off x="1706" y="2085"/>
                <a:ext cx="287"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17</a:t>
                </a:r>
              </a:p>
            </p:txBody>
          </p:sp>
          <p:sp>
            <p:nvSpPr>
              <p:cNvPr id="676956" name="Rectangle 92"/>
              <p:cNvSpPr>
                <a:spLocks noChangeAspect="1" noChangeArrowheads="1"/>
              </p:cNvSpPr>
              <p:nvPr/>
            </p:nvSpPr>
            <p:spPr bwMode="auto">
              <a:xfrm>
                <a:off x="589" y="2804"/>
                <a:ext cx="287" cy="24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900" b="1">
                    <a:solidFill>
                      <a:srgbClr val="000000"/>
                    </a:solidFill>
                    <a:latin typeface="Arial" charset="0"/>
                  </a:rPr>
                  <a:t>13</a:t>
                </a:r>
              </a:p>
            </p:txBody>
          </p:sp>
          <p:sp>
            <p:nvSpPr>
              <p:cNvPr id="676957" name="Arc 93"/>
              <p:cNvSpPr>
                <a:spLocks noChangeAspect="1"/>
              </p:cNvSpPr>
              <p:nvPr/>
            </p:nvSpPr>
            <p:spPr bwMode="auto">
              <a:xfrm>
                <a:off x="2076" y="2324"/>
                <a:ext cx="240"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2"/>
                </a:solidFill>
                <a:round/>
                <a:headEnd/>
                <a:tailEnd type="triangle" w="med" len="med"/>
              </a:ln>
              <a:effectLst/>
            </p:spPr>
            <p:txBody>
              <a:bodyPr>
                <a:prstTxWarp prst="textNoShape">
                  <a:avLst/>
                </a:prstTxWarp>
              </a:bodyPr>
              <a:lstStyle/>
              <a:p>
                <a:endParaRPr lang="en-US"/>
              </a:p>
            </p:txBody>
          </p:sp>
        </p:grpSp>
      </p:grpSp>
      <p:sp>
        <p:nvSpPr>
          <p:cNvPr id="676958" name="Text Box 94"/>
          <p:cNvSpPr txBox="1">
            <a:spLocks noChangeArrowheads="1"/>
          </p:cNvSpPr>
          <p:nvPr/>
        </p:nvSpPr>
        <p:spPr bwMode="auto">
          <a:xfrm>
            <a:off x="3946071" y="5006976"/>
            <a:ext cx="5341938" cy="646331"/>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a:prstTxWarp prst="textNoShape">
              <a:avLst/>
            </a:prstTxWarp>
            <a:spAutoFit/>
          </a:bodyPr>
          <a:lstStyle/>
          <a:p>
            <a:pPr algn="ctr">
              <a:spcBef>
                <a:spcPct val="20000"/>
              </a:spcBef>
              <a:buClr>
                <a:schemeClr val="tx2"/>
              </a:buClr>
              <a:buSzPct val="60000"/>
              <a:buFont typeface="Wingdings" charset="2"/>
              <a:buNone/>
            </a:pPr>
            <a:r>
              <a:rPr lang="en-US" b="1" dirty="0">
                <a:solidFill>
                  <a:srgbClr val="000000"/>
                </a:solidFill>
              </a:rPr>
              <a:t>Minimum occupancy is guaranteed </a:t>
            </a:r>
            <a:r>
              <a:rPr lang="en-US" b="1" dirty="0" smtClean="0">
                <a:solidFill>
                  <a:srgbClr val="000000"/>
                </a:solidFill>
              </a:rPr>
              <a:t>in both leaf and index page splits</a:t>
            </a:r>
            <a:endParaRPr lang="en-US" sz="2000" b="1" dirty="0">
              <a:solidFill>
                <a:srgbClr val="000000"/>
              </a:solidFill>
            </a:endParaRPr>
          </a:p>
        </p:txBody>
      </p:sp>
      <p:sp>
        <p:nvSpPr>
          <p:cNvPr id="64" name="Rectangle 2"/>
          <p:cNvSpPr txBox="1">
            <a:spLocks noChangeArrowheads="1"/>
          </p:cNvSpPr>
          <p:nvPr/>
        </p:nvSpPr>
        <p:spPr>
          <a:xfrm>
            <a:off x="838200" y="1113732"/>
            <a:ext cx="10515600" cy="4864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latin typeface="Times New Roman" panose="02020603050405020304" pitchFamily="18" charset="0"/>
                <a:cs typeface="Times New Roman" panose="02020603050405020304" pitchFamily="18" charset="0"/>
              </a:rPr>
              <a:t>Inserting 8* into B+ Tree</a:t>
            </a:r>
          </a:p>
        </p:txBody>
      </p:sp>
      <p:sp>
        <p:nvSpPr>
          <p:cNvPr id="63" name="TextBox 62"/>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07D5588D-DFDE-D948-B58D-7798425FA732}" type="slidenum">
              <a:rPr lang="en-US" smtClean="0"/>
              <a:pPr/>
              <a:t>25</a:t>
            </a:fld>
            <a:endParaRPr lang="en-US"/>
          </a:p>
        </p:txBody>
      </p:sp>
    </p:spTree>
    <p:extLst>
      <p:ext uri="{BB962C8B-B14F-4D97-AF65-F5344CB8AC3E}">
        <p14:creationId xmlns:p14="http://schemas.microsoft.com/office/powerpoint/2010/main" val="169220582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769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6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95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6250" name="Group 106"/>
          <p:cNvGrpSpPr>
            <a:grpSpLocks/>
          </p:cNvGrpSpPr>
          <p:nvPr/>
        </p:nvGrpSpPr>
        <p:grpSpPr bwMode="auto">
          <a:xfrm>
            <a:off x="1598159" y="1593850"/>
            <a:ext cx="8907462" cy="2597150"/>
            <a:chOff x="57" y="912"/>
            <a:chExt cx="5611" cy="1636"/>
          </a:xfrm>
        </p:grpSpPr>
        <p:sp>
          <p:nvSpPr>
            <p:cNvPr id="646151" name="Freeform 7"/>
            <p:cNvSpPr>
              <a:spLocks/>
            </p:cNvSpPr>
            <p:nvPr/>
          </p:nvSpPr>
          <p:spPr bwMode="auto">
            <a:xfrm>
              <a:off x="57" y="2318"/>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2" name="Freeform 8"/>
            <p:cNvSpPr>
              <a:spLocks/>
            </p:cNvSpPr>
            <p:nvPr/>
          </p:nvSpPr>
          <p:spPr bwMode="auto">
            <a:xfrm>
              <a:off x="274" y="2318"/>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3" name="Freeform 9"/>
            <p:cNvSpPr>
              <a:spLocks/>
            </p:cNvSpPr>
            <p:nvPr/>
          </p:nvSpPr>
          <p:spPr bwMode="auto">
            <a:xfrm>
              <a:off x="490" y="2318"/>
              <a:ext cx="217"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4" name="Freeform 10"/>
            <p:cNvSpPr>
              <a:spLocks/>
            </p:cNvSpPr>
            <p:nvPr/>
          </p:nvSpPr>
          <p:spPr bwMode="auto">
            <a:xfrm>
              <a:off x="706" y="2318"/>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5" name="Rectangle 11"/>
            <p:cNvSpPr>
              <a:spLocks noChangeArrowheads="1"/>
            </p:cNvSpPr>
            <p:nvPr/>
          </p:nvSpPr>
          <p:spPr bwMode="auto">
            <a:xfrm>
              <a:off x="64" y="230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46156" name="Rectangle 12"/>
            <p:cNvSpPr>
              <a:spLocks noChangeArrowheads="1"/>
            </p:cNvSpPr>
            <p:nvPr/>
          </p:nvSpPr>
          <p:spPr bwMode="auto">
            <a:xfrm>
              <a:off x="281" y="230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46157" name="Freeform 13"/>
            <p:cNvSpPr>
              <a:spLocks/>
            </p:cNvSpPr>
            <p:nvPr/>
          </p:nvSpPr>
          <p:spPr bwMode="auto">
            <a:xfrm>
              <a:off x="2168" y="1200"/>
              <a:ext cx="325"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8" name="Freeform 14"/>
            <p:cNvSpPr>
              <a:spLocks/>
            </p:cNvSpPr>
            <p:nvPr/>
          </p:nvSpPr>
          <p:spPr bwMode="auto">
            <a:xfrm>
              <a:off x="2221" y="1200"/>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59" name="Freeform 15"/>
            <p:cNvSpPr>
              <a:spLocks/>
            </p:cNvSpPr>
            <p:nvPr/>
          </p:nvSpPr>
          <p:spPr bwMode="auto">
            <a:xfrm>
              <a:off x="2492" y="1200"/>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0" name="Freeform 16"/>
            <p:cNvSpPr>
              <a:spLocks/>
            </p:cNvSpPr>
            <p:nvPr/>
          </p:nvSpPr>
          <p:spPr bwMode="auto">
            <a:xfrm>
              <a:off x="2546" y="1200"/>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1" name="Freeform 17"/>
            <p:cNvSpPr>
              <a:spLocks/>
            </p:cNvSpPr>
            <p:nvPr/>
          </p:nvSpPr>
          <p:spPr bwMode="auto">
            <a:xfrm>
              <a:off x="2817" y="1200"/>
              <a:ext cx="325"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2" name="Freeform 18"/>
            <p:cNvSpPr>
              <a:spLocks/>
            </p:cNvSpPr>
            <p:nvPr/>
          </p:nvSpPr>
          <p:spPr bwMode="auto">
            <a:xfrm>
              <a:off x="2871" y="1200"/>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3" name="Freeform 19"/>
            <p:cNvSpPr>
              <a:spLocks/>
            </p:cNvSpPr>
            <p:nvPr/>
          </p:nvSpPr>
          <p:spPr bwMode="auto">
            <a:xfrm>
              <a:off x="3141" y="1200"/>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4" name="Freeform 20"/>
            <p:cNvSpPr>
              <a:spLocks/>
            </p:cNvSpPr>
            <p:nvPr/>
          </p:nvSpPr>
          <p:spPr bwMode="auto">
            <a:xfrm>
              <a:off x="3195" y="1200"/>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5" name="Freeform 21"/>
            <p:cNvSpPr>
              <a:spLocks/>
            </p:cNvSpPr>
            <p:nvPr/>
          </p:nvSpPr>
          <p:spPr bwMode="auto">
            <a:xfrm>
              <a:off x="3466" y="1200"/>
              <a:ext cx="55" cy="280"/>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6" name="Freeform 22"/>
            <p:cNvSpPr>
              <a:spLocks/>
            </p:cNvSpPr>
            <p:nvPr/>
          </p:nvSpPr>
          <p:spPr bwMode="auto">
            <a:xfrm>
              <a:off x="1910"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7" name="Freeform 23"/>
            <p:cNvSpPr>
              <a:spLocks/>
            </p:cNvSpPr>
            <p:nvPr/>
          </p:nvSpPr>
          <p:spPr bwMode="auto">
            <a:xfrm>
              <a:off x="2127"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8" name="Freeform 24"/>
            <p:cNvSpPr>
              <a:spLocks/>
            </p:cNvSpPr>
            <p:nvPr/>
          </p:nvSpPr>
          <p:spPr bwMode="auto">
            <a:xfrm>
              <a:off x="2344"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69" name="Freeform 25"/>
            <p:cNvSpPr>
              <a:spLocks/>
            </p:cNvSpPr>
            <p:nvPr/>
          </p:nvSpPr>
          <p:spPr bwMode="auto">
            <a:xfrm>
              <a:off x="2560" y="2323"/>
              <a:ext cx="217"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0" name="Freeform 26"/>
            <p:cNvSpPr>
              <a:spLocks/>
            </p:cNvSpPr>
            <p:nvPr/>
          </p:nvSpPr>
          <p:spPr bwMode="auto">
            <a:xfrm>
              <a:off x="2850"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1" name="Freeform 27"/>
            <p:cNvSpPr>
              <a:spLocks/>
            </p:cNvSpPr>
            <p:nvPr/>
          </p:nvSpPr>
          <p:spPr bwMode="auto">
            <a:xfrm>
              <a:off x="3067"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2" name="Freeform 28"/>
            <p:cNvSpPr>
              <a:spLocks/>
            </p:cNvSpPr>
            <p:nvPr/>
          </p:nvSpPr>
          <p:spPr bwMode="auto">
            <a:xfrm>
              <a:off x="3284" y="2323"/>
              <a:ext cx="216" cy="225"/>
            </a:xfrm>
            <a:custGeom>
              <a:avLst/>
              <a:gdLst/>
              <a:ahLst/>
              <a:cxnLst>
                <a:cxn ang="0">
                  <a:pos x="0" y="204"/>
                </a:cxn>
                <a:cxn ang="0">
                  <a:pos x="0" y="0"/>
                </a:cxn>
                <a:cxn ang="0">
                  <a:pos x="203" y="0"/>
                </a:cxn>
                <a:cxn ang="0">
                  <a:pos x="203" y="204"/>
                </a:cxn>
                <a:cxn ang="0">
                  <a:pos x="0" y="204"/>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3" name="Freeform 29"/>
            <p:cNvSpPr>
              <a:spLocks/>
            </p:cNvSpPr>
            <p:nvPr/>
          </p:nvSpPr>
          <p:spPr bwMode="auto">
            <a:xfrm>
              <a:off x="3499"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4" name="Freeform 30"/>
            <p:cNvSpPr>
              <a:spLocks/>
            </p:cNvSpPr>
            <p:nvPr/>
          </p:nvSpPr>
          <p:spPr bwMode="auto">
            <a:xfrm>
              <a:off x="3791"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5" name="Freeform 31"/>
            <p:cNvSpPr>
              <a:spLocks/>
            </p:cNvSpPr>
            <p:nvPr/>
          </p:nvSpPr>
          <p:spPr bwMode="auto">
            <a:xfrm>
              <a:off x="4008" y="2323"/>
              <a:ext cx="216"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6" name="Freeform 32"/>
            <p:cNvSpPr>
              <a:spLocks/>
            </p:cNvSpPr>
            <p:nvPr/>
          </p:nvSpPr>
          <p:spPr bwMode="auto">
            <a:xfrm>
              <a:off x="4223"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7" name="Freeform 33"/>
            <p:cNvSpPr>
              <a:spLocks/>
            </p:cNvSpPr>
            <p:nvPr/>
          </p:nvSpPr>
          <p:spPr bwMode="auto">
            <a:xfrm>
              <a:off x="4439"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8" name="Freeform 34"/>
            <p:cNvSpPr>
              <a:spLocks/>
            </p:cNvSpPr>
            <p:nvPr/>
          </p:nvSpPr>
          <p:spPr bwMode="auto">
            <a:xfrm>
              <a:off x="4724"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79" name="Freeform 35"/>
            <p:cNvSpPr>
              <a:spLocks/>
            </p:cNvSpPr>
            <p:nvPr/>
          </p:nvSpPr>
          <p:spPr bwMode="auto">
            <a:xfrm>
              <a:off x="4940"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0" name="Freeform 36"/>
            <p:cNvSpPr>
              <a:spLocks/>
            </p:cNvSpPr>
            <p:nvPr/>
          </p:nvSpPr>
          <p:spPr bwMode="auto">
            <a:xfrm>
              <a:off x="5156"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1" name="Freeform 37"/>
            <p:cNvSpPr>
              <a:spLocks/>
            </p:cNvSpPr>
            <p:nvPr/>
          </p:nvSpPr>
          <p:spPr bwMode="auto">
            <a:xfrm>
              <a:off x="5372"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2" name="Freeform 38"/>
            <p:cNvSpPr>
              <a:spLocks/>
            </p:cNvSpPr>
            <p:nvPr/>
          </p:nvSpPr>
          <p:spPr bwMode="auto">
            <a:xfrm>
              <a:off x="755" y="1731"/>
              <a:ext cx="325"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3" name="Freeform 39"/>
            <p:cNvSpPr>
              <a:spLocks/>
            </p:cNvSpPr>
            <p:nvPr/>
          </p:nvSpPr>
          <p:spPr bwMode="auto">
            <a:xfrm>
              <a:off x="809"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4" name="Freeform 40"/>
            <p:cNvSpPr>
              <a:spLocks/>
            </p:cNvSpPr>
            <p:nvPr/>
          </p:nvSpPr>
          <p:spPr bwMode="auto">
            <a:xfrm>
              <a:off x="1079"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5" name="Freeform 41"/>
            <p:cNvSpPr>
              <a:spLocks/>
            </p:cNvSpPr>
            <p:nvPr/>
          </p:nvSpPr>
          <p:spPr bwMode="auto">
            <a:xfrm>
              <a:off x="1133"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6" name="Freeform 42"/>
            <p:cNvSpPr>
              <a:spLocks/>
            </p:cNvSpPr>
            <p:nvPr/>
          </p:nvSpPr>
          <p:spPr bwMode="auto">
            <a:xfrm>
              <a:off x="1403"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7" name="Freeform 43"/>
            <p:cNvSpPr>
              <a:spLocks/>
            </p:cNvSpPr>
            <p:nvPr/>
          </p:nvSpPr>
          <p:spPr bwMode="auto">
            <a:xfrm>
              <a:off x="1457"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8" name="Freeform 44"/>
            <p:cNvSpPr>
              <a:spLocks/>
            </p:cNvSpPr>
            <p:nvPr/>
          </p:nvSpPr>
          <p:spPr bwMode="auto">
            <a:xfrm>
              <a:off x="1728"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89" name="Freeform 45"/>
            <p:cNvSpPr>
              <a:spLocks/>
            </p:cNvSpPr>
            <p:nvPr/>
          </p:nvSpPr>
          <p:spPr bwMode="auto">
            <a:xfrm>
              <a:off x="1782"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0" name="Freeform 46"/>
            <p:cNvSpPr>
              <a:spLocks/>
            </p:cNvSpPr>
            <p:nvPr/>
          </p:nvSpPr>
          <p:spPr bwMode="auto">
            <a:xfrm>
              <a:off x="2053" y="1731"/>
              <a:ext cx="55" cy="280"/>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1" name="Freeform 47"/>
            <p:cNvSpPr>
              <a:spLocks/>
            </p:cNvSpPr>
            <p:nvPr/>
          </p:nvSpPr>
          <p:spPr bwMode="auto">
            <a:xfrm>
              <a:off x="3560"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2" name="Freeform 48"/>
            <p:cNvSpPr>
              <a:spLocks/>
            </p:cNvSpPr>
            <p:nvPr/>
          </p:nvSpPr>
          <p:spPr bwMode="auto">
            <a:xfrm>
              <a:off x="3614"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3" name="Freeform 49"/>
            <p:cNvSpPr>
              <a:spLocks/>
            </p:cNvSpPr>
            <p:nvPr/>
          </p:nvSpPr>
          <p:spPr bwMode="auto">
            <a:xfrm>
              <a:off x="3885"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4" name="Freeform 50"/>
            <p:cNvSpPr>
              <a:spLocks/>
            </p:cNvSpPr>
            <p:nvPr/>
          </p:nvSpPr>
          <p:spPr bwMode="auto">
            <a:xfrm>
              <a:off x="3939"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5" name="Freeform 51"/>
            <p:cNvSpPr>
              <a:spLocks/>
            </p:cNvSpPr>
            <p:nvPr/>
          </p:nvSpPr>
          <p:spPr bwMode="auto">
            <a:xfrm>
              <a:off x="4210" y="1731"/>
              <a:ext cx="324"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6" name="Freeform 52"/>
            <p:cNvSpPr>
              <a:spLocks/>
            </p:cNvSpPr>
            <p:nvPr/>
          </p:nvSpPr>
          <p:spPr bwMode="auto">
            <a:xfrm>
              <a:off x="4264"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7" name="Freeform 53"/>
            <p:cNvSpPr>
              <a:spLocks/>
            </p:cNvSpPr>
            <p:nvPr/>
          </p:nvSpPr>
          <p:spPr bwMode="auto">
            <a:xfrm>
              <a:off x="4533" y="1731"/>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8" name="Freeform 54"/>
            <p:cNvSpPr>
              <a:spLocks/>
            </p:cNvSpPr>
            <p:nvPr/>
          </p:nvSpPr>
          <p:spPr bwMode="auto">
            <a:xfrm>
              <a:off x="4589" y="1731"/>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199" name="Freeform 55"/>
            <p:cNvSpPr>
              <a:spLocks/>
            </p:cNvSpPr>
            <p:nvPr/>
          </p:nvSpPr>
          <p:spPr bwMode="auto">
            <a:xfrm>
              <a:off x="4858" y="1731"/>
              <a:ext cx="56" cy="280"/>
            </a:xfrm>
            <a:custGeom>
              <a:avLst/>
              <a:gdLst/>
              <a:ahLst/>
              <a:cxnLst>
                <a:cxn ang="0">
                  <a:pos x="0" y="254"/>
                </a:cxn>
                <a:cxn ang="0">
                  <a:pos x="0" y="0"/>
                </a:cxn>
                <a:cxn ang="0">
                  <a:pos x="52" y="0"/>
                </a:cxn>
                <a:cxn ang="0">
                  <a:pos x="52" y="254"/>
                </a:cxn>
                <a:cxn ang="0">
                  <a:pos x="0" y="254"/>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0" name="Freeform 56"/>
            <p:cNvSpPr>
              <a:spLocks/>
            </p:cNvSpPr>
            <p:nvPr/>
          </p:nvSpPr>
          <p:spPr bwMode="auto">
            <a:xfrm>
              <a:off x="478" y="1954"/>
              <a:ext cx="297" cy="343"/>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1" name="Freeform 57"/>
            <p:cNvSpPr>
              <a:spLocks/>
            </p:cNvSpPr>
            <p:nvPr/>
          </p:nvSpPr>
          <p:spPr bwMode="auto">
            <a:xfrm>
              <a:off x="478" y="2232"/>
              <a:ext cx="58" cy="65"/>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2" name="Freeform 58"/>
            <p:cNvSpPr>
              <a:spLocks/>
            </p:cNvSpPr>
            <p:nvPr/>
          </p:nvSpPr>
          <p:spPr bwMode="auto">
            <a:xfrm>
              <a:off x="1099" y="1954"/>
              <a:ext cx="299" cy="349"/>
            </a:xfrm>
            <a:custGeom>
              <a:avLst/>
              <a:gdLst/>
              <a:ahLst/>
              <a:cxnLst>
                <a:cxn ang="0">
                  <a:pos x="0" y="0"/>
                </a:cxn>
                <a:cxn ang="0">
                  <a:pos x="282" y="318"/>
                </a:cxn>
                <a:cxn ang="0">
                  <a:pos x="0" y="0"/>
                </a:cxn>
              </a:cxnLst>
              <a:rect l="0" t="0" r="r" b="b"/>
              <a:pathLst>
                <a:path w="283" h="319">
                  <a:moveTo>
                    <a:pt x="0" y="0"/>
                  </a:moveTo>
                  <a:lnTo>
                    <a:pt x="282" y="31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3" name="Freeform 59"/>
            <p:cNvSpPr>
              <a:spLocks/>
            </p:cNvSpPr>
            <p:nvPr/>
          </p:nvSpPr>
          <p:spPr bwMode="auto">
            <a:xfrm>
              <a:off x="1339" y="2240"/>
              <a:ext cx="59" cy="63"/>
            </a:xfrm>
            <a:custGeom>
              <a:avLst/>
              <a:gdLst/>
              <a:ahLst/>
              <a:cxnLst>
                <a:cxn ang="0">
                  <a:pos x="24" y="0"/>
                </a:cxn>
                <a:cxn ang="0">
                  <a:pos x="55" y="57"/>
                </a:cxn>
                <a:cxn ang="0">
                  <a:pos x="0" y="21"/>
                </a:cxn>
                <a:cxn ang="0">
                  <a:pos x="24" y="0"/>
                </a:cxn>
              </a:cxnLst>
              <a:rect l="0" t="0" r="r" b="b"/>
              <a:pathLst>
                <a:path w="56" h="58">
                  <a:moveTo>
                    <a:pt x="24" y="0"/>
                  </a:moveTo>
                  <a:lnTo>
                    <a:pt x="55" y="57"/>
                  </a:lnTo>
                  <a:lnTo>
                    <a:pt x="0" y="21"/>
                  </a:lnTo>
                  <a:lnTo>
                    <a:pt x="2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4" name="Freeform 60"/>
            <p:cNvSpPr>
              <a:spLocks/>
            </p:cNvSpPr>
            <p:nvPr/>
          </p:nvSpPr>
          <p:spPr bwMode="auto">
            <a:xfrm>
              <a:off x="1431" y="1954"/>
              <a:ext cx="886" cy="357"/>
            </a:xfrm>
            <a:custGeom>
              <a:avLst/>
              <a:gdLst/>
              <a:ahLst/>
              <a:cxnLst>
                <a:cxn ang="0">
                  <a:pos x="0" y="0"/>
                </a:cxn>
                <a:cxn ang="0">
                  <a:pos x="837" y="325"/>
                </a:cxn>
                <a:cxn ang="0">
                  <a:pos x="0" y="0"/>
                </a:cxn>
              </a:cxnLst>
              <a:rect l="0" t="0" r="r" b="b"/>
              <a:pathLst>
                <a:path w="838" h="326">
                  <a:moveTo>
                    <a:pt x="0" y="0"/>
                  </a:moveTo>
                  <a:lnTo>
                    <a:pt x="837" y="32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5" name="Freeform 61"/>
            <p:cNvSpPr>
              <a:spLocks/>
            </p:cNvSpPr>
            <p:nvPr/>
          </p:nvSpPr>
          <p:spPr bwMode="auto">
            <a:xfrm>
              <a:off x="2248" y="2268"/>
              <a:ext cx="69" cy="43"/>
            </a:xfrm>
            <a:custGeom>
              <a:avLst/>
              <a:gdLst/>
              <a:ahLst/>
              <a:cxnLst>
                <a:cxn ang="0">
                  <a:pos x="11" y="0"/>
                </a:cxn>
                <a:cxn ang="0">
                  <a:pos x="65" y="38"/>
                </a:cxn>
                <a:cxn ang="0">
                  <a:pos x="0" y="30"/>
                </a:cxn>
                <a:cxn ang="0">
                  <a:pos x="11" y="0"/>
                </a:cxn>
              </a:cxnLst>
              <a:rect l="0" t="0" r="r" b="b"/>
              <a:pathLst>
                <a:path w="66" h="39">
                  <a:moveTo>
                    <a:pt x="11" y="0"/>
                  </a:moveTo>
                  <a:lnTo>
                    <a:pt x="65" y="38"/>
                  </a:lnTo>
                  <a:lnTo>
                    <a:pt x="0" y="30"/>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6" name="Freeform 62"/>
            <p:cNvSpPr>
              <a:spLocks/>
            </p:cNvSpPr>
            <p:nvPr/>
          </p:nvSpPr>
          <p:spPr bwMode="auto">
            <a:xfrm>
              <a:off x="3284" y="1968"/>
              <a:ext cx="297" cy="343"/>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7" name="Freeform 63"/>
            <p:cNvSpPr>
              <a:spLocks/>
            </p:cNvSpPr>
            <p:nvPr/>
          </p:nvSpPr>
          <p:spPr bwMode="auto">
            <a:xfrm>
              <a:off x="3284" y="2246"/>
              <a:ext cx="58" cy="65"/>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8" name="Freeform 64"/>
            <p:cNvSpPr>
              <a:spLocks/>
            </p:cNvSpPr>
            <p:nvPr/>
          </p:nvSpPr>
          <p:spPr bwMode="auto">
            <a:xfrm>
              <a:off x="3905" y="1968"/>
              <a:ext cx="306" cy="329"/>
            </a:xfrm>
            <a:custGeom>
              <a:avLst/>
              <a:gdLst/>
              <a:ahLst/>
              <a:cxnLst>
                <a:cxn ang="0">
                  <a:pos x="0" y="0"/>
                </a:cxn>
                <a:cxn ang="0">
                  <a:pos x="288" y="299"/>
                </a:cxn>
                <a:cxn ang="0">
                  <a:pos x="0" y="0"/>
                </a:cxn>
              </a:cxnLst>
              <a:rect l="0" t="0" r="r" b="b"/>
              <a:pathLst>
                <a:path w="289" h="300">
                  <a:moveTo>
                    <a:pt x="0" y="0"/>
                  </a:moveTo>
                  <a:lnTo>
                    <a:pt x="288" y="29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09" name="Freeform 65"/>
            <p:cNvSpPr>
              <a:spLocks/>
            </p:cNvSpPr>
            <p:nvPr/>
          </p:nvSpPr>
          <p:spPr bwMode="auto">
            <a:xfrm>
              <a:off x="4150" y="2233"/>
              <a:ext cx="61" cy="64"/>
            </a:xfrm>
            <a:custGeom>
              <a:avLst/>
              <a:gdLst/>
              <a:ahLst/>
              <a:cxnLst>
                <a:cxn ang="0">
                  <a:pos x="23" y="0"/>
                </a:cxn>
                <a:cxn ang="0">
                  <a:pos x="56" y="57"/>
                </a:cxn>
                <a:cxn ang="0">
                  <a:pos x="0" y="22"/>
                </a:cxn>
                <a:cxn ang="0">
                  <a:pos x="23" y="0"/>
                </a:cxn>
              </a:cxnLst>
              <a:rect l="0" t="0" r="r" b="b"/>
              <a:pathLst>
                <a:path w="57" h="58">
                  <a:moveTo>
                    <a:pt x="23" y="0"/>
                  </a:moveTo>
                  <a:lnTo>
                    <a:pt x="56" y="57"/>
                  </a:lnTo>
                  <a:lnTo>
                    <a:pt x="0" y="22"/>
                  </a:lnTo>
                  <a:lnTo>
                    <a:pt x="2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0" name="Freeform 66"/>
            <p:cNvSpPr>
              <a:spLocks/>
            </p:cNvSpPr>
            <p:nvPr/>
          </p:nvSpPr>
          <p:spPr bwMode="auto">
            <a:xfrm>
              <a:off x="4230" y="1975"/>
              <a:ext cx="907" cy="328"/>
            </a:xfrm>
            <a:custGeom>
              <a:avLst/>
              <a:gdLst/>
              <a:ahLst/>
              <a:cxnLst>
                <a:cxn ang="0">
                  <a:pos x="0" y="0"/>
                </a:cxn>
                <a:cxn ang="0">
                  <a:pos x="857" y="299"/>
                </a:cxn>
                <a:cxn ang="0">
                  <a:pos x="0" y="0"/>
                </a:cxn>
              </a:cxnLst>
              <a:rect l="0" t="0" r="r" b="b"/>
              <a:pathLst>
                <a:path w="858" h="300">
                  <a:moveTo>
                    <a:pt x="0" y="0"/>
                  </a:moveTo>
                  <a:lnTo>
                    <a:pt x="857" y="29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1" name="Freeform 67"/>
            <p:cNvSpPr>
              <a:spLocks/>
            </p:cNvSpPr>
            <p:nvPr/>
          </p:nvSpPr>
          <p:spPr bwMode="auto">
            <a:xfrm>
              <a:off x="5066" y="2263"/>
              <a:ext cx="71" cy="40"/>
            </a:xfrm>
            <a:custGeom>
              <a:avLst/>
              <a:gdLst/>
              <a:ahLst/>
              <a:cxnLst>
                <a:cxn ang="0">
                  <a:pos x="11" y="0"/>
                </a:cxn>
                <a:cxn ang="0">
                  <a:pos x="66" y="36"/>
                </a:cxn>
                <a:cxn ang="0">
                  <a:pos x="0" y="31"/>
                </a:cxn>
                <a:cxn ang="0">
                  <a:pos x="11" y="0"/>
                </a:cxn>
              </a:cxnLst>
              <a:rect l="0" t="0" r="r" b="b"/>
              <a:pathLst>
                <a:path w="67" h="37">
                  <a:moveTo>
                    <a:pt x="11" y="0"/>
                  </a:moveTo>
                  <a:lnTo>
                    <a:pt x="66" y="36"/>
                  </a:lnTo>
                  <a:lnTo>
                    <a:pt x="0" y="31"/>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2" name="Freeform 68"/>
            <p:cNvSpPr>
              <a:spLocks/>
            </p:cNvSpPr>
            <p:nvPr/>
          </p:nvSpPr>
          <p:spPr bwMode="auto">
            <a:xfrm>
              <a:off x="1403" y="1444"/>
              <a:ext cx="785" cy="274"/>
            </a:xfrm>
            <a:custGeom>
              <a:avLst/>
              <a:gdLst/>
              <a:ahLst/>
              <a:cxnLst>
                <a:cxn ang="0">
                  <a:pos x="741" y="0"/>
                </a:cxn>
                <a:cxn ang="0">
                  <a:pos x="0" y="249"/>
                </a:cxn>
                <a:cxn ang="0">
                  <a:pos x="741" y="0"/>
                </a:cxn>
              </a:cxnLst>
              <a:rect l="0" t="0" r="r" b="b"/>
              <a:pathLst>
                <a:path w="742" h="250">
                  <a:moveTo>
                    <a:pt x="741" y="0"/>
                  </a:moveTo>
                  <a:lnTo>
                    <a:pt x="0" y="249"/>
                  </a:lnTo>
                  <a:lnTo>
                    <a:pt x="74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3" name="Freeform 69"/>
            <p:cNvSpPr>
              <a:spLocks/>
            </p:cNvSpPr>
            <p:nvPr/>
          </p:nvSpPr>
          <p:spPr bwMode="auto">
            <a:xfrm>
              <a:off x="1403" y="1677"/>
              <a:ext cx="71" cy="41"/>
            </a:xfrm>
            <a:custGeom>
              <a:avLst/>
              <a:gdLst/>
              <a:ahLst/>
              <a:cxnLst>
                <a:cxn ang="0">
                  <a:pos x="66" y="31"/>
                </a:cxn>
                <a:cxn ang="0">
                  <a:pos x="0" y="36"/>
                </a:cxn>
                <a:cxn ang="0">
                  <a:pos x="56" y="0"/>
                </a:cxn>
                <a:cxn ang="0">
                  <a:pos x="66" y="31"/>
                </a:cxn>
              </a:cxnLst>
              <a:rect l="0" t="0" r="r" b="b"/>
              <a:pathLst>
                <a:path w="67" h="37">
                  <a:moveTo>
                    <a:pt x="66" y="31"/>
                  </a:moveTo>
                  <a:lnTo>
                    <a:pt x="0" y="36"/>
                  </a:lnTo>
                  <a:lnTo>
                    <a:pt x="56" y="0"/>
                  </a:lnTo>
                  <a:lnTo>
                    <a:pt x="66" y="3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4" name="Freeform 70"/>
            <p:cNvSpPr>
              <a:spLocks/>
            </p:cNvSpPr>
            <p:nvPr/>
          </p:nvSpPr>
          <p:spPr bwMode="auto">
            <a:xfrm>
              <a:off x="2512" y="1450"/>
              <a:ext cx="1327" cy="268"/>
            </a:xfrm>
            <a:custGeom>
              <a:avLst/>
              <a:gdLst/>
              <a:ahLst/>
              <a:cxnLst>
                <a:cxn ang="0">
                  <a:pos x="0" y="0"/>
                </a:cxn>
                <a:cxn ang="0">
                  <a:pos x="1254" y="243"/>
                </a:cxn>
                <a:cxn ang="0">
                  <a:pos x="0" y="0"/>
                </a:cxn>
              </a:cxnLst>
              <a:rect l="0" t="0" r="r" b="b"/>
              <a:pathLst>
                <a:path w="1255" h="244">
                  <a:moveTo>
                    <a:pt x="0" y="0"/>
                  </a:moveTo>
                  <a:lnTo>
                    <a:pt x="1254" y="243"/>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5" name="Freeform 71"/>
            <p:cNvSpPr>
              <a:spLocks/>
            </p:cNvSpPr>
            <p:nvPr/>
          </p:nvSpPr>
          <p:spPr bwMode="auto">
            <a:xfrm>
              <a:off x="3769" y="1686"/>
              <a:ext cx="70" cy="35"/>
            </a:xfrm>
            <a:custGeom>
              <a:avLst/>
              <a:gdLst/>
              <a:ahLst/>
              <a:cxnLst>
                <a:cxn ang="0">
                  <a:pos x="6" y="0"/>
                </a:cxn>
                <a:cxn ang="0">
                  <a:pos x="66" y="28"/>
                </a:cxn>
                <a:cxn ang="0">
                  <a:pos x="0" y="31"/>
                </a:cxn>
                <a:cxn ang="0">
                  <a:pos x="6" y="0"/>
                </a:cxn>
              </a:cxnLst>
              <a:rect l="0" t="0" r="r" b="b"/>
              <a:pathLst>
                <a:path w="67" h="32">
                  <a:moveTo>
                    <a:pt x="6" y="0"/>
                  </a:moveTo>
                  <a:lnTo>
                    <a:pt x="66" y="28"/>
                  </a:lnTo>
                  <a:lnTo>
                    <a:pt x="0" y="31"/>
                  </a:lnTo>
                  <a:lnTo>
                    <a:pt x="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6" name="Freeform 72"/>
            <p:cNvSpPr>
              <a:spLocks/>
            </p:cNvSpPr>
            <p:nvPr/>
          </p:nvSpPr>
          <p:spPr bwMode="auto">
            <a:xfrm>
              <a:off x="978"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7" name="Freeform 73"/>
            <p:cNvSpPr>
              <a:spLocks/>
            </p:cNvSpPr>
            <p:nvPr/>
          </p:nvSpPr>
          <p:spPr bwMode="auto">
            <a:xfrm>
              <a:off x="1194" y="2323"/>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8" name="Freeform 74"/>
            <p:cNvSpPr>
              <a:spLocks/>
            </p:cNvSpPr>
            <p:nvPr/>
          </p:nvSpPr>
          <p:spPr bwMode="auto">
            <a:xfrm>
              <a:off x="1411" y="2323"/>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19" name="Freeform 75"/>
            <p:cNvSpPr>
              <a:spLocks/>
            </p:cNvSpPr>
            <p:nvPr/>
          </p:nvSpPr>
          <p:spPr bwMode="auto">
            <a:xfrm>
              <a:off x="1627" y="2323"/>
              <a:ext cx="216"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46220" name="Rectangle 76"/>
            <p:cNvSpPr>
              <a:spLocks noChangeArrowheads="1"/>
            </p:cNvSpPr>
            <p:nvPr/>
          </p:nvSpPr>
          <p:spPr bwMode="auto">
            <a:xfrm>
              <a:off x="1621" y="998"/>
              <a:ext cx="446"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dirty="0">
                  <a:solidFill>
                    <a:srgbClr val="000000"/>
                  </a:solidFill>
                  <a:latin typeface="Arial" charset="0"/>
                </a:rPr>
                <a:t>Root</a:t>
              </a:r>
            </a:p>
          </p:txBody>
        </p:sp>
        <p:sp>
          <p:nvSpPr>
            <p:cNvPr id="646221" name="Rectangle 77"/>
            <p:cNvSpPr>
              <a:spLocks noChangeArrowheads="1"/>
            </p:cNvSpPr>
            <p:nvPr/>
          </p:nvSpPr>
          <p:spPr bwMode="auto">
            <a:xfrm>
              <a:off x="2256" y="1220"/>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46222" name="Rectangle 78"/>
            <p:cNvSpPr>
              <a:spLocks noChangeArrowheads="1"/>
            </p:cNvSpPr>
            <p:nvPr/>
          </p:nvSpPr>
          <p:spPr bwMode="auto">
            <a:xfrm>
              <a:off x="3636" y="174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46223" name="Rectangle 79"/>
            <p:cNvSpPr>
              <a:spLocks noChangeArrowheads="1"/>
            </p:cNvSpPr>
            <p:nvPr/>
          </p:nvSpPr>
          <p:spPr bwMode="auto">
            <a:xfrm>
              <a:off x="3966" y="1751"/>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46224" name="Rectangle 80"/>
            <p:cNvSpPr>
              <a:spLocks noChangeArrowheads="1"/>
            </p:cNvSpPr>
            <p:nvPr/>
          </p:nvSpPr>
          <p:spPr bwMode="auto">
            <a:xfrm>
              <a:off x="1885" y="2322"/>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46225" name="Rectangle 81"/>
            <p:cNvSpPr>
              <a:spLocks noChangeArrowheads="1"/>
            </p:cNvSpPr>
            <p:nvPr/>
          </p:nvSpPr>
          <p:spPr bwMode="auto">
            <a:xfrm>
              <a:off x="2101" y="2322"/>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46226" name="Rectangle 82"/>
            <p:cNvSpPr>
              <a:spLocks noChangeArrowheads="1"/>
            </p:cNvSpPr>
            <p:nvPr/>
          </p:nvSpPr>
          <p:spPr bwMode="auto">
            <a:xfrm>
              <a:off x="2832"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46227" name="Rectangle 83"/>
            <p:cNvSpPr>
              <a:spLocks noChangeArrowheads="1"/>
            </p:cNvSpPr>
            <p:nvPr/>
          </p:nvSpPr>
          <p:spPr bwMode="auto">
            <a:xfrm>
              <a:off x="3037"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20*</a:t>
              </a:r>
            </a:p>
          </p:txBody>
        </p:sp>
        <p:sp>
          <p:nvSpPr>
            <p:cNvPr id="646228" name="Rectangle 84"/>
            <p:cNvSpPr>
              <a:spLocks noChangeArrowheads="1"/>
            </p:cNvSpPr>
            <p:nvPr/>
          </p:nvSpPr>
          <p:spPr bwMode="auto">
            <a:xfrm>
              <a:off x="3246"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22*</a:t>
              </a:r>
            </a:p>
          </p:txBody>
        </p:sp>
        <p:sp>
          <p:nvSpPr>
            <p:cNvPr id="646229" name="Rectangle 85"/>
            <p:cNvSpPr>
              <a:spLocks noChangeArrowheads="1"/>
            </p:cNvSpPr>
            <p:nvPr/>
          </p:nvSpPr>
          <p:spPr bwMode="auto">
            <a:xfrm>
              <a:off x="3764"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46230" name="Rectangle 86"/>
            <p:cNvSpPr>
              <a:spLocks noChangeArrowheads="1"/>
            </p:cNvSpPr>
            <p:nvPr/>
          </p:nvSpPr>
          <p:spPr bwMode="auto">
            <a:xfrm>
              <a:off x="3987"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46231" name="Rectangle 87"/>
            <p:cNvSpPr>
              <a:spLocks noChangeArrowheads="1"/>
            </p:cNvSpPr>
            <p:nvPr/>
          </p:nvSpPr>
          <p:spPr bwMode="auto">
            <a:xfrm>
              <a:off x="4189" y="231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46232" name="Rectangle 88"/>
            <p:cNvSpPr>
              <a:spLocks noChangeArrowheads="1"/>
            </p:cNvSpPr>
            <p:nvPr/>
          </p:nvSpPr>
          <p:spPr bwMode="auto">
            <a:xfrm>
              <a:off x="4704" y="231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46233" name="Rectangle 89"/>
            <p:cNvSpPr>
              <a:spLocks noChangeArrowheads="1"/>
            </p:cNvSpPr>
            <p:nvPr/>
          </p:nvSpPr>
          <p:spPr bwMode="auto">
            <a:xfrm>
              <a:off x="4920" y="231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46234" name="Rectangle 90"/>
            <p:cNvSpPr>
              <a:spLocks noChangeArrowheads="1"/>
            </p:cNvSpPr>
            <p:nvPr/>
          </p:nvSpPr>
          <p:spPr bwMode="auto">
            <a:xfrm>
              <a:off x="5130" y="230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46235" name="Rectangle 91"/>
            <p:cNvSpPr>
              <a:spLocks noChangeArrowheads="1"/>
            </p:cNvSpPr>
            <p:nvPr/>
          </p:nvSpPr>
          <p:spPr bwMode="auto">
            <a:xfrm>
              <a:off x="5346" y="230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46236" name="Rectangle 92"/>
            <p:cNvSpPr>
              <a:spLocks noChangeArrowheads="1"/>
            </p:cNvSpPr>
            <p:nvPr/>
          </p:nvSpPr>
          <p:spPr bwMode="auto">
            <a:xfrm>
              <a:off x="1154" y="1751"/>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13</a:t>
              </a:r>
            </a:p>
          </p:txBody>
        </p:sp>
        <p:sp>
          <p:nvSpPr>
            <p:cNvPr id="646237" name="Rectangle 93"/>
            <p:cNvSpPr>
              <a:spLocks noChangeArrowheads="1"/>
            </p:cNvSpPr>
            <p:nvPr/>
          </p:nvSpPr>
          <p:spPr bwMode="auto">
            <a:xfrm>
              <a:off x="843" y="1751"/>
              <a:ext cx="19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46238" name="Rectangle 94"/>
            <p:cNvSpPr>
              <a:spLocks noChangeArrowheads="1"/>
            </p:cNvSpPr>
            <p:nvPr/>
          </p:nvSpPr>
          <p:spPr bwMode="auto">
            <a:xfrm>
              <a:off x="1201" y="2308"/>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7*</a:t>
              </a:r>
            </a:p>
          </p:txBody>
        </p:sp>
        <p:sp>
          <p:nvSpPr>
            <p:cNvPr id="646239" name="Rectangle 95"/>
            <p:cNvSpPr>
              <a:spLocks noChangeArrowheads="1"/>
            </p:cNvSpPr>
            <p:nvPr/>
          </p:nvSpPr>
          <p:spPr bwMode="auto">
            <a:xfrm>
              <a:off x="986" y="2308"/>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46240" name="Rectangle 96"/>
            <p:cNvSpPr>
              <a:spLocks noChangeArrowheads="1"/>
            </p:cNvSpPr>
            <p:nvPr/>
          </p:nvSpPr>
          <p:spPr bwMode="auto">
            <a:xfrm>
              <a:off x="1411" y="2308"/>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8*</a:t>
              </a:r>
            </a:p>
          </p:txBody>
        </p:sp>
        <p:sp>
          <p:nvSpPr>
            <p:cNvPr id="646241" name="Line 97"/>
            <p:cNvSpPr>
              <a:spLocks noChangeShapeType="1"/>
            </p:cNvSpPr>
            <p:nvPr/>
          </p:nvSpPr>
          <p:spPr bwMode="auto">
            <a:xfrm>
              <a:off x="1892" y="912"/>
              <a:ext cx="356" cy="263"/>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46242" name="Arc 98"/>
            <p:cNvSpPr>
              <a:spLocks/>
            </p:cNvSpPr>
            <p:nvPr/>
          </p:nvSpPr>
          <p:spPr bwMode="auto">
            <a:xfrm rot="13440000">
              <a:off x="4532" y="2175"/>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6243" name="Arc 99"/>
            <p:cNvSpPr>
              <a:spLocks/>
            </p:cNvSpPr>
            <p:nvPr/>
          </p:nvSpPr>
          <p:spPr bwMode="auto">
            <a:xfrm rot="13440000">
              <a:off x="826" y="2175"/>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6244" name="Arc 100"/>
            <p:cNvSpPr>
              <a:spLocks/>
            </p:cNvSpPr>
            <p:nvPr/>
          </p:nvSpPr>
          <p:spPr bwMode="auto">
            <a:xfrm rot="13440000">
              <a:off x="1740" y="2175"/>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6245" name="Arc 101"/>
            <p:cNvSpPr>
              <a:spLocks/>
            </p:cNvSpPr>
            <p:nvPr/>
          </p:nvSpPr>
          <p:spPr bwMode="auto">
            <a:xfrm rot="13440000">
              <a:off x="2704" y="2175"/>
              <a:ext cx="204"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46246" name="Arc 102"/>
            <p:cNvSpPr>
              <a:spLocks/>
            </p:cNvSpPr>
            <p:nvPr/>
          </p:nvSpPr>
          <p:spPr bwMode="auto">
            <a:xfrm rot="13440000">
              <a:off x="3618" y="2175"/>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646252" name="Rectangle 108"/>
          <p:cNvSpPr>
            <a:spLocks noGrp="1" noChangeArrowheads="1"/>
          </p:cNvSpPr>
          <p:nvPr>
            <p:ph type="body" idx="1"/>
          </p:nvPr>
        </p:nvSpPr>
        <p:spPr>
          <a:xfrm>
            <a:off x="1964871" y="4495800"/>
            <a:ext cx="8229600" cy="2362200"/>
          </a:xfrm>
          <a:noFill/>
          <a:ln/>
        </p:spPr>
        <p:txBody>
          <a:bodyPr vert="horz" lIns="90488" tIns="44450" rIns="90488" bIns="44450" rtlCol="0">
            <a:normAutofit/>
          </a:bodyPr>
          <a:lstStyle/>
          <a:p>
            <a:r>
              <a:rPr lang="en-US" sz="2400" dirty="0">
                <a:solidFill>
                  <a:srgbClr val="000000"/>
                </a:solidFill>
              </a:rPr>
              <a:t>Root was split: height increases by 1</a:t>
            </a:r>
          </a:p>
          <a:p>
            <a:r>
              <a:rPr lang="en-US" sz="2400" dirty="0">
                <a:solidFill>
                  <a:srgbClr val="000000"/>
                </a:solidFill>
              </a:rPr>
              <a:t>Could avoid split by re-distributing entries with a sibling</a:t>
            </a:r>
          </a:p>
          <a:p>
            <a:pPr lvl="1"/>
            <a:r>
              <a:rPr lang="en-US" dirty="0">
                <a:solidFill>
                  <a:srgbClr val="000000"/>
                </a:solidFill>
              </a:rPr>
              <a:t>Sibling: immediately to left or right, and same parent</a:t>
            </a:r>
          </a:p>
        </p:txBody>
      </p:sp>
      <p:sp>
        <p:nvSpPr>
          <p:cNvPr id="105" name="Rectangle 2"/>
          <p:cNvSpPr txBox="1">
            <a:spLocks noChangeArrowheads="1"/>
          </p:cNvSpPr>
          <p:nvPr/>
        </p:nvSpPr>
        <p:spPr>
          <a:xfrm>
            <a:off x="838200" y="1139825"/>
            <a:ext cx="10515600" cy="550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Inserting 8* into B+ Tree</a:t>
            </a:r>
          </a:p>
        </p:txBody>
      </p:sp>
      <p:sp>
        <p:nvSpPr>
          <p:cNvPr id="104" name="TextBox 103"/>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038519395"/>
      </p:ext>
    </p:ext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9012" name="Rectangle 100"/>
          <p:cNvSpPr>
            <a:spLocks noGrp="1" noChangeArrowheads="1"/>
          </p:cNvSpPr>
          <p:nvPr>
            <p:ph type="body" idx="1"/>
          </p:nvPr>
        </p:nvSpPr>
        <p:spPr>
          <a:xfrm>
            <a:off x="1905000" y="3962400"/>
            <a:ext cx="8534400" cy="2895600"/>
          </a:xfrm>
          <a:noFill/>
          <a:ln/>
        </p:spPr>
        <p:txBody>
          <a:bodyPr vert="horz" lIns="90488" tIns="44450" rIns="90488" bIns="44450" rtlCol="0">
            <a:normAutofit fontScale="92500" lnSpcReduction="10000"/>
          </a:bodyPr>
          <a:lstStyle/>
          <a:p>
            <a:r>
              <a:rPr lang="en-US" dirty="0"/>
              <a:t>Re-distributing entries with a </a:t>
            </a:r>
            <a:r>
              <a:rPr lang="en-US" b="1" dirty="0">
                <a:solidFill>
                  <a:srgbClr val="0000FF"/>
                </a:solidFill>
              </a:rPr>
              <a:t>sibling</a:t>
            </a:r>
          </a:p>
          <a:p>
            <a:pPr lvl="1"/>
            <a:r>
              <a:rPr lang="en-US" dirty="0"/>
              <a:t>Improves page occupancy</a:t>
            </a:r>
          </a:p>
          <a:p>
            <a:pPr lvl="1"/>
            <a:r>
              <a:rPr lang="en-US" dirty="0"/>
              <a:t>Usually not used for non-leaf node splits. Why?</a:t>
            </a:r>
          </a:p>
          <a:p>
            <a:pPr lvl="2"/>
            <a:r>
              <a:rPr lang="en-US" dirty="0"/>
              <a:t>Increases I/O, especially if we check both siblings</a:t>
            </a:r>
          </a:p>
          <a:p>
            <a:pPr lvl="2"/>
            <a:r>
              <a:rPr lang="en-US" dirty="0"/>
              <a:t>Better if split propagates up the tree (rare)</a:t>
            </a:r>
          </a:p>
          <a:p>
            <a:pPr lvl="2"/>
            <a:r>
              <a:rPr lang="en-US" dirty="0"/>
              <a:t>Use only for leaf level entries as we have to set pointers</a:t>
            </a:r>
          </a:p>
        </p:txBody>
      </p:sp>
      <p:grpSp>
        <p:nvGrpSpPr>
          <p:cNvPr id="679079" name="Group 167"/>
          <p:cNvGrpSpPr>
            <a:grpSpLocks/>
          </p:cNvGrpSpPr>
          <p:nvPr/>
        </p:nvGrpSpPr>
        <p:grpSpPr bwMode="auto">
          <a:xfrm>
            <a:off x="1811339" y="1295400"/>
            <a:ext cx="8556625" cy="2514600"/>
            <a:chOff x="181" y="624"/>
            <a:chExt cx="5390" cy="1584"/>
          </a:xfrm>
        </p:grpSpPr>
        <p:sp>
          <p:nvSpPr>
            <p:cNvPr id="679014" name="Freeform 102"/>
            <p:cNvSpPr>
              <a:spLocks/>
            </p:cNvSpPr>
            <p:nvPr/>
          </p:nvSpPr>
          <p:spPr bwMode="auto">
            <a:xfrm>
              <a:off x="2089" y="953"/>
              <a:ext cx="364" cy="323"/>
            </a:xfrm>
            <a:custGeom>
              <a:avLst/>
              <a:gdLst/>
              <a:ahLst/>
              <a:cxnLst>
                <a:cxn ang="0">
                  <a:pos x="0" y="292"/>
                </a:cxn>
                <a:cxn ang="0">
                  <a:pos x="0" y="0"/>
                </a:cxn>
                <a:cxn ang="0">
                  <a:pos x="350" y="0"/>
                </a:cxn>
                <a:cxn ang="0">
                  <a:pos x="350" y="292"/>
                </a:cxn>
                <a:cxn ang="0">
                  <a:pos x="0" y="292"/>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5" name="Freeform 103"/>
            <p:cNvSpPr>
              <a:spLocks/>
            </p:cNvSpPr>
            <p:nvPr/>
          </p:nvSpPr>
          <p:spPr bwMode="auto">
            <a:xfrm>
              <a:off x="2150" y="953"/>
              <a:ext cx="1" cy="32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6" name="Freeform 104"/>
            <p:cNvSpPr>
              <a:spLocks/>
            </p:cNvSpPr>
            <p:nvPr/>
          </p:nvSpPr>
          <p:spPr bwMode="auto">
            <a:xfrm>
              <a:off x="2452" y="953"/>
              <a:ext cx="365" cy="323"/>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7" name="Freeform 105"/>
            <p:cNvSpPr>
              <a:spLocks/>
            </p:cNvSpPr>
            <p:nvPr/>
          </p:nvSpPr>
          <p:spPr bwMode="auto">
            <a:xfrm>
              <a:off x="2514" y="953"/>
              <a:ext cx="1" cy="32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8" name="Freeform 106"/>
            <p:cNvSpPr>
              <a:spLocks/>
            </p:cNvSpPr>
            <p:nvPr/>
          </p:nvSpPr>
          <p:spPr bwMode="auto">
            <a:xfrm>
              <a:off x="2816" y="953"/>
              <a:ext cx="364" cy="323"/>
            </a:xfrm>
            <a:custGeom>
              <a:avLst/>
              <a:gdLst/>
              <a:ahLst/>
              <a:cxnLst>
                <a:cxn ang="0">
                  <a:pos x="0" y="292"/>
                </a:cxn>
                <a:cxn ang="0">
                  <a:pos x="0" y="0"/>
                </a:cxn>
                <a:cxn ang="0">
                  <a:pos x="351" y="0"/>
                </a:cxn>
                <a:cxn ang="0">
                  <a:pos x="351" y="292"/>
                </a:cxn>
                <a:cxn ang="0">
                  <a:pos x="0" y="292"/>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19" name="Freeform 107"/>
            <p:cNvSpPr>
              <a:spLocks/>
            </p:cNvSpPr>
            <p:nvPr/>
          </p:nvSpPr>
          <p:spPr bwMode="auto">
            <a:xfrm>
              <a:off x="2877" y="953"/>
              <a:ext cx="1" cy="32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0" name="Freeform 108"/>
            <p:cNvSpPr>
              <a:spLocks/>
            </p:cNvSpPr>
            <p:nvPr/>
          </p:nvSpPr>
          <p:spPr bwMode="auto">
            <a:xfrm>
              <a:off x="3179" y="953"/>
              <a:ext cx="366" cy="323"/>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1" name="Freeform 109"/>
            <p:cNvSpPr>
              <a:spLocks/>
            </p:cNvSpPr>
            <p:nvPr/>
          </p:nvSpPr>
          <p:spPr bwMode="auto">
            <a:xfrm>
              <a:off x="3239" y="953"/>
              <a:ext cx="2" cy="323"/>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2" name="Freeform 110"/>
            <p:cNvSpPr>
              <a:spLocks/>
            </p:cNvSpPr>
            <p:nvPr/>
          </p:nvSpPr>
          <p:spPr bwMode="auto">
            <a:xfrm>
              <a:off x="3544" y="953"/>
              <a:ext cx="61" cy="323"/>
            </a:xfrm>
            <a:custGeom>
              <a:avLst/>
              <a:gdLst/>
              <a:ahLst/>
              <a:cxnLst>
                <a:cxn ang="0">
                  <a:pos x="0" y="292"/>
                </a:cxn>
                <a:cxn ang="0">
                  <a:pos x="0" y="0"/>
                </a:cxn>
                <a:cxn ang="0">
                  <a:pos x="58" y="0"/>
                </a:cxn>
                <a:cxn ang="0">
                  <a:pos x="58" y="292"/>
                </a:cxn>
                <a:cxn ang="0">
                  <a:pos x="0" y="292"/>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3" name="Freeform 111"/>
            <p:cNvSpPr>
              <a:spLocks/>
            </p:cNvSpPr>
            <p:nvPr/>
          </p:nvSpPr>
          <p:spPr bwMode="auto">
            <a:xfrm>
              <a:off x="4543"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4" name="Freeform 112"/>
            <p:cNvSpPr>
              <a:spLocks/>
            </p:cNvSpPr>
            <p:nvPr/>
          </p:nvSpPr>
          <p:spPr bwMode="auto">
            <a:xfrm>
              <a:off x="4785"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5" name="Freeform 113"/>
            <p:cNvSpPr>
              <a:spLocks/>
            </p:cNvSpPr>
            <p:nvPr/>
          </p:nvSpPr>
          <p:spPr bwMode="auto">
            <a:xfrm>
              <a:off x="5028" y="1949"/>
              <a:ext cx="244" cy="259"/>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6" name="Freeform 114"/>
            <p:cNvSpPr>
              <a:spLocks/>
            </p:cNvSpPr>
            <p:nvPr/>
          </p:nvSpPr>
          <p:spPr bwMode="auto">
            <a:xfrm>
              <a:off x="5271" y="1949"/>
              <a:ext cx="242" cy="259"/>
            </a:xfrm>
            <a:custGeom>
              <a:avLst/>
              <a:gdLst/>
              <a:ahLst/>
              <a:cxnLst>
                <a:cxn ang="0">
                  <a:pos x="0" y="234"/>
                </a:cxn>
                <a:cxn ang="0">
                  <a:pos x="0" y="0"/>
                </a:cxn>
                <a:cxn ang="0">
                  <a:pos x="233" y="0"/>
                </a:cxn>
                <a:cxn ang="0">
                  <a:pos x="233" y="234"/>
                </a:cxn>
                <a:cxn ang="0">
                  <a:pos x="0" y="234"/>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7" name="Freeform 115"/>
            <p:cNvSpPr>
              <a:spLocks/>
            </p:cNvSpPr>
            <p:nvPr/>
          </p:nvSpPr>
          <p:spPr bwMode="auto">
            <a:xfrm>
              <a:off x="181"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8" name="Freeform 116"/>
            <p:cNvSpPr>
              <a:spLocks/>
            </p:cNvSpPr>
            <p:nvPr/>
          </p:nvSpPr>
          <p:spPr bwMode="auto">
            <a:xfrm>
              <a:off x="423"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29" name="Freeform 117"/>
            <p:cNvSpPr>
              <a:spLocks/>
            </p:cNvSpPr>
            <p:nvPr/>
          </p:nvSpPr>
          <p:spPr bwMode="auto">
            <a:xfrm>
              <a:off x="666"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0" name="Freeform 118"/>
            <p:cNvSpPr>
              <a:spLocks/>
            </p:cNvSpPr>
            <p:nvPr/>
          </p:nvSpPr>
          <p:spPr bwMode="auto">
            <a:xfrm>
              <a:off x="908"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1" name="Freeform 119"/>
            <p:cNvSpPr>
              <a:spLocks/>
            </p:cNvSpPr>
            <p:nvPr/>
          </p:nvSpPr>
          <p:spPr bwMode="auto">
            <a:xfrm>
              <a:off x="1271"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2" name="Freeform 120"/>
            <p:cNvSpPr>
              <a:spLocks/>
            </p:cNvSpPr>
            <p:nvPr/>
          </p:nvSpPr>
          <p:spPr bwMode="auto">
            <a:xfrm>
              <a:off x="1514"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3" name="Freeform 121"/>
            <p:cNvSpPr>
              <a:spLocks/>
            </p:cNvSpPr>
            <p:nvPr/>
          </p:nvSpPr>
          <p:spPr bwMode="auto">
            <a:xfrm>
              <a:off x="1756"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4" name="Freeform 122"/>
            <p:cNvSpPr>
              <a:spLocks/>
            </p:cNvSpPr>
            <p:nvPr/>
          </p:nvSpPr>
          <p:spPr bwMode="auto">
            <a:xfrm>
              <a:off x="1998"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5" name="Freeform 123"/>
            <p:cNvSpPr>
              <a:spLocks/>
            </p:cNvSpPr>
            <p:nvPr/>
          </p:nvSpPr>
          <p:spPr bwMode="auto">
            <a:xfrm>
              <a:off x="2361"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6" name="Freeform 124"/>
            <p:cNvSpPr>
              <a:spLocks/>
            </p:cNvSpPr>
            <p:nvPr/>
          </p:nvSpPr>
          <p:spPr bwMode="auto">
            <a:xfrm>
              <a:off x="2604"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7" name="Freeform 125"/>
            <p:cNvSpPr>
              <a:spLocks/>
            </p:cNvSpPr>
            <p:nvPr/>
          </p:nvSpPr>
          <p:spPr bwMode="auto">
            <a:xfrm>
              <a:off x="2846" y="1949"/>
              <a:ext cx="244" cy="259"/>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8" name="Freeform 126"/>
            <p:cNvSpPr>
              <a:spLocks/>
            </p:cNvSpPr>
            <p:nvPr/>
          </p:nvSpPr>
          <p:spPr bwMode="auto">
            <a:xfrm>
              <a:off x="3089"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39" name="Freeform 127"/>
            <p:cNvSpPr>
              <a:spLocks/>
            </p:cNvSpPr>
            <p:nvPr/>
          </p:nvSpPr>
          <p:spPr bwMode="auto">
            <a:xfrm>
              <a:off x="3452" y="1949"/>
              <a:ext cx="244" cy="259"/>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0" name="Freeform 128"/>
            <p:cNvSpPr>
              <a:spLocks/>
            </p:cNvSpPr>
            <p:nvPr/>
          </p:nvSpPr>
          <p:spPr bwMode="auto">
            <a:xfrm>
              <a:off x="3695"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1" name="Freeform 129"/>
            <p:cNvSpPr>
              <a:spLocks/>
            </p:cNvSpPr>
            <p:nvPr/>
          </p:nvSpPr>
          <p:spPr bwMode="auto">
            <a:xfrm>
              <a:off x="3937" y="1949"/>
              <a:ext cx="244"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2" name="Freeform 130"/>
            <p:cNvSpPr>
              <a:spLocks/>
            </p:cNvSpPr>
            <p:nvPr/>
          </p:nvSpPr>
          <p:spPr bwMode="auto">
            <a:xfrm>
              <a:off x="4180" y="1949"/>
              <a:ext cx="243" cy="259"/>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3" name="Freeform 131"/>
            <p:cNvSpPr>
              <a:spLocks/>
            </p:cNvSpPr>
            <p:nvPr/>
          </p:nvSpPr>
          <p:spPr bwMode="auto">
            <a:xfrm>
              <a:off x="673" y="1234"/>
              <a:ext cx="1447" cy="701"/>
            </a:xfrm>
            <a:custGeom>
              <a:avLst/>
              <a:gdLst/>
              <a:ahLst/>
              <a:cxnLst>
                <a:cxn ang="0">
                  <a:pos x="1397" y="0"/>
                </a:cxn>
                <a:cxn ang="0">
                  <a:pos x="0" y="635"/>
                </a:cxn>
                <a:cxn ang="0">
                  <a:pos x="1397" y="0"/>
                </a:cxn>
              </a:cxnLst>
              <a:rect l="0" t="0" r="r" b="b"/>
              <a:pathLst>
                <a:path w="1398" h="636">
                  <a:moveTo>
                    <a:pt x="1397" y="0"/>
                  </a:moveTo>
                  <a:lnTo>
                    <a:pt x="0" y="635"/>
                  </a:lnTo>
                  <a:lnTo>
                    <a:pt x="139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4" name="Freeform 132"/>
            <p:cNvSpPr>
              <a:spLocks/>
            </p:cNvSpPr>
            <p:nvPr/>
          </p:nvSpPr>
          <p:spPr bwMode="auto">
            <a:xfrm>
              <a:off x="673" y="1882"/>
              <a:ext cx="77" cy="53"/>
            </a:xfrm>
            <a:custGeom>
              <a:avLst/>
              <a:gdLst/>
              <a:ahLst/>
              <a:cxnLst>
                <a:cxn ang="0">
                  <a:pos x="74" y="33"/>
                </a:cxn>
                <a:cxn ang="0">
                  <a:pos x="0" y="47"/>
                </a:cxn>
                <a:cxn ang="0">
                  <a:pos x="59" y="0"/>
                </a:cxn>
                <a:cxn ang="0">
                  <a:pos x="74" y="33"/>
                </a:cxn>
              </a:cxnLst>
              <a:rect l="0" t="0" r="r" b="b"/>
              <a:pathLst>
                <a:path w="75" h="48">
                  <a:moveTo>
                    <a:pt x="74" y="33"/>
                  </a:moveTo>
                  <a:lnTo>
                    <a:pt x="0" y="47"/>
                  </a:lnTo>
                  <a:lnTo>
                    <a:pt x="59" y="0"/>
                  </a:lnTo>
                  <a:lnTo>
                    <a:pt x="74" y="3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5" name="Freeform 133"/>
            <p:cNvSpPr>
              <a:spLocks/>
            </p:cNvSpPr>
            <p:nvPr/>
          </p:nvSpPr>
          <p:spPr bwMode="auto">
            <a:xfrm>
              <a:off x="1756" y="1243"/>
              <a:ext cx="720" cy="692"/>
            </a:xfrm>
            <a:custGeom>
              <a:avLst/>
              <a:gdLst/>
              <a:ahLst/>
              <a:cxnLst>
                <a:cxn ang="0">
                  <a:pos x="695" y="0"/>
                </a:cxn>
                <a:cxn ang="0">
                  <a:pos x="0" y="627"/>
                </a:cxn>
                <a:cxn ang="0">
                  <a:pos x="695" y="0"/>
                </a:cxn>
              </a:cxnLst>
              <a:rect l="0" t="0" r="r" b="b"/>
              <a:pathLst>
                <a:path w="696" h="628">
                  <a:moveTo>
                    <a:pt x="695" y="0"/>
                  </a:moveTo>
                  <a:lnTo>
                    <a:pt x="0" y="627"/>
                  </a:lnTo>
                  <a:lnTo>
                    <a:pt x="69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6" name="Freeform 134"/>
            <p:cNvSpPr>
              <a:spLocks/>
            </p:cNvSpPr>
            <p:nvPr/>
          </p:nvSpPr>
          <p:spPr bwMode="auto">
            <a:xfrm>
              <a:off x="1756" y="1864"/>
              <a:ext cx="70" cy="71"/>
            </a:xfrm>
            <a:custGeom>
              <a:avLst/>
              <a:gdLst/>
              <a:ahLst/>
              <a:cxnLst>
                <a:cxn ang="0">
                  <a:pos x="67" y="27"/>
                </a:cxn>
                <a:cxn ang="0">
                  <a:pos x="0" y="63"/>
                </a:cxn>
                <a:cxn ang="0">
                  <a:pos x="42" y="0"/>
                </a:cxn>
                <a:cxn ang="0">
                  <a:pos x="67" y="27"/>
                </a:cxn>
              </a:cxnLst>
              <a:rect l="0" t="0" r="r" b="b"/>
              <a:pathLst>
                <a:path w="68" h="64">
                  <a:moveTo>
                    <a:pt x="67" y="27"/>
                  </a:moveTo>
                  <a:lnTo>
                    <a:pt x="0" y="63"/>
                  </a:lnTo>
                  <a:lnTo>
                    <a:pt x="42" y="0"/>
                  </a:lnTo>
                  <a:lnTo>
                    <a:pt x="67" y="2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7" name="Freeform 135"/>
            <p:cNvSpPr>
              <a:spLocks/>
            </p:cNvSpPr>
            <p:nvPr/>
          </p:nvSpPr>
          <p:spPr bwMode="auto">
            <a:xfrm>
              <a:off x="2839" y="1243"/>
              <a:ext cx="1" cy="684"/>
            </a:xfrm>
            <a:custGeom>
              <a:avLst/>
              <a:gdLst/>
              <a:ahLst/>
              <a:cxnLst>
                <a:cxn ang="0">
                  <a:pos x="0" y="0"/>
                </a:cxn>
                <a:cxn ang="0">
                  <a:pos x="0" y="620"/>
                </a:cxn>
                <a:cxn ang="0">
                  <a:pos x="0" y="0"/>
                </a:cxn>
              </a:cxnLst>
              <a:rect l="0" t="0" r="r" b="b"/>
              <a:pathLst>
                <a:path w="1" h="621">
                  <a:moveTo>
                    <a:pt x="0" y="0"/>
                  </a:moveTo>
                  <a:lnTo>
                    <a:pt x="0" y="62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8" name="Freeform 136"/>
            <p:cNvSpPr>
              <a:spLocks/>
            </p:cNvSpPr>
            <p:nvPr/>
          </p:nvSpPr>
          <p:spPr bwMode="auto">
            <a:xfrm>
              <a:off x="2819" y="1844"/>
              <a:ext cx="39" cy="83"/>
            </a:xfrm>
            <a:custGeom>
              <a:avLst/>
              <a:gdLst/>
              <a:ahLst/>
              <a:cxnLst>
                <a:cxn ang="0">
                  <a:pos x="37" y="0"/>
                </a:cxn>
                <a:cxn ang="0">
                  <a:pos x="19" y="74"/>
                </a:cxn>
                <a:cxn ang="0">
                  <a:pos x="0" y="0"/>
                </a:cxn>
                <a:cxn ang="0">
                  <a:pos x="37" y="0"/>
                </a:cxn>
              </a:cxnLst>
              <a:rect l="0" t="0" r="r" b="b"/>
              <a:pathLst>
                <a:path w="38" h="75">
                  <a:moveTo>
                    <a:pt x="37" y="0"/>
                  </a:moveTo>
                  <a:lnTo>
                    <a:pt x="19" y="74"/>
                  </a:lnTo>
                  <a:lnTo>
                    <a:pt x="0" y="0"/>
                  </a:lnTo>
                  <a:lnTo>
                    <a:pt x="37"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49" name="Freeform 137"/>
            <p:cNvSpPr>
              <a:spLocks/>
            </p:cNvSpPr>
            <p:nvPr/>
          </p:nvSpPr>
          <p:spPr bwMode="auto">
            <a:xfrm>
              <a:off x="3209" y="1234"/>
              <a:ext cx="714" cy="693"/>
            </a:xfrm>
            <a:custGeom>
              <a:avLst/>
              <a:gdLst/>
              <a:ahLst/>
              <a:cxnLst>
                <a:cxn ang="0">
                  <a:pos x="0" y="0"/>
                </a:cxn>
                <a:cxn ang="0">
                  <a:pos x="688" y="628"/>
                </a:cxn>
                <a:cxn ang="0">
                  <a:pos x="0" y="0"/>
                </a:cxn>
              </a:cxnLst>
              <a:rect l="0" t="0" r="r" b="b"/>
              <a:pathLst>
                <a:path w="689" h="629">
                  <a:moveTo>
                    <a:pt x="0" y="0"/>
                  </a:moveTo>
                  <a:lnTo>
                    <a:pt x="688" y="62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50" name="Freeform 138"/>
            <p:cNvSpPr>
              <a:spLocks/>
            </p:cNvSpPr>
            <p:nvPr/>
          </p:nvSpPr>
          <p:spPr bwMode="auto">
            <a:xfrm>
              <a:off x="3853" y="1857"/>
              <a:ext cx="70" cy="70"/>
            </a:xfrm>
            <a:custGeom>
              <a:avLst/>
              <a:gdLst/>
              <a:ahLst/>
              <a:cxnLst>
                <a:cxn ang="0">
                  <a:pos x="25" y="0"/>
                </a:cxn>
                <a:cxn ang="0">
                  <a:pos x="66" y="63"/>
                </a:cxn>
                <a:cxn ang="0">
                  <a:pos x="0" y="27"/>
                </a:cxn>
                <a:cxn ang="0">
                  <a:pos x="25" y="0"/>
                </a:cxn>
              </a:cxnLst>
              <a:rect l="0" t="0" r="r" b="b"/>
              <a:pathLst>
                <a:path w="67" h="64">
                  <a:moveTo>
                    <a:pt x="25" y="0"/>
                  </a:moveTo>
                  <a:lnTo>
                    <a:pt x="66" y="63"/>
                  </a:lnTo>
                  <a:lnTo>
                    <a:pt x="0" y="27"/>
                  </a:lnTo>
                  <a:lnTo>
                    <a:pt x="2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51" name="Freeform 139"/>
            <p:cNvSpPr>
              <a:spLocks/>
            </p:cNvSpPr>
            <p:nvPr/>
          </p:nvSpPr>
          <p:spPr bwMode="auto">
            <a:xfrm>
              <a:off x="3574" y="1225"/>
              <a:ext cx="1447" cy="702"/>
            </a:xfrm>
            <a:custGeom>
              <a:avLst/>
              <a:gdLst/>
              <a:ahLst/>
              <a:cxnLst>
                <a:cxn ang="0">
                  <a:pos x="0" y="0"/>
                </a:cxn>
                <a:cxn ang="0">
                  <a:pos x="1397" y="636"/>
                </a:cxn>
                <a:cxn ang="0">
                  <a:pos x="0" y="0"/>
                </a:cxn>
              </a:cxnLst>
              <a:rect l="0" t="0" r="r" b="b"/>
              <a:pathLst>
                <a:path w="1398" h="637">
                  <a:moveTo>
                    <a:pt x="0" y="0"/>
                  </a:moveTo>
                  <a:lnTo>
                    <a:pt x="1397" y="63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52" name="Freeform 140"/>
            <p:cNvSpPr>
              <a:spLocks/>
            </p:cNvSpPr>
            <p:nvPr/>
          </p:nvSpPr>
          <p:spPr bwMode="auto">
            <a:xfrm>
              <a:off x="4944" y="1873"/>
              <a:ext cx="77" cy="54"/>
            </a:xfrm>
            <a:custGeom>
              <a:avLst/>
              <a:gdLst/>
              <a:ahLst/>
              <a:cxnLst>
                <a:cxn ang="0">
                  <a:pos x="15" y="0"/>
                </a:cxn>
                <a:cxn ang="0">
                  <a:pos x="74" y="48"/>
                </a:cxn>
                <a:cxn ang="0">
                  <a:pos x="0" y="34"/>
                </a:cxn>
                <a:cxn ang="0">
                  <a:pos x="15" y="0"/>
                </a:cxn>
              </a:cxnLst>
              <a:rect l="0" t="0" r="r" b="b"/>
              <a:pathLst>
                <a:path w="75" h="49">
                  <a:moveTo>
                    <a:pt x="15" y="0"/>
                  </a:moveTo>
                  <a:lnTo>
                    <a:pt x="74" y="48"/>
                  </a:lnTo>
                  <a:lnTo>
                    <a:pt x="0" y="34"/>
                  </a:lnTo>
                  <a:lnTo>
                    <a:pt x="1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79053" name="Rectangle 141"/>
            <p:cNvSpPr>
              <a:spLocks noChangeArrowheads="1"/>
            </p:cNvSpPr>
            <p:nvPr/>
          </p:nvSpPr>
          <p:spPr bwMode="auto">
            <a:xfrm>
              <a:off x="1781" y="624"/>
              <a:ext cx="446"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a:solidFill>
                    <a:srgbClr val="000000"/>
                  </a:solidFill>
                  <a:latin typeface="Arial" charset="0"/>
                </a:rPr>
                <a:t>Root</a:t>
              </a:r>
            </a:p>
          </p:txBody>
        </p:sp>
        <p:sp>
          <p:nvSpPr>
            <p:cNvPr id="679054" name="Rectangle 142"/>
            <p:cNvSpPr>
              <a:spLocks noChangeArrowheads="1"/>
            </p:cNvSpPr>
            <p:nvPr/>
          </p:nvSpPr>
          <p:spPr bwMode="auto">
            <a:xfrm>
              <a:off x="2537" y="100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79055" name="Rectangle 143"/>
            <p:cNvSpPr>
              <a:spLocks noChangeArrowheads="1"/>
            </p:cNvSpPr>
            <p:nvPr/>
          </p:nvSpPr>
          <p:spPr bwMode="auto">
            <a:xfrm>
              <a:off x="2901" y="100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79056" name="Rectangle 144"/>
            <p:cNvSpPr>
              <a:spLocks noChangeArrowheads="1"/>
            </p:cNvSpPr>
            <p:nvPr/>
          </p:nvSpPr>
          <p:spPr bwMode="auto">
            <a:xfrm>
              <a:off x="3273" y="995"/>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79057" name="Rectangle 145"/>
            <p:cNvSpPr>
              <a:spLocks noChangeArrowheads="1"/>
            </p:cNvSpPr>
            <p:nvPr/>
          </p:nvSpPr>
          <p:spPr bwMode="auto">
            <a:xfrm>
              <a:off x="182" y="1959"/>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79058" name="Rectangle 146"/>
            <p:cNvSpPr>
              <a:spLocks noChangeArrowheads="1"/>
            </p:cNvSpPr>
            <p:nvPr/>
          </p:nvSpPr>
          <p:spPr bwMode="auto">
            <a:xfrm>
              <a:off x="431" y="1951"/>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79059" name="Rectangle 147"/>
            <p:cNvSpPr>
              <a:spLocks noChangeArrowheads="1"/>
            </p:cNvSpPr>
            <p:nvPr/>
          </p:nvSpPr>
          <p:spPr bwMode="auto">
            <a:xfrm>
              <a:off x="674" y="1951"/>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79060" name="Rectangle 148"/>
            <p:cNvSpPr>
              <a:spLocks noChangeArrowheads="1"/>
            </p:cNvSpPr>
            <p:nvPr/>
          </p:nvSpPr>
          <p:spPr bwMode="auto">
            <a:xfrm>
              <a:off x="916" y="1959"/>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latin typeface="Arial" charset="0"/>
                </a:rPr>
                <a:t>7*</a:t>
              </a:r>
            </a:p>
          </p:txBody>
        </p:sp>
        <p:sp>
          <p:nvSpPr>
            <p:cNvPr id="679061" name="Rectangle 149"/>
            <p:cNvSpPr>
              <a:spLocks noChangeArrowheads="1"/>
            </p:cNvSpPr>
            <p:nvPr/>
          </p:nvSpPr>
          <p:spPr bwMode="auto">
            <a:xfrm>
              <a:off x="1265"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79062" name="Rectangle 150"/>
            <p:cNvSpPr>
              <a:spLocks noChangeArrowheads="1"/>
            </p:cNvSpPr>
            <p:nvPr/>
          </p:nvSpPr>
          <p:spPr bwMode="auto">
            <a:xfrm>
              <a:off x="1500"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79063" name="Rectangle 151"/>
            <p:cNvSpPr>
              <a:spLocks noChangeArrowheads="1"/>
            </p:cNvSpPr>
            <p:nvPr/>
          </p:nvSpPr>
          <p:spPr bwMode="auto">
            <a:xfrm>
              <a:off x="2371"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79064" name="Rectangle 152"/>
            <p:cNvSpPr>
              <a:spLocks noChangeArrowheads="1"/>
            </p:cNvSpPr>
            <p:nvPr/>
          </p:nvSpPr>
          <p:spPr bwMode="auto">
            <a:xfrm>
              <a:off x="2598"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20*</a:t>
              </a:r>
            </a:p>
          </p:txBody>
        </p:sp>
        <p:sp>
          <p:nvSpPr>
            <p:cNvPr id="679065" name="Rectangle 153"/>
            <p:cNvSpPr>
              <a:spLocks noChangeArrowheads="1"/>
            </p:cNvSpPr>
            <p:nvPr/>
          </p:nvSpPr>
          <p:spPr bwMode="auto">
            <a:xfrm>
              <a:off x="2834"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22*</a:t>
              </a:r>
            </a:p>
          </p:txBody>
        </p:sp>
        <p:sp>
          <p:nvSpPr>
            <p:cNvPr id="679066" name="Rectangle 154"/>
            <p:cNvSpPr>
              <a:spLocks noChangeArrowheads="1"/>
            </p:cNvSpPr>
            <p:nvPr/>
          </p:nvSpPr>
          <p:spPr bwMode="auto">
            <a:xfrm>
              <a:off x="3438"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79067" name="Rectangle 155"/>
            <p:cNvSpPr>
              <a:spLocks noChangeArrowheads="1"/>
            </p:cNvSpPr>
            <p:nvPr/>
          </p:nvSpPr>
          <p:spPr bwMode="auto">
            <a:xfrm>
              <a:off x="3689"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79068" name="Rectangle 156"/>
            <p:cNvSpPr>
              <a:spLocks noChangeArrowheads="1"/>
            </p:cNvSpPr>
            <p:nvPr/>
          </p:nvSpPr>
          <p:spPr bwMode="auto">
            <a:xfrm>
              <a:off x="3916"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79069" name="Rectangle 157"/>
            <p:cNvSpPr>
              <a:spLocks noChangeArrowheads="1"/>
            </p:cNvSpPr>
            <p:nvPr/>
          </p:nvSpPr>
          <p:spPr bwMode="auto">
            <a:xfrm>
              <a:off x="4530"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79070" name="Rectangle 158"/>
            <p:cNvSpPr>
              <a:spLocks noChangeArrowheads="1"/>
            </p:cNvSpPr>
            <p:nvPr/>
          </p:nvSpPr>
          <p:spPr bwMode="auto">
            <a:xfrm>
              <a:off x="4773" y="195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79071" name="Rectangle 159"/>
            <p:cNvSpPr>
              <a:spLocks noChangeArrowheads="1"/>
            </p:cNvSpPr>
            <p:nvPr/>
          </p:nvSpPr>
          <p:spPr bwMode="auto">
            <a:xfrm>
              <a:off x="5007" y="195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79072" name="Rectangle 160"/>
            <p:cNvSpPr>
              <a:spLocks noChangeArrowheads="1"/>
            </p:cNvSpPr>
            <p:nvPr/>
          </p:nvSpPr>
          <p:spPr bwMode="auto">
            <a:xfrm>
              <a:off x="5249" y="1944"/>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79073" name="Rectangle 161"/>
            <p:cNvSpPr>
              <a:spLocks noChangeArrowheads="1"/>
            </p:cNvSpPr>
            <p:nvPr/>
          </p:nvSpPr>
          <p:spPr bwMode="auto">
            <a:xfrm>
              <a:off x="2190" y="100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latin typeface="Arial" charset="0"/>
                </a:rPr>
                <a:t>13</a:t>
              </a:r>
            </a:p>
          </p:txBody>
        </p:sp>
        <p:sp>
          <p:nvSpPr>
            <p:cNvPr id="679074" name="Line 162"/>
            <p:cNvSpPr>
              <a:spLocks noChangeShapeType="1"/>
            </p:cNvSpPr>
            <p:nvPr/>
          </p:nvSpPr>
          <p:spPr bwMode="auto">
            <a:xfrm>
              <a:off x="2341" y="625"/>
              <a:ext cx="248" cy="317"/>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79075" name="Arc 163"/>
            <p:cNvSpPr>
              <a:spLocks/>
            </p:cNvSpPr>
            <p:nvPr/>
          </p:nvSpPr>
          <p:spPr bwMode="auto">
            <a:xfrm rot="19020000">
              <a:off x="2192" y="1792"/>
              <a:ext cx="248"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79076" name="Arc 164"/>
            <p:cNvSpPr>
              <a:spLocks/>
            </p:cNvSpPr>
            <p:nvPr/>
          </p:nvSpPr>
          <p:spPr bwMode="auto">
            <a:xfrm rot="19020000">
              <a:off x="1049" y="1792"/>
              <a:ext cx="248"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79077" name="Arc 165"/>
            <p:cNvSpPr>
              <a:spLocks/>
            </p:cNvSpPr>
            <p:nvPr/>
          </p:nvSpPr>
          <p:spPr bwMode="auto">
            <a:xfrm rot="19020000">
              <a:off x="3235" y="1792"/>
              <a:ext cx="249"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79078" name="Arc 166"/>
            <p:cNvSpPr>
              <a:spLocks/>
            </p:cNvSpPr>
            <p:nvPr/>
          </p:nvSpPr>
          <p:spPr bwMode="auto">
            <a:xfrm rot="19020000">
              <a:off x="4329" y="1792"/>
              <a:ext cx="248" cy="2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grpSp>
        <p:nvGrpSpPr>
          <p:cNvPr id="679083" name="Group 171"/>
          <p:cNvGrpSpPr>
            <a:grpSpLocks/>
          </p:cNvGrpSpPr>
          <p:nvPr/>
        </p:nvGrpSpPr>
        <p:grpSpPr bwMode="auto">
          <a:xfrm>
            <a:off x="3621088" y="3476626"/>
            <a:ext cx="1103312" cy="290513"/>
            <a:chOff x="1321" y="1998"/>
            <a:chExt cx="695" cy="183"/>
          </a:xfrm>
        </p:grpSpPr>
        <p:sp>
          <p:nvSpPr>
            <p:cNvPr id="679080" name="Text Box 168"/>
            <p:cNvSpPr txBox="1">
              <a:spLocks noChangeArrowheads="1"/>
            </p:cNvSpPr>
            <p:nvPr/>
          </p:nvSpPr>
          <p:spPr bwMode="auto">
            <a:xfrm>
              <a:off x="1321" y="2005"/>
              <a:ext cx="188" cy="173"/>
            </a:xfrm>
            <a:prstGeom prst="rect">
              <a:avLst/>
            </a:prstGeom>
            <a:solidFill>
              <a:schemeClr val="bg1"/>
            </a:solidFill>
            <a:ln w="25400">
              <a:noFill/>
              <a:miter lim="800000"/>
              <a:headEnd/>
              <a:tailEnd type="none" w="lg" len="lg"/>
            </a:ln>
            <a:effectLst/>
          </p:spPr>
          <p:txBody>
            <a:bodyPr lIns="0" tIns="0" rIns="0" bIns="0">
              <a:prstTxWarp prst="textNoShape">
                <a:avLst/>
              </a:prstTxWarp>
              <a:spAutoFit/>
            </a:bodyPr>
            <a:lstStyle/>
            <a:p>
              <a:r>
                <a:rPr lang="en-US" b="1">
                  <a:solidFill>
                    <a:schemeClr val="hlink"/>
                  </a:solidFill>
                  <a:latin typeface="Arial" charset="0"/>
                </a:rPr>
                <a:t>8*</a:t>
              </a:r>
            </a:p>
          </p:txBody>
        </p:sp>
        <p:sp>
          <p:nvSpPr>
            <p:cNvPr id="679081" name="Text Box 169"/>
            <p:cNvSpPr txBox="1">
              <a:spLocks noChangeArrowheads="1"/>
            </p:cNvSpPr>
            <p:nvPr/>
          </p:nvSpPr>
          <p:spPr bwMode="auto">
            <a:xfrm>
              <a:off x="1522" y="1998"/>
              <a:ext cx="236" cy="173"/>
            </a:xfrm>
            <a:prstGeom prst="rect">
              <a:avLst/>
            </a:prstGeom>
            <a:solidFill>
              <a:schemeClr val="bg1"/>
            </a:solidFill>
            <a:ln w="25400">
              <a:noFill/>
              <a:miter lim="800000"/>
              <a:headEnd/>
              <a:tailEnd type="none" w="lg" len="lg"/>
            </a:ln>
            <a:effectLst/>
          </p:spPr>
          <p:txBody>
            <a:bodyPr lIns="0" tIns="0" rIns="0" bIns="0">
              <a:prstTxWarp prst="textNoShape">
                <a:avLst/>
              </a:prstTxWarp>
              <a:spAutoFit/>
            </a:bodyPr>
            <a:lstStyle/>
            <a:p>
              <a:r>
                <a:rPr lang="en-US" b="1">
                  <a:latin typeface="Arial" charset="0"/>
                </a:rPr>
                <a:t>14*</a:t>
              </a:r>
            </a:p>
          </p:txBody>
        </p:sp>
        <p:sp>
          <p:nvSpPr>
            <p:cNvPr id="679082" name="Text Box 170"/>
            <p:cNvSpPr txBox="1">
              <a:spLocks noChangeArrowheads="1"/>
            </p:cNvSpPr>
            <p:nvPr/>
          </p:nvSpPr>
          <p:spPr bwMode="auto">
            <a:xfrm>
              <a:off x="1780" y="2008"/>
              <a:ext cx="236" cy="173"/>
            </a:xfrm>
            <a:prstGeom prst="rect">
              <a:avLst/>
            </a:prstGeom>
            <a:solidFill>
              <a:schemeClr val="bg1"/>
            </a:solidFill>
            <a:ln w="25400">
              <a:noFill/>
              <a:miter lim="800000"/>
              <a:headEnd/>
              <a:tailEnd type="none" w="lg" len="lg"/>
            </a:ln>
            <a:effectLst/>
          </p:spPr>
          <p:txBody>
            <a:bodyPr lIns="0" tIns="0" rIns="0" bIns="0">
              <a:prstTxWarp prst="textNoShape">
                <a:avLst/>
              </a:prstTxWarp>
              <a:spAutoFit/>
            </a:bodyPr>
            <a:lstStyle/>
            <a:p>
              <a:r>
                <a:rPr lang="en-US" b="1">
                  <a:latin typeface="Arial" charset="0"/>
                </a:rPr>
                <a:t>16*</a:t>
              </a:r>
            </a:p>
          </p:txBody>
        </p:sp>
      </p:grpSp>
      <p:sp>
        <p:nvSpPr>
          <p:cNvPr id="679084" name="Text Box 172"/>
          <p:cNvSpPr txBox="1">
            <a:spLocks noChangeArrowheads="1"/>
          </p:cNvSpPr>
          <p:nvPr/>
        </p:nvSpPr>
        <p:spPr bwMode="auto">
          <a:xfrm>
            <a:off x="5029200" y="1935164"/>
            <a:ext cx="374650" cy="274637"/>
          </a:xfrm>
          <a:prstGeom prst="rect">
            <a:avLst/>
          </a:prstGeom>
          <a:solidFill>
            <a:schemeClr val="bg1"/>
          </a:solidFill>
          <a:ln w="25400">
            <a:noFill/>
            <a:miter lim="800000"/>
            <a:headEnd/>
            <a:tailEnd type="none" w="lg" len="lg"/>
          </a:ln>
          <a:effectLst/>
        </p:spPr>
        <p:txBody>
          <a:bodyPr lIns="0" tIns="0" rIns="0" bIns="0">
            <a:prstTxWarp prst="textNoShape">
              <a:avLst/>
            </a:prstTxWarp>
            <a:spAutoFit/>
          </a:bodyPr>
          <a:lstStyle/>
          <a:p>
            <a:r>
              <a:rPr lang="en-US" b="1">
                <a:solidFill>
                  <a:schemeClr val="hlink"/>
                </a:solidFill>
                <a:latin typeface="Arial" charset="0"/>
              </a:rPr>
              <a:t> 8</a:t>
            </a:r>
          </a:p>
        </p:txBody>
      </p:sp>
      <p:sp>
        <p:nvSpPr>
          <p:cNvPr id="79" name="Rectangle 2"/>
          <p:cNvSpPr txBox="1">
            <a:spLocks noChangeArrowheads="1"/>
          </p:cNvSpPr>
          <p:nvPr/>
        </p:nvSpPr>
        <p:spPr>
          <a:xfrm>
            <a:off x="838200" y="762001"/>
            <a:ext cx="10515600" cy="4762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Inserting 8* into B+ Tree</a:t>
            </a:r>
          </a:p>
        </p:txBody>
      </p:sp>
      <p:sp>
        <p:nvSpPr>
          <p:cNvPr id="78" name="TextBox 77"/>
          <p:cNvSpPr txBox="1"/>
          <p:nvPr/>
        </p:nvSpPr>
        <p:spPr>
          <a:xfrm>
            <a:off x="0" y="0"/>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87658081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79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90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90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90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90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790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790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79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012" grpId="0" build="p" bldLvl="2" autoUpdateAnimBg="0"/>
      <p:bldP spid="67908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838200"/>
            <a:ext cx="7772400" cy="533400"/>
          </a:xfrm>
          <a:noFill/>
          <a:ln/>
        </p:spPr>
        <p:txBody>
          <a:bodyPr vert="horz" lIns="92075" tIns="46038" rIns="92075" bIns="46038" rtlCol="0" anchor="ctr">
            <a:noAutofit/>
          </a:bodyPr>
          <a:lstStyle/>
          <a:p>
            <a:r>
              <a:rPr lang="en-US" sz="3200" dirty="0" smtClean="0">
                <a:solidFill>
                  <a:srgbClr val="C00000"/>
                </a:solidFill>
              </a:rPr>
              <a:t>Fast Insertions &amp; Self-Balancing</a:t>
            </a:r>
            <a:endParaRPr lang="en-US" sz="3200" dirty="0">
              <a:solidFill>
                <a:srgbClr val="C00000"/>
              </a:solidFill>
            </a:endParaRPr>
          </a:p>
        </p:txBody>
      </p:sp>
      <p:sp>
        <p:nvSpPr>
          <p:cNvPr id="83973" name="Rectangle 5"/>
          <p:cNvSpPr>
            <a:spLocks noGrp="1" noChangeArrowheads="1"/>
          </p:cNvSpPr>
          <p:nvPr>
            <p:ph type="body" idx="1"/>
          </p:nvPr>
        </p:nvSpPr>
        <p:spPr>
          <a:xfrm>
            <a:off x="850900" y="1866900"/>
            <a:ext cx="10502900" cy="2857500"/>
          </a:xfrm>
          <a:noFill/>
          <a:ln/>
        </p:spPr>
        <p:txBody>
          <a:bodyPr vert="horz" lIns="92075" tIns="46038" rIns="92075" bIns="46038" rtlCol="0">
            <a:normAutofit/>
          </a:bodyPr>
          <a:lstStyle/>
          <a:p>
            <a:pPr>
              <a:lnSpc>
                <a:spcPct val="90000"/>
              </a:lnSpc>
            </a:pPr>
            <a:r>
              <a:rPr lang="en-US" dirty="0" smtClean="0"/>
              <a:t>The B+ Tree insertion algorithm has several attractive qualities:</a:t>
            </a:r>
          </a:p>
          <a:p>
            <a:pPr lvl="1"/>
            <a:r>
              <a:rPr lang="en-US" b="1" dirty="0" smtClean="0"/>
              <a:t>~ Same cost as exact search</a:t>
            </a:r>
            <a:endParaRPr lang="en-US" b="1" dirty="0"/>
          </a:p>
          <a:p>
            <a:pPr lvl="1"/>
            <a:r>
              <a:rPr lang="en-US" b="1" i="1" dirty="0" smtClean="0"/>
              <a:t>Self-balancing: </a:t>
            </a:r>
            <a:r>
              <a:rPr lang="en-US" dirty="0" smtClean="0"/>
              <a:t>B+ Tree remains </a:t>
            </a:r>
            <a:r>
              <a:rPr lang="en-US" b="1" dirty="0" smtClean="0"/>
              <a:t>balanced </a:t>
            </a:r>
            <a:r>
              <a:rPr lang="en-US" dirty="0" smtClean="0"/>
              <a:t>(with respect to height) even after insert</a:t>
            </a:r>
            <a:endParaRPr lang="en-US" i="1" dirty="0" smtClean="0"/>
          </a:p>
        </p:txBody>
      </p:sp>
      <p:sp>
        <p:nvSpPr>
          <p:cNvPr id="12" name="TextBox 11"/>
          <p:cNvSpPr txBox="1"/>
          <p:nvPr/>
        </p:nvSpPr>
        <p:spPr>
          <a:xfrm>
            <a:off x="1486429" y="5105400"/>
            <a:ext cx="9231842" cy="138499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B+ Trees also (relatively) fast for single insertions!</a:t>
            </a:r>
          </a:p>
          <a:p>
            <a:pPr algn="ctr"/>
            <a:r>
              <a:rPr lang="en-US" sz="2800" i="1" dirty="0" smtClean="0">
                <a:latin typeface="+mj-lt"/>
              </a:rPr>
              <a:t>However, can become bottleneck if many insertions (if fill-factor slack is used up…)</a:t>
            </a:r>
            <a:endParaRPr lang="en-US" sz="2800" i="1" dirty="0">
              <a:latin typeface="+mj-lt"/>
            </a:endParaRPr>
          </a:p>
        </p:txBody>
      </p:sp>
      <p:sp>
        <p:nvSpPr>
          <p:cNvPr id="10" name="TextBox 9"/>
          <p:cNvSpPr txBox="1"/>
          <p:nvPr/>
        </p:nvSpPr>
        <p:spPr>
          <a:xfrm>
            <a:off x="0" y="76200"/>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4188357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7" name="Rectangle 5"/>
          <p:cNvSpPr>
            <a:spLocks noGrp="1" noChangeArrowheads="1"/>
          </p:cNvSpPr>
          <p:nvPr>
            <p:ph type="body" idx="1"/>
          </p:nvPr>
        </p:nvSpPr>
        <p:spPr>
          <a:xfrm>
            <a:off x="1905000" y="1699532"/>
            <a:ext cx="8534400" cy="5181600"/>
          </a:xfrm>
          <a:noFill/>
          <a:ln/>
        </p:spPr>
        <p:txBody>
          <a:bodyPr vert="horz" lIns="90488" tIns="44450" rIns="90488" bIns="44450" rtlCol="0">
            <a:normAutofit fontScale="92500" lnSpcReduction="10000"/>
          </a:bodyPr>
          <a:lstStyle/>
          <a:p>
            <a:r>
              <a:rPr lang="en-US" dirty="0"/>
              <a:t>Start at root, find leaf </a:t>
            </a:r>
            <a:r>
              <a:rPr lang="en-US" i="1" dirty="0"/>
              <a:t>L</a:t>
            </a:r>
            <a:r>
              <a:rPr lang="en-US" dirty="0"/>
              <a:t> where entry belongs.</a:t>
            </a:r>
          </a:p>
          <a:p>
            <a:r>
              <a:rPr lang="en-US" dirty="0"/>
              <a:t>Remove the entry.</a:t>
            </a:r>
          </a:p>
          <a:p>
            <a:pPr lvl="1">
              <a:buSzPct val="75000"/>
            </a:pPr>
            <a:r>
              <a:rPr lang="en-US" dirty="0"/>
              <a:t>If L is at least half-full, </a:t>
            </a:r>
            <a:r>
              <a:rPr lang="en-US" i="1" dirty="0"/>
              <a:t>done! </a:t>
            </a:r>
          </a:p>
          <a:p>
            <a:pPr lvl="1">
              <a:buSzPct val="75000"/>
            </a:pPr>
            <a:r>
              <a:rPr lang="en-US" dirty="0"/>
              <a:t>If L has only </a:t>
            </a:r>
            <a:r>
              <a:rPr lang="en-US" b="1" dirty="0"/>
              <a:t>d-1 </a:t>
            </a:r>
            <a:r>
              <a:rPr lang="en-US" dirty="0"/>
              <a:t>entries,</a:t>
            </a:r>
          </a:p>
          <a:p>
            <a:pPr lvl="2"/>
            <a:r>
              <a:rPr lang="en-US" dirty="0"/>
              <a:t>Try to </a:t>
            </a:r>
            <a:r>
              <a:rPr lang="en-US" b="1" dirty="0">
                <a:solidFill>
                  <a:srgbClr val="0000FF"/>
                </a:solidFill>
              </a:rPr>
              <a:t>re-distribute</a:t>
            </a:r>
            <a:r>
              <a:rPr lang="en-US" dirty="0"/>
              <a:t>, borrowing from </a:t>
            </a:r>
            <a:r>
              <a:rPr lang="en-US" i="1" u="sng" dirty="0"/>
              <a:t>sibling</a:t>
            </a:r>
            <a:r>
              <a:rPr lang="en-US" i="1" dirty="0"/>
              <a:t> (adjacent node with same parent as L)</a:t>
            </a:r>
            <a:r>
              <a:rPr lang="en-US" dirty="0"/>
              <a:t>.</a:t>
            </a:r>
          </a:p>
          <a:p>
            <a:pPr lvl="2"/>
            <a:r>
              <a:rPr lang="en-US" dirty="0"/>
              <a:t>If re-distribution fails, </a:t>
            </a:r>
            <a:r>
              <a:rPr lang="en-US" b="1" i="1" dirty="0">
                <a:solidFill>
                  <a:srgbClr val="0000FF"/>
                </a:solidFill>
              </a:rPr>
              <a:t>merge</a:t>
            </a:r>
            <a:r>
              <a:rPr lang="en-US" dirty="0">
                <a:solidFill>
                  <a:srgbClr val="0000FF"/>
                </a:solidFill>
              </a:rPr>
              <a:t> </a:t>
            </a:r>
            <a:r>
              <a:rPr lang="en-US" i="1" dirty="0"/>
              <a:t>L </a:t>
            </a:r>
            <a:r>
              <a:rPr lang="en-US" dirty="0"/>
              <a:t>and sibling.</a:t>
            </a:r>
          </a:p>
          <a:p>
            <a:r>
              <a:rPr lang="en-US" dirty="0"/>
              <a:t>If merge occurred, must delete entry (pointing to </a:t>
            </a:r>
            <a:r>
              <a:rPr lang="en-US" i="1" dirty="0"/>
              <a:t>L</a:t>
            </a:r>
            <a:r>
              <a:rPr lang="en-US" dirty="0"/>
              <a:t> or sibling) from parent of </a:t>
            </a:r>
            <a:r>
              <a:rPr lang="en-US" i="1" dirty="0"/>
              <a:t>L</a:t>
            </a:r>
            <a:r>
              <a:rPr lang="en-US" dirty="0"/>
              <a:t>.</a:t>
            </a:r>
          </a:p>
          <a:p>
            <a:r>
              <a:rPr lang="en-US" dirty="0"/>
              <a:t>Merge could </a:t>
            </a:r>
            <a:r>
              <a:rPr lang="en-US" b="1" dirty="0">
                <a:solidFill>
                  <a:srgbClr val="0000FF"/>
                </a:solidFill>
              </a:rPr>
              <a:t>propagate</a:t>
            </a:r>
            <a:r>
              <a:rPr lang="en-US" dirty="0">
                <a:solidFill>
                  <a:srgbClr val="0000FF"/>
                </a:solidFill>
              </a:rPr>
              <a:t> </a:t>
            </a:r>
            <a:r>
              <a:rPr lang="en-US" dirty="0"/>
              <a:t>to root, decreasing height.</a:t>
            </a:r>
          </a:p>
        </p:txBody>
      </p:sp>
      <p:sp>
        <p:nvSpPr>
          <p:cNvPr id="10" name="Rectangle 2"/>
          <p:cNvSpPr txBox="1">
            <a:spLocks noChangeArrowheads="1"/>
          </p:cNvSpPr>
          <p:nvPr/>
        </p:nvSpPr>
        <p:spPr>
          <a:xfrm>
            <a:off x="838200" y="1066800"/>
            <a:ext cx="10515600" cy="623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C00000"/>
                </a:solidFill>
              </a:rPr>
              <a:t>B+ Tree: Deleting a data entry</a:t>
            </a:r>
            <a:endParaRPr lang="en-US" sz="3200" dirty="0">
              <a:solidFill>
                <a:srgbClr val="C00000"/>
              </a:solidFill>
            </a:endParaRPr>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379623898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819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81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819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819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819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819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819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819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81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7"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a:r>
              <a:rPr lang="en-US" sz="4400" dirty="0" smtClean="0">
                <a:latin typeface="Times New Roman" panose="02020603050405020304" pitchFamily="18" charset="0"/>
                <a:cs typeface="Times New Roman" panose="02020603050405020304" pitchFamily="18" charset="0"/>
              </a:rPr>
              <a:t>Relational </a:t>
            </a:r>
            <a:r>
              <a:rPr lang="en-US" sz="4400" dirty="0">
                <a:latin typeface="Times New Roman" panose="02020603050405020304" pitchFamily="18" charset="0"/>
                <a:cs typeface="Times New Roman" panose="02020603050405020304" pitchFamily="18" charset="0"/>
              </a:rPr>
              <a:t>DB design</a:t>
            </a:r>
            <a:r>
              <a:rPr lang="en-US" sz="4400" dirty="0"/>
              <a:t> </a:t>
            </a: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3</a:t>
            </a:fld>
            <a:endParaRPr lang="en-US">
              <a:solidFill>
                <a:prstClr val="black">
                  <a:tint val="75000"/>
                </a:prstClr>
              </a:solidFill>
            </a:endParaRPr>
          </a:p>
        </p:txBody>
      </p:sp>
      <p:pic>
        <p:nvPicPr>
          <p:cNvPr id="2" name="Picture 1"/>
          <p:cNvPicPr>
            <a:picLocks noChangeAspect="1"/>
          </p:cNvPicPr>
          <p:nvPr/>
        </p:nvPicPr>
        <p:blipFill>
          <a:blip r:embed="rId2"/>
          <a:stretch>
            <a:fillRect/>
          </a:stretch>
        </p:blipFill>
        <p:spPr>
          <a:xfrm>
            <a:off x="1371600" y="1066801"/>
            <a:ext cx="9753600" cy="5595440"/>
          </a:xfrm>
          <a:prstGeom prst="rect">
            <a:avLst/>
          </a:prstGeom>
        </p:spPr>
      </p:pic>
    </p:spTree>
    <p:extLst>
      <p:ext uri="{BB962C8B-B14F-4D97-AF65-F5344CB8AC3E}">
        <p14:creationId xmlns:p14="http://schemas.microsoft.com/office/powerpoint/2010/main" val="37914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096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8096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80965" name="Rectangle 5"/>
          <p:cNvSpPr>
            <a:spLocks noGrp="1" noChangeArrowheads="1"/>
          </p:cNvSpPr>
          <p:nvPr>
            <p:ph type="body" idx="1"/>
          </p:nvPr>
        </p:nvSpPr>
        <p:spPr>
          <a:xfrm>
            <a:off x="2514600" y="4876800"/>
            <a:ext cx="7924800" cy="1828800"/>
          </a:xfrm>
          <a:noFill/>
          <a:ln/>
        </p:spPr>
        <p:txBody>
          <a:bodyPr vert="horz" lIns="90488" tIns="44450" rIns="90488" bIns="44450" rtlCol="0">
            <a:normAutofit fontScale="92500"/>
          </a:bodyPr>
          <a:lstStyle/>
          <a:p>
            <a:r>
              <a:rPr lang="en-US" dirty="0"/>
              <a:t>Deleting 22* is easy.</a:t>
            </a:r>
          </a:p>
          <a:p>
            <a:r>
              <a:rPr lang="en-US" dirty="0"/>
              <a:t>Deleting 20* is done with re-distribution. Notice how </a:t>
            </a:r>
            <a:r>
              <a:rPr lang="en-US" dirty="0" smtClean="0"/>
              <a:t>the middle </a:t>
            </a:r>
            <a:r>
              <a:rPr lang="en-US" dirty="0"/>
              <a:t>key is </a:t>
            </a:r>
            <a:r>
              <a:rPr lang="en-US" b="1" dirty="0"/>
              <a:t>copied up</a:t>
            </a:r>
            <a:r>
              <a:rPr lang="en-US" dirty="0"/>
              <a:t>.</a:t>
            </a:r>
          </a:p>
        </p:txBody>
      </p:sp>
      <p:grpSp>
        <p:nvGrpSpPr>
          <p:cNvPr id="681164" name="Group 204"/>
          <p:cNvGrpSpPr>
            <a:grpSpLocks/>
          </p:cNvGrpSpPr>
          <p:nvPr/>
        </p:nvGrpSpPr>
        <p:grpSpPr bwMode="auto">
          <a:xfrm>
            <a:off x="8115300" y="4121150"/>
            <a:ext cx="831850" cy="363538"/>
            <a:chOff x="4034" y="2020"/>
            <a:chExt cx="524" cy="229"/>
          </a:xfrm>
        </p:grpSpPr>
        <p:sp>
          <p:nvSpPr>
            <p:cNvPr id="681141" name="Rectangle 181"/>
            <p:cNvSpPr>
              <a:spLocks noChangeArrowheads="1"/>
            </p:cNvSpPr>
            <p:nvPr/>
          </p:nvSpPr>
          <p:spPr bwMode="auto">
            <a:xfrm>
              <a:off x="4034"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81142" name="Rectangle 182"/>
            <p:cNvSpPr>
              <a:spLocks noChangeArrowheads="1"/>
            </p:cNvSpPr>
            <p:nvPr/>
          </p:nvSpPr>
          <p:spPr bwMode="auto">
            <a:xfrm>
              <a:off x="4236" y="20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grpSp>
      <p:grpSp>
        <p:nvGrpSpPr>
          <p:cNvPr id="681178" name="Group 218"/>
          <p:cNvGrpSpPr>
            <a:grpSpLocks/>
          </p:cNvGrpSpPr>
          <p:nvPr/>
        </p:nvGrpSpPr>
        <p:grpSpPr bwMode="auto">
          <a:xfrm>
            <a:off x="1905001" y="1905000"/>
            <a:ext cx="8907463" cy="2597150"/>
            <a:chOff x="96" y="624"/>
            <a:chExt cx="5611" cy="1636"/>
          </a:xfrm>
        </p:grpSpPr>
        <p:sp>
          <p:nvSpPr>
            <p:cNvPr id="681062" name="Freeform 102"/>
            <p:cNvSpPr>
              <a:spLocks/>
            </p:cNvSpPr>
            <p:nvPr/>
          </p:nvSpPr>
          <p:spPr bwMode="auto">
            <a:xfrm>
              <a:off x="96" y="2030"/>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3" name="Freeform 103"/>
            <p:cNvSpPr>
              <a:spLocks/>
            </p:cNvSpPr>
            <p:nvPr/>
          </p:nvSpPr>
          <p:spPr bwMode="auto">
            <a:xfrm>
              <a:off x="313" y="2030"/>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4" name="Freeform 104"/>
            <p:cNvSpPr>
              <a:spLocks/>
            </p:cNvSpPr>
            <p:nvPr/>
          </p:nvSpPr>
          <p:spPr bwMode="auto">
            <a:xfrm>
              <a:off x="529" y="2030"/>
              <a:ext cx="217"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5" name="Freeform 105"/>
            <p:cNvSpPr>
              <a:spLocks/>
            </p:cNvSpPr>
            <p:nvPr/>
          </p:nvSpPr>
          <p:spPr bwMode="auto">
            <a:xfrm>
              <a:off x="745" y="2030"/>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6" name="Rectangle 106"/>
            <p:cNvSpPr>
              <a:spLocks noChangeArrowheads="1"/>
            </p:cNvSpPr>
            <p:nvPr/>
          </p:nvSpPr>
          <p:spPr bwMode="auto">
            <a:xfrm>
              <a:off x="103" y="2015"/>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81067" name="Rectangle 107"/>
            <p:cNvSpPr>
              <a:spLocks noChangeArrowheads="1"/>
            </p:cNvSpPr>
            <p:nvPr/>
          </p:nvSpPr>
          <p:spPr bwMode="auto">
            <a:xfrm>
              <a:off x="320" y="2015"/>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81068" name="Freeform 108"/>
            <p:cNvSpPr>
              <a:spLocks/>
            </p:cNvSpPr>
            <p:nvPr/>
          </p:nvSpPr>
          <p:spPr bwMode="auto">
            <a:xfrm>
              <a:off x="2207" y="912"/>
              <a:ext cx="325"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69" name="Freeform 109"/>
            <p:cNvSpPr>
              <a:spLocks/>
            </p:cNvSpPr>
            <p:nvPr/>
          </p:nvSpPr>
          <p:spPr bwMode="auto">
            <a:xfrm>
              <a:off x="2260" y="912"/>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0" name="Freeform 110"/>
            <p:cNvSpPr>
              <a:spLocks/>
            </p:cNvSpPr>
            <p:nvPr/>
          </p:nvSpPr>
          <p:spPr bwMode="auto">
            <a:xfrm>
              <a:off x="2531" y="912"/>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1" name="Freeform 111"/>
            <p:cNvSpPr>
              <a:spLocks/>
            </p:cNvSpPr>
            <p:nvPr/>
          </p:nvSpPr>
          <p:spPr bwMode="auto">
            <a:xfrm>
              <a:off x="2585" y="912"/>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2" name="Freeform 112"/>
            <p:cNvSpPr>
              <a:spLocks/>
            </p:cNvSpPr>
            <p:nvPr/>
          </p:nvSpPr>
          <p:spPr bwMode="auto">
            <a:xfrm>
              <a:off x="2856" y="912"/>
              <a:ext cx="325"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3" name="Freeform 113"/>
            <p:cNvSpPr>
              <a:spLocks/>
            </p:cNvSpPr>
            <p:nvPr/>
          </p:nvSpPr>
          <p:spPr bwMode="auto">
            <a:xfrm>
              <a:off x="2910" y="912"/>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4" name="Freeform 114"/>
            <p:cNvSpPr>
              <a:spLocks/>
            </p:cNvSpPr>
            <p:nvPr/>
          </p:nvSpPr>
          <p:spPr bwMode="auto">
            <a:xfrm>
              <a:off x="3180" y="912"/>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5" name="Freeform 115"/>
            <p:cNvSpPr>
              <a:spLocks/>
            </p:cNvSpPr>
            <p:nvPr/>
          </p:nvSpPr>
          <p:spPr bwMode="auto">
            <a:xfrm>
              <a:off x="3234" y="912"/>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6" name="Freeform 116"/>
            <p:cNvSpPr>
              <a:spLocks/>
            </p:cNvSpPr>
            <p:nvPr/>
          </p:nvSpPr>
          <p:spPr bwMode="auto">
            <a:xfrm>
              <a:off x="3505" y="912"/>
              <a:ext cx="55" cy="280"/>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7" name="Freeform 117"/>
            <p:cNvSpPr>
              <a:spLocks/>
            </p:cNvSpPr>
            <p:nvPr/>
          </p:nvSpPr>
          <p:spPr bwMode="auto">
            <a:xfrm>
              <a:off x="1949"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8" name="Freeform 118"/>
            <p:cNvSpPr>
              <a:spLocks/>
            </p:cNvSpPr>
            <p:nvPr/>
          </p:nvSpPr>
          <p:spPr bwMode="auto">
            <a:xfrm>
              <a:off x="2166"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79" name="Freeform 119"/>
            <p:cNvSpPr>
              <a:spLocks/>
            </p:cNvSpPr>
            <p:nvPr/>
          </p:nvSpPr>
          <p:spPr bwMode="auto">
            <a:xfrm>
              <a:off x="2383"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0" name="Freeform 120"/>
            <p:cNvSpPr>
              <a:spLocks/>
            </p:cNvSpPr>
            <p:nvPr/>
          </p:nvSpPr>
          <p:spPr bwMode="auto">
            <a:xfrm>
              <a:off x="2599" y="2035"/>
              <a:ext cx="217"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1" name="Freeform 121"/>
            <p:cNvSpPr>
              <a:spLocks/>
            </p:cNvSpPr>
            <p:nvPr/>
          </p:nvSpPr>
          <p:spPr bwMode="auto">
            <a:xfrm>
              <a:off x="2889"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2" name="Freeform 122"/>
            <p:cNvSpPr>
              <a:spLocks/>
            </p:cNvSpPr>
            <p:nvPr/>
          </p:nvSpPr>
          <p:spPr bwMode="auto">
            <a:xfrm>
              <a:off x="3106"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3" name="Freeform 123"/>
            <p:cNvSpPr>
              <a:spLocks/>
            </p:cNvSpPr>
            <p:nvPr/>
          </p:nvSpPr>
          <p:spPr bwMode="auto">
            <a:xfrm>
              <a:off x="3323" y="2035"/>
              <a:ext cx="216" cy="225"/>
            </a:xfrm>
            <a:custGeom>
              <a:avLst/>
              <a:gdLst/>
              <a:ahLst/>
              <a:cxnLst>
                <a:cxn ang="0">
                  <a:pos x="0" y="204"/>
                </a:cxn>
                <a:cxn ang="0">
                  <a:pos x="0" y="0"/>
                </a:cxn>
                <a:cxn ang="0">
                  <a:pos x="203" y="0"/>
                </a:cxn>
                <a:cxn ang="0">
                  <a:pos x="203" y="204"/>
                </a:cxn>
                <a:cxn ang="0">
                  <a:pos x="0" y="204"/>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4" name="Freeform 124"/>
            <p:cNvSpPr>
              <a:spLocks/>
            </p:cNvSpPr>
            <p:nvPr/>
          </p:nvSpPr>
          <p:spPr bwMode="auto">
            <a:xfrm>
              <a:off x="3538"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5" name="Freeform 125"/>
            <p:cNvSpPr>
              <a:spLocks/>
            </p:cNvSpPr>
            <p:nvPr/>
          </p:nvSpPr>
          <p:spPr bwMode="auto">
            <a:xfrm>
              <a:off x="3830"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6" name="Freeform 126"/>
            <p:cNvSpPr>
              <a:spLocks/>
            </p:cNvSpPr>
            <p:nvPr/>
          </p:nvSpPr>
          <p:spPr bwMode="auto">
            <a:xfrm>
              <a:off x="4047" y="2035"/>
              <a:ext cx="216"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7" name="Freeform 127"/>
            <p:cNvSpPr>
              <a:spLocks/>
            </p:cNvSpPr>
            <p:nvPr/>
          </p:nvSpPr>
          <p:spPr bwMode="auto">
            <a:xfrm>
              <a:off x="4262"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8" name="Freeform 128"/>
            <p:cNvSpPr>
              <a:spLocks/>
            </p:cNvSpPr>
            <p:nvPr/>
          </p:nvSpPr>
          <p:spPr bwMode="auto">
            <a:xfrm>
              <a:off x="4478"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89" name="Freeform 129"/>
            <p:cNvSpPr>
              <a:spLocks/>
            </p:cNvSpPr>
            <p:nvPr/>
          </p:nvSpPr>
          <p:spPr bwMode="auto">
            <a:xfrm>
              <a:off x="4763"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0" name="Freeform 130"/>
            <p:cNvSpPr>
              <a:spLocks/>
            </p:cNvSpPr>
            <p:nvPr/>
          </p:nvSpPr>
          <p:spPr bwMode="auto">
            <a:xfrm>
              <a:off x="4979"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1" name="Freeform 131"/>
            <p:cNvSpPr>
              <a:spLocks/>
            </p:cNvSpPr>
            <p:nvPr/>
          </p:nvSpPr>
          <p:spPr bwMode="auto">
            <a:xfrm>
              <a:off x="5195"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2" name="Freeform 132"/>
            <p:cNvSpPr>
              <a:spLocks/>
            </p:cNvSpPr>
            <p:nvPr/>
          </p:nvSpPr>
          <p:spPr bwMode="auto">
            <a:xfrm>
              <a:off x="5411"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3" name="Freeform 133"/>
            <p:cNvSpPr>
              <a:spLocks/>
            </p:cNvSpPr>
            <p:nvPr/>
          </p:nvSpPr>
          <p:spPr bwMode="auto">
            <a:xfrm>
              <a:off x="794" y="1443"/>
              <a:ext cx="325"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4" name="Freeform 134"/>
            <p:cNvSpPr>
              <a:spLocks/>
            </p:cNvSpPr>
            <p:nvPr/>
          </p:nvSpPr>
          <p:spPr bwMode="auto">
            <a:xfrm>
              <a:off x="848"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5" name="Freeform 135"/>
            <p:cNvSpPr>
              <a:spLocks/>
            </p:cNvSpPr>
            <p:nvPr/>
          </p:nvSpPr>
          <p:spPr bwMode="auto">
            <a:xfrm>
              <a:off x="1118"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6" name="Freeform 136"/>
            <p:cNvSpPr>
              <a:spLocks/>
            </p:cNvSpPr>
            <p:nvPr/>
          </p:nvSpPr>
          <p:spPr bwMode="auto">
            <a:xfrm>
              <a:off x="1172"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7" name="Freeform 137"/>
            <p:cNvSpPr>
              <a:spLocks/>
            </p:cNvSpPr>
            <p:nvPr/>
          </p:nvSpPr>
          <p:spPr bwMode="auto">
            <a:xfrm>
              <a:off x="1442"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8" name="Freeform 138"/>
            <p:cNvSpPr>
              <a:spLocks/>
            </p:cNvSpPr>
            <p:nvPr/>
          </p:nvSpPr>
          <p:spPr bwMode="auto">
            <a:xfrm>
              <a:off x="1496"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099" name="Freeform 139"/>
            <p:cNvSpPr>
              <a:spLocks/>
            </p:cNvSpPr>
            <p:nvPr/>
          </p:nvSpPr>
          <p:spPr bwMode="auto">
            <a:xfrm>
              <a:off x="1767"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0" name="Freeform 140"/>
            <p:cNvSpPr>
              <a:spLocks/>
            </p:cNvSpPr>
            <p:nvPr/>
          </p:nvSpPr>
          <p:spPr bwMode="auto">
            <a:xfrm>
              <a:off x="1821"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1" name="Freeform 141"/>
            <p:cNvSpPr>
              <a:spLocks/>
            </p:cNvSpPr>
            <p:nvPr/>
          </p:nvSpPr>
          <p:spPr bwMode="auto">
            <a:xfrm>
              <a:off x="2092" y="1443"/>
              <a:ext cx="55" cy="280"/>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2" name="Freeform 142"/>
            <p:cNvSpPr>
              <a:spLocks/>
            </p:cNvSpPr>
            <p:nvPr/>
          </p:nvSpPr>
          <p:spPr bwMode="auto">
            <a:xfrm>
              <a:off x="3599"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3" name="Freeform 143"/>
            <p:cNvSpPr>
              <a:spLocks/>
            </p:cNvSpPr>
            <p:nvPr/>
          </p:nvSpPr>
          <p:spPr bwMode="auto">
            <a:xfrm>
              <a:off x="3653"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4" name="Freeform 144"/>
            <p:cNvSpPr>
              <a:spLocks/>
            </p:cNvSpPr>
            <p:nvPr/>
          </p:nvSpPr>
          <p:spPr bwMode="auto">
            <a:xfrm>
              <a:off x="3924"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5" name="Freeform 145"/>
            <p:cNvSpPr>
              <a:spLocks/>
            </p:cNvSpPr>
            <p:nvPr/>
          </p:nvSpPr>
          <p:spPr bwMode="auto">
            <a:xfrm>
              <a:off x="3978"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6" name="Freeform 146"/>
            <p:cNvSpPr>
              <a:spLocks/>
            </p:cNvSpPr>
            <p:nvPr/>
          </p:nvSpPr>
          <p:spPr bwMode="auto">
            <a:xfrm>
              <a:off x="4249" y="1443"/>
              <a:ext cx="324" cy="280"/>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7" name="Freeform 147"/>
            <p:cNvSpPr>
              <a:spLocks/>
            </p:cNvSpPr>
            <p:nvPr/>
          </p:nvSpPr>
          <p:spPr bwMode="auto">
            <a:xfrm>
              <a:off x="4303"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8" name="Freeform 148"/>
            <p:cNvSpPr>
              <a:spLocks/>
            </p:cNvSpPr>
            <p:nvPr/>
          </p:nvSpPr>
          <p:spPr bwMode="auto">
            <a:xfrm>
              <a:off x="4572" y="1443"/>
              <a:ext cx="326" cy="280"/>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09" name="Freeform 149"/>
            <p:cNvSpPr>
              <a:spLocks/>
            </p:cNvSpPr>
            <p:nvPr/>
          </p:nvSpPr>
          <p:spPr bwMode="auto">
            <a:xfrm>
              <a:off x="4628" y="1443"/>
              <a:ext cx="1" cy="280"/>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0" name="Freeform 150"/>
            <p:cNvSpPr>
              <a:spLocks/>
            </p:cNvSpPr>
            <p:nvPr/>
          </p:nvSpPr>
          <p:spPr bwMode="auto">
            <a:xfrm>
              <a:off x="4897" y="1443"/>
              <a:ext cx="56" cy="280"/>
            </a:xfrm>
            <a:custGeom>
              <a:avLst/>
              <a:gdLst/>
              <a:ahLst/>
              <a:cxnLst>
                <a:cxn ang="0">
                  <a:pos x="0" y="254"/>
                </a:cxn>
                <a:cxn ang="0">
                  <a:pos x="0" y="0"/>
                </a:cxn>
                <a:cxn ang="0">
                  <a:pos x="52" y="0"/>
                </a:cxn>
                <a:cxn ang="0">
                  <a:pos x="52" y="254"/>
                </a:cxn>
                <a:cxn ang="0">
                  <a:pos x="0" y="254"/>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1" name="Freeform 151"/>
            <p:cNvSpPr>
              <a:spLocks/>
            </p:cNvSpPr>
            <p:nvPr/>
          </p:nvSpPr>
          <p:spPr bwMode="auto">
            <a:xfrm>
              <a:off x="517" y="1666"/>
              <a:ext cx="297" cy="343"/>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2" name="Freeform 152"/>
            <p:cNvSpPr>
              <a:spLocks/>
            </p:cNvSpPr>
            <p:nvPr/>
          </p:nvSpPr>
          <p:spPr bwMode="auto">
            <a:xfrm>
              <a:off x="517" y="1944"/>
              <a:ext cx="58" cy="65"/>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3" name="Freeform 153"/>
            <p:cNvSpPr>
              <a:spLocks/>
            </p:cNvSpPr>
            <p:nvPr/>
          </p:nvSpPr>
          <p:spPr bwMode="auto">
            <a:xfrm>
              <a:off x="1138" y="1666"/>
              <a:ext cx="299" cy="349"/>
            </a:xfrm>
            <a:custGeom>
              <a:avLst/>
              <a:gdLst/>
              <a:ahLst/>
              <a:cxnLst>
                <a:cxn ang="0">
                  <a:pos x="0" y="0"/>
                </a:cxn>
                <a:cxn ang="0">
                  <a:pos x="282" y="318"/>
                </a:cxn>
                <a:cxn ang="0">
                  <a:pos x="0" y="0"/>
                </a:cxn>
              </a:cxnLst>
              <a:rect l="0" t="0" r="r" b="b"/>
              <a:pathLst>
                <a:path w="283" h="319">
                  <a:moveTo>
                    <a:pt x="0" y="0"/>
                  </a:moveTo>
                  <a:lnTo>
                    <a:pt x="282" y="31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4" name="Freeform 154"/>
            <p:cNvSpPr>
              <a:spLocks/>
            </p:cNvSpPr>
            <p:nvPr/>
          </p:nvSpPr>
          <p:spPr bwMode="auto">
            <a:xfrm>
              <a:off x="1378" y="1952"/>
              <a:ext cx="59" cy="63"/>
            </a:xfrm>
            <a:custGeom>
              <a:avLst/>
              <a:gdLst/>
              <a:ahLst/>
              <a:cxnLst>
                <a:cxn ang="0">
                  <a:pos x="24" y="0"/>
                </a:cxn>
                <a:cxn ang="0">
                  <a:pos x="55" y="57"/>
                </a:cxn>
                <a:cxn ang="0">
                  <a:pos x="0" y="21"/>
                </a:cxn>
                <a:cxn ang="0">
                  <a:pos x="24" y="0"/>
                </a:cxn>
              </a:cxnLst>
              <a:rect l="0" t="0" r="r" b="b"/>
              <a:pathLst>
                <a:path w="56" h="58">
                  <a:moveTo>
                    <a:pt x="24" y="0"/>
                  </a:moveTo>
                  <a:lnTo>
                    <a:pt x="55" y="57"/>
                  </a:lnTo>
                  <a:lnTo>
                    <a:pt x="0" y="21"/>
                  </a:lnTo>
                  <a:lnTo>
                    <a:pt x="2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5" name="Freeform 155"/>
            <p:cNvSpPr>
              <a:spLocks/>
            </p:cNvSpPr>
            <p:nvPr/>
          </p:nvSpPr>
          <p:spPr bwMode="auto">
            <a:xfrm>
              <a:off x="1470" y="1666"/>
              <a:ext cx="886" cy="357"/>
            </a:xfrm>
            <a:custGeom>
              <a:avLst/>
              <a:gdLst/>
              <a:ahLst/>
              <a:cxnLst>
                <a:cxn ang="0">
                  <a:pos x="0" y="0"/>
                </a:cxn>
                <a:cxn ang="0">
                  <a:pos x="837" y="325"/>
                </a:cxn>
                <a:cxn ang="0">
                  <a:pos x="0" y="0"/>
                </a:cxn>
              </a:cxnLst>
              <a:rect l="0" t="0" r="r" b="b"/>
              <a:pathLst>
                <a:path w="838" h="326">
                  <a:moveTo>
                    <a:pt x="0" y="0"/>
                  </a:moveTo>
                  <a:lnTo>
                    <a:pt x="837" y="32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6" name="Freeform 156"/>
            <p:cNvSpPr>
              <a:spLocks/>
            </p:cNvSpPr>
            <p:nvPr/>
          </p:nvSpPr>
          <p:spPr bwMode="auto">
            <a:xfrm>
              <a:off x="2287" y="1980"/>
              <a:ext cx="69" cy="43"/>
            </a:xfrm>
            <a:custGeom>
              <a:avLst/>
              <a:gdLst/>
              <a:ahLst/>
              <a:cxnLst>
                <a:cxn ang="0">
                  <a:pos x="11" y="0"/>
                </a:cxn>
                <a:cxn ang="0">
                  <a:pos x="65" y="38"/>
                </a:cxn>
                <a:cxn ang="0">
                  <a:pos x="0" y="30"/>
                </a:cxn>
                <a:cxn ang="0">
                  <a:pos x="11" y="0"/>
                </a:cxn>
              </a:cxnLst>
              <a:rect l="0" t="0" r="r" b="b"/>
              <a:pathLst>
                <a:path w="66" h="39">
                  <a:moveTo>
                    <a:pt x="11" y="0"/>
                  </a:moveTo>
                  <a:lnTo>
                    <a:pt x="65" y="38"/>
                  </a:lnTo>
                  <a:lnTo>
                    <a:pt x="0" y="30"/>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7" name="Freeform 157"/>
            <p:cNvSpPr>
              <a:spLocks/>
            </p:cNvSpPr>
            <p:nvPr/>
          </p:nvSpPr>
          <p:spPr bwMode="auto">
            <a:xfrm>
              <a:off x="3323" y="1680"/>
              <a:ext cx="297" cy="343"/>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8" name="Freeform 158"/>
            <p:cNvSpPr>
              <a:spLocks/>
            </p:cNvSpPr>
            <p:nvPr/>
          </p:nvSpPr>
          <p:spPr bwMode="auto">
            <a:xfrm>
              <a:off x="3323" y="1958"/>
              <a:ext cx="58" cy="65"/>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19" name="Freeform 159"/>
            <p:cNvSpPr>
              <a:spLocks/>
            </p:cNvSpPr>
            <p:nvPr/>
          </p:nvSpPr>
          <p:spPr bwMode="auto">
            <a:xfrm>
              <a:off x="3944" y="1680"/>
              <a:ext cx="306" cy="329"/>
            </a:xfrm>
            <a:custGeom>
              <a:avLst/>
              <a:gdLst/>
              <a:ahLst/>
              <a:cxnLst>
                <a:cxn ang="0">
                  <a:pos x="0" y="0"/>
                </a:cxn>
                <a:cxn ang="0">
                  <a:pos x="288" y="299"/>
                </a:cxn>
                <a:cxn ang="0">
                  <a:pos x="0" y="0"/>
                </a:cxn>
              </a:cxnLst>
              <a:rect l="0" t="0" r="r" b="b"/>
              <a:pathLst>
                <a:path w="289" h="300">
                  <a:moveTo>
                    <a:pt x="0" y="0"/>
                  </a:moveTo>
                  <a:lnTo>
                    <a:pt x="288" y="29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0" name="Freeform 160"/>
            <p:cNvSpPr>
              <a:spLocks/>
            </p:cNvSpPr>
            <p:nvPr/>
          </p:nvSpPr>
          <p:spPr bwMode="auto">
            <a:xfrm>
              <a:off x="4189" y="1945"/>
              <a:ext cx="61" cy="64"/>
            </a:xfrm>
            <a:custGeom>
              <a:avLst/>
              <a:gdLst/>
              <a:ahLst/>
              <a:cxnLst>
                <a:cxn ang="0">
                  <a:pos x="23" y="0"/>
                </a:cxn>
                <a:cxn ang="0">
                  <a:pos x="56" y="57"/>
                </a:cxn>
                <a:cxn ang="0">
                  <a:pos x="0" y="22"/>
                </a:cxn>
                <a:cxn ang="0">
                  <a:pos x="23" y="0"/>
                </a:cxn>
              </a:cxnLst>
              <a:rect l="0" t="0" r="r" b="b"/>
              <a:pathLst>
                <a:path w="57" h="58">
                  <a:moveTo>
                    <a:pt x="23" y="0"/>
                  </a:moveTo>
                  <a:lnTo>
                    <a:pt x="56" y="57"/>
                  </a:lnTo>
                  <a:lnTo>
                    <a:pt x="0" y="22"/>
                  </a:lnTo>
                  <a:lnTo>
                    <a:pt x="2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1" name="Freeform 161"/>
            <p:cNvSpPr>
              <a:spLocks/>
            </p:cNvSpPr>
            <p:nvPr/>
          </p:nvSpPr>
          <p:spPr bwMode="auto">
            <a:xfrm>
              <a:off x="4269" y="1687"/>
              <a:ext cx="907" cy="328"/>
            </a:xfrm>
            <a:custGeom>
              <a:avLst/>
              <a:gdLst/>
              <a:ahLst/>
              <a:cxnLst>
                <a:cxn ang="0">
                  <a:pos x="0" y="0"/>
                </a:cxn>
                <a:cxn ang="0">
                  <a:pos x="857" y="299"/>
                </a:cxn>
                <a:cxn ang="0">
                  <a:pos x="0" y="0"/>
                </a:cxn>
              </a:cxnLst>
              <a:rect l="0" t="0" r="r" b="b"/>
              <a:pathLst>
                <a:path w="858" h="300">
                  <a:moveTo>
                    <a:pt x="0" y="0"/>
                  </a:moveTo>
                  <a:lnTo>
                    <a:pt x="857" y="29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2" name="Freeform 162"/>
            <p:cNvSpPr>
              <a:spLocks/>
            </p:cNvSpPr>
            <p:nvPr/>
          </p:nvSpPr>
          <p:spPr bwMode="auto">
            <a:xfrm>
              <a:off x="5105" y="1975"/>
              <a:ext cx="71" cy="40"/>
            </a:xfrm>
            <a:custGeom>
              <a:avLst/>
              <a:gdLst/>
              <a:ahLst/>
              <a:cxnLst>
                <a:cxn ang="0">
                  <a:pos x="11" y="0"/>
                </a:cxn>
                <a:cxn ang="0">
                  <a:pos x="66" y="36"/>
                </a:cxn>
                <a:cxn ang="0">
                  <a:pos x="0" y="31"/>
                </a:cxn>
                <a:cxn ang="0">
                  <a:pos x="11" y="0"/>
                </a:cxn>
              </a:cxnLst>
              <a:rect l="0" t="0" r="r" b="b"/>
              <a:pathLst>
                <a:path w="67" h="37">
                  <a:moveTo>
                    <a:pt x="11" y="0"/>
                  </a:moveTo>
                  <a:lnTo>
                    <a:pt x="66" y="36"/>
                  </a:lnTo>
                  <a:lnTo>
                    <a:pt x="0" y="31"/>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3" name="Freeform 163"/>
            <p:cNvSpPr>
              <a:spLocks/>
            </p:cNvSpPr>
            <p:nvPr/>
          </p:nvSpPr>
          <p:spPr bwMode="auto">
            <a:xfrm>
              <a:off x="1442" y="1156"/>
              <a:ext cx="785" cy="274"/>
            </a:xfrm>
            <a:custGeom>
              <a:avLst/>
              <a:gdLst/>
              <a:ahLst/>
              <a:cxnLst>
                <a:cxn ang="0">
                  <a:pos x="741" y="0"/>
                </a:cxn>
                <a:cxn ang="0">
                  <a:pos x="0" y="249"/>
                </a:cxn>
                <a:cxn ang="0">
                  <a:pos x="741" y="0"/>
                </a:cxn>
              </a:cxnLst>
              <a:rect l="0" t="0" r="r" b="b"/>
              <a:pathLst>
                <a:path w="742" h="250">
                  <a:moveTo>
                    <a:pt x="741" y="0"/>
                  </a:moveTo>
                  <a:lnTo>
                    <a:pt x="0" y="249"/>
                  </a:lnTo>
                  <a:lnTo>
                    <a:pt x="74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4" name="Freeform 164"/>
            <p:cNvSpPr>
              <a:spLocks/>
            </p:cNvSpPr>
            <p:nvPr/>
          </p:nvSpPr>
          <p:spPr bwMode="auto">
            <a:xfrm>
              <a:off x="1442" y="1389"/>
              <a:ext cx="71" cy="41"/>
            </a:xfrm>
            <a:custGeom>
              <a:avLst/>
              <a:gdLst/>
              <a:ahLst/>
              <a:cxnLst>
                <a:cxn ang="0">
                  <a:pos x="66" y="31"/>
                </a:cxn>
                <a:cxn ang="0">
                  <a:pos x="0" y="36"/>
                </a:cxn>
                <a:cxn ang="0">
                  <a:pos x="56" y="0"/>
                </a:cxn>
                <a:cxn ang="0">
                  <a:pos x="66" y="31"/>
                </a:cxn>
              </a:cxnLst>
              <a:rect l="0" t="0" r="r" b="b"/>
              <a:pathLst>
                <a:path w="67" h="37">
                  <a:moveTo>
                    <a:pt x="66" y="31"/>
                  </a:moveTo>
                  <a:lnTo>
                    <a:pt x="0" y="36"/>
                  </a:lnTo>
                  <a:lnTo>
                    <a:pt x="56" y="0"/>
                  </a:lnTo>
                  <a:lnTo>
                    <a:pt x="66" y="3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5" name="Freeform 165"/>
            <p:cNvSpPr>
              <a:spLocks/>
            </p:cNvSpPr>
            <p:nvPr/>
          </p:nvSpPr>
          <p:spPr bwMode="auto">
            <a:xfrm>
              <a:off x="2551" y="1162"/>
              <a:ext cx="1327" cy="268"/>
            </a:xfrm>
            <a:custGeom>
              <a:avLst/>
              <a:gdLst/>
              <a:ahLst/>
              <a:cxnLst>
                <a:cxn ang="0">
                  <a:pos x="0" y="0"/>
                </a:cxn>
                <a:cxn ang="0">
                  <a:pos x="1254" y="243"/>
                </a:cxn>
                <a:cxn ang="0">
                  <a:pos x="0" y="0"/>
                </a:cxn>
              </a:cxnLst>
              <a:rect l="0" t="0" r="r" b="b"/>
              <a:pathLst>
                <a:path w="1255" h="244">
                  <a:moveTo>
                    <a:pt x="0" y="0"/>
                  </a:moveTo>
                  <a:lnTo>
                    <a:pt x="1254" y="243"/>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6" name="Freeform 166"/>
            <p:cNvSpPr>
              <a:spLocks/>
            </p:cNvSpPr>
            <p:nvPr/>
          </p:nvSpPr>
          <p:spPr bwMode="auto">
            <a:xfrm>
              <a:off x="3808" y="1398"/>
              <a:ext cx="70" cy="35"/>
            </a:xfrm>
            <a:custGeom>
              <a:avLst/>
              <a:gdLst/>
              <a:ahLst/>
              <a:cxnLst>
                <a:cxn ang="0">
                  <a:pos x="6" y="0"/>
                </a:cxn>
                <a:cxn ang="0">
                  <a:pos x="66" y="28"/>
                </a:cxn>
                <a:cxn ang="0">
                  <a:pos x="0" y="31"/>
                </a:cxn>
                <a:cxn ang="0">
                  <a:pos x="6" y="0"/>
                </a:cxn>
              </a:cxnLst>
              <a:rect l="0" t="0" r="r" b="b"/>
              <a:pathLst>
                <a:path w="67" h="32">
                  <a:moveTo>
                    <a:pt x="6" y="0"/>
                  </a:moveTo>
                  <a:lnTo>
                    <a:pt x="66" y="28"/>
                  </a:lnTo>
                  <a:lnTo>
                    <a:pt x="0" y="31"/>
                  </a:lnTo>
                  <a:lnTo>
                    <a:pt x="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7" name="Freeform 167"/>
            <p:cNvSpPr>
              <a:spLocks/>
            </p:cNvSpPr>
            <p:nvPr/>
          </p:nvSpPr>
          <p:spPr bwMode="auto">
            <a:xfrm>
              <a:off x="1017"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8" name="Freeform 168"/>
            <p:cNvSpPr>
              <a:spLocks/>
            </p:cNvSpPr>
            <p:nvPr/>
          </p:nvSpPr>
          <p:spPr bwMode="auto">
            <a:xfrm>
              <a:off x="1233" y="2035"/>
              <a:ext cx="218" cy="225"/>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29" name="Freeform 169"/>
            <p:cNvSpPr>
              <a:spLocks/>
            </p:cNvSpPr>
            <p:nvPr/>
          </p:nvSpPr>
          <p:spPr bwMode="auto">
            <a:xfrm>
              <a:off x="1450" y="2035"/>
              <a:ext cx="217"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30" name="Freeform 170"/>
            <p:cNvSpPr>
              <a:spLocks/>
            </p:cNvSpPr>
            <p:nvPr/>
          </p:nvSpPr>
          <p:spPr bwMode="auto">
            <a:xfrm>
              <a:off x="1666" y="2035"/>
              <a:ext cx="216" cy="225"/>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81131" name="Rectangle 171"/>
            <p:cNvSpPr>
              <a:spLocks noChangeArrowheads="1"/>
            </p:cNvSpPr>
            <p:nvPr/>
          </p:nvSpPr>
          <p:spPr bwMode="auto">
            <a:xfrm>
              <a:off x="1660" y="710"/>
              <a:ext cx="446"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a:solidFill>
                    <a:srgbClr val="000000"/>
                  </a:solidFill>
                  <a:latin typeface="Arial" charset="0"/>
                </a:rPr>
                <a:t>Root</a:t>
              </a:r>
            </a:p>
          </p:txBody>
        </p:sp>
        <p:sp>
          <p:nvSpPr>
            <p:cNvPr id="681132" name="Rectangle 172"/>
            <p:cNvSpPr>
              <a:spLocks noChangeArrowheads="1"/>
            </p:cNvSpPr>
            <p:nvPr/>
          </p:nvSpPr>
          <p:spPr bwMode="auto">
            <a:xfrm>
              <a:off x="2295" y="932"/>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81133" name="Rectangle 173"/>
            <p:cNvSpPr>
              <a:spLocks noChangeArrowheads="1"/>
            </p:cNvSpPr>
            <p:nvPr/>
          </p:nvSpPr>
          <p:spPr bwMode="auto">
            <a:xfrm>
              <a:off x="3675" y="1455"/>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81134" name="Rectangle 174"/>
            <p:cNvSpPr>
              <a:spLocks noChangeArrowheads="1"/>
            </p:cNvSpPr>
            <p:nvPr/>
          </p:nvSpPr>
          <p:spPr bwMode="auto">
            <a:xfrm>
              <a:off x="4005" y="146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81135" name="Rectangle 175"/>
            <p:cNvSpPr>
              <a:spLocks noChangeArrowheads="1"/>
            </p:cNvSpPr>
            <p:nvPr/>
          </p:nvSpPr>
          <p:spPr bwMode="auto">
            <a:xfrm>
              <a:off x="1924" y="2034"/>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81136" name="Rectangle 176"/>
            <p:cNvSpPr>
              <a:spLocks noChangeArrowheads="1"/>
            </p:cNvSpPr>
            <p:nvPr/>
          </p:nvSpPr>
          <p:spPr bwMode="auto">
            <a:xfrm>
              <a:off x="2140" y="2034"/>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81137" name="Rectangle 177"/>
            <p:cNvSpPr>
              <a:spLocks noChangeArrowheads="1"/>
            </p:cNvSpPr>
            <p:nvPr/>
          </p:nvSpPr>
          <p:spPr bwMode="auto">
            <a:xfrm>
              <a:off x="2832"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81138" name="Rectangle 178"/>
            <p:cNvSpPr>
              <a:spLocks noChangeArrowheads="1"/>
            </p:cNvSpPr>
            <p:nvPr/>
          </p:nvSpPr>
          <p:spPr bwMode="auto">
            <a:xfrm>
              <a:off x="3076"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20*</a:t>
              </a:r>
            </a:p>
          </p:txBody>
        </p:sp>
        <p:sp>
          <p:nvSpPr>
            <p:cNvPr id="681139" name="Rectangle 179"/>
            <p:cNvSpPr>
              <a:spLocks noChangeArrowheads="1"/>
            </p:cNvSpPr>
            <p:nvPr/>
          </p:nvSpPr>
          <p:spPr bwMode="auto">
            <a:xfrm>
              <a:off x="3285"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22*</a:t>
              </a:r>
            </a:p>
          </p:txBody>
        </p:sp>
        <p:sp>
          <p:nvSpPr>
            <p:cNvPr id="681140" name="Rectangle 180"/>
            <p:cNvSpPr>
              <a:spLocks noChangeArrowheads="1"/>
            </p:cNvSpPr>
            <p:nvPr/>
          </p:nvSpPr>
          <p:spPr bwMode="auto">
            <a:xfrm>
              <a:off x="3792"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24*</a:t>
              </a:r>
            </a:p>
          </p:txBody>
        </p:sp>
        <p:sp>
          <p:nvSpPr>
            <p:cNvPr id="681143" name="Rectangle 183"/>
            <p:cNvSpPr>
              <a:spLocks noChangeArrowheads="1"/>
            </p:cNvSpPr>
            <p:nvPr/>
          </p:nvSpPr>
          <p:spPr bwMode="auto">
            <a:xfrm>
              <a:off x="4743" y="20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81144" name="Rectangle 184"/>
            <p:cNvSpPr>
              <a:spLocks noChangeArrowheads="1"/>
            </p:cNvSpPr>
            <p:nvPr/>
          </p:nvSpPr>
          <p:spPr bwMode="auto">
            <a:xfrm>
              <a:off x="4959" y="20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81145" name="Rectangle 185"/>
            <p:cNvSpPr>
              <a:spLocks noChangeArrowheads="1"/>
            </p:cNvSpPr>
            <p:nvPr/>
          </p:nvSpPr>
          <p:spPr bwMode="auto">
            <a:xfrm>
              <a:off x="5169" y="2020"/>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81146" name="Rectangle 186"/>
            <p:cNvSpPr>
              <a:spLocks noChangeArrowheads="1"/>
            </p:cNvSpPr>
            <p:nvPr/>
          </p:nvSpPr>
          <p:spPr bwMode="auto">
            <a:xfrm>
              <a:off x="5385" y="201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81147" name="Rectangle 187"/>
            <p:cNvSpPr>
              <a:spLocks noChangeArrowheads="1"/>
            </p:cNvSpPr>
            <p:nvPr/>
          </p:nvSpPr>
          <p:spPr bwMode="auto">
            <a:xfrm>
              <a:off x="1193" y="1463"/>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13</a:t>
              </a:r>
            </a:p>
          </p:txBody>
        </p:sp>
        <p:sp>
          <p:nvSpPr>
            <p:cNvPr id="681148" name="Rectangle 188"/>
            <p:cNvSpPr>
              <a:spLocks noChangeArrowheads="1"/>
            </p:cNvSpPr>
            <p:nvPr/>
          </p:nvSpPr>
          <p:spPr bwMode="auto">
            <a:xfrm>
              <a:off x="882" y="1463"/>
              <a:ext cx="19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81149" name="Rectangle 189"/>
            <p:cNvSpPr>
              <a:spLocks noChangeArrowheads="1"/>
            </p:cNvSpPr>
            <p:nvPr/>
          </p:nvSpPr>
          <p:spPr bwMode="auto">
            <a:xfrm>
              <a:off x="1240" y="2020"/>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7*</a:t>
              </a:r>
            </a:p>
          </p:txBody>
        </p:sp>
        <p:sp>
          <p:nvSpPr>
            <p:cNvPr id="681150" name="Rectangle 190"/>
            <p:cNvSpPr>
              <a:spLocks noChangeArrowheads="1"/>
            </p:cNvSpPr>
            <p:nvPr/>
          </p:nvSpPr>
          <p:spPr bwMode="auto">
            <a:xfrm>
              <a:off x="1025" y="2020"/>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81151" name="Rectangle 191"/>
            <p:cNvSpPr>
              <a:spLocks noChangeArrowheads="1"/>
            </p:cNvSpPr>
            <p:nvPr/>
          </p:nvSpPr>
          <p:spPr bwMode="auto">
            <a:xfrm>
              <a:off x="1450" y="2020"/>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8*</a:t>
              </a:r>
            </a:p>
          </p:txBody>
        </p:sp>
        <p:sp>
          <p:nvSpPr>
            <p:cNvPr id="681152" name="Line 192"/>
            <p:cNvSpPr>
              <a:spLocks noChangeShapeType="1"/>
            </p:cNvSpPr>
            <p:nvPr/>
          </p:nvSpPr>
          <p:spPr bwMode="auto">
            <a:xfrm>
              <a:off x="1931" y="624"/>
              <a:ext cx="356" cy="263"/>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81153" name="Arc 193"/>
            <p:cNvSpPr>
              <a:spLocks/>
            </p:cNvSpPr>
            <p:nvPr/>
          </p:nvSpPr>
          <p:spPr bwMode="auto">
            <a:xfrm rot="13440000">
              <a:off x="4571" y="1887"/>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81154" name="Arc 194"/>
            <p:cNvSpPr>
              <a:spLocks/>
            </p:cNvSpPr>
            <p:nvPr/>
          </p:nvSpPr>
          <p:spPr bwMode="auto">
            <a:xfrm rot="13440000">
              <a:off x="865" y="1887"/>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81155" name="Arc 195"/>
            <p:cNvSpPr>
              <a:spLocks/>
            </p:cNvSpPr>
            <p:nvPr/>
          </p:nvSpPr>
          <p:spPr bwMode="auto">
            <a:xfrm rot="13440000">
              <a:off x="1779" y="1887"/>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81156" name="Arc 196"/>
            <p:cNvSpPr>
              <a:spLocks/>
            </p:cNvSpPr>
            <p:nvPr/>
          </p:nvSpPr>
          <p:spPr bwMode="auto">
            <a:xfrm rot="13440000">
              <a:off x="2743" y="1887"/>
              <a:ext cx="204"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81157" name="Arc 197"/>
            <p:cNvSpPr>
              <a:spLocks/>
            </p:cNvSpPr>
            <p:nvPr/>
          </p:nvSpPr>
          <p:spPr bwMode="auto">
            <a:xfrm rot="13440000">
              <a:off x="3657" y="1887"/>
              <a:ext cx="203" cy="21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681158" name="Rectangle 198"/>
          <p:cNvSpPr>
            <a:spLocks noChangeArrowheads="1"/>
          </p:cNvSpPr>
          <p:nvPr/>
        </p:nvSpPr>
        <p:spPr bwMode="auto">
          <a:xfrm>
            <a:off x="7053264" y="4139684"/>
            <a:ext cx="319087" cy="369332"/>
          </a:xfrm>
          <a:prstGeom prst="rect">
            <a:avLst/>
          </a:prstGeom>
          <a:solidFill>
            <a:schemeClr val="bg1"/>
          </a:solidFill>
          <a:ln w="25400">
            <a:noFill/>
            <a:miter lim="800000"/>
            <a:headEnd/>
            <a:tailEnd type="none" w="lg" len="lg"/>
          </a:ln>
          <a:effectLst/>
        </p:spPr>
        <p:txBody>
          <a:bodyPr anchor="ctr">
            <a:prstTxWarp prst="textNoShape">
              <a:avLst/>
            </a:prstTxWarp>
            <a:spAutoFit/>
          </a:bodyPr>
          <a:lstStyle/>
          <a:p>
            <a:endParaRPr lang="en-US"/>
          </a:p>
        </p:txBody>
      </p:sp>
      <p:sp>
        <p:nvSpPr>
          <p:cNvPr id="681159" name="Rectangle 199"/>
          <p:cNvSpPr>
            <a:spLocks noChangeArrowheads="1"/>
          </p:cNvSpPr>
          <p:nvPr/>
        </p:nvSpPr>
        <p:spPr bwMode="auto">
          <a:xfrm>
            <a:off x="6705600" y="4158734"/>
            <a:ext cx="319088" cy="369332"/>
          </a:xfrm>
          <a:prstGeom prst="rect">
            <a:avLst/>
          </a:prstGeom>
          <a:solidFill>
            <a:schemeClr val="bg1"/>
          </a:solidFill>
          <a:ln w="25400">
            <a:noFill/>
            <a:miter lim="800000"/>
            <a:headEnd/>
            <a:tailEnd type="none" w="lg" len="lg"/>
          </a:ln>
          <a:effectLst/>
        </p:spPr>
        <p:txBody>
          <a:bodyPr anchor="ctr">
            <a:prstTxWarp prst="textNoShape">
              <a:avLst/>
            </a:prstTxWarp>
            <a:spAutoFit/>
          </a:bodyPr>
          <a:lstStyle/>
          <a:p>
            <a:endParaRPr lang="en-US"/>
          </a:p>
        </p:txBody>
      </p:sp>
      <p:sp>
        <p:nvSpPr>
          <p:cNvPr id="681177" name="Rectangle 217"/>
          <p:cNvSpPr>
            <a:spLocks noChangeArrowheads="1"/>
          </p:cNvSpPr>
          <p:nvPr/>
        </p:nvSpPr>
        <p:spPr bwMode="auto">
          <a:xfrm>
            <a:off x="6715125" y="4158734"/>
            <a:ext cx="319088" cy="369332"/>
          </a:xfrm>
          <a:prstGeom prst="rect">
            <a:avLst/>
          </a:prstGeom>
          <a:solidFill>
            <a:schemeClr val="bg1"/>
          </a:solidFill>
          <a:ln w="25400">
            <a:noFill/>
            <a:miter lim="800000"/>
            <a:headEnd/>
            <a:tailEnd type="none" w="lg" len="lg"/>
          </a:ln>
          <a:effectLst/>
        </p:spPr>
        <p:txBody>
          <a:bodyPr anchor="ctr">
            <a:prstTxWarp prst="textNoShape">
              <a:avLst/>
            </a:prstTxWarp>
            <a:spAutoFit/>
          </a:bodyPr>
          <a:lstStyle/>
          <a:p>
            <a:endParaRPr lang="en-US"/>
          </a:p>
        </p:txBody>
      </p:sp>
      <p:grpSp>
        <p:nvGrpSpPr>
          <p:cNvPr id="681183" name="Group 223"/>
          <p:cNvGrpSpPr>
            <a:grpSpLocks/>
          </p:cNvGrpSpPr>
          <p:nvPr/>
        </p:nvGrpSpPr>
        <p:grpSpPr bwMode="auto">
          <a:xfrm>
            <a:off x="6699250" y="3276601"/>
            <a:ext cx="2019300" cy="1233488"/>
            <a:chOff x="3116" y="1488"/>
            <a:chExt cx="1272" cy="777"/>
          </a:xfrm>
        </p:grpSpPr>
        <p:sp>
          <p:nvSpPr>
            <p:cNvPr id="681162" name="Rectangle 202"/>
            <p:cNvSpPr>
              <a:spLocks noChangeArrowheads="1"/>
            </p:cNvSpPr>
            <p:nvPr/>
          </p:nvSpPr>
          <p:spPr bwMode="auto">
            <a:xfrm>
              <a:off x="3705" y="1488"/>
              <a:ext cx="183" cy="165"/>
            </a:xfrm>
            <a:prstGeom prst="rect">
              <a:avLst/>
            </a:prstGeom>
            <a:solidFill>
              <a:schemeClr val="bg1"/>
            </a:solidFill>
            <a:ln w="12700">
              <a:noFill/>
              <a:miter lim="800000"/>
              <a:headEnd/>
              <a:tailEnd/>
            </a:ln>
            <a:effectLst/>
          </p:spPr>
          <p:txBody>
            <a:bodyPr lIns="0" tIns="0" rIns="0" bIns="0">
              <a:prstTxWarp prst="textNoShape">
                <a:avLst/>
              </a:prstTxWarp>
              <a:spAutoFit/>
            </a:bodyPr>
            <a:lstStyle/>
            <a:p>
              <a:pPr eaLnBrk="0" hangingPunct="0"/>
              <a:r>
                <a:rPr lang="en-US" sz="1700" b="1">
                  <a:solidFill>
                    <a:schemeClr val="hlink"/>
                  </a:solidFill>
                  <a:latin typeface="Arial" charset="0"/>
                </a:rPr>
                <a:t>27</a:t>
              </a:r>
            </a:p>
          </p:txBody>
        </p:sp>
        <p:sp>
          <p:nvSpPr>
            <p:cNvPr id="681160" name="Rectangle 200"/>
            <p:cNvSpPr>
              <a:spLocks noChangeArrowheads="1"/>
            </p:cNvSpPr>
            <p:nvPr/>
          </p:nvSpPr>
          <p:spPr bwMode="auto">
            <a:xfrm>
              <a:off x="3116" y="2057"/>
              <a:ext cx="250" cy="165"/>
            </a:xfrm>
            <a:prstGeom prst="rect">
              <a:avLst/>
            </a:prstGeom>
            <a:noFill/>
            <a:ln w="12700">
              <a:noFill/>
              <a:miter lim="800000"/>
              <a:headEnd/>
              <a:tailEnd/>
            </a:ln>
            <a:effectLst/>
          </p:spPr>
          <p:txBody>
            <a:bodyPr lIns="0" tIns="0" rIns="0" bIns="0">
              <a:prstTxWarp prst="textNoShape">
                <a:avLst/>
              </a:prstTxWarp>
              <a:spAutoFit/>
            </a:bodyPr>
            <a:lstStyle/>
            <a:p>
              <a:pPr eaLnBrk="0" hangingPunct="0"/>
              <a:r>
                <a:rPr lang="en-US" sz="1700" b="1" dirty="0">
                  <a:solidFill>
                    <a:schemeClr val="hlink"/>
                  </a:solidFill>
                  <a:latin typeface="Arial" charset="0"/>
                </a:rPr>
                <a:t>24*</a:t>
              </a:r>
            </a:p>
          </p:txBody>
        </p:sp>
        <p:grpSp>
          <p:nvGrpSpPr>
            <p:cNvPr id="681182" name="Group 222"/>
            <p:cNvGrpSpPr>
              <a:grpSpLocks/>
            </p:cNvGrpSpPr>
            <p:nvPr/>
          </p:nvGrpSpPr>
          <p:grpSpPr bwMode="auto">
            <a:xfrm>
              <a:off x="3840" y="2032"/>
              <a:ext cx="548" cy="233"/>
              <a:chOff x="3840" y="2032"/>
              <a:chExt cx="548" cy="233"/>
            </a:xfrm>
          </p:grpSpPr>
          <p:sp>
            <p:nvSpPr>
              <p:cNvPr id="681166" name="Rectangle 206"/>
              <p:cNvSpPr>
                <a:spLocks noChangeArrowheads="1"/>
              </p:cNvSpPr>
              <p:nvPr/>
            </p:nvSpPr>
            <p:spPr bwMode="auto">
              <a:xfrm>
                <a:off x="3840" y="2064"/>
                <a:ext cx="240" cy="165"/>
              </a:xfrm>
              <a:prstGeom prst="rect">
                <a:avLst/>
              </a:prstGeom>
              <a:solidFill>
                <a:schemeClr val="bg1"/>
              </a:solidFill>
              <a:ln w="12700">
                <a:noFill/>
                <a:miter lim="800000"/>
                <a:headEnd/>
                <a:tailEnd/>
              </a:ln>
              <a:effectLst/>
            </p:spPr>
            <p:txBody>
              <a:bodyPr lIns="0" tIns="0" rIns="0" bIns="0">
                <a:prstTxWarp prst="textNoShape">
                  <a:avLst/>
                </a:prstTxWarp>
                <a:spAutoFit/>
              </a:bodyPr>
              <a:lstStyle/>
              <a:p>
                <a:pPr eaLnBrk="0" hangingPunct="0"/>
                <a:r>
                  <a:rPr lang="en-US" sz="1700" b="1">
                    <a:solidFill>
                      <a:schemeClr val="hlink"/>
                    </a:solidFill>
                    <a:latin typeface="Arial" charset="0"/>
                  </a:rPr>
                  <a:t>27* </a:t>
                </a:r>
              </a:p>
            </p:txBody>
          </p:sp>
          <p:sp>
            <p:nvSpPr>
              <p:cNvPr id="681167" name="Rectangle 207"/>
              <p:cNvSpPr>
                <a:spLocks noChangeArrowheads="1"/>
              </p:cNvSpPr>
              <p:nvPr/>
            </p:nvSpPr>
            <p:spPr bwMode="auto">
              <a:xfrm>
                <a:off x="4067" y="2064"/>
                <a:ext cx="207" cy="165"/>
              </a:xfrm>
              <a:prstGeom prst="rect">
                <a:avLst/>
              </a:prstGeom>
              <a:solidFill>
                <a:schemeClr val="bg1"/>
              </a:solidFill>
              <a:ln w="12700">
                <a:noFill/>
                <a:miter lim="800000"/>
                <a:headEnd/>
                <a:tailEnd/>
              </a:ln>
              <a:effectLst/>
            </p:spPr>
            <p:txBody>
              <a:bodyPr wrap="none" lIns="0" tIns="0" rIns="0" bIns="0">
                <a:prstTxWarp prst="textNoShape">
                  <a:avLst/>
                </a:prstTxWarp>
                <a:spAutoFit/>
              </a:bodyPr>
              <a:lstStyle/>
              <a:p>
                <a:pPr eaLnBrk="0" hangingPunct="0"/>
                <a:r>
                  <a:rPr lang="en-US" sz="1700" b="1">
                    <a:solidFill>
                      <a:schemeClr val="hlink"/>
                    </a:solidFill>
                    <a:latin typeface="Arial" charset="0"/>
                  </a:rPr>
                  <a:t>29*</a:t>
                </a:r>
              </a:p>
            </p:txBody>
          </p:sp>
          <p:sp>
            <p:nvSpPr>
              <p:cNvPr id="681181" name="Rectangle 221"/>
              <p:cNvSpPr>
                <a:spLocks noChangeArrowheads="1"/>
              </p:cNvSpPr>
              <p:nvPr/>
            </p:nvSpPr>
            <p:spPr bwMode="auto">
              <a:xfrm>
                <a:off x="4272" y="2032"/>
                <a:ext cx="116" cy="233"/>
              </a:xfrm>
              <a:prstGeom prst="rect">
                <a:avLst/>
              </a:prstGeom>
              <a:solidFill>
                <a:schemeClr val="bg1"/>
              </a:solidFill>
              <a:ln w="25400">
                <a:noFill/>
                <a:miter lim="800000"/>
                <a:headEnd/>
                <a:tailEnd type="none" w="lg" len="lg"/>
              </a:ln>
              <a:effectLst/>
            </p:spPr>
            <p:txBody>
              <a:bodyPr wrap="none" anchor="ctr">
                <a:prstTxWarp prst="textNoShape">
                  <a:avLst/>
                </a:prstTxWarp>
                <a:spAutoFit/>
              </a:bodyPr>
              <a:lstStyle/>
              <a:p>
                <a:endParaRPr lang="en-US"/>
              </a:p>
            </p:txBody>
          </p:sp>
        </p:grpSp>
      </p:grpSp>
      <p:sp>
        <p:nvSpPr>
          <p:cNvPr id="117" name="Rectangle 2"/>
          <p:cNvSpPr txBox="1">
            <a:spLocks noChangeArrowheads="1"/>
          </p:cNvSpPr>
          <p:nvPr/>
        </p:nvSpPr>
        <p:spPr>
          <a:xfrm>
            <a:off x="838200" y="1081087"/>
            <a:ext cx="10515600" cy="6096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Deleting 22* and 20*</a:t>
            </a:r>
          </a:p>
        </p:txBody>
      </p:sp>
      <p:sp>
        <p:nvSpPr>
          <p:cNvPr id="121" name="TextBox 120"/>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197415670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1158"/>
                                        </p:tgtEl>
                                        <p:attrNameLst>
                                          <p:attrName>style.visibility</p:attrName>
                                        </p:attrNameLst>
                                      </p:cBhvr>
                                      <p:to>
                                        <p:strVal val="visible"/>
                                      </p:to>
                                    </p:set>
                                    <p:animEffect transition="in" filter="dissolve">
                                      <p:cBhvr>
                                        <p:cTn id="7" dur="500"/>
                                        <p:tgtEl>
                                          <p:spTgt spid="6811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1159"/>
                                        </p:tgtEl>
                                        <p:attrNameLst>
                                          <p:attrName>style.visibility</p:attrName>
                                        </p:attrNameLst>
                                      </p:cBhvr>
                                      <p:to>
                                        <p:strVal val="visible"/>
                                      </p:to>
                                    </p:set>
                                    <p:animEffect transition="in" filter="dissolve">
                                      <p:cBhvr>
                                        <p:cTn id="12" dur="500"/>
                                        <p:tgtEl>
                                          <p:spTgt spid="6811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11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809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81177"/>
                                        </p:tgtEl>
                                        <p:attrNameLst>
                                          <p:attrName>style.visibility</p:attrName>
                                        </p:attrNameLst>
                                      </p:cBhvr>
                                      <p:to>
                                        <p:strVal val="visible"/>
                                      </p:to>
                                    </p:set>
                                    <p:animEffect transition="in" filter="dissolve">
                                      <p:cBhvr>
                                        <p:cTn id="25" dur="500"/>
                                        <p:tgtEl>
                                          <p:spTgt spid="681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5" grpId="0" animBg="1" autoUpdateAnimBg="0"/>
      <p:bldP spid="681158" grpId="0" animBg="1"/>
      <p:bldP spid="681159" grpId="0" animBg="1"/>
      <p:bldP spid="68117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 name="Rectangle 2"/>
          <p:cNvSpPr txBox="1">
            <a:spLocks noChangeArrowheads="1"/>
          </p:cNvSpPr>
          <p:nvPr/>
        </p:nvSpPr>
        <p:spPr>
          <a:xfrm>
            <a:off x="838200" y="962025"/>
            <a:ext cx="10515600" cy="728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C00000"/>
                </a:solidFill>
              </a:rPr>
              <a:t>And then deleting 24*</a:t>
            </a:r>
            <a:endParaRPr lang="en-US" sz="3200" dirty="0">
              <a:solidFill>
                <a:srgbClr val="C00000"/>
              </a:solidFill>
            </a:endParaRPr>
          </a:p>
        </p:txBody>
      </p:sp>
      <p:sp>
        <p:nvSpPr>
          <p:cNvPr id="652290"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52291"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52293" name="Rectangle 5"/>
          <p:cNvSpPr>
            <a:spLocks noGrp="1" noChangeArrowheads="1"/>
          </p:cNvSpPr>
          <p:nvPr>
            <p:ph type="body" idx="1"/>
          </p:nvPr>
        </p:nvSpPr>
        <p:spPr>
          <a:xfrm>
            <a:off x="1870074" y="1676399"/>
            <a:ext cx="4038600" cy="1981200"/>
          </a:xfrm>
          <a:noFill/>
          <a:ln/>
        </p:spPr>
        <p:txBody>
          <a:bodyPr vert="horz" lIns="90488" tIns="44450" rIns="90488" bIns="44450" rtlCol="0">
            <a:normAutofit fontScale="85000" lnSpcReduction="10000"/>
          </a:bodyPr>
          <a:lstStyle/>
          <a:p>
            <a:r>
              <a:rPr lang="en-US" dirty="0"/>
              <a:t>Must merge.</a:t>
            </a:r>
          </a:p>
          <a:p>
            <a:r>
              <a:rPr lang="en-US" dirty="0"/>
              <a:t>In the non-leaf node, </a:t>
            </a:r>
            <a:r>
              <a:rPr lang="en-US" b="1" i="1" dirty="0"/>
              <a:t>toss</a:t>
            </a:r>
            <a:r>
              <a:rPr lang="en-US" dirty="0"/>
              <a:t> the index entry with key value = 27</a:t>
            </a:r>
          </a:p>
        </p:txBody>
      </p:sp>
      <p:grpSp>
        <p:nvGrpSpPr>
          <p:cNvPr id="652390" name="Group 102"/>
          <p:cNvGrpSpPr>
            <a:grpSpLocks/>
          </p:cNvGrpSpPr>
          <p:nvPr/>
        </p:nvGrpSpPr>
        <p:grpSpPr bwMode="auto">
          <a:xfrm>
            <a:off x="6099175" y="1992313"/>
            <a:ext cx="4416425" cy="1881187"/>
            <a:chOff x="2808" y="919"/>
            <a:chExt cx="2782" cy="1185"/>
          </a:xfrm>
        </p:grpSpPr>
        <p:sp>
          <p:nvSpPr>
            <p:cNvPr id="652294" name="Freeform 6"/>
            <p:cNvSpPr>
              <a:spLocks/>
            </p:cNvSpPr>
            <p:nvPr/>
          </p:nvSpPr>
          <p:spPr bwMode="auto">
            <a:xfrm>
              <a:off x="2983" y="1828"/>
              <a:ext cx="275" cy="237"/>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5" name="Freeform 7"/>
            <p:cNvSpPr>
              <a:spLocks/>
            </p:cNvSpPr>
            <p:nvPr/>
          </p:nvSpPr>
          <p:spPr bwMode="auto">
            <a:xfrm>
              <a:off x="3257"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6" name="Freeform 8"/>
            <p:cNvSpPr>
              <a:spLocks/>
            </p:cNvSpPr>
            <p:nvPr/>
          </p:nvSpPr>
          <p:spPr bwMode="auto">
            <a:xfrm>
              <a:off x="3530"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7" name="Freeform 9"/>
            <p:cNvSpPr>
              <a:spLocks/>
            </p:cNvSpPr>
            <p:nvPr/>
          </p:nvSpPr>
          <p:spPr bwMode="auto">
            <a:xfrm>
              <a:off x="3803"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8" name="Freeform 10"/>
            <p:cNvSpPr>
              <a:spLocks/>
            </p:cNvSpPr>
            <p:nvPr/>
          </p:nvSpPr>
          <p:spPr bwMode="auto">
            <a:xfrm>
              <a:off x="4179"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299" name="Freeform 11"/>
            <p:cNvSpPr>
              <a:spLocks/>
            </p:cNvSpPr>
            <p:nvPr/>
          </p:nvSpPr>
          <p:spPr bwMode="auto">
            <a:xfrm>
              <a:off x="4452" y="1828"/>
              <a:ext cx="275" cy="237"/>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0" name="Freeform 12"/>
            <p:cNvSpPr>
              <a:spLocks/>
            </p:cNvSpPr>
            <p:nvPr/>
          </p:nvSpPr>
          <p:spPr bwMode="auto">
            <a:xfrm>
              <a:off x="4726" y="1828"/>
              <a:ext cx="274" cy="237"/>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1" name="Freeform 13"/>
            <p:cNvSpPr>
              <a:spLocks/>
            </p:cNvSpPr>
            <p:nvPr/>
          </p:nvSpPr>
          <p:spPr bwMode="auto">
            <a:xfrm>
              <a:off x="4999" y="1828"/>
              <a:ext cx="275" cy="237"/>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2" name="Freeform 14"/>
            <p:cNvSpPr>
              <a:spLocks/>
            </p:cNvSpPr>
            <p:nvPr/>
          </p:nvSpPr>
          <p:spPr bwMode="auto">
            <a:xfrm>
              <a:off x="3880" y="1200"/>
              <a:ext cx="411" cy="296"/>
            </a:xfrm>
            <a:custGeom>
              <a:avLst/>
              <a:gdLst/>
              <a:ahLst/>
              <a:cxnLst>
                <a:cxn ang="0">
                  <a:pos x="0" y="295"/>
                </a:cxn>
                <a:cxn ang="0">
                  <a:pos x="0" y="0"/>
                </a:cxn>
                <a:cxn ang="0">
                  <a:pos x="410" y="0"/>
                </a:cxn>
                <a:cxn ang="0">
                  <a:pos x="410" y="295"/>
                </a:cxn>
                <a:cxn ang="0">
                  <a:pos x="0" y="295"/>
                </a:cxn>
              </a:cxnLst>
              <a:rect l="0" t="0" r="r" b="b"/>
              <a:pathLst>
                <a:path w="411" h="296">
                  <a:moveTo>
                    <a:pt x="0" y="295"/>
                  </a:moveTo>
                  <a:lnTo>
                    <a:pt x="0" y="0"/>
                  </a:lnTo>
                  <a:lnTo>
                    <a:pt x="410" y="0"/>
                  </a:lnTo>
                  <a:lnTo>
                    <a:pt x="410"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3" name="Freeform 15"/>
            <p:cNvSpPr>
              <a:spLocks/>
            </p:cNvSpPr>
            <p:nvPr/>
          </p:nvSpPr>
          <p:spPr bwMode="auto">
            <a:xfrm>
              <a:off x="3948" y="1200"/>
              <a:ext cx="1" cy="296"/>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4" name="Freeform 16"/>
            <p:cNvSpPr>
              <a:spLocks/>
            </p:cNvSpPr>
            <p:nvPr/>
          </p:nvSpPr>
          <p:spPr bwMode="auto">
            <a:xfrm>
              <a:off x="4290" y="1200"/>
              <a:ext cx="412" cy="296"/>
            </a:xfrm>
            <a:custGeom>
              <a:avLst/>
              <a:gdLst/>
              <a:ahLst/>
              <a:cxnLst>
                <a:cxn ang="0">
                  <a:pos x="0" y="295"/>
                </a:cxn>
                <a:cxn ang="0">
                  <a:pos x="0" y="0"/>
                </a:cxn>
                <a:cxn ang="0">
                  <a:pos x="411" y="0"/>
                </a:cxn>
                <a:cxn ang="0">
                  <a:pos x="411" y="295"/>
                </a:cxn>
                <a:cxn ang="0">
                  <a:pos x="0" y="295"/>
                </a:cxn>
              </a:cxnLst>
              <a:rect l="0" t="0" r="r" b="b"/>
              <a:pathLst>
                <a:path w="412" h="296">
                  <a:moveTo>
                    <a:pt x="0" y="295"/>
                  </a:moveTo>
                  <a:lnTo>
                    <a:pt x="0" y="0"/>
                  </a:lnTo>
                  <a:lnTo>
                    <a:pt x="411" y="0"/>
                  </a:lnTo>
                  <a:lnTo>
                    <a:pt x="411"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5" name="Freeform 17"/>
            <p:cNvSpPr>
              <a:spLocks/>
            </p:cNvSpPr>
            <p:nvPr/>
          </p:nvSpPr>
          <p:spPr bwMode="auto">
            <a:xfrm>
              <a:off x="4359" y="1200"/>
              <a:ext cx="1" cy="296"/>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6" name="Freeform 18"/>
            <p:cNvSpPr>
              <a:spLocks/>
            </p:cNvSpPr>
            <p:nvPr/>
          </p:nvSpPr>
          <p:spPr bwMode="auto">
            <a:xfrm>
              <a:off x="4701" y="1200"/>
              <a:ext cx="411" cy="296"/>
            </a:xfrm>
            <a:custGeom>
              <a:avLst/>
              <a:gdLst/>
              <a:ahLst/>
              <a:cxnLst>
                <a:cxn ang="0">
                  <a:pos x="0" y="295"/>
                </a:cxn>
                <a:cxn ang="0">
                  <a:pos x="0" y="0"/>
                </a:cxn>
                <a:cxn ang="0">
                  <a:pos x="410" y="0"/>
                </a:cxn>
                <a:cxn ang="0">
                  <a:pos x="410" y="295"/>
                </a:cxn>
                <a:cxn ang="0">
                  <a:pos x="0" y="295"/>
                </a:cxn>
              </a:cxnLst>
              <a:rect l="0" t="0" r="r" b="b"/>
              <a:pathLst>
                <a:path w="411" h="296">
                  <a:moveTo>
                    <a:pt x="0" y="295"/>
                  </a:moveTo>
                  <a:lnTo>
                    <a:pt x="0" y="0"/>
                  </a:lnTo>
                  <a:lnTo>
                    <a:pt x="410" y="0"/>
                  </a:lnTo>
                  <a:lnTo>
                    <a:pt x="410"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7" name="Freeform 19"/>
            <p:cNvSpPr>
              <a:spLocks/>
            </p:cNvSpPr>
            <p:nvPr/>
          </p:nvSpPr>
          <p:spPr bwMode="auto">
            <a:xfrm>
              <a:off x="4768" y="1200"/>
              <a:ext cx="1" cy="296"/>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8" name="Freeform 20"/>
            <p:cNvSpPr>
              <a:spLocks/>
            </p:cNvSpPr>
            <p:nvPr/>
          </p:nvSpPr>
          <p:spPr bwMode="auto">
            <a:xfrm>
              <a:off x="5111" y="1200"/>
              <a:ext cx="410" cy="296"/>
            </a:xfrm>
            <a:custGeom>
              <a:avLst/>
              <a:gdLst/>
              <a:ahLst/>
              <a:cxnLst>
                <a:cxn ang="0">
                  <a:pos x="0" y="295"/>
                </a:cxn>
                <a:cxn ang="0">
                  <a:pos x="0" y="0"/>
                </a:cxn>
                <a:cxn ang="0">
                  <a:pos x="409" y="0"/>
                </a:cxn>
                <a:cxn ang="0">
                  <a:pos x="409" y="295"/>
                </a:cxn>
                <a:cxn ang="0">
                  <a:pos x="0" y="295"/>
                </a:cxn>
              </a:cxnLst>
              <a:rect l="0" t="0" r="r" b="b"/>
              <a:pathLst>
                <a:path w="410" h="296">
                  <a:moveTo>
                    <a:pt x="0" y="295"/>
                  </a:moveTo>
                  <a:lnTo>
                    <a:pt x="0" y="0"/>
                  </a:lnTo>
                  <a:lnTo>
                    <a:pt x="409" y="0"/>
                  </a:lnTo>
                  <a:lnTo>
                    <a:pt x="409"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09" name="Freeform 21"/>
            <p:cNvSpPr>
              <a:spLocks/>
            </p:cNvSpPr>
            <p:nvPr/>
          </p:nvSpPr>
          <p:spPr bwMode="auto">
            <a:xfrm>
              <a:off x="5179" y="1200"/>
              <a:ext cx="1" cy="296"/>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0" name="Freeform 22"/>
            <p:cNvSpPr>
              <a:spLocks/>
            </p:cNvSpPr>
            <p:nvPr/>
          </p:nvSpPr>
          <p:spPr bwMode="auto">
            <a:xfrm>
              <a:off x="5520" y="1200"/>
              <a:ext cx="70" cy="296"/>
            </a:xfrm>
            <a:custGeom>
              <a:avLst/>
              <a:gdLst/>
              <a:ahLst/>
              <a:cxnLst>
                <a:cxn ang="0">
                  <a:pos x="0" y="295"/>
                </a:cxn>
                <a:cxn ang="0">
                  <a:pos x="0" y="0"/>
                </a:cxn>
                <a:cxn ang="0">
                  <a:pos x="69" y="0"/>
                </a:cxn>
                <a:cxn ang="0">
                  <a:pos x="69" y="295"/>
                </a:cxn>
                <a:cxn ang="0">
                  <a:pos x="0" y="295"/>
                </a:cxn>
              </a:cxnLst>
              <a:rect l="0" t="0" r="r" b="b"/>
              <a:pathLst>
                <a:path w="70" h="296">
                  <a:moveTo>
                    <a:pt x="0" y="295"/>
                  </a:moveTo>
                  <a:lnTo>
                    <a:pt x="0" y="0"/>
                  </a:lnTo>
                  <a:lnTo>
                    <a:pt x="69" y="0"/>
                  </a:lnTo>
                  <a:lnTo>
                    <a:pt x="69" y="295"/>
                  </a:lnTo>
                  <a:lnTo>
                    <a:pt x="0" y="29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1" name="Freeform 23"/>
            <p:cNvSpPr>
              <a:spLocks/>
            </p:cNvSpPr>
            <p:nvPr/>
          </p:nvSpPr>
          <p:spPr bwMode="auto">
            <a:xfrm>
              <a:off x="3530" y="1451"/>
              <a:ext cx="377" cy="363"/>
            </a:xfrm>
            <a:custGeom>
              <a:avLst/>
              <a:gdLst/>
              <a:ahLst/>
              <a:cxnLst>
                <a:cxn ang="0">
                  <a:pos x="376" y="0"/>
                </a:cxn>
                <a:cxn ang="0">
                  <a:pos x="0" y="362"/>
                </a:cxn>
                <a:cxn ang="0">
                  <a:pos x="376" y="0"/>
                </a:cxn>
              </a:cxnLst>
              <a:rect l="0" t="0" r="r" b="b"/>
              <a:pathLst>
                <a:path w="377" h="363">
                  <a:moveTo>
                    <a:pt x="376" y="0"/>
                  </a:moveTo>
                  <a:lnTo>
                    <a:pt x="0" y="362"/>
                  </a:lnTo>
                  <a:lnTo>
                    <a:pt x="37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2" name="Freeform 24"/>
            <p:cNvSpPr>
              <a:spLocks/>
            </p:cNvSpPr>
            <p:nvPr/>
          </p:nvSpPr>
          <p:spPr bwMode="auto">
            <a:xfrm>
              <a:off x="3530" y="1746"/>
              <a:ext cx="73" cy="68"/>
            </a:xfrm>
            <a:custGeom>
              <a:avLst/>
              <a:gdLst/>
              <a:ahLst/>
              <a:cxnLst>
                <a:cxn ang="0">
                  <a:pos x="72" y="24"/>
                </a:cxn>
                <a:cxn ang="0">
                  <a:pos x="0" y="67"/>
                </a:cxn>
                <a:cxn ang="0">
                  <a:pos x="41" y="0"/>
                </a:cxn>
                <a:cxn ang="0">
                  <a:pos x="72" y="24"/>
                </a:cxn>
              </a:cxnLst>
              <a:rect l="0" t="0" r="r" b="b"/>
              <a:pathLst>
                <a:path w="73" h="68">
                  <a:moveTo>
                    <a:pt x="72" y="24"/>
                  </a:moveTo>
                  <a:lnTo>
                    <a:pt x="0" y="67"/>
                  </a:lnTo>
                  <a:lnTo>
                    <a:pt x="41" y="0"/>
                  </a:lnTo>
                  <a:lnTo>
                    <a:pt x="72" y="2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3" name="Freeform 25"/>
            <p:cNvSpPr>
              <a:spLocks/>
            </p:cNvSpPr>
            <p:nvPr/>
          </p:nvSpPr>
          <p:spPr bwMode="auto">
            <a:xfrm>
              <a:off x="4315" y="1451"/>
              <a:ext cx="387" cy="348"/>
            </a:xfrm>
            <a:custGeom>
              <a:avLst/>
              <a:gdLst/>
              <a:ahLst/>
              <a:cxnLst>
                <a:cxn ang="0">
                  <a:pos x="0" y="0"/>
                </a:cxn>
                <a:cxn ang="0">
                  <a:pos x="386" y="347"/>
                </a:cxn>
                <a:cxn ang="0">
                  <a:pos x="0" y="0"/>
                </a:cxn>
              </a:cxnLst>
              <a:rect l="0" t="0" r="r" b="b"/>
              <a:pathLst>
                <a:path w="387" h="348">
                  <a:moveTo>
                    <a:pt x="0" y="0"/>
                  </a:moveTo>
                  <a:lnTo>
                    <a:pt x="386" y="34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4" name="Freeform 26"/>
            <p:cNvSpPr>
              <a:spLocks/>
            </p:cNvSpPr>
            <p:nvPr/>
          </p:nvSpPr>
          <p:spPr bwMode="auto">
            <a:xfrm>
              <a:off x="4626" y="1732"/>
              <a:ext cx="76" cy="67"/>
            </a:xfrm>
            <a:custGeom>
              <a:avLst/>
              <a:gdLst/>
              <a:ahLst/>
              <a:cxnLst>
                <a:cxn ang="0">
                  <a:pos x="31" y="0"/>
                </a:cxn>
                <a:cxn ang="0">
                  <a:pos x="75" y="66"/>
                </a:cxn>
                <a:cxn ang="0">
                  <a:pos x="0" y="25"/>
                </a:cxn>
                <a:cxn ang="0">
                  <a:pos x="31" y="0"/>
                </a:cxn>
              </a:cxnLst>
              <a:rect l="0" t="0" r="r" b="b"/>
              <a:pathLst>
                <a:path w="76" h="67">
                  <a:moveTo>
                    <a:pt x="31" y="0"/>
                  </a:moveTo>
                  <a:lnTo>
                    <a:pt x="75" y="66"/>
                  </a:lnTo>
                  <a:lnTo>
                    <a:pt x="0" y="25"/>
                  </a:lnTo>
                  <a:lnTo>
                    <a:pt x="3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5" name="Freeform 27"/>
            <p:cNvSpPr>
              <a:spLocks/>
            </p:cNvSpPr>
            <p:nvPr/>
          </p:nvSpPr>
          <p:spPr bwMode="auto">
            <a:xfrm>
              <a:off x="3342" y="919"/>
              <a:ext cx="821" cy="260"/>
            </a:xfrm>
            <a:custGeom>
              <a:avLst/>
              <a:gdLst/>
              <a:ahLst/>
              <a:cxnLst>
                <a:cxn ang="0">
                  <a:pos x="0" y="0"/>
                </a:cxn>
                <a:cxn ang="0">
                  <a:pos x="820" y="259"/>
                </a:cxn>
                <a:cxn ang="0">
                  <a:pos x="0" y="0"/>
                </a:cxn>
              </a:cxnLst>
              <a:rect l="0" t="0" r="r" b="b"/>
              <a:pathLst>
                <a:path w="821" h="260">
                  <a:moveTo>
                    <a:pt x="0" y="0"/>
                  </a:moveTo>
                  <a:lnTo>
                    <a:pt x="820" y="25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6" name="Freeform 28"/>
            <p:cNvSpPr>
              <a:spLocks/>
            </p:cNvSpPr>
            <p:nvPr/>
          </p:nvSpPr>
          <p:spPr bwMode="auto">
            <a:xfrm>
              <a:off x="4074" y="1136"/>
              <a:ext cx="89" cy="43"/>
            </a:xfrm>
            <a:custGeom>
              <a:avLst/>
              <a:gdLst/>
              <a:ahLst/>
              <a:cxnLst>
                <a:cxn ang="0">
                  <a:pos x="14" y="0"/>
                </a:cxn>
                <a:cxn ang="0">
                  <a:pos x="88" y="42"/>
                </a:cxn>
                <a:cxn ang="0">
                  <a:pos x="0" y="34"/>
                </a:cxn>
                <a:cxn ang="0">
                  <a:pos x="14" y="0"/>
                </a:cxn>
              </a:cxnLst>
              <a:rect l="0" t="0" r="r" b="b"/>
              <a:pathLst>
                <a:path w="89" h="43">
                  <a:moveTo>
                    <a:pt x="14" y="0"/>
                  </a:moveTo>
                  <a:lnTo>
                    <a:pt x="88" y="42"/>
                  </a:lnTo>
                  <a:lnTo>
                    <a:pt x="0" y="34"/>
                  </a:lnTo>
                  <a:lnTo>
                    <a:pt x="1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17" name="Rectangle 29"/>
            <p:cNvSpPr>
              <a:spLocks noChangeArrowheads="1"/>
            </p:cNvSpPr>
            <p:nvPr/>
          </p:nvSpPr>
          <p:spPr bwMode="auto">
            <a:xfrm>
              <a:off x="4002" y="1278"/>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52318" name="Rectangle 30"/>
            <p:cNvSpPr>
              <a:spLocks noChangeArrowheads="1"/>
            </p:cNvSpPr>
            <p:nvPr/>
          </p:nvSpPr>
          <p:spPr bwMode="auto">
            <a:xfrm>
              <a:off x="2985" y="187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52319" name="Rectangle 31"/>
            <p:cNvSpPr>
              <a:spLocks noChangeArrowheads="1"/>
            </p:cNvSpPr>
            <p:nvPr/>
          </p:nvSpPr>
          <p:spPr bwMode="auto">
            <a:xfrm>
              <a:off x="3259" y="187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52320" name="Rectangle 32"/>
            <p:cNvSpPr>
              <a:spLocks noChangeArrowheads="1"/>
            </p:cNvSpPr>
            <p:nvPr/>
          </p:nvSpPr>
          <p:spPr bwMode="auto">
            <a:xfrm>
              <a:off x="3523" y="188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52321" name="Rectangle 33"/>
            <p:cNvSpPr>
              <a:spLocks noChangeArrowheads="1"/>
            </p:cNvSpPr>
            <p:nvPr/>
          </p:nvSpPr>
          <p:spPr bwMode="auto">
            <a:xfrm>
              <a:off x="4173" y="188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52322" name="Rectangle 34"/>
            <p:cNvSpPr>
              <a:spLocks noChangeArrowheads="1"/>
            </p:cNvSpPr>
            <p:nvPr/>
          </p:nvSpPr>
          <p:spPr bwMode="auto">
            <a:xfrm>
              <a:off x="4447" y="188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52323" name="Rectangle 35"/>
            <p:cNvSpPr>
              <a:spLocks noChangeArrowheads="1"/>
            </p:cNvSpPr>
            <p:nvPr/>
          </p:nvSpPr>
          <p:spPr bwMode="auto">
            <a:xfrm>
              <a:off x="4711" y="187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52324" name="Rectangle 36"/>
            <p:cNvSpPr>
              <a:spLocks noChangeArrowheads="1"/>
            </p:cNvSpPr>
            <p:nvPr/>
          </p:nvSpPr>
          <p:spPr bwMode="auto">
            <a:xfrm>
              <a:off x="4985" y="1869"/>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52325" name="Arc 37"/>
            <p:cNvSpPr>
              <a:spLocks/>
            </p:cNvSpPr>
            <p:nvPr/>
          </p:nvSpPr>
          <p:spPr bwMode="auto">
            <a:xfrm rot="18420000">
              <a:off x="2832" y="1683"/>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2326" name="Arc 38"/>
            <p:cNvSpPr>
              <a:spLocks/>
            </p:cNvSpPr>
            <p:nvPr/>
          </p:nvSpPr>
          <p:spPr bwMode="auto">
            <a:xfrm rot="18420000">
              <a:off x="3984" y="1683"/>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grpSp>
        <p:nvGrpSpPr>
          <p:cNvPr id="652395" name="Group 107"/>
          <p:cNvGrpSpPr>
            <a:grpSpLocks/>
          </p:cNvGrpSpPr>
          <p:nvPr/>
        </p:nvGrpSpPr>
        <p:grpSpPr bwMode="auto">
          <a:xfrm>
            <a:off x="5981699" y="2301876"/>
            <a:ext cx="1752600" cy="646113"/>
            <a:chOff x="2734" y="1114"/>
            <a:chExt cx="1104" cy="407"/>
          </a:xfrm>
        </p:grpSpPr>
        <p:sp>
          <p:nvSpPr>
            <p:cNvPr id="652392" name="Text Box 104"/>
            <p:cNvSpPr txBox="1">
              <a:spLocks noChangeArrowheads="1"/>
            </p:cNvSpPr>
            <p:nvPr/>
          </p:nvSpPr>
          <p:spPr bwMode="auto">
            <a:xfrm>
              <a:off x="2734" y="1114"/>
              <a:ext cx="622" cy="407"/>
            </a:xfrm>
            <a:prstGeom prst="rect">
              <a:avLst/>
            </a:prstGeom>
            <a:solidFill>
              <a:srgbClr val="FAE8E2">
                <a:alpha val="50000"/>
              </a:srgbClr>
            </a:solidFill>
            <a:ln w="25400">
              <a:noFill/>
              <a:miter lim="800000"/>
              <a:headEnd/>
              <a:tailEnd type="none" w="lg" len="lg"/>
            </a:ln>
            <a:effectLst/>
          </p:spPr>
          <p:txBody>
            <a:bodyPr wrap="none">
              <a:prstTxWarp prst="textNoShape">
                <a:avLst/>
              </a:prstTxWarp>
              <a:spAutoFit/>
            </a:bodyPr>
            <a:lstStyle/>
            <a:p>
              <a:r>
                <a:rPr lang="en-US">
                  <a:solidFill>
                    <a:schemeClr val="hlink"/>
                  </a:solidFill>
                </a:rPr>
                <a:t>Can this </a:t>
              </a:r>
            </a:p>
            <a:p>
              <a:r>
                <a:rPr lang="en-US">
                  <a:solidFill>
                    <a:schemeClr val="hlink"/>
                  </a:solidFill>
                </a:rPr>
                <a:t>merge?</a:t>
              </a:r>
            </a:p>
          </p:txBody>
        </p:sp>
        <p:cxnSp>
          <p:nvCxnSpPr>
            <p:cNvPr id="652393" name="AutoShape 105"/>
            <p:cNvCxnSpPr>
              <a:cxnSpLocks noChangeShapeType="1"/>
            </p:cNvCxnSpPr>
            <p:nvPr/>
          </p:nvCxnSpPr>
          <p:spPr bwMode="auto">
            <a:xfrm flipV="1">
              <a:off x="3552" y="1315"/>
              <a:ext cx="286" cy="173"/>
            </a:xfrm>
            <a:prstGeom prst="curvedConnector3">
              <a:avLst>
                <a:gd name="adj1" fmla="val 46153"/>
              </a:avLst>
            </a:prstGeom>
            <a:noFill/>
            <a:ln w="12700">
              <a:solidFill>
                <a:schemeClr val="tx1"/>
              </a:solidFill>
              <a:round/>
              <a:headEnd/>
              <a:tailEnd type="stealth" w="lg" len="lg"/>
            </a:ln>
            <a:effectLst/>
          </p:spPr>
        </p:cxnSp>
      </p:grpSp>
      <p:grpSp>
        <p:nvGrpSpPr>
          <p:cNvPr id="652404" name="Group 116"/>
          <p:cNvGrpSpPr>
            <a:grpSpLocks/>
          </p:cNvGrpSpPr>
          <p:nvPr/>
        </p:nvGrpSpPr>
        <p:grpSpPr bwMode="auto">
          <a:xfrm>
            <a:off x="1849438" y="4170363"/>
            <a:ext cx="8936037" cy="2078037"/>
            <a:chOff x="131" y="2291"/>
            <a:chExt cx="5629" cy="1309"/>
          </a:xfrm>
        </p:grpSpPr>
        <p:grpSp>
          <p:nvGrpSpPr>
            <p:cNvPr id="652391" name="Group 103"/>
            <p:cNvGrpSpPr>
              <a:grpSpLocks/>
            </p:cNvGrpSpPr>
            <p:nvPr/>
          </p:nvGrpSpPr>
          <p:grpSpPr bwMode="auto">
            <a:xfrm>
              <a:off x="131" y="2291"/>
              <a:ext cx="5200" cy="1309"/>
              <a:chOff x="177" y="2640"/>
              <a:chExt cx="5200" cy="1309"/>
            </a:xfrm>
          </p:grpSpPr>
          <p:sp>
            <p:nvSpPr>
              <p:cNvPr id="652327" name="Freeform 39"/>
              <p:cNvSpPr>
                <a:spLocks/>
              </p:cNvSpPr>
              <p:nvPr/>
            </p:nvSpPr>
            <p:spPr bwMode="auto">
              <a:xfrm>
                <a:off x="177" y="3701"/>
                <a:ext cx="240" cy="241"/>
              </a:xfrm>
              <a:custGeom>
                <a:avLst/>
                <a:gdLst/>
                <a:ahLst/>
                <a:cxnLst>
                  <a:cxn ang="0">
                    <a:pos x="0" y="240"/>
                  </a:cxn>
                  <a:cxn ang="0">
                    <a:pos x="0" y="0"/>
                  </a:cxn>
                  <a:cxn ang="0">
                    <a:pos x="239" y="0"/>
                  </a:cxn>
                  <a:cxn ang="0">
                    <a:pos x="239" y="240"/>
                  </a:cxn>
                  <a:cxn ang="0">
                    <a:pos x="0" y="240"/>
                  </a:cxn>
                </a:cxnLst>
                <a:rect l="0" t="0" r="r" b="b"/>
                <a:pathLst>
                  <a:path w="240" h="241">
                    <a:moveTo>
                      <a:pt x="0" y="240"/>
                    </a:moveTo>
                    <a:lnTo>
                      <a:pt x="0" y="0"/>
                    </a:lnTo>
                    <a:lnTo>
                      <a:pt x="239" y="0"/>
                    </a:lnTo>
                    <a:lnTo>
                      <a:pt x="239" y="240"/>
                    </a:lnTo>
                    <a:lnTo>
                      <a:pt x="0" y="24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28" name="Freeform 40"/>
              <p:cNvSpPr>
                <a:spLocks/>
              </p:cNvSpPr>
              <p:nvPr/>
            </p:nvSpPr>
            <p:spPr bwMode="auto">
              <a:xfrm>
                <a:off x="416" y="3701"/>
                <a:ext cx="242" cy="241"/>
              </a:xfrm>
              <a:custGeom>
                <a:avLst/>
                <a:gdLst/>
                <a:ahLst/>
                <a:cxnLst>
                  <a:cxn ang="0">
                    <a:pos x="0" y="240"/>
                  </a:cxn>
                  <a:cxn ang="0">
                    <a:pos x="0" y="0"/>
                  </a:cxn>
                  <a:cxn ang="0">
                    <a:pos x="241" y="0"/>
                  </a:cxn>
                  <a:cxn ang="0">
                    <a:pos x="241" y="240"/>
                  </a:cxn>
                  <a:cxn ang="0">
                    <a:pos x="0" y="240"/>
                  </a:cxn>
                </a:cxnLst>
                <a:rect l="0" t="0" r="r" b="b"/>
                <a:pathLst>
                  <a:path w="242" h="241">
                    <a:moveTo>
                      <a:pt x="0" y="240"/>
                    </a:moveTo>
                    <a:lnTo>
                      <a:pt x="0" y="0"/>
                    </a:lnTo>
                    <a:lnTo>
                      <a:pt x="241" y="0"/>
                    </a:lnTo>
                    <a:lnTo>
                      <a:pt x="241" y="240"/>
                    </a:lnTo>
                    <a:lnTo>
                      <a:pt x="0" y="24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29" name="Freeform 41"/>
              <p:cNvSpPr>
                <a:spLocks/>
              </p:cNvSpPr>
              <p:nvPr/>
            </p:nvSpPr>
            <p:spPr bwMode="auto">
              <a:xfrm>
                <a:off x="657" y="3701"/>
                <a:ext cx="242" cy="241"/>
              </a:xfrm>
              <a:custGeom>
                <a:avLst/>
                <a:gdLst/>
                <a:ahLst/>
                <a:cxnLst>
                  <a:cxn ang="0">
                    <a:pos x="0" y="240"/>
                  </a:cxn>
                  <a:cxn ang="0">
                    <a:pos x="0" y="0"/>
                  </a:cxn>
                  <a:cxn ang="0">
                    <a:pos x="241" y="0"/>
                  </a:cxn>
                  <a:cxn ang="0">
                    <a:pos x="241" y="240"/>
                  </a:cxn>
                  <a:cxn ang="0">
                    <a:pos x="0" y="240"/>
                  </a:cxn>
                </a:cxnLst>
                <a:rect l="0" t="0" r="r" b="b"/>
                <a:pathLst>
                  <a:path w="242" h="241">
                    <a:moveTo>
                      <a:pt x="0" y="240"/>
                    </a:moveTo>
                    <a:lnTo>
                      <a:pt x="0" y="0"/>
                    </a:lnTo>
                    <a:lnTo>
                      <a:pt x="241" y="0"/>
                    </a:lnTo>
                    <a:lnTo>
                      <a:pt x="241" y="240"/>
                    </a:lnTo>
                    <a:lnTo>
                      <a:pt x="0" y="24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0" name="Freeform 42"/>
              <p:cNvSpPr>
                <a:spLocks/>
              </p:cNvSpPr>
              <p:nvPr/>
            </p:nvSpPr>
            <p:spPr bwMode="auto">
              <a:xfrm>
                <a:off x="898" y="3701"/>
                <a:ext cx="241" cy="241"/>
              </a:xfrm>
              <a:custGeom>
                <a:avLst/>
                <a:gdLst/>
                <a:ahLst/>
                <a:cxnLst>
                  <a:cxn ang="0">
                    <a:pos x="0" y="240"/>
                  </a:cxn>
                  <a:cxn ang="0">
                    <a:pos x="0" y="0"/>
                  </a:cxn>
                  <a:cxn ang="0">
                    <a:pos x="240" y="0"/>
                  </a:cxn>
                  <a:cxn ang="0">
                    <a:pos x="240" y="240"/>
                  </a:cxn>
                  <a:cxn ang="0">
                    <a:pos x="0" y="240"/>
                  </a:cxn>
                </a:cxnLst>
                <a:rect l="0" t="0" r="r" b="b"/>
                <a:pathLst>
                  <a:path w="241" h="241">
                    <a:moveTo>
                      <a:pt x="0" y="240"/>
                    </a:moveTo>
                    <a:lnTo>
                      <a:pt x="0" y="0"/>
                    </a:lnTo>
                    <a:lnTo>
                      <a:pt x="240" y="0"/>
                    </a:lnTo>
                    <a:lnTo>
                      <a:pt x="240" y="240"/>
                    </a:lnTo>
                    <a:lnTo>
                      <a:pt x="0" y="24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1" name="Freeform 43"/>
              <p:cNvSpPr>
                <a:spLocks/>
              </p:cNvSpPr>
              <p:nvPr/>
            </p:nvSpPr>
            <p:spPr bwMode="auto">
              <a:xfrm>
                <a:off x="2265"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2" name="Freeform 44"/>
              <p:cNvSpPr>
                <a:spLocks/>
              </p:cNvSpPr>
              <p:nvPr/>
            </p:nvSpPr>
            <p:spPr bwMode="auto">
              <a:xfrm>
                <a:off x="2505"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3" name="Freeform 45"/>
              <p:cNvSpPr>
                <a:spLocks/>
              </p:cNvSpPr>
              <p:nvPr/>
            </p:nvSpPr>
            <p:spPr bwMode="auto">
              <a:xfrm>
                <a:off x="2746"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4" name="Freeform 46"/>
              <p:cNvSpPr>
                <a:spLocks/>
              </p:cNvSpPr>
              <p:nvPr/>
            </p:nvSpPr>
            <p:spPr bwMode="auto">
              <a:xfrm>
                <a:off x="2986"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5" name="Freeform 47"/>
              <p:cNvSpPr>
                <a:spLocks/>
              </p:cNvSpPr>
              <p:nvPr/>
            </p:nvSpPr>
            <p:spPr bwMode="auto">
              <a:xfrm>
                <a:off x="3309"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6" name="Freeform 48"/>
              <p:cNvSpPr>
                <a:spLocks/>
              </p:cNvSpPr>
              <p:nvPr/>
            </p:nvSpPr>
            <p:spPr bwMode="auto">
              <a:xfrm>
                <a:off x="3549"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7" name="Freeform 49"/>
              <p:cNvSpPr>
                <a:spLocks/>
              </p:cNvSpPr>
              <p:nvPr/>
            </p:nvSpPr>
            <p:spPr bwMode="auto">
              <a:xfrm>
                <a:off x="3790"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8" name="Freeform 50"/>
              <p:cNvSpPr>
                <a:spLocks/>
              </p:cNvSpPr>
              <p:nvPr/>
            </p:nvSpPr>
            <p:spPr bwMode="auto">
              <a:xfrm>
                <a:off x="4030"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39" name="Freeform 51"/>
              <p:cNvSpPr>
                <a:spLocks/>
              </p:cNvSpPr>
              <p:nvPr/>
            </p:nvSpPr>
            <p:spPr bwMode="auto">
              <a:xfrm>
                <a:off x="4353"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0" name="Freeform 52"/>
              <p:cNvSpPr>
                <a:spLocks/>
              </p:cNvSpPr>
              <p:nvPr/>
            </p:nvSpPr>
            <p:spPr bwMode="auto">
              <a:xfrm>
                <a:off x="4593"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1" name="Freeform 53"/>
              <p:cNvSpPr>
                <a:spLocks/>
              </p:cNvSpPr>
              <p:nvPr/>
            </p:nvSpPr>
            <p:spPr bwMode="auto">
              <a:xfrm>
                <a:off x="4834"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2" name="Freeform 54"/>
              <p:cNvSpPr>
                <a:spLocks/>
              </p:cNvSpPr>
              <p:nvPr/>
            </p:nvSpPr>
            <p:spPr bwMode="auto">
              <a:xfrm>
                <a:off x="5075" y="3709"/>
                <a:ext cx="240" cy="240"/>
              </a:xfrm>
              <a:custGeom>
                <a:avLst/>
                <a:gdLst/>
                <a:ahLst/>
                <a:cxnLst>
                  <a:cxn ang="0">
                    <a:pos x="0" y="239"/>
                  </a:cxn>
                  <a:cxn ang="0">
                    <a:pos x="0" y="0"/>
                  </a:cxn>
                  <a:cxn ang="0">
                    <a:pos x="239" y="0"/>
                  </a:cxn>
                  <a:cxn ang="0">
                    <a:pos x="239" y="239"/>
                  </a:cxn>
                  <a:cxn ang="0">
                    <a:pos x="0" y="239"/>
                  </a:cxn>
                </a:cxnLst>
                <a:rect l="0" t="0" r="r" b="b"/>
                <a:pathLst>
                  <a:path w="240" h="240">
                    <a:moveTo>
                      <a:pt x="0" y="239"/>
                    </a:moveTo>
                    <a:lnTo>
                      <a:pt x="0" y="0"/>
                    </a:lnTo>
                    <a:lnTo>
                      <a:pt x="239" y="0"/>
                    </a:lnTo>
                    <a:lnTo>
                      <a:pt x="239"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3" name="Freeform 55"/>
              <p:cNvSpPr>
                <a:spLocks/>
              </p:cNvSpPr>
              <p:nvPr/>
            </p:nvSpPr>
            <p:spPr bwMode="auto">
              <a:xfrm>
                <a:off x="1227"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4" name="Freeform 56"/>
              <p:cNvSpPr>
                <a:spLocks/>
              </p:cNvSpPr>
              <p:nvPr/>
            </p:nvSpPr>
            <p:spPr bwMode="auto">
              <a:xfrm>
                <a:off x="1468"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5" name="Freeform 57"/>
              <p:cNvSpPr>
                <a:spLocks/>
              </p:cNvSpPr>
              <p:nvPr/>
            </p:nvSpPr>
            <p:spPr bwMode="auto">
              <a:xfrm>
                <a:off x="1709" y="3709"/>
                <a:ext cx="241" cy="24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6" name="Freeform 58"/>
              <p:cNvSpPr>
                <a:spLocks/>
              </p:cNvSpPr>
              <p:nvPr/>
            </p:nvSpPr>
            <p:spPr bwMode="auto">
              <a:xfrm>
                <a:off x="1949" y="3709"/>
                <a:ext cx="242" cy="24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7" name="Freeform 59"/>
              <p:cNvSpPr>
                <a:spLocks/>
              </p:cNvSpPr>
              <p:nvPr/>
            </p:nvSpPr>
            <p:spPr bwMode="auto">
              <a:xfrm>
                <a:off x="1987" y="2833"/>
                <a:ext cx="361" cy="299"/>
              </a:xfrm>
              <a:custGeom>
                <a:avLst/>
                <a:gdLst/>
                <a:ahLst/>
                <a:cxnLst>
                  <a:cxn ang="0">
                    <a:pos x="0" y="298"/>
                  </a:cxn>
                  <a:cxn ang="0">
                    <a:pos x="0" y="0"/>
                  </a:cxn>
                  <a:cxn ang="0">
                    <a:pos x="360" y="0"/>
                  </a:cxn>
                  <a:cxn ang="0">
                    <a:pos x="360" y="298"/>
                  </a:cxn>
                  <a:cxn ang="0">
                    <a:pos x="0" y="298"/>
                  </a:cxn>
                </a:cxnLst>
                <a:rect l="0" t="0" r="r" b="b"/>
                <a:pathLst>
                  <a:path w="361" h="299">
                    <a:moveTo>
                      <a:pt x="0" y="298"/>
                    </a:moveTo>
                    <a:lnTo>
                      <a:pt x="0" y="0"/>
                    </a:lnTo>
                    <a:lnTo>
                      <a:pt x="360" y="0"/>
                    </a:lnTo>
                    <a:lnTo>
                      <a:pt x="360"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8" name="Freeform 60"/>
              <p:cNvSpPr>
                <a:spLocks/>
              </p:cNvSpPr>
              <p:nvPr/>
            </p:nvSpPr>
            <p:spPr bwMode="auto">
              <a:xfrm>
                <a:off x="2047" y="2833"/>
                <a:ext cx="1" cy="299"/>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49" name="Freeform 61"/>
              <p:cNvSpPr>
                <a:spLocks/>
              </p:cNvSpPr>
              <p:nvPr/>
            </p:nvSpPr>
            <p:spPr bwMode="auto">
              <a:xfrm>
                <a:off x="2347" y="2833"/>
                <a:ext cx="362" cy="299"/>
              </a:xfrm>
              <a:custGeom>
                <a:avLst/>
                <a:gdLst/>
                <a:ahLst/>
                <a:cxnLst>
                  <a:cxn ang="0">
                    <a:pos x="0" y="298"/>
                  </a:cxn>
                  <a:cxn ang="0">
                    <a:pos x="0" y="0"/>
                  </a:cxn>
                  <a:cxn ang="0">
                    <a:pos x="361" y="0"/>
                  </a:cxn>
                  <a:cxn ang="0">
                    <a:pos x="361" y="298"/>
                  </a:cxn>
                  <a:cxn ang="0">
                    <a:pos x="0" y="298"/>
                  </a:cxn>
                </a:cxnLst>
                <a:rect l="0" t="0" r="r" b="b"/>
                <a:pathLst>
                  <a:path w="362" h="299">
                    <a:moveTo>
                      <a:pt x="0" y="298"/>
                    </a:moveTo>
                    <a:lnTo>
                      <a:pt x="0" y="0"/>
                    </a:lnTo>
                    <a:lnTo>
                      <a:pt x="361" y="0"/>
                    </a:lnTo>
                    <a:lnTo>
                      <a:pt x="361"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0" name="Freeform 62"/>
              <p:cNvSpPr>
                <a:spLocks/>
              </p:cNvSpPr>
              <p:nvPr/>
            </p:nvSpPr>
            <p:spPr bwMode="auto">
              <a:xfrm>
                <a:off x="2408" y="2833"/>
                <a:ext cx="1" cy="299"/>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1" name="Freeform 63"/>
              <p:cNvSpPr>
                <a:spLocks/>
              </p:cNvSpPr>
              <p:nvPr/>
            </p:nvSpPr>
            <p:spPr bwMode="auto">
              <a:xfrm>
                <a:off x="2708" y="2833"/>
                <a:ext cx="361" cy="299"/>
              </a:xfrm>
              <a:custGeom>
                <a:avLst/>
                <a:gdLst/>
                <a:ahLst/>
                <a:cxnLst>
                  <a:cxn ang="0">
                    <a:pos x="0" y="298"/>
                  </a:cxn>
                  <a:cxn ang="0">
                    <a:pos x="0" y="0"/>
                  </a:cxn>
                  <a:cxn ang="0">
                    <a:pos x="360" y="0"/>
                  </a:cxn>
                  <a:cxn ang="0">
                    <a:pos x="360" y="298"/>
                  </a:cxn>
                  <a:cxn ang="0">
                    <a:pos x="0" y="298"/>
                  </a:cxn>
                </a:cxnLst>
                <a:rect l="0" t="0" r="r" b="b"/>
                <a:pathLst>
                  <a:path w="361" h="299">
                    <a:moveTo>
                      <a:pt x="0" y="298"/>
                    </a:moveTo>
                    <a:lnTo>
                      <a:pt x="0" y="0"/>
                    </a:lnTo>
                    <a:lnTo>
                      <a:pt x="360" y="0"/>
                    </a:lnTo>
                    <a:lnTo>
                      <a:pt x="360"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2" name="Freeform 64"/>
              <p:cNvSpPr>
                <a:spLocks/>
              </p:cNvSpPr>
              <p:nvPr/>
            </p:nvSpPr>
            <p:spPr bwMode="auto">
              <a:xfrm>
                <a:off x="2768" y="2833"/>
                <a:ext cx="1" cy="299"/>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3" name="Freeform 65"/>
              <p:cNvSpPr>
                <a:spLocks/>
              </p:cNvSpPr>
              <p:nvPr/>
            </p:nvSpPr>
            <p:spPr bwMode="auto">
              <a:xfrm>
                <a:off x="3068" y="2833"/>
                <a:ext cx="362" cy="299"/>
              </a:xfrm>
              <a:custGeom>
                <a:avLst/>
                <a:gdLst/>
                <a:ahLst/>
                <a:cxnLst>
                  <a:cxn ang="0">
                    <a:pos x="0" y="298"/>
                  </a:cxn>
                  <a:cxn ang="0">
                    <a:pos x="0" y="0"/>
                  </a:cxn>
                  <a:cxn ang="0">
                    <a:pos x="361" y="0"/>
                  </a:cxn>
                  <a:cxn ang="0">
                    <a:pos x="361" y="298"/>
                  </a:cxn>
                  <a:cxn ang="0">
                    <a:pos x="0" y="298"/>
                  </a:cxn>
                </a:cxnLst>
                <a:rect l="0" t="0" r="r" b="b"/>
                <a:pathLst>
                  <a:path w="362" h="299">
                    <a:moveTo>
                      <a:pt x="0" y="298"/>
                    </a:moveTo>
                    <a:lnTo>
                      <a:pt x="0" y="0"/>
                    </a:lnTo>
                    <a:lnTo>
                      <a:pt x="361" y="0"/>
                    </a:lnTo>
                    <a:lnTo>
                      <a:pt x="361"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4" name="Freeform 66"/>
              <p:cNvSpPr>
                <a:spLocks/>
              </p:cNvSpPr>
              <p:nvPr/>
            </p:nvSpPr>
            <p:spPr bwMode="auto">
              <a:xfrm>
                <a:off x="3129" y="2833"/>
                <a:ext cx="1" cy="299"/>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5" name="Freeform 67"/>
              <p:cNvSpPr>
                <a:spLocks/>
              </p:cNvSpPr>
              <p:nvPr/>
            </p:nvSpPr>
            <p:spPr bwMode="auto">
              <a:xfrm>
                <a:off x="3429" y="2833"/>
                <a:ext cx="62" cy="299"/>
              </a:xfrm>
              <a:custGeom>
                <a:avLst/>
                <a:gdLst/>
                <a:ahLst/>
                <a:cxnLst>
                  <a:cxn ang="0">
                    <a:pos x="0" y="298"/>
                  </a:cxn>
                  <a:cxn ang="0">
                    <a:pos x="0" y="0"/>
                  </a:cxn>
                  <a:cxn ang="0">
                    <a:pos x="61" y="0"/>
                  </a:cxn>
                  <a:cxn ang="0">
                    <a:pos x="61" y="298"/>
                  </a:cxn>
                  <a:cxn ang="0">
                    <a:pos x="0" y="298"/>
                  </a:cxn>
                </a:cxnLst>
                <a:rect l="0" t="0" r="r" b="b"/>
                <a:pathLst>
                  <a:path w="62" h="299">
                    <a:moveTo>
                      <a:pt x="0" y="298"/>
                    </a:moveTo>
                    <a:lnTo>
                      <a:pt x="0" y="0"/>
                    </a:lnTo>
                    <a:lnTo>
                      <a:pt x="61" y="0"/>
                    </a:lnTo>
                    <a:lnTo>
                      <a:pt x="61" y="298"/>
                    </a:lnTo>
                    <a:lnTo>
                      <a:pt x="0" y="29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6" name="Freeform 68"/>
              <p:cNvSpPr>
                <a:spLocks/>
              </p:cNvSpPr>
              <p:nvPr/>
            </p:nvSpPr>
            <p:spPr bwMode="auto">
              <a:xfrm>
                <a:off x="649" y="3087"/>
                <a:ext cx="1369" cy="607"/>
              </a:xfrm>
              <a:custGeom>
                <a:avLst/>
                <a:gdLst/>
                <a:ahLst/>
                <a:cxnLst>
                  <a:cxn ang="0">
                    <a:pos x="1368" y="0"/>
                  </a:cxn>
                  <a:cxn ang="0">
                    <a:pos x="0" y="606"/>
                  </a:cxn>
                  <a:cxn ang="0">
                    <a:pos x="1368" y="0"/>
                  </a:cxn>
                </a:cxnLst>
                <a:rect l="0" t="0" r="r" b="b"/>
                <a:pathLst>
                  <a:path w="1369" h="607">
                    <a:moveTo>
                      <a:pt x="1368" y="0"/>
                    </a:moveTo>
                    <a:lnTo>
                      <a:pt x="0" y="606"/>
                    </a:lnTo>
                    <a:lnTo>
                      <a:pt x="136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7" name="Freeform 69"/>
              <p:cNvSpPr>
                <a:spLocks/>
              </p:cNvSpPr>
              <p:nvPr/>
            </p:nvSpPr>
            <p:spPr bwMode="auto">
              <a:xfrm>
                <a:off x="649" y="3646"/>
                <a:ext cx="78" cy="48"/>
              </a:xfrm>
              <a:custGeom>
                <a:avLst/>
                <a:gdLst/>
                <a:ahLst/>
                <a:cxnLst>
                  <a:cxn ang="0">
                    <a:pos x="77" y="33"/>
                  </a:cxn>
                  <a:cxn ang="0">
                    <a:pos x="0" y="47"/>
                  </a:cxn>
                  <a:cxn ang="0">
                    <a:pos x="61" y="0"/>
                  </a:cxn>
                  <a:cxn ang="0">
                    <a:pos x="77" y="33"/>
                  </a:cxn>
                </a:cxnLst>
                <a:rect l="0" t="0" r="r" b="b"/>
                <a:pathLst>
                  <a:path w="78" h="48">
                    <a:moveTo>
                      <a:pt x="77" y="33"/>
                    </a:moveTo>
                    <a:lnTo>
                      <a:pt x="0" y="47"/>
                    </a:lnTo>
                    <a:lnTo>
                      <a:pt x="61" y="0"/>
                    </a:lnTo>
                    <a:lnTo>
                      <a:pt x="77" y="33"/>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8" name="Freeform 70"/>
              <p:cNvSpPr>
                <a:spLocks/>
              </p:cNvSpPr>
              <p:nvPr/>
            </p:nvSpPr>
            <p:spPr bwMode="auto">
              <a:xfrm>
                <a:off x="1716" y="3087"/>
                <a:ext cx="655" cy="607"/>
              </a:xfrm>
              <a:custGeom>
                <a:avLst/>
                <a:gdLst/>
                <a:ahLst/>
                <a:cxnLst>
                  <a:cxn ang="0">
                    <a:pos x="654" y="0"/>
                  </a:cxn>
                  <a:cxn ang="0">
                    <a:pos x="0" y="606"/>
                  </a:cxn>
                  <a:cxn ang="0">
                    <a:pos x="654" y="0"/>
                  </a:cxn>
                </a:cxnLst>
                <a:rect l="0" t="0" r="r" b="b"/>
                <a:pathLst>
                  <a:path w="655" h="607">
                    <a:moveTo>
                      <a:pt x="654" y="0"/>
                    </a:moveTo>
                    <a:lnTo>
                      <a:pt x="0" y="606"/>
                    </a:lnTo>
                    <a:lnTo>
                      <a:pt x="65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59" name="Freeform 71"/>
              <p:cNvSpPr>
                <a:spLocks/>
              </p:cNvSpPr>
              <p:nvPr/>
            </p:nvSpPr>
            <p:spPr bwMode="auto">
              <a:xfrm>
                <a:off x="1716" y="3628"/>
                <a:ext cx="69" cy="66"/>
              </a:xfrm>
              <a:custGeom>
                <a:avLst/>
                <a:gdLst/>
                <a:ahLst/>
                <a:cxnLst>
                  <a:cxn ang="0">
                    <a:pos x="68" y="28"/>
                  </a:cxn>
                  <a:cxn ang="0">
                    <a:pos x="0" y="65"/>
                  </a:cxn>
                  <a:cxn ang="0">
                    <a:pos x="43" y="0"/>
                  </a:cxn>
                  <a:cxn ang="0">
                    <a:pos x="68" y="28"/>
                  </a:cxn>
                </a:cxnLst>
                <a:rect l="0" t="0" r="r" b="b"/>
                <a:pathLst>
                  <a:path w="69" h="66">
                    <a:moveTo>
                      <a:pt x="68" y="28"/>
                    </a:moveTo>
                    <a:lnTo>
                      <a:pt x="0" y="65"/>
                    </a:lnTo>
                    <a:lnTo>
                      <a:pt x="43" y="0"/>
                    </a:lnTo>
                    <a:lnTo>
                      <a:pt x="68" y="28"/>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0" name="Freeform 72"/>
              <p:cNvSpPr>
                <a:spLocks/>
              </p:cNvSpPr>
              <p:nvPr/>
            </p:nvSpPr>
            <p:spPr bwMode="auto">
              <a:xfrm>
                <a:off x="2730" y="3095"/>
                <a:ext cx="1" cy="607"/>
              </a:xfrm>
              <a:custGeom>
                <a:avLst/>
                <a:gdLst/>
                <a:ahLst/>
                <a:cxnLst>
                  <a:cxn ang="0">
                    <a:pos x="0" y="0"/>
                  </a:cxn>
                  <a:cxn ang="0">
                    <a:pos x="0" y="606"/>
                  </a:cxn>
                  <a:cxn ang="0">
                    <a:pos x="0" y="0"/>
                  </a:cxn>
                </a:cxnLst>
                <a:rect l="0" t="0" r="r" b="b"/>
                <a:pathLst>
                  <a:path w="1" h="607">
                    <a:moveTo>
                      <a:pt x="0" y="0"/>
                    </a:moveTo>
                    <a:lnTo>
                      <a:pt x="0" y="60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1" name="Freeform 73"/>
              <p:cNvSpPr>
                <a:spLocks/>
              </p:cNvSpPr>
              <p:nvPr/>
            </p:nvSpPr>
            <p:spPr bwMode="auto">
              <a:xfrm>
                <a:off x="2711" y="3626"/>
                <a:ext cx="40" cy="76"/>
              </a:xfrm>
              <a:custGeom>
                <a:avLst/>
                <a:gdLst/>
                <a:ahLst/>
                <a:cxnLst>
                  <a:cxn ang="0">
                    <a:pos x="39" y="0"/>
                  </a:cxn>
                  <a:cxn ang="0">
                    <a:pos x="19" y="75"/>
                  </a:cxn>
                  <a:cxn ang="0">
                    <a:pos x="0" y="0"/>
                  </a:cxn>
                  <a:cxn ang="0">
                    <a:pos x="39" y="0"/>
                  </a:cxn>
                </a:cxnLst>
                <a:rect l="0" t="0" r="r" b="b"/>
                <a:pathLst>
                  <a:path w="40" h="76">
                    <a:moveTo>
                      <a:pt x="39" y="0"/>
                    </a:moveTo>
                    <a:lnTo>
                      <a:pt x="19" y="75"/>
                    </a:lnTo>
                    <a:lnTo>
                      <a:pt x="0" y="0"/>
                    </a:lnTo>
                    <a:lnTo>
                      <a:pt x="3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2" name="Freeform 74"/>
              <p:cNvSpPr>
                <a:spLocks/>
              </p:cNvSpPr>
              <p:nvPr/>
            </p:nvSpPr>
            <p:spPr bwMode="auto">
              <a:xfrm>
                <a:off x="3098" y="3095"/>
                <a:ext cx="685" cy="607"/>
              </a:xfrm>
              <a:custGeom>
                <a:avLst/>
                <a:gdLst/>
                <a:ahLst/>
                <a:cxnLst>
                  <a:cxn ang="0">
                    <a:pos x="0" y="0"/>
                  </a:cxn>
                  <a:cxn ang="0">
                    <a:pos x="684" y="606"/>
                  </a:cxn>
                  <a:cxn ang="0">
                    <a:pos x="0" y="0"/>
                  </a:cxn>
                </a:cxnLst>
                <a:rect l="0" t="0" r="r" b="b"/>
                <a:pathLst>
                  <a:path w="685" h="607">
                    <a:moveTo>
                      <a:pt x="0" y="0"/>
                    </a:moveTo>
                    <a:lnTo>
                      <a:pt x="684" y="60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3" name="Freeform 75"/>
              <p:cNvSpPr>
                <a:spLocks/>
              </p:cNvSpPr>
              <p:nvPr/>
            </p:nvSpPr>
            <p:spPr bwMode="auto">
              <a:xfrm>
                <a:off x="3714" y="3637"/>
                <a:ext cx="69" cy="65"/>
              </a:xfrm>
              <a:custGeom>
                <a:avLst/>
                <a:gdLst/>
                <a:ahLst/>
                <a:cxnLst>
                  <a:cxn ang="0">
                    <a:pos x="24" y="0"/>
                  </a:cxn>
                  <a:cxn ang="0">
                    <a:pos x="68" y="64"/>
                  </a:cxn>
                  <a:cxn ang="0">
                    <a:pos x="0" y="28"/>
                  </a:cxn>
                  <a:cxn ang="0">
                    <a:pos x="24" y="0"/>
                  </a:cxn>
                </a:cxnLst>
                <a:rect l="0" t="0" r="r" b="b"/>
                <a:pathLst>
                  <a:path w="69" h="65">
                    <a:moveTo>
                      <a:pt x="24" y="0"/>
                    </a:moveTo>
                    <a:lnTo>
                      <a:pt x="68" y="64"/>
                    </a:lnTo>
                    <a:lnTo>
                      <a:pt x="0" y="28"/>
                    </a:lnTo>
                    <a:lnTo>
                      <a:pt x="2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4" name="Freeform 76"/>
              <p:cNvSpPr>
                <a:spLocks/>
              </p:cNvSpPr>
              <p:nvPr/>
            </p:nvSpPr>
            <p:spPr bwMode="auto">
              <a:xfrm>
                <a:off x="3451" y="3095"/>
                <a:ext cx="1384" cy="599"/>
              </a:xfrm>
              <a:custGeom>
                <a:avLst/>
                <a:gdLst/>
                <a:ahLst/>
                <a:cxnLst>
                  <a:cxn ang="0">
                    <a:pos x="0" y="0"/>
                  </a:cxn>
                  <a:cxn ang="0">
                    <a:pos x="1383" y="598"/>
                  </a:cxn>
                  <a:cxn ang="0">
                    <a:pos x="0" y="0"/>
                  </a:cxn>
                </a:cxnLst>
                <a:rect l="0" t="0" r="r" b="b"/>
                <a:pathLst>
                  <a:path w="1384" h="599">
                    <a:moveTo>
                      <a:pt x="0" y="0"/>
                    </a:moveTo>
                    <a:lnTo>
                      <a:pt x="1383" y="598"/>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5" name="Freeform 77"/>
              <p:cNvSpPr>
                <a:spLocks/>
              </p:cNvSpPr>
              <p:nvPr/>
            </p:nvSpPr>
            <p:spPr bwMode="auto">
              <a:xfrm>
                <a:off x="4758" y="3646"/>
                <a:ext cx="77" cy="48"/>
              </a:xfrm>
              <a:custGeom>
                <a:avLst/>
                <a:gdLst/>
                <a:ahLst/>
                <a:cxnLst>
                  <a:cxn ang="0">
                    <a:pos x="15" y="0"/>
                  </a:cxn>
                  <a:cxn ang="0">
                    <a:pos x="76" y="47"/>
                  </a:cxn>
                  <a:cxn ang="0">
                    <a:pos x="0" y="35"/>
                  </a:cxn>
                  <a:cxn ang="0">
                    <a:pos x="15" y="0"/>
                  </a:cxn>
                </a:cxnLst>
                <a:rect l="0" t="0" r="r" b="b"/>
                <a:pathLst>
                  <a:path w="77" h="48">
                    <a:moveTo>
                      <a:pt x="15" y="0"/>
                    </a:moveTo>
                    <a:lnTo>
                      <a:pt x="76" y="47"/>
                    </a:lnTo>
                    <a:lnTo>
                      <a:pt x="0" y="35"/>
                    </a:lnTo>
                    <a:lnTo>
                      <a:pt x="1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2366" name="Rectangle 78"/>
              <p:cNvSpPr>
                <a:spLocks noChangeArrowheads="1"/>
              </p:cNvSpPr>
              <p:nvPr/>
            </p:nvSpPr>
            <p:spPr bwMode="auto">
              <a:xfrm>
                <a:off x="179" y="371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a:t>
                </a:r>
              </a:p>
            </p:txBody>
          </p:sp>
          <p:sp>
            <p:nvSpPr>
              <p:cNvPr id="652367" name="Rectangle 79"/>
              <p:cNvSpPr>
                <a:spLocks noChangeArrowheads="1"/>
              </p:cNvSpPr>
              <p:nvPr/>
            </p:nvSpPr>
            <p:spPr bwMode="auto">
              <a:xfrm>
                <a:off x="427" y="3706"/>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a:t>
                </a:r>
              </a:p>
            </p:txBody>
          </p:sp>
          <p:sp>
            <p:nvSpPr>
              <p:cNvPr id="652368" name="Rectangle 80"/>
              <p:cNvSpPr>
                <a:spLocks noChangeArrowheads="1"/>
              </p:cNvSpPr>
              <p:nvPr/>
            </p:nvSpPr>
            <p:spPr bwMode="auto">
              <a:xfrm>
                <a:off x="1487" y="371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7*</a:t>
                </a:r>
              </a:p>
            </p:txBody>
          </p:sp>
          <p:sp>
            <p:nvSpPr>
              <p:cNvPr id="652369" name="Rectangle 81"/>
              <p:cNvSpPr>
                <a:spLocks noChangeArrowheads="1"/>
              </p:cNvSpPr>
              <p:nvPr/>
            </p:nvSpPr>
            <p:spPr bwMode="auto">
              <a:xfrm>
                <a:off x="2245" y="37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14*</a:t>
                </a:r>
              </a:p>
            </p:txBody>
          </p:sp>
          <p:sp>
            <p:nvSpPr>
              <p:cNvPr id="652370" name="Rectangle 82"/>
              <p:cNvSpPr>
                <a:spLocks noChangeArrowheads="1"/>
              </p:cNvSpPr>
              <p:nvPr/>
            </p:nvSpPr>
            <p:spPr bwMode="auto">
              <a:xfrm>
                <a:off x="2486" y="37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16*</a:t>
                </a:r>
              </a:p>
            </p:txBody>
          </p:sp>
          <p:sp>
            <p:nvSpPr>
              <p:cNvPr id="652371" name="Rectangle 83"/>
              <p:cNvSpPr>
                <a:spLocks noChangeArrowheads="1"/>
              </p:cNvSpPr>
              <p:nvPr/>
            </p:nvSpPr>
            <p:spPr bwMode="auto">
              <a:xfrm>
                <a:off x="3304" y="371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19*</a:t>
                </a:r>
              </a:p>
            </p:txBody>
          </p:sp>
          <p:sp>
            <p:nvSpPr>
              <p:cNvPr id="652372" name="Rectangle 84"/>
              <p:cNvSpPr>
                <a:spLocks noChangeArrowheads="1"/>
              </p:cNvSpPr>
              <p:nvPr/>
            </p:nvSpPr>
            <p:spPr bwMode="auto">
              <a:xfrm>
                <a:off x="3545" y="372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27*</a:t>
                </a:r>
              </a:p>
            </p:txBody>
          </p:sp>
          <p:sp>
            <p:nvSpPr>
              <p:cNvPr id="652373" name="Rectangle 85"/>
              <p:cNvSpPr>
                <a:spLocks noChangeArrowheads="1"/>
              </p:cNvSpPr>
              <p:nvPr/>
            </p:nvSpPr>
            <p:spPr bwMode="auto">
              <a:xfrm>
                <a:off x="3793" y="3728"/>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29*</a:t>
                </a:r>
              </a:p>
            </p:txBody>
          </p:sp>
          <p:sp>
            <p:nvSpPr>
              <p:cNvPr id="652374" name="Rectangle 86"/>
              <p:cNvSpPr>
                <a:spLocks noChangeArrowheads="1"/>
              </p:cNvSpPr>
              <p:nvPr/>
            </p:nvSpPr>
            <p:spPr bwMode="auto">
              <a:xfrm>
                <a:off x="4341" y="372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33*</a:t>
                </a:r>
              </a:p>
            </p:txBody>
          </p:sp>
          <p:sp>
            <p:nvSpPr>
              <p:cNvPr id="652375" name="Rectangle 87"/>
              <p:cNvSpPr>
                <a:spLocks noChangeArrowheads="1"/>
              </p:cNvSpPr>
              <p:nvPr/>
            </p:nvSpPr>
            <p:spPr bwMode="auto">
              <a:xfrm>
                <a:off x="4582" y="3721"/>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34*</a:t>
                </a:r>
              </a:p>
            </p:txBody>
          </p:sp>
          <p:sp>
            <p:nvSpPr>
              <p:cNvPr id="652376" name="Rectangle 88"/>
              <p:cNvSpPr>
                <a:spLocks noChangeArrowheads="1"/>
              </p:cNvSpPr>
              <p:nvPr/>
            </p:nvSpPr>
            <p:spPr bwMode="auto">
              <a:xfrm>
                <a:off x="4815" y="3713"/>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38*</a:t>
                </a:r>
              </a:p>
            </p:txBody>
          </p:sp>
          <p:sp>
            <p:nvSpPr>
              <p:cNvPr id="652377" name="Rectangle 89"/>
              <p:cNvSpPr>
                <a:spLocks noChangeArrowheads="1"/>
              </p:cNvSpPr>
              <p:nvPr/>
            </p:nvSpPr>
            <p:spPr bwMode="auto">
              <a:xfrm>
                <a:off x="5055" y="3706"/>
                <a:ext cx="32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39*</a:t>
                </a:r>
              </a:p>
            </p:txBody>
          </p:sp>
          <p:sp>
            <p:nvSpPr>
              <p:cNvPr id="652378" name="Rectangle 90"/>
              <p:cNvSpPr>
                <a:spLocks noChangeArrowheads="1"/>
              </p:cNvSpPr>
              <p:nvPr/>
            </p:nvSpPr>
            <p:spPr bwMode="auto">
              <a:xfrm>
                <a:off x="1246" y="371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52379" name="Rectangle 91"/>
              <p:cNvSpPr>
                <a:spLocks noChangeArrowheads="1"/>
              </p:cNvSpPr>
              <p:nvPr/>
            </p:nvSpPr>
            <p:spPr bwMode="auto">
              <a:xfrm>
                <a:off x="1719" y="3713"/>
                <a:ext cx="245"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8*</a:t>
                </a:r>
              </a:p>
            </p:txBody>
          </p:sp>
          <p:sp>
            <p:nvSpPr>
              <p:cNvPr id="652380" name="Rectangle 92"/>
              <p:cNvSpPr>
                <a:spLocks noChangeArrowheads="1"/>
              </p:cNvSpPr>
              <p:nvPr/>
            </p:nvSpPr>
            <p:spPr bwMode="auto">
              <a:xfrm>
                <a:off x="1359" y="2733"/>
                <a:ext cx="446"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1">
                    <a:solidFill>
                      <a:srgbClr val="000000"/>
                    </a:solidFill>
                    <a:latin typeface="Arial" charset="0"/>
                  </a:rPr>
                  <a:t>Root</a:t>
                </a:r>
              </a:p>
            </p:txBody>
          </p:sp>
          <p:sp>
            <p:nvSpPr>
              <p:cNvPr id="652381" name="Rectangle 93"/>
              <p:cNvSpPr>
                <a:spLocks noChangeArrowheads="1"/>
              </p:cNvSpPr>
              <p:nvPr/>
            </p:nvSpPr>
            <p:spPr bwMode="auto">
              <a:xfrm>
                <a:off x="3200" y="2882"/>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30</a:t>
                </a:r>
              </a:p>
            </p:txBody>
          </p:sp>
          <p:sp>
            <p:nvSpPr>
              <p:cNvPr id="652382" name="Rectangle 94"/>
              <p:cNvSpPr>
                <a:spLocks noChangeArrowheads="1"/>
              </p:cNvSpPr>
              <p:nvPr/>
            </p:nvSpPr>
            <p:spPr bwMode="auto">
              <a:xfrm>
                <a:off x="2441" y="2875"/>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13</a:t>
                </a:r>
              </a:p>
            </p:txBody>
          </p:sp>
          <p:sp>
            <p:nvSpPr>
              <p:cNvPr id="652383" name="Rectangle 95"/>
              <p:cNvSpPr>
                <a:spLocks noChangeArrowheads="1"/>
              </p:cNvSpPr>
              <p:nvPr/>
            </p:nvSpPr>
            <p:spPr bwMode="auto">
              <a:xfrm>
                <a:off x="2095" y="2875"/>
                <a:ext cx="192"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5</a:t>
                </a:r>
              </a:p>
            </p:txBody>
          </p:sp>
          <p:sp>
            <p:nvSpPr>
              <p:cNvPr id="652384" name="Rectangle 96"/>
              <p:cNvSpPr>
                <a:spLocks noChangeArrowheads="1"/>
              </p:cNvSpPr>
              <p:nvPr/>
            </p:nvSpPr>
            <p:spPr bwMode="auto">
              <a:xfrm>
                <a:off x="2809" y="2882"/>
                <a:ext cx="269" cy="221"/>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700" b="1">
                    <a:solidFill>
                      <a:srgbClr val="000000"/>
                    </a:solidFill>
                    <a:latin typeface="Arial" charset="0"/>
                  </a:rPr>
                  <a:t>17</a:t>
                </a:r>
              </a:p>
            </p:txBody>
          </p:sp>
          <p:sp>
            <p:nvSpPr>
              <p:cNvPr id="652385" name="Line 97"/>
              <p:cNvSpPr>
                <a:spLocks noChangeShapeType="1"/>
              </p:cNvSpPr>
              <p:nvPr/>
            </p:nvSpPr>
            <p:spPr bwMode="auto">
              <a:xfrm>
                <a:off x="1536" y="2640"/>
                <a:ext cx="432" cy="288"/>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86" name="Arc 98"/>
              <p:cNvSpPr>
                <a:spLocks/>
              </p:cNvSpPr>
              <p:nvPr/>
            </p:nvSpPr>
            <p:spPr bwMode="auto">
              <a:xfrm rot="18420000">
                <a:off x="1104" y="3555"/>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2387" name="Arc 99"/>
              <p:cNvSpPr>
                <a:spLocks/>
              </p:cNvSpPr>
              <p:nvPr/>
            </p:nvSpPr>
            <p:spPr bwMode="auto">
              <a:xfrm rot="18420000">
                <a:off x="2160" y="3555"/>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2388" name="Arc 100"/>
              <p:cNvSpPr>
                <a:spLocks/>
              </p:cNvSpPr>
              <p:nvPr/>
            </p:nvSpPr>
            <p:spPr bwMode="auto">
              <a:xfrm rot="18420000">
                <a:off x="3168" y="3555"/>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2389" name="Arc 101"/>
              <p:cNvSpPr>
                <a:spLocks/>
              </p:cNvSpPr>
              <p:nvPr/>
            </p:nvSpPr>
            <p:spPr bwMode="auto">
              <a:xfrm rot="18420000">
                <a:off x="4176" y="3555"/>
                <a:ext cx="19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652403" name="Rectangle 115"/>
            <p:cNvSpPr>
              <a:spLocks noChangeArrowheads="1"/>
            </p:cNvSpPr>
            <p:nvPr/>
          </p:nvSpPr>
          <p:spPr bwMode="auto">
            <a:xfrm>
              <a:off x="3648" y="2304"/>
              <a:ext cx="2112" cy="768"/>
            </a:xfrm>
            <a:prstGeom prst="rect">
              <a:avLst/>
            </a:prstGeom>
            <a:noFill/>
            <a:ln w="12700">
              <a:noFill/>
              <a:miter lim="800000"/>
              <a:headEnd/>
              <a:tailEnd/>
            </a:ln>
            <a:effectLst/>
          </p:spPr>
          <p:txBody>
            <a:bodyPr lIns="90488" tIns="44450" rIns="90488" bIns="44450">
              <a:prstTxWarp prst="textNoShape">
                <a:avLst/>
              </a:prstTxWarp>
            </a:bodyPr>
            <a:lstStyle/>
            <a:p>
              <a:pPr marL="342900" indent="-342900">
                <a:spcBef>
                  <a:spcPct val="20000"/>
                </a:spcBef>
                <a:buClr>
                  <a:schemeClr val="tx2"/>
                </a:buClr>
                <a:buSzPct val="60000"/>
                <a:buFont typeface="Wingdings" charset="2"/>
                <a:buChar char="n"/>
              </a:pPr>
              <a:r>
                <a:rPr lang="en-US" sz="3200" i="1" dirty="0">
                  <a:solidFill>
                    <a:srgbClr val="0000FF"/>
                  </a:solidFill>
                </a:rPr>
                <a:t>Pull down</a:t>
              </a:r>
              <a:r>
                <a:rPr lang="en-US" sz="3200" dirty="0">
                  <a:solidFill>
                    <a:srgbClr val="0000FF"/>
                  </a:solidFill>
                </a:rPr>
                <a:t> </a:t>
              </a:r>
              <a:r>
                <a:rPr lang="en-US" sz="3200" dirty="0"/>
                <a:t>of </a:t>
              </a:r>
              <a:br>
                <a:rPr lang="en-US" sz="3200" dirty="0"/>
              </a:br>
              <a:r>
                <a:rPr lang="en-US" sz="3200" dirty="0"/>
                <a:t>the index entry</a:t>
              </a:r>
            </a:p>
          </p:txBody>
        </p:sp>
      </p:grpSp>
      <p:sp>
        <p:nvSpPr>
          <p:cNvPr id="116" name="TextBox 115"/>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397114917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52395"/>
                                        </p:tgtEl>
                                        <p:attrNameLst>
                                          <p:attrName>style.visibility</p:attrName>
                                        </p:attrNameLst>
                                      </p:cBhvr>
                                      <p:to>
                                        <p:strVal val="visible"/>
                                      </p:to>
                                    </p:set>
                                  </p:childTnLst>
                                  <p:subTnLst>
                                    <p:set>
                                      <p:cBhvr override="childStyle">
                                        <p:cTn dur="1" fill="hold" display="0" masterRel="nextClick" afterEffect="1"/>
                                        <p:tgtEl>
                                          <p:spTgt spid="65239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5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54339"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54341" name="Rectangle 5"/>
          <p:cNvSpPr>
            <a:spLocks noGrp="1" noChangeArrowheads="1"/>
          </p:cNvSpPr>
          <p:nvPr>
            <p:ph type="body" idx="1"/>
          </p:nvPr>
        </p:nvSpPr>
        <p:spPr>
          <a:xfrm>
            <a:off x="1981200" y="1730374"/>
            <a:ext cx="8382000" cy="1752600"/>
          </a:xfrm>
          <a:noFill/>
          <a:ln/>
        </p:spPr>
        <p:txBody>
          <a:bodyPr vert="horz" lIns="90488" tIns="44450" rIns="90488" bIns="44450" rtlCol="0">
            <a:normAutofit lnSpcReduction="10000"/>
          </a:bodyPr>
          <a:lstStyle/>
          <a:p>
            <a:r>
              <a:rPr lang="en-US" dirty="0"/>
              <a:t>Tree </a:t>
            </a:r>
            <a:r>
              <a:rPr lang="en-US" i="1" dirty="0"/>
              <a:t>during deletion </a:t>
            </a:r>
            <a:r>
              <a:rPr lang="en-US" dirty="0"/>
              <a:t>of 24*. </a:t>
            </a:r>
          </a:p>
          <a:p>
            <a:r>
              <a:rPr lang="en-US" dirty="0"/>
              <a:t>Can re-distribute entry from left child of root to right child.  </a:t>
            </a:r>
          </a:p>
        </p:txBody>
      </p:sp>
      <p:grpSp>
        <p:nvGrpSpPr>
          <p:cNvPr id="654448" name="Group 112"/>
          <p:cNvGrpSpPr>
            <a:grpSpLocks/>
          </p:cNvGrpSpPr>
          <p:nvPr/>
        </p:nvGrpSpPr>
        <p:grpSpPr bwMode="auto">
          <a:xfrm>
            <a:off x="1676400" y="3176588"/>
            <a:ext cx="8942388" cy="2592387"/>
            <a:chOff x="96" y="2400"/>
            <a:chExt cx="5633" cy="1633"/>
          </a:xfrm>
        </p:grpSpPr>
        <p:sp>
          <p:nvSpPr>
            <p:cNvPr id="654342" name="Freeform 6"/>
            <p:cNvSpPr>
              <a:spLocks/>
            </p:cNvSpPr>
            <p:nvPr/>
          </p:nvSpPr>
          <p:spPr bwMode="auto">
            <a:xfrm>
              <a:off x="2840" y="2750"/>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3" name="Freeform 7"/>
            <p:cNvSpPr>
              <a:spLocks/>
            </p:cNvSpPr>
            <p:nvPr/>
          </p:nvSpPr>
          <p:spPr bwMode="auto">
            <a:xfrm>
              <a:off x="2888" y="2750"/>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4" name="Freeform 8"/>
            <p:cNvSpPr>
              <a:spLocks/>
            </p:cNvSpPr>
            <p:nvPr/>
          </p:nvSpPr>
          <p:spPr bwMode="auto">
            <a:xfrm>
              <a:off x="3124" y="2750"/>
              <a:ext cx="286" cy="258"/>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5" name="Freeform 9"/>
            <p:cNvSpPr>
              <a:spLocks/>
            </p:cNvSpPr>
            <p:nvPr/>
          </p:nvSpPr>
          <p:spPr bwMode="auto">
            <a:xfrm>
              <a:off x="3171" y="2750"/>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6" name="Freeform 10"/>
            <p:cNvSpPr>
              <a:spLocks/>
            </p:cNvSpPr>
            <p:nvPr/>
          </p:nvSpPr>
          <p:spPr bwMode="auto">
            <a:xfrm>
              <a:off x="3456" y="2750"/>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7" name="Freeform 11"/>
            <p:cNvSpPr>
              <a:spLocks/>
            </p:cNvSpPr>
            <p:nvPr/>
          </p:nvSpPr>
          <p:spPr bwMode="auto">
            <a:xfrm>
              <a:off x="1483" y="3301"/>
              <a:ext cx="286" cy="257"/>
            </a:xfrm>
            <a:custGeom>
              <a:avLst/>
              <a:gdLst/>
              <a:ahLst/>
              <a:cxnLst>
                <a:cxn ang="0">
                  <a:pos x="0" y="256"/>
                </a:cxn>
                <a:cxn ang="0">
                  <a:pos x="0" y="0"/>
                </a:cxn>
                <a:cxn ang="0">
                  <a:pos x="285" y="0"/>
                </a:cxn>
                <a:cxn ang="0">
                  <a:pos x="285" y="256"/>
                </a:cxn>
                <a:cxn ang="0">
                  <a:pos x="0" y="256"/>
                </a:cxn>
              </a:cxnLst>
              <a:rect l="0" t="0" r="r" b="b"/>
              <a:pathLst>
                <a:path w="286" h="257">
                  <a:moveTo>
                    <a:pt x="0" y="256"/>
                  </a:moveTo>
                  <a:lnTo>
                    <a:pt x="0" y="0"/>
                  </a:lnTo>
                  <a:lnTo>
                    <a:pt x="285" y="0"/>
                  </a:lnTo>
                  <a:lnTo>
                    <a:pt x="285"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8" name="Freeform 12"/>
            <p:cNvSpPr>
              <a:spLocks/>
            </p:cNvSpPr>
            <p:nvPr/>
          </p:nvSpPr>
          <p:spPr bwMode="auto">
            <a:xfrm>
              <a:off x="1531" y="3301"/>
              <a:ext cx="1" cy="25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49" name="Freeform 13"/>
            <p:cNvSpPr>
              <a:spLocks/>
            </p:cNvSpPr>
            <p:nvPr/>
          </p:nvSpPr>
          <p:spPr bwMode="auto">
            <a:xfrm>
              <a:off x="1768" y="3301"/>
              <a:ext cx="286" cy="257"/>
            </a:xfrm>
            <a:custGeom>
              <a:avLst/>
              <a:gdLst/>
              <a:ahLst/>
              <a:cxnLst>
                <a:cxn ang="0">
                  <a:pos x="0" y="256"/>
                </a:cxn>
                <a:cxn ang="0">
                  <a:pos x="0" y="0"/>
                </a:cxn>
                <a:cxn ang="0">
                  <a:pos x="285" y="0"/>
                </a:cxn>
                <a:cxn ang="0">
                  <a:pos x="285" y="256"/>
                </a:cxn>
                <a:cxn ang="0">
                  <a:pos x="0" y="256"/>
                </a:cxn>
              </a:cxnLst>
              <a:rect l="0" t="0" r="r" b="b"/>
              <a:pathLst>
                <a:path w="286" h="257">
                  <a:moveTo>
                    <a:pt x="0" y="256"/>
                  </a:moveTo>
                  <a:lnTo>
                    <a:pt x="0" y="0"/>
                  </a:lnTo>
                  <a:lnTo>
                    <a:pt x="285" y="0"/>
                  </a:lnTo>
                  <a:lnTo>
                    <a:pt x="285"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0" name="Freeform 14"/>
            <p:cNvSpPr>
              <a:spLocks/>
            </p:cNvSpPr>
            <p:nvPr/>
          </p:nvSpPr>
          <p:spPr bwMode="auto">
            <a:xfrm>
              <a:off x="1816" y="3301"/>
              <a:ext cx="1" cy="25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1" name="Freeform 15"/>
            <p:cNvSpPr>
              <a:spLocks/>
            </p:cNvSpPr>
            <p:nvPr/>
          </p:nvSpPr>
          <p:spPr bwMode="auto">
            <a:xfrm>
              <a:off x="2053" y="3301"/>
              <a:ext cx="284" cy="257"/>
            </a:xfrm>
            <a:custGeom>
              <a:avLst/>
              <a:gdLst/>
              <a:ahLst/>
              <a:cxnLst>
                <a:cxn ang="0">
                  <a:pos x="0" y="256"/>
                </a:cxn>
                <a:cxn ang="0">
                  <a:pos x="0" y="0"/>
                </a:cxn>
                <a:cxn ang="0">
                  <a:pos x="283" y="0"/>
                </a:cxn>
                <a:cxn ang="0">
                  <a:pos x="283" y="256"/>
                </a:cxn>
                <a:cxn ang="0">
                  <a:pos x="0" y="256"/>
                </a:cxn>
              </a:cxnLst>
              <a:rect l="0" t="0" r="r" b="b"/>
              <a:pathLst>
                <a:path w="284" h="257">
                  <a:moveTo>
                    <a:pt x="0" y="256"/>
                  </a:moveTo>
                  <a:lnTo>
                    <a:pt x="0" y="0"/>
                  </a:lnTo>
                  <a:lnTo>
                    <a:pt x="283" y="0"/>
                  </a:lnTo>
                  <a:lnTo>
                    <a:pt x="283"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2" name="Freeform 16"/>
            <p:cNvSpPr>
              <a:spLocks/>
            </p:cNvSpPr>
            <p:nvPr/>
          </p:nvSpPr>
          <p:spPr bwMode="auto">
            <a:xfrm>
              <a:off x="2099" y="3301"/>
              <a:ext cx="1" cy="25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3" name="Freeform 17"/>
            <p:cNvSpPr>
              <a:spLocks/>
            </p:cNvSpPr>
            <p:nvPr/>
          </p:nvSpPr>
          <p:spPr bwMode="auto">
            <a:xfrm>
              <a:off x="2336" y="3301"/>
              <a:ext cx="285" cy="257"/>
            </a:xfrm>
            <a:custGeom>
              <a:avLst/>
              <a:gdLst/>
              <a:ahLst/>
              <a:cxnLst>
                <a:cxn ang="0">
                  <a:pos x="0" y="256"/>
                </a:cxn>
                <a:cxn ang="0">
                  <a:pos x="0" y="0"/>
                </a:cxn>
                <a:cxn ang="0">
                  <a:pos x="284" y="0"/>
                </a:cxn>
                <a:cxn ang="0">
                  <a:pos x="284" y="256"/>
                </a:cxn>
                <a:cxn ang="0">
                  <a:pos x="0" y="256"/>
                </a:cxn>
              </a:cxnLst>
              <a:rect l="0" t="0" r="r" b="b"/>
              <a:pathLst>
                <a:path w="285" h="257">
                  <a:moveTo>
                    <a:pt x="0" y="256"/>
                  </a:moveTo>
                  <a:lnTo>
                    <a:pt x="0" y="0"/>
                  </a:lnTo>
                  <a:lnTo>
                    <a:pt x="284" y="0"/>
                  </a:lnTo>
                  <a:lnTo>
                    <a:pt x="284"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4" name="Freeform 18"/>
            <p:cNvSpPr>
              <a:spLocks/>
            </p:cNvSpPr>
            <p:nvPr/>
          </p:nvSpPr>
          <p:spPr bwMode="auto">
            <a:xfrm>
              <a:off x="2384" y="3301"/>
              <a:ext cx="1" cy="25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5" name="Freeform 19"/>
            <p:cNvSpPr>
              <a:spLocks/>
            </p:cNvSpPr>
            <p:nvPr/>
          </p:nvSpPr>
          <p:spPr bwMode="auto">
            <a:xfrm>
              <a:off x="2620" y="3301"/>
              <a:ext cx="50" cy="257"/>
            </a:xfrm>
            <a:custGeom>
              <a:avLst/>
              <a:gdLst/>
              <a:ahLst/>
              <a:cxnLst>
                <a:cxn ang="0">
                  <a:pos x="0" y="256"/>
                </a:cxn>
                <a:cxn ang="0">
                  <a:pos x="0" y="0"/>
                </a:cxn>
                <a:cxn ang="0">
                  <a:pos x="49" y="0"/>
                </a:cxn>
                <a:cxn ang="0">
                  <a:pos x="49" y="256"/>
                </a:cxn>
                <a:cxn ang="0">
                  <a:pos x="0" y="256"/>
                </a:cxn>
              </a:cxnLst>
              <a:rect l="0" t="0" r="r" b="b"/>
              <a:pathLst>
                <a:path w="50" h="257">
                  <a:moveTo>
                    <a:pt x="0" y="256"/>
                  </a:moveTo>
                  <a:lnTo>
                    <a:pt x="0" y="0"/>
                  </a:lnTo>
                  <a:lnTo>
                    <a:pt x="49" y="0"/>
                  </a:lnTo>
                  <a:lnTo>
                    <a:pt x="49" y="256"/>
                  </a:lnTo>
                  <a:lnTo>
                    <a:pt x="0" y="25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6" name="Freeform 20"/>
            <p:cNvSpPr>
              <a:spLocks/>
            </p:cNvSpPr>
            <p:nvPr/>
          </p:nvSpPr>
          <p:spPr bwMode="auto">
            <a:xfrm>
              <a:off x="483" y="3520"/>
              <a:ext cx="1025" cy="300"/>
            </a:xfrm>
            <a:custGeom>
              <a:avLst/>
              <a:gdLst/>
              <a:ahLst/>
              <a:cxnLst>
                <a:cxn ang="0">
                  <a:pos x="1024" y="0"/>
                </a:cxn>
                <a:cxn ang="0">
                  <a:pos x="0" y="299"/>
                </a:cxn>
                <a:cxn ang="0">
                  <a:pos x="1024" y="0"/>
                </a:cxn>
              </a:cxnLst>
              <a:rect l="0" t="0" r="r" b="b"/>
              <a:pathLst>
                <a:path w="1025" h="300">
                  <a:moveTo>
                    <a:pt x="1024" y="0"/>
                  </a:moveTo>
                  <a:lnTo>
                    <a:pt x="0" y="299"/>
                  </a:lnTo>
                  <a:lnTo>
                    <a:pt x="102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7" name="Freeform 21"/>
            <p:cNvSpPr>
              <a:spLocks/>
            </p:cNvSpPr>
            <p:nvPr/>
          </p:nvSpPr>
          <p:spPr bwMode="auto">
            <a:xfrm>
              <a:off x="1270" y="3525"/>
              <a:ext cx="511" cy="290"/>
            </a:xfrm>
            <a:custGeom>
              <a:avLst/>
              <a:gdLst/>
              <a:ahLst/>
              <a:cxnLst>
                <a:cxn ang="0">
                  <a:pos x="510" y="0"/>
                </a:cxn>
                <a:cxn ang="0">
                  <a:pos x="0" y="289"/>
                </a:cxn>
                <a:cxn ang="0">
                  <a:pos x="510" y="0"/>
                </a:cxn>
              </a:cxnLst>
              <a:rect l="0" t="0" r="r" b="b"/>
              <a:pathLst>
                <a:path w="511" h="290">
                  <a:moveTo>
                    <a:pt x="510" y="0"/>
                  </a:moveTo>
                  <a:lnTo>
                    <a:pt x="0" y="289"/>
                  </a:lnTo>
                  <a:lnTo>
                    <a:pt x="51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8" name="Freeform 22"/>
            <p:cNvSpPr>
              <a:spLocks/>
            </p:cNvSpPr>
            <p:nvPr/>
          </p:nvSpPr>
          <p:spPr bwMode="auto">
            <a:xfrm>
              <a:off x="1270" y="3770"/>
              <a:ext cx="60" cy="45"/>
            </a:xfrm>
            <a:custGeom>
              <a:avLst/>
              <a:gdLst/>
              <a:ahLst/>
              <a:cxnLst>
                <a:cxn ang="0">
                  <a:pos x="59" y="29"/>
                </a:cxn>
                <a:cxn ang="0">
                  <a:pos x="0" y="44"/>
                </a:cxn>
                <a:cxn ang="0">
                  <a:pos x="46" y="0"/>
                </a:cxn>
                <a:cxn ang="0">
                  <a:pos x="59" y="29"/>
                </a:cxn>
              </a:cxnLst>
              <a:rect l="0" t="0" r="r" b="b"/>
              <a:pathLst>
                <a:path w="60" h="45">
                  <a:moveTo>
                    <a:pt x="59" y="29"/>
                  </a:moveTo>
                  <a:lnTo>
                    <a:pt x="0" y="44"/>
                  </a:lnTo>
                  <a:lnTo>
                    <a:pt x="46" y="0"/>
                  </a:lnTo>
                  <a:lnTo>
                    <a:pt x="59" y="2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59" name="Freeform 23"/>
            <p:cNvSpPr>
              <a:spLocks/>
            </p:cNvSpPr>
            <p:nvPr/>
          </p:nvSpPr>
          <p:spPr bwMode="auto">
            <a:xfrm>
              <a:off x="2053" y="3532"/>
              <a:ext cx="12" cy="283"/>
            </a:xfrm>
            <a:custGeom>
              <a:avLst/>
              <a:gdLst/>
              <a:ahLst/>
              <a:cxnLst>
                <a:cxn ang="0">
                  <a:pos x="11" y="0"/>
                </a:cxn>
                <a:cxn ang="0">
                  <a:pos x="0" y="282"/>
                </a:cxn>
                <a:cxn ang="0">
                  <a:pos x="11" y="0"/>
                </a:cxn>
              </a:cxnLst>
              <a:rect l="0" t="0" r="r" b="b"/>
              <a:pathLst>
                <a:path w="12" h="283">
                  <a:moveTo>
                    <a:pt x="11" y="0"/>
                  </a:moveTo>
                  <a:lnTo>
                    <a:pt x="0" y="282"/>
                  </a:lnTo>
                  <a:lnTo>
                    <a:pt x="11"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0" name="Freeform 24"/>
            <p:cNvSpPr>
              <a:spLocks/>
            </p:cNvSpPr>
            <p:nvPr/>
          </p:nvSpPr>
          <p:spPr bwMode="auto">
            <a:xfrm>
              <a:off x="2040" y="3749"/>
              <a:ext cx="30" cy="66"/>
            </a:xfrm>
            <a:custGeom>
              <a:avLst/>
              <a:gdLst/>
              <a:ahLst/>
              <a:cxnLst>
                <a:cxn ang="0">
                  <a:pos x="29" y="2"/>
                </a:cxn>
                <a:cxn ang="0">
                  <a:pos x="12" y="65"/>
                </a:cxn>
                <a:cxn ang="0">
                  <a:pos x="0" y="0"/>
                </a:cxn>
                <a:cxn ang="0">
                  <a:pos x="29" y="2"/>
                </a:cxn>
              </a:cxnLst>
              <a:rect l="0" t="0" r="r" b="b"/>
              <a:pathLst>
                <a:path w="30" h="66">
                  <a:moveTo>
                    <a:pt x="29" y="2"/>
                  </a:moveTo>
                  <a:lnTo>
                    <a:pt x="12" y="65"/>
                  </a:lnTo>
                  <a:lnTo>
                    <a:pt x="0" y="0"/>
                  </a:lnTo>
                  <a:lnTo>
                    <a:pt x="29" y="2"/>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1" name="Freeform 25"/>
            <p:cNvSpPr>
              <a:spLocks/>
            </p:cNvSpPr>
            <p:nvPr/>
          </p:nvSpPr>
          <p:spPr bwMode="auto">
            <a:xfrm>
              <a:off x="2366" y="3532"/>
              <a:ext cx="499" cy="276"/>
            </a:xfrm>
            <a:custGeom>
              <a:avLst/>
              <a:gdLst/>
              <a:ahLst/>
              <a:cxnLst>
                <a:cxn ang="0">
                  <a:pos x="0" y="0"/>
                </a:cxn>
                <a:cxn ang="0">
                  <a:pos x="498" y="275"/>
                </a:cxn>
                <a:cxn ang="0">
                  <a:pos x="0" y="0"/>
                </a:cxn>
              </a:cxnLst>
              <a:rect l="0" t="0" r="r" b="b"/>
              <a:pathLst>
                <a:path w="499" h="276">
                  <a:moveTo>
                    <a:pt x="0" y="0"/>
                  </a:moveTo>
                  <a:lnTo>
                    <a:pt x="498" y="27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2" name="Freeform 26"/>
            <p:cNvSpPr>
              <a:spLocks/>
            </p:cNvSpPr>
            <p:nvPr/>
          </p:nvSpPr>
          <p:spPr bwMode="auto">
            <a:xfrm>
              <a:off x="2805" y="3764"/>
              <a:ext cx="60" cy="44"/>
            </a:xfrm>
            <a:custGeom>
              <a:avLst/>
              <a:gdLst/>
              <a:ahLst/>
              <a:cxnLst>
                <a:cxn ang="0">
                  <a:pos x="13" y="0"/>
                </a:cxn>
                <a:cxn ang="0">
                  <a:pos x="59" y="43"/>
                </a:cxn>
                <a:cxn ang="0">
                  <a:pos x="0" y="28"/>
                </a:cxn>
                <a:cxn ang="0">
                  <a:pos x="13" y="0"/>
                </a:cxn>
              </a:cxnLst>
              <a:rect l="0" t="0" r="r" b="b"/>
              <a:pathLst>
                <a:path w="60" h="44">
                  <a:moveTo>
                    <a:pt x="13" y="0"/>
                  </a:moveTo>
                  <a:lnTo>
                    <a:pt x="59" y="43"/>
                  </a:lnTo>
                  <a:lnTo>
                    <a:pt x="0" y="28"/>
                  </a:lnTo>
                  <a:lnTo>
                    <a:pt x="13"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3" name="Freeform 27"/>
            <p:cNvSpPr>
              <a:spLocks/>
            </p:cNvSpPr>
            <p:nvPr/>
          </p:nvSpPr>
          <p:spPr bwMode="auto">
            <a:xfrm>
              <a:off x="2035" y="2968"/>
              <a:ext cx="830" cy="321"/>
            </a:xfrm>
            <a:custGeom>
              <a:avLst/>
              <a:gdLst/>
              <a:ahLst/>
              <a:cxnLst>
                <a:cxn ang="0">
                  <a:pos x="829" y="0"/>
                </a:cxn>
                <a:cxn ang="0">
                  <a:pos x="0" y="320"/>
                </a:cxn>
                <a:cxn ang="0">
                  <a:pos x="829" y="0"/>
                </a:cxn>
              </a:cxnLst>
              <a:rect l="0" t="0" r="r" b="b"/>
              <a:pathLst>
                <a:path w="830" h="321">
                  <a:moveTo>
                    <a:pt x="829" y="0"/>
                  </a:moveTo>
                  <a:lnTo>
                    <a:pt x="0" y="320"/>
                  </a:lnTo>
                  <a:lnTo>
                    <a:pt x="82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4" name="Freeform 28"/>
            <p:cNvSpPr>
              <a:spLocks/>
            </p:cNvSpPr>
            <p:nvPr/>
          </p:nvSpPr>
          <p:spPr bwMode="auto">
            <a:xfrm>
              <a:off x="2035" y="3252"/>
              <a:ext cx="61" cy="37"/>
            </a:xfrm>
            <a:custGeom>
              <a:avLst/>
              <a:gdLst/>
              <a:ahLst/>
              <a:cxnLst>
                <a:cxn ang="0">
                  <a:pos x="60" y="30"/>
                </a:cxn>
                <a:cxn ang="0">
                  <a:pos x="0" y="36"/>
                </a:cxn>
                <a:cxn ang="0">
                  <a:pos x="51" y="0"/>
                </a:cxn>
                <a:cxn ang="0">
                  <a:pos x="60" y="30"/>
                </a:cxn>
              </a:cxnLst>
              <a:rect l="0" t="0" r="r" b="b"/>
              <a:pathLst>
                <a:path w="61" h="37">
                  <a:moveTo>
                    <a:pt x="60" y="30"/>
                  </a:moveTo>
                  <a:lnTo>
                    <a:pt x="0" y="36"/>
                  </a:lnTo>
                  <a:lnTo>
                    <a:pt x="51" y="0"/>
                  </a:lnTo>
                  <a:lnTo>
                    <a:pt x="60" y="3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5" name="Freeform 29"/>
            <p:cNvSpPr>
              <a:spLocks/>
            </p:cNvSpPr>
            <p:nvPr/>
          </p:nvSpPr>
          <p:spPr bwMode="auto">
            <a:xfrm>
              <a:off x="3409" y="2750"/>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6" name="Freeform 30"/>
            <p:cNvSpPr>
              <a:spLocks/>
            </p:cNvSpPr>
            <p:nvPr/>
          </p:nvSpPr>
          <p:spPr bwMode="auto">
            <a:xfrm>
              <a:off x="3693" y="2750"/>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7" name="Freeform 31"/>
            <p:cNvSpPr>
              <a:spLocks/>
            </p:cNvSpPr>
            <p:nvPr/>
          </p:nvSpPr>
          <p:spPr bwMode="auto">
            <a:xfrm>
              <a:off x="3740" y="2750"/>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8" name="Freeform 32"/>
            <p:cNvSpPr>
              <a:spLocks/>
            </p:cNvSpPr>
            <p:nvPr/>
          </p:nvSpPr>
          <p:spPr bwMode="auto">
            <a:xfrm>
              <a:off x="3977" y="2750"/>
              <a:ext cx="49" cy="258"/>
            </a:xfrm>
            <a:custGeom>
              <a:avLst/>
              <a:gdLst/>
              <a:ahLst/>
              <a:cxnLst>
                <a:cxn ang="0">
                  <a:pos x="0" y="257"/>
                </a:cxn>
                <a:cxn ang="0">
                  <a:pos x="0" y="0"/>
                </a:cxn>
                <a:cxn ang="0">
                  <a:pos x="48" y="0"/>
                </a:cxn>
                <a:cxn ang="0">
                  <a:pos x="48" y="257"/>
                </a:cxn>
                <a:cxn ang="0">
                  <a:pos x="0" y="257"/>
                </a:cxn>
              </a:cxnLst>
              <a:rect l="0" t="0" r="r" b="b"/>
              <a:pathLst>
                <a:path w="49" h="258">
                  <a:moveTo>
                    <a:pt x="0" y="257"/>
                  </a:moveTo>
                  <a:lnTo>
                    <a:pt x="0" y="0"/>
                  </a:lnTo>
                  <a:lnTo>
                    <a:pt x="48" y="0"/>
                  </a:lnTo>
                  <a:lnTo>
                    <a:pt x="48"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69" name="Freeform 33"/>
            <p:cNvSpPr>
              <a:spLocks/>
            </p:cNvSpPr>
            <p:nvPr/>
          </p:nvSpPr>
          <p:spPr bwMode="auto">
            <a:xfrm>
              <a:off x="4255" y="3256"/>
              <a:ext cx="286" cy="258"/>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0" name="Freeform 34"/>
            <p:cNvSpPr>
              <a:spLocks/>
            </p:cNvSpPr>
            <p:nvPr/>
          </p:nvSpPr>
          <p:spPr bwMode="auto">
            <a:xfrm>
              <a:off x="4303" y="3256"/>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1" name="Freeform 35"/>
            <p:cNvSpPr>
              <a:spLocks/>
            </p:cNvSpPr>
            <p:nvPr/>
          </p:nvSpPr>
          <p:spPr bwMode="auto">
            <a:xfrm>
              <a:off x="4540" y="3256"/>
              <a:ext cx="286" cy="258"/>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2" name="Freeform 36"/>
            <p:cNvSpPr>
              <a:spLocks/>
            </p:cNvSpPr>
            <p:nvPr/>
          </p:nvSpPr>
          <p:spPr bwMode="auto">
            <a:xfrm>
              <a:off x="4588" y="3256"/>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3" name="Freeform 37"/>
            <p:cNvSpPr>
              <a:spLocks/>
            </p:cNvSpPr>
            <p:nvPr/>
          </p:nvSpPr>
          <p:spPr bwMode="auto">
            <a:xfrm>
              <a:off x="4825" y="3256"/>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4" name="Freeform 38"/>
            <p:cNvSpPr>
              <a:spLocks/>
            </p:cNvSpPr>
            <p:nvPr/>
          </p:nvSpPr>
          <p:spPr bwMode="auto">
            <a:xfrm>
              <a:off x="4871" y="3256"/>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5" name="Freeform 39"/>
            <p:cNvSpPr>
              <a:spLocks/>
            </p:cNvSpPr>
            <p:nvPr/>
          </p:nvSpPr>
          <p:spPr bwMode="auto">
            <a:xfrm>
              <a:off x="5109" y="3256"/>
              <a:ext cx="285" cy="258"/>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6" name="Freeform 40"/>
            <p:cNvSpPr>
              <a:spLocks/>
            </p:cNvSpPr>
            <p:nvPr/>
          </p:nvSpPr>
          <p:spPr bwMode="auto">
            <a:xfrm>
              <a:off x="5156" y="3256"/>
              <a:ext cx="1" cy="258"/>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7" name="Freeform 41"/>
            <p:cNvSpPr>
              <a:spLocks/>
            </p:cNvSpPr>
            <p:nvPr/>
          </p:nvSpPr>
          <p:spPr bwMode="auto">
            <a:xfrm>
              <a:off x="5393" y="3256"/>
              <a:ext cx="49" cy="258"/>
            </a:xfrm>
            <a:custGeom>
              <a:avLst/>
              <a:gdLst/>
              <a:ahLst/>
              <a:cxnLst>
                <a:cxn ang="0">
                  <a:pos x="0" y="257"/>
                </a:cxn>
                <a:cxn ang="0">
                  <a:pos x="0" y="0"/>
                </a:cxn>
                <a:cxn ang="0">
                  <a:pos x="48" y="0"/>
                </a:cxn>
                <a:cxn ang="0">
                  <a:pos x="48" y="257"/>
                </a:cxn>
                <a:cxn ang="0">
                  <a:pos x="0" y="257"/>
                </a:cxn>
              </a:cxnLst>
              <a:rect l="0" t="0" r="r" b="b"/>
              <a:pathLst>
                <a:path w="49" h="258">
                  <a:moveTo>
                    <a:pt x="0" y="257"/>
                  </a:moveTo>
                  <a:lnTo>
                    <a:pt x="0" y="0"/>
                  </a:lnTo>
                  <a:lnTo>
                    <a:pt x="48" y="0"/>
                  </a:lnTo>
                  <a:lnTo>
                    <a:pt x="48" y="257"/>
                  </a:lnTo>
                  <a:lnTo>
                    <a:pt x="0" y="25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8" name="Freeform 42"/>
            <p:cNvSpPr>
              <a:spLocks/>
            </p:cNvSpPr>
            <p:nvPr/>
          </p:nvSpPr>
          <p:spPr bwMode="auto">
            <a:xfrm>
              <a:off x="2638" y="3525"/>
              <a:ext cx="967" cy="290"/>
            </a:xfrm>
            <a:custGeom>
              <a:avLst/>
              <a:gdLst/>
              <a:ahLst/>
              <a:cxnLst>
                <a:cxn ang="0">
                  <a:pos x="0" y="0"/>
                </a:cxn>
                <a:cxn ang="0">
                  <a:pos x="966" y="289"/>
                </a:cxn>
                <a:cxn ang="0">
                  <a:pos x="0" y="0"/>
                </a:cxn>
              </a:cxnLst>
              <a:rect l="0" t="0" r="r" b="b"/>
              <a:pathLst>
                <a:path w="967" h="290">
                  <a:moveTo>
                    <a:pt x="0" y="0"/>
                  </a:moveTo>
                  <a:lnTo>
                    <a:pt x="966" y="28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79" name="Freeform 43"/>
            <p:cNvSpPr>
              <a:spLocks/>
            </p:cNvSpPr>
            <p:nvPr/>
          </p:nvSpPr>
          <p:spPr bwMode="auto">
            <a:xfrm>
              <a:off x="4274" y="3474"/>
              <a:ext cx="107" cy="334"/>
            </a:xfrm>
            <a:custGeom>
              <a:avLst/>
              <a:gdLst/>
              <a:ahLst/>
              <a:cxnLst>
                <a:cxn ang="0">
                  <a:pos x="0" y="0"/>
                </a:cxn>
                <a:cxn ang="0">
                  <a:pos x="106" y="333"/>
                </a:cxn>
                <a:cxn ang="0">
                  <a:pos x="0" y="0"/>
                </a:cxn>
              </a:cxnLst>
              <a:rect l="0" t="0" r="r" b="b"/>
              <a:pathLst>
                <a:path w="107" h="334">
                  <a:moveTo>
                    <a:pt x="0" y="0"/>
                  </a:moveTo>
                  <a:lnTo>
                    <a:pt x="106" y="333"/>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0" name="Freeform 44"/>
            <p:cNvSpPr>
              <a:spLocks/>
            </p:cNvSpPr>
            <p:nvPr/>
          </p:nvSpPr>
          <p:spPr bwMode="auto">
            <a:xfrm>
              <a:off x="4346" y="3742"/>
              <a:ext cx="35" cy="66"/>
            </a:xfrm>
            <a:custGeom>
              <a:avLst/>
              <a:gdLst/>
              <a:ahLst/>
              <a:cxnLst>
                <a:cxn ang="0">
                  <a:pos x="29" y="0"/>
                </a:cxn>
                <a:cxn ang="0">
                  <a:pos x="34" y="65"/>
                </a:cxn>
                <a:cxn ang="0">
                  <a:pos x="0" y="10"/>
                </a:cxn>
                <a:cxn ang="0">
                  <a:pos x="29" y="0"/>
                </a:cxn>
              </a:cxnLst>
              <a:rect l="0" t="0" r="r" b="b"/>
              <a:pathLst>
                <a:path w="35" h="66">
                  <a:moveTo>
                    <a:pt x="29" y="0"/>
                  </a:moveTo>
                  <a:lnTo>
                    <a:pt x="34" y="65"/>
                  </a:lnTo>
                  <a:lnTo>
                    <a:pt x="0" y="10"/>
                  </a:lnTo>
                  <a:lnTo>
                    <a:pt x="2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1" name="Freeform 45"/>
            <p:cNvSpPr>
              <a:spLocks/>
            </p:cNvSpPr>
            <p:nvPr/>
          </p:nvSpPr>
          <p:spPr bwMode="auto">
            <a:xfrm>
              <a:off x="4558" y="3481"/>
              <a:ext cx="747" cy="327"/>
            </a:xfrm>
            <a:custGeom>
              <a:avLst/>
              <a:gdLst/>
              <a:ahLst/>
              <a:cxnLst>
                <a:cxn ang="0">
                  <a:pos x="0" y="0"/>
                </a:cxn>
                <a:cxn ang="0">
                  <a:pos x="746" y="326"/>
                </a:cxn>
                <a:cxn ang="0">
                  <a:pos x="0" y="0"/>
                </a:cxn>
              </a:cxnLst>
              <a:rect l="0" t="0" r="r" b="b"/>
              <a:pathLst>
                <a:path w="747" h="327">
                  <a:moveTo>
                    <a:pt x="0" y="0"/>
                  </a:moveTo>
                  <a:lnTo>
                    <a:pt x="746" y="326"/>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2" name="Freeform 46"/>
            <p:cNvSpPr>
              <a:spLocks/>
            </p:cNvSpPr>
            <p:nvPr/>
          </p:nvSpPr>
          <p:spPr bwMode="auto">
            <a:xfrm>
              <a:off x="5243" y="3769"/>
              <a:ext cx="62" cy="39"/>
            </a:xfrm>
            <a:custGeom>
              <a:avLst/>
              <a:gdLst/>
              <a:ahLst/>
              <a:cxnLst>
                <a:cxn ang="0">
                  <a:pos x="12" y="0"/>
                </a:cxn>
                <a:cxn ang="0">
                  <a:pos x="61" y="38"/>
                </a:cxn>
                <a:cxn ang="0">
                  <a:pos x="0" y="30"/>
                </a:cxn>
                <a:cxn ang="0">
                  <a:pos x="12" y="0"/>
                </a:cxn>
              </a:cxnLst>
              <a:rect l="0" t="0" r="r" b="b"/>
              <a:pathLst>
                <a:path w="62" h="39">
                  <a:moveTo>
                    <a:pt x="12" y="0"/>
                  </a:moveTo>
                  <a:lnTo>
                    <a:pt x="61" y="38"/>
                  </a:lnTo>
                  <a:lnTo>
                    <a:pt x="0" y="30"/>
                  </a:lnTo>
                  <a:lnTo>
                    <a:pt x="12"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3" name="Freeform 47"/>
            <p:cNvSpPr>
              <a:spLocks/>
            </p:cNvSpPr>
            <p:nvPr/>
          </p:nvSpPr>
          <p:spPr bwMode="auto">
            <a:xfrm>
              <a:off x="3141" y="2975"/>
              <a:ext cx="1281" cy="270"/>
            </a:xfrm>
            <a:custGeom>
              <a:avLst/>
              <a:gdLst/>
              <a:ahLst/>
              <a:cxnLst>
                <a:cxn ang="0">
                  <a:pos x="0" y="0"/>
                </a:cxn>
                <a:cxn ang="0">
                  <a:pos x="1280" y="269"/>
                </a:cxn>
                <a:cxn ang="0">
                  <a:pos x="0" y="0"/>
                </a:cxn>
              </a:cxnLst>
              <a:rect l="0" t="0" r="r" b="b"/>
              <a:pathLst>
                <a:path w="1281" h="270">
                  <a:moveTo>
                    <a:pt x="0" y="0"/>
                  </a:moveTo>
                  <a:lnTo>
                    <a:pt x="1280" y="269"/>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4" name="Freeform 48"/>
            <p:cNvSpPr>
              <a:spLocks/>
            </p:cNvSpPr>
            <p:nvPr/>
          </p:nvSpPr>
          <p:spPr bwMode="auto">
            <a:xfrm>
              <a:off x="4359" y="3216"/>
              <a:ext cx="63" cy="32"/>
            </a:xfrm>
            <a:custGeom>
              <a:avLst/>
              <a:gdLst/>
              <a:ahLst/>
              <a:cxnLst>
                <a:cxn ang="0">
                  <a:pos x="6" y="0"/>
                </a:cxn>
                <a:cxn ang="0">
                  <a:pos x="62" y="28"/>
                </a:cxn>
                <a:cxn ang="0">
                  <a:pos x="0" y="31"/>
                </a:cxn>
                <a:cxn ang="0">
                  <a:pos x="6" y="0"/>
                </a:cxn>
              </a:cxnLst>
              <a:rect l="0" t="0" r="r" b="b"/>
              <a:pathLst>
                <a:path w="63" h="32">
                  <a:moveTo>
                    <a:pt x="6" y="0"/>
                  </a:moveTo>
                  <a:lnTo>
                    <a:pt x="62" y="28"/>
                  </a:lnTo>
                  <a:lnTo>
                    <a:pt x="0" y="31"/>
                  </a:lnTo>
                  <a:lnTo>
                    <a:pt x="6"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85" name="Rectangle 49"/>
            <p:cNvSpPr>
              <a:spLocks noChangeArrowheads="1"/>
            </p:cNvSpPr>
            <p:nvPr/>
          </p:nvSpPr>
          <p:spPr bwMode="auto">
            <a:xfrm>
              <a:off x="2457" y="2484"/>
              <a:ext cx="409" cy="21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Root</a:t>
              </a:r>
            </a:p>
          </p:txBody>
        </p:sp>
        <p:sp>
          <p:nvSpPr>
            <p:cNvPr id="654386" name="Rectangle 50"/>
            <p:cNvSpPr>
              <a:spLocks noChangeArrowheads="1"/>
            </p:cNvSpPr>
            <p:nvPr/>
          </p:nvSpPr>
          <p:spPr bwMode="auto">
            <a:xfrm>
              <a:off x="1830" y="3307"/>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13</a:t>
              </a:r>
            </a:p>
          </p:txBody>
        </p:sp>
        <p:sp>
          <p:nvSpPr>
            <p:cNvPr id="654387" name="Rectangle 51"/>
            <p:cNvSpPr>
              <a:spLocks noChangeArrowheads="1"/>
            </p:cNvSpPr>
            <p:nvPr/>
          </p:nvSpPr>
          <p:spPr bwMode="auto">
            <a:xfrm>
              <a:off x="1557" y="3307"/>
              <a:ext cx="18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5</a:t>
              </a:r>
            </a:p>
          </p:txBody>
        </p:sp>
        <p:sp>
          <p:nvSpPr>
            <p:cNvPr id="654388" name="Rectangle 52"/>
            <p:cNvSpPr>
              <a:spLocks noChangeArrowheads="1"/>
            </p:cNvSpPr>
            <p:nvPr/>
          </p:nvSpPr>
          <p:spPr bwMode="auto">
            <a:xfrm>
              <a:off x="2091" y="3301"/>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17</a:t>
              </a:r>
            </a:p>
          </p:txBody>
        </p:sp>
        <p:sp>
          <p:nvSpPr>
            <p:cNvPr id="654389" name="Rectangle 53"/>
            <p:cNvSpPr>
              <a:spLocks noChangeArrowheads="1"/>
            </p:cNvSpPr>
            <p:nvPr/>
          </p:nvSpPr>
          <p:spPr bwMode="auto">
            <a:xfrm>
              <a:off x="2404" y="3301"/>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20</a:t>
              </a:r>
            </a:p>
          </p:txBody>
        </p:sp>
        <p:sp>
          <p:nvSpPr>
            <p:cNvPr id="654390" name="Rectangle 54"/>
            <p:cNvSpPr>
              <a:spLocks noChangeArrowheads="1"/>
            </p:cNvSpPr>
            <p:nvPr/>
          </p:nvSpPr>
          <p:spPr bwMode="auto">
            <a:xfrm>
              <a:off x="2901" y="2756"/>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22</a:t>
              </a:r>
            </a:p>
          </p:txBody>
        </p:sp>
        <p:sp>
          <p:nvSpPr>
            <p:cNvPr id="654391" name="Rectangle 55"/>
            <p:cNvSpPr>
              <a:spLocks noChangeArrowheads="1"/>
            </p:cNvSpPr>
            <p:nvPr/>
          </p:nvSpPr>
          <p:spPr bwMode="auto">
            <a:xfrm>
              <a:off x="4323" y="3269"/>
              <a:ext cx="25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30</a:t>
              </a:r>
            </a:p>
          </p:txBody>
        </p:sp>
        <p:grpSp>
          <p:nvGrpSpPr>
            <p:cNvPr id="654392" name="Group 56"/>
            <p:cNvGrpSpPr>
              <a:grpSpLocks/>
            </p:cNvGrpSpPr>
            <p:nvPr/>
          </p:nvGrpSpPr>
          <p:grpSpPr bwMode="auto">
            <a:xfrm>
              <a:off x="96" y="3782"/>
              <a:ext cx="5633" cy="251"/>
              <a:chOff x="96" y="3782"/>
              <a:chExt cx="5633" cy="251"/>
            </a:xfrm>
          </p:grpSpPr>
          <p:sp>
            <p:nvSpPr>
              <p:cNvPr id="654393" name="Freeform 57"/>
              <p:cNvSpPr>
                <a:spLocks/>
              </p:cNvSpPr>
              <p:nvPr/>
            </p:nvSpPr>
            <p:spPr bwMode="auto">
              <a:xfrm>
                <a:off x="16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4" name="Freeform 58"/>
              <p:cNvSpPr>
                <a:spLocks/>
              </p:cNvSpPr>
              <p:nvPr/>
            </p:nvSpPr>
            <p:spPr bwMode="auto">
              <a:xfrm>
                <a:off x="187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5" name="Freeform 59"/>
              <p:cNvSpPr>
                <a:spLocks/>
              </p:cNvSpPr>
              <p:nvPr/>
            </p:nvSpPr>
            <p:spPr bwMode="auto">
              <a:xfrm>
                <a:off x="206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6" name="Freeform 60"/>
              <p:cNvSpPr>
                <a:spLocks/>
              </p:cNvSpPr>
              <p:nvPr/>
            </p:nvSpPr>
            <p:spPr bwMode="auto">
              <a:xfrm>
                <a:off x="2254"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7" name="Freeform 61"/>
              <p:cNvSpPr>
                <a:spLocks/>
              </p:cNvSpPr>
              <p:nvPr/>
            </p:nvSpPr>
            <p:spPr bwMode="auto">
              <a:xfrm>
                <a:off x="249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8" name="Freeform 62"/>
              <p:cNvSpPr>
                <a:spLocks/>
              </p:cNvSpPr>
              <p:nvPr/>
            </p:nvSpPr>
            <p:spPr bwMode="auto">
              <a:xfrm>
                <a:off x="268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399" name="Freeform 63"/>
              <p:cNvSpPr>
                <a:spLocks/>
              </p:cNvSpPr>
              <p:nvPr/>
            </p:nvSpPr>
            <p:spPr bwMode="auto">
              <a:xfrm>
                <a:off x="287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0" name="Freeform 64"/>
              <p:cNvSpPr>
                <a:spLocks/>
              </p:cNvSpPr>
              <p:nvPr/>
            </p:nvSpPr>
            <p:spPr bwMode="auto">
              <a:xfrm>
                <a:off x="3060"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1" name="Freeform 65"/>
              <p:cNvSpPr>
                <a:spLocks/>
              </p:cNvSpPr>
              <p:nvPr/>
            </p:nvSpPr>
            <p:spPr bwMode="auto">
              <a:xfrm>
                <a:off x="5458"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2" name="Freeform 66"/>
              <p:cNvSpPr>
                <a:spLocks/>
              </p:cNvSpPr>
              <p:nvPr/>
            </p:nvSpPr>
            <p:spPr bwMode="auto">
              <a:xfrm>
                <a:off x="32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3" name="Freeform 67"/>
              <p:cNvSpPr>
                <a:spLocks/>
              </p:cNvSpPr>
              <p:nvPr/>
            </p:nvSpPr>
            <p:spPr bwMode="auto">
              <a:xfrm>
                <a:off x="483" y="3789"/>
                <a:ext cx="62" cy="31"/>
              </a:xfrm>
              <a:custGeom>
                <a:avLst/>
                <a:gdLst/>
                <a:ahLst/>
                <a:cxnLst>
                  <a:cxn ang="0">
                    <a:pos x="61" y="29"/>
                  </a:cxn>
                  <a:cxn ang="0">
                    <a:pos x="0" y="30"/>
                  </a:cxn>
                  <a:cxn ang="0">
                    <a:pos x="53" y="0"/>
                  </a:cxn>
                  <a:cxn ang="0">
                    <a:pos x="61" y="29"/>
                  </a:cxn>
                </a:cxnLst>
                <a:rect l="0" t="0" r="r" b="b"/>
                <a:pathLst>
                  <a:path w="62" h="31">
                    <a:moveTo>
                      <a:pt x="61" y="29"/>
                    </a:moveTo>
                    <a:lnTo>
                      <a:pt x="0" y="30"/>
                    </a:lnTo>
                    <a:lnTo>
                      <a:pt x="53" y="0"/>
                    </a:lnTo>
                    <a:lnTo>
                      <a:pt x="61" y="2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4" name="Freeform 68"/>
              <p:cNvSpPr>
                <a:spLocks/>
              </p:cNvSpPr>
              <p:nvPr/>
            </p:nvSpPr>
            <p:spPr bwMode="auto">
              <a:xfrm>
                <a:off x="4890"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5" name="Freeform 69"/>
              <p:cNvSpPr>
                <a:spLocks/>
              </p:cNvSpPr>
              <p:nvPr/>
            </p:nvSpPr>
            <p:spPr bwMode="auto">
              <a:xfrm>
                <a:off x="5079"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6" name="Freeform 70"/>
              <p:cNvSpPr>
                <a:spLocks/>
              </p:cNvSpPr>
              <p:nvPr/>
            </p:nvSpPr>
            <p:spPr bwMode="auto">
              <a:xfrm>
                <a:off x="5268"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7" name="Freeform 71"/>
              <p:cNvSpPr>
                <a:spLocks/>
              </p:cNvSpPr>
              <p:nvPr/>
            </p:nvSpPr>
            <p:spPr bwMode="auto">
              <a:xfrm>
                <a:off x="40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8" name="Freeform 72"/>
              <p:cNvSpPr>
                <a:spLocks/>
              </p:cNvSpPr>
              <p:nvPr/>
            </p:nvSpPr>
            <p:spPr bwMode="auto">
              <a:xfrm>
                <a:off x="4274"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09" name="Freeform 73"/>
              <p:cNvSpPr>
                <a:spLocks/>
              </p:cNvSpPr>
              <p:nvPr/>
            </p:nvSpPr>
            <p:spPr bwMode="auto">
              <a:xfrm>
                <a:off x="4462"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0" name="Freeform 74"/>
              <p:cNvSpPr>
                <a:spLocks/>
              </p:cNvSpPr>
              <p:nvPr/>
            </p:nvSpPr>
            <p:spPr bwMode="auto">
              <a:xfrm>
                <a:off x="4652"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1" name="Freeform 75"/>
              <p:cNvSpPr>
                <a:spLocks/>
              </p:cNvSpPr>
              <p:nvPr/>
            </p:nvSpPr>
            <p:spPr bwMode="auto">
              <a:xfrm>
                <a:off x="3474" y="3826"/>
                <a:ext cx="192" cy="207"/>
              </a:xfrm>
              <a:custGeom>
                <a:avLst/>
                <a:gdLst/>
                <a:ahLst/>
                <a:cxnLst>
                  <a:cxn ang="0">
                    <a:pos x="0" y="206"/>
                  </a:cxn>
                  <a:cxn ang="0">
                    <a:pos x="0" y="0"/>
                  </a:cxn>
                  <a:cxn ang="0">
                    <a:pos x="191" y="0"/>
                  </a:cxn>
                  <a:cxn ang="0">
                    <a:pos x="191" y="206"/>
                  </a:cxn>
                  <a:cxn ang="0">
                    <a:pos x="0" y="206"/>
                  </a:cxn>
                </a:cxnLst>
                <a:rect l="0" t="0" r="r" b="b"/>
                <a:pathLst>
                  <a:path w="192" h="207">
                    <a:moveTo>
                      <a:pt x="0" y="206"/>
                    </a:moveTo>
                    <a:lnTo>
                      <a:pt x="0" y="0"/>
                    </a:lnTo>
                    <a:lnTo>
                      <a:pt x="191" y="0"/>
                    </a:lnTo>
                    <a:lnTo>
                      <a:pt x="191"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2" name="Freeform 76"/>
              <p:cNvSpPr>
                <a:spLocks/>
              </p:cNvSpPr>
              <p:nvPr/>
            </p:nvSpPr>
            <p:spPr bwMode="auto">
              <a:xfrm>
                <a:off x="3665"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3" name="Freeform 77"/>
              <p:cNvSpPr>
                <a:spLocks/>
              </p:cNvSpPr>
              <p:nvPr/>
            </p:nvSpPr>
            <p:spPr bwMode="auto">
              <a:xfrm>
                <a:off x="3853"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4" name="Freeform 78"/>
              <p:cNvSpPr>
                <a:spLocks/>
              </p:cNvSpPr>
              <p:nvPr/>
            </p:nvSpPr>
            <p:spPr bwMode="auto">
              <a:xfrm>
                <a:off x="3542" y="3782"/>
                <a:ext cx="63" cy="33"/>
              </a:xfrm>
              <a:custGeom>
                <a:avLst/>
                <a:gdLst/>
                <a:ahLst/>
                <a:cxnLst>
                  <a:cxn ang="0">
                    <a:pos x="8" y="0"/>
                  </a:cxn>
                  <a:cxn ang="0">
                    <a:pos x="62" y="32"/>
                  </a:cxn>
                  <a:cxn ang="0">
                    <a:pos x="0" y="30"/>
                  </a:cxn>
                  <a:cxn ang="0">
                    <a:pos x="8" y="0"/>
                  </a:cxn>
                </a:cxnLst>
                <a:rect l="0" t="0" r="r" b="b"/>
                <a:pathLst>
                  <a:path w="63" h="33">
                    <a:moveTo>
                      <a:pt x="8" y="0"/>
                    </a:moveTo>
                    <a:lnTo>
                      <a:pt x="62" y="32"/>
                    </a:lnTo>
                    <a:lnTo>
                      <a:pt x="0" y="30"/>
                    </a:lnTo>
                    <a:lnTo>
                      <a:pt x="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5" name="Freeform 79"/>
              <p:cNvSpPr>
                <a:spLocks/>
              </p:cNvSpPr>
              <p:nvPr/>
            </p:nvSpPr>
            <p:spPr bwMode="auto">
              <a:xfrm>
                <a:off x="96" y="3819"/>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6" name="Freeform 80"/>
              <p:cNvSpPr>
                <a:spLocks/>
              </p:cNvSpPr>
              <p:nvPr/>
            </p:nvSpPr>
            <p:spPr bwMode="auto">
              <a:xfrm>
                <a:off x="285" y="3819"/>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7" name="Freeform 81"/>
              <p:cNvSpPr>
                <a:spLocks/>
              </p:cNvSpPr>
              <p:nvPr/>
            </p:nvSpPr>
            <p:spPr bwMode="auto">
              <a:xfrm>
                <a:off x="474" y="3819"/>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8" name="Freeform 82"/>
              <p:cNvSpPr>
                <a:spLocks/>
              </p:cNvSpPr>
              <p:nvPr/>
            </p:nvSpPr>
            <p:spPr bwMode="auto">
              <a:xfrm>
                <a:off x="664" y="3819"/>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19" name="Freeform 83"/>
              <p:cNvSpPr>
                <a:spLocks/>
              </p:cNvSpPr>
              <p:nvPr/>
            </p:nvSpPr>
            <p:spPr bwMode="auto">
              <a:xfrm>
                <a:off x="892" y="3819"/>
                <a:ext cx="190" cy="208"/>
              </a:xfrm>
              <a:custGeom>
                <a:avLst/>
                <a:gdLst/>
                <a:ahLst/>
                <a:cxnLst>
                  <a:cxn ang="0">
                    <a:pos x="0" y="207"/>
                  </a:cxn>
                  <a:cxn ang="0">
                    <a:pos x="0" y="0"/>
                  </a:cxn>
                  <a:cxn ang="0">
                    <a:pos x="189" y="0"/>
                  </a:cxn>
                  <a:cxn ang="0">
                    <a:pos x="189" y="207"/>
                  </a:cxn>
                  <a:cxn ang="0">
                    <a:pos x="0" y="207"/>
                  </a:cxn>
                </a:cxnLst>
                <a:rect l="0" t="0" r="r" b="b"/>
                <a:pathLst>
                  <a:path w="190" h="208">
                    <a:moveTo>
                      <a:pt x="0" y="207"/>
                    </a:moveTo>
                    <a:lnTo>
                      <a:pt x="0" y="0"/>
                    </a:lnTo>
                    <a:lnTo>
                      <a:pt x="189" y="0"/>
                    </a:lnTo>
                    <a:lnTo>
                      <a:pt x="189" y="207"/>
                    </a:lnTo>
                    <a:lnTo>
                      <a:pt x="0" y="20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20" name="Freeform 84"/>
              <p:cNvSpPr>
                <a:spLocks/>
              </p:cNvSpPr>
              <p:nvPr/>
            </p:nvSpPr>
            <p:spPr bwMode="auto">
              <a:xfrm>
                <a:off x="1081" y="3819"/>
                <a:ext cx="190" cy="208"/>
              </a:xfrm>
              <a:custGeom>
                <a:avLst/>
                <a:gdLst/>
                <a:ahLst/>
                <a:cxnLst>
                  <a:cxn ang="0">
                    <a:pos x="0" y="207"/>
                  </a:cxn>
                  <a:cxn ang="0">
                    <a:pos x="0" y="0"/>
                  </a:cxn>
                  <a:cxn ang="0">
                    <a:pos x="189" y="0"/>
                  </a:cxn>
                  <a:cxn ang="0">
                    <a:pos x="189" y="207"/>
                  </a:cxn>
                  <a:cxn ang="0">
                    <a:pos x="0" y="207"/>
                  </a:cxn>
                </a:cxnLst>
                <a:rect l="0" t="0" r="r" b="b"/>
                <a:pathLst>
                  <a:path w="190" h="208">
                    <a:moveTo>
                      <a:pt x="0" y="207"/>
                    </a:moveTo>
                    <a:lnTo>
                      <a:pt x="0" y="0"/>
                    </a:lnTo>
                    <a:lnTo>
                      <a:pt x="189" y="0"/>
                    </a:lnTo>
                    <a:lnTo>
                      <a:pt x="189" y="207"/>
                    </a:lnTo>
                    <a:lnTo>
                      <a:pt x="0" y="20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21" name="Freeform 85"/>
              <p:cNvSpPr>
                <a:spLocks/>
              </p:cNvSpPr>
              <p:nvPr/>
            </p:nvSpPr>
            <p:spPr bwMode="auto">
              <a:xfrm>
                <a:off x="1270" y="3819"/>
                <a:ext cx="191" cy="208"/>
              </a:xfrm>
              <a:custGeom>
                <a:avLst/>
                <a:gdLst/>
                <a:ahLst/>
                <a:cxnLst>
                  <a:cxn ang="0">
                    <a:pos x="0" y="207"/>
                  </a:cxn>
                  <a:cxn ang="0">
                    <a:pos x="0" y="0"/>
                  </a:cxn>
                  <a:cxn ang="0">
                    <a:pos x="190" y="0"/>
                  </a:cxn>
                  <a:cxn ang="0">
                    <a:pos x="190" y="207"/>
                  </a:cxn>
                  <a:cxn ang="0">
                    <a:pos x="0" y="207"/>
                  </a:cxn>
                </a:cxnLst>
                <a:rect l="0" t="0" r="r" b="b"/>
                <a:pathLst>
                  <a:path w="191" h="208">
                    <a:moveTo>
                      <a:pt x="0" y="207"/>
                    </a:moveTo>
                    <a:lnTo>
                      <a:pt x="0" y="0"/>
                    </a:lnTo>
                    <a:lnTo>
                      <a:pt x="190" y="0"/>
                    </a:lnTo>
                    <a:lnTo>
                      <a:pt x="190" y="207"/>
                    </a:lnTo>
                    <a:lnTo>
                      <a:pt x="0" y="20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22" name="Freeform 86"/>
              <p:cNvSpPr>
                <a:spLocks/>
              </p:cNvSpPr>
              <p:nvPr/>
            </p:nvSpPr>
            <p:spPr bwMode="auto">
              <a:xfrm>
                <a:off x="1460" y="3819"/>
                <a:ext cx="191" cy="208"/>
              </a:xfrm>
              <a:custGeom>
                <a:avLst/>
                <a:gdLst/>
                <a:ahLst/>
                <a:cxnLst>
                  <a:cxn ang="0">
                    <a:pos x="0" y="207"/>
                  </a:cxn>
                  <a:cxn ang="0">
                    <a:pos x="0" y="0"/>
                  </a:cxn>
                  <a:cxn ang="0">
                    <a:pos x="190" y="0"/>
                  </a:cxn>
                  <a:cxn ang="0">
                    <a:pos x="190" y="207"/>
                  </a:cxn>
                  <a:cxn ang="0">
                    <a:pos x="0" y="207"/>
                  </a:cxn>
                </a:cxnLst>
                <a:rect l="0" t="0" r="r" b="b"/>
                <a:pathLst>
                  <a:path w="191" h="208">
                    <a:moveTo>
                      <a:pt x="0" y="207"/>
                    </a:moveTo>
                    <a:lnTo>
                      <a:pt x="0" y="0"/>
                    </a:lnTo>
                    <a:lnTo>
                      <a:pt x="190" y="0"/>
                    </a:lnTo>
                    <a:lnTo>
                      <a:pt x="190" y="207"/>
                    </a:lnTo>
                    <a:lnTo>
                      <a:pt x="0" y="207"/>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4423" name="Rectangle 87"/>
              <p:cNvSpPr>
                <a:spLocks noChangeArrowheads="1"/>
              </p:cNvSpPr>
              <p:nvPr/>
            </p:nvSpPr>
            <p:spPr bwMode="auto">
              <a:xfrm>
                <a:off x="1658" y="3813"/>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14*</a:t>
                </a:r>
              </a:p>
            </p:txBody>
          </p:sp>
          <p:sp>
            <p:nvSpPr>
              <p:cNvPr id="654424" name="Rectangle 88"/>
              <p:cNvSpPr>
                <a:spLocks noChangeArrowheads="1"/>
              </p:cNvSpPr>
              <p:nvPr/>
            </p:nvSpPr>
            <p:spPr bwMode="auto">
              <a:xfrm>
                <a:off x="1848" y="3813"/>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16*</a:t>
                </a:r>
              </a:p>
            </p:txBody>
          </p:sp>
          <p:sp>
            <p:nvSpPr>
              <p:cNvPr id="654425" name="Rectangle 89"/>
              <p:cNvSpPr>
                <a:spLocks noChangeArrowheads="1"/>
              </p:cNvSpPr>
              <p:nvPr/>
            </p:nvSpPr>
            <p:spPr bwMode="auto">
              <a:xfrm>
                <a:off x="2475" y="3801"/>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17*</a:t>
                </a:r>
              </a:p>
            </p:txBody>
          </p:sp>
          <p:sp>
            <p:nvSpPr>
              <p:cNvPr id="654426" name="Rectangle 90"/>
              <p:cNvSpPr>
                <a:spLocks noChangeArrowheads="1"/>
              </p:cNvSpPr>
              <p:nvPr/>
            </p:nvSpPr>
            <p:spPr bwMode="auto">
              <a:xfrm>
                <a:off x="2659" y="3801"/>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18*</a:t>
                </a:r>
              </a:p>
            </p:txBody>
          </p:sp>
          <p:sp>
            <p:nvSpPr>
              <p:cNvPr id="654427" name="Rectangle 91"/>
              <p:cNvSpPr>
                <a:spLocks noChangeArrowheads="1"/>
              </p:cNvSpPr>
              <p:nvPr/>
            </p:nvSpPr>
            <p:spPr bwMode="auto">
              <a:xfrm>
                <a:off x="3257"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20*</a:t>
                </a:r>
              </a:p>
            </p:txBody>
          </p:sp>
          <p:sp>
            <p:nvSpPr>
              <p:cNvPr id="654428" name="Rectangle 92"/>
              <p:cNvSpPr>
                <a:spLocks noChangeArrowheads="1"/>
              </p:cNvSpPr>
              <p:nvPr/>
            </p:nvSpPr>
            <p:spPr bwMode="auto">
              <a:xfrm>
                <a:off x="4869"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33*</a:t>
                </a:r>
              </a:p>
            </p:txBody>
          </p:sp>
          <p:sp>
            <p:nvSpPr>
              <p:cNvPr id="654429" name="Rectangle 93"/>
              <p:cNvSpPr>
                <a:spLocks noChangeArrowheads="1"/>
              </p:cNvSpPr>
              <p:nvPr/>
            </p:nvSpPr>
            <p:spPr bwMode="auto">
              <a:xfrm>
                <a:off x="5058"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34*</a:t>
                </a:r>
              </a:p>
            </p:txBody>
          </p:sp>
          <p:sp>
            <p:nvSpPr>
              <p:cNvPr id="654430" name="Rectangle 94"/>
              <p:cNvSpPr>
                <a:spLocks noChangeArrowheads="1"/>
              </p:cNvSpPr>
              <p:nvPr/>
            </p:nvSpPr>
            <p:spPr bwMode="auto">
              <a:xfrm>
                <a:off x="5241" y="3801"/>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38*</a:t>
                </a:r>
              </a:p>
            </p:txBody>
          </p:sp>
          <p:sp>
            <p:nvSpPr>
              <p:cNvPr id="654431" name="Rectangle 95"/>
              <p:cNvSpPr>
                <a:spLocks noChangeArrowheads="1"/>
              </p:cNvSpPr>
              <p:nvPr/>
            </p:nvSpPr>
            <p:spPr bwMode="auto">
              <a:xfrm>
                <a:off x="5431" y="3794"/>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39*</a:t>
                </a:r>
              </a:p>
            </p:txBody>
          </p:sp>
          <p:sp>
            <p:nvSpPr>
              <p:cNvPr id="654432" name="Rectangle 96"/>
              <p:cNvSpPr>
                <a:spLocks noChangeArrowheads="1"/>
              </p:cNvSpPr>
              <p:nvPr/>
            </p:nvSpPr>
            <p:spPr bwMode="auto">
              <a:xfrm>
                <a:off x="4063"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22*</a:t>
                </a:r>
              </a:p>
            </p:txBody>
          </p:sp>
          <p:sp>
            <p:nvSpPr>
              <p:cNvPr id="654433" name="Rectangle 97"/>
              <p:cNvSpPr>
                <a:spLocks noChangeArrowheads="1"/>
              </p:cNvSpPr>
              <p:nvPr/>
            </p:nvSpPr>
            <p:spPr bwMode="auto">
              <a:xfrm>
                <a:off x="4264"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27*</a:t>
                </a:r>
              </a:p>
            </p:txBody>
          </p:sp>
          <p:sp>
            <p:nvSpPr>
              <p:cNvPr id="654434" name="Rectangle 98"/>
              <p:cNvSpPr>
                <a:spLocks noChangeArrowheads="1"/>
              </p:cNvSpPr>
              <p:nvPr/>
            </p:nvSpPr>
            <p:spPr bwMode="auto">
              <a:xfrm>
                <a:off x="4447"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29*</a:t>
                </a:r>
              </a:p>
            </p:txBody>
          </p:sp>
          <p:sp>
            <p:nvSpPr>
              <p:cNvPr id="654435" name="Rectangle 99"/>
              <p:cNvSpPr>
                <a:spLocks noChangeArrowheads="1"/>
              </p:cNvSpPr>
              <p:nvPr/>
            </p:nvSpPr>
            <p:spPr bwMode="auto">
              <a:xfrm>
                <a:off x="3452" y="3806"/>
                <a:ext cx="298"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21*</a:t>
                </a:r>
              </a:p>
            </p:txBody>
          </p:sp>
          <p:sp>
            <p:nvSpPr>
              <p:cNvPr id="654436" name="Rectangle 100"/>
              <p:cNvSpPr>
                <a:spLocks noChangeArrowheads="1"/>
              </p:cNvSpPr>
              <p:nvPr/>
            </p:nvSpPr>
            <p:spPr bwMode="auto">
              <a:xfrm>
                <a:off x="1083" y="3794"/>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7*</a:t>
                </a:r>
              </a:p>
            </p:txBody>
          </p:sp>
          <p:sp>
            <p:nvSpPr>
              <p:cNvPr id="654437" name="Rectangle 101"/>
              <p:cNvSpPr>
                <a:spLocks noChangeArrowheads="1"/>
              </p:cNvSpPr>
              <p:nvPr/>
            </p:nvSpPr>
            <p:spPr bwMode="auto">
              <a:xfrm>
                <a:off x="894" y="3794"/>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5*</a:t>
                </a:r>
              </a:p>
            </p:txBody>
          </p:sp>
          <p:sp>
            <p:nvSpPr>
              <p:cNvPr id="654438" name="Rectangle 102"/>
              <p:cNvSpPr>
                <a:spLocks noChangeArrowheads="1"/>
              </p:cNvSpPr>
              <p:nvPr/>
            </p:nvSpPr>
            <p:spPr bwMode="auto">
              <a:xfrm>
                <a:off x="1266" y="3794"/>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8*</a:t>
                </a:r>
              </a:p>
            </p:txBody>
          </p:sp>
          <p:sp>
            <p:nvSpPr>
              <p:cNvPr id="654439" name="Rectangle 103"/>
              <p:cNvSpPr>
                <a:spLocks noChangeArrowheads="1"/>
              </p:cNvSpPr>
              <p:nvPr/>
            </p:nvSpPr>
            <p:spPr bwMode="auto">
              <a:xfrm>
                <a:off x="288" y="3793"/>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a:t>
                </a:r>
              </a:p>
            </p:txBody>
          </p:sp>
          <p:sp>
            <p:nvSpPr>
              <p:cNvPr id="654440" name="Rectangle 104"/>
              <p:cNvSpPr>
                <a:spLocks noChangeArrowheads="1"/>
              </p:cNvSpPr>
              <p:nvPr/>
            </p:nvSpPr>
            <p:spPr bwMode="auto">
              <a:xfrm>
                <a:off x="98" y="3793"/>
                <a:ext cx="230"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a:t>
                </a:r>
              </a:p>
            </p:txBody>
          </p:sp>
        </p:grpSp>
        <p:sp>
          <p:nvSpPr>
            <p:cNvPr id="654441" name="Line 105"/>
            <p:cNvSpPr>
              <a:spLocks noChangeShapeType="1"/>
            </p:cNvSpPr>
            <p:nvPr/>
          </p:nvSpPr>
          <p:spPr bwMode="auto">
            <a:xfrm>
              <a:off x="2698" y="2400"/>
              <a:ext cx="353" cy="328"/>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4442" name="Arc 106"/>
            <p:cNvSpPr>
              <a:spLocks/>
            </p:cNvSpPr>
            <p:nvPr/>
          </p:nvSpPr>
          <p:spPr bwMode="auto">
            <a:xfrm rot="18420000">
              <a:off x="837" y="3660"/>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3" name="Arc 107"/>
            <p:cNvSpPr>
              <a:spLocks/>
            </p:cNvSpPr>
            <p:nvPr/>
          </p:nvSpPr>
          <p:spPr bwMode="auto">
            <a:xfrm rot="18420000">
              <a:off x="1594" y="3662"/>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4" name="Arc 108"/>
            <p:cNvSpPr>
              <a:spLocks/>
            </p:cNvSpPr>
            <p:nvPr/>
          </p:nvSpPr>
          <p:spPr bwMode="auto">
            <a:xfrm rot="18420000">
              <a:off x="2349" y="3662"/>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5" name="Arc 109"/>
            <p:cNvSpPr>
              <a:spLocks/>
            </p:cNvSpPr>
            <p:nvPr/>
          </p:nvSpPr>
          <p:spPr bwMode="auto">
            <a:xfrm rot="18420000">
              <a:off x="3104" y="3662"/>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6" name="Arc 110"/>
            <p:cNvSpPr>
              <a:spLocks/>
            </p:cNvSpPr>
            <p:nvPr/>
          </p:nvSpPr>
          <p:spPr bwMode="auto">
            <a:xfrm rot="18420000">
              <a:off x="3910" y="3662"/>
              <a:ext cx="202" cy="274"/>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1"/>
                  </a:cubicBezTo>
                  <a:cubicBezTo>
                    <a:pt x="12005" y="-1"/>
                    <a:pt x="21663" y="9622"/>
                    <a:pt x="21706" y="21521"/>
                  </a:cubicBezTo>
                </a:path>
                <a:path w="21707" h="21600" stroke="0" extrusionOk="0">
                  <a:moveTo>
                    <a:pt x="0" y="0"/>
                  </a:moveTo>
                  <a:cubicBezTo>
                    <a:pt x="35" y="0"/>
                    <a:pt x="71" y="-1"/>
                    <a:pt x="107" y="-1"/>
                  </a:cubicBezTo>
                  <a:cubicBezTo>
                    <a:pt x="12005" y="-1"/>
                    <a:pt x="21663" y="9622"/>
                    <a:pt x="21706" y="21521"/>
                  </a:cubicBezTo>
                  <a:lnTo>
                    <a:pt x="107"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4447" name="Arc 111"/>
            <p:cNvSpPr>
              <a:spLocks/>
            </p:cNvSpPr>
            <p:nvPr/>
          </p:nvSpPr>
          <p:spPr bwMode="auto">
            <a:xfrm rot="18420000">
              <a:off x="4715" y="3662"/>
              <a:ext cx="201" cy="274"/>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898" y="-1"/>
                    <a:pt x="21556" y="9622"/>
                    <a:pt x="21599" y="21521"/>
                  </a:cubicBezTo>
                </a:path>
                <a:path w="21600" h="21600" stroke="0" extrusionOk="0">
                  <a:moveTo>
                    <a:pt x="0" y="-1"/>
                  </a:moveTo>
                  <a:cubicBezTo>
                    <a:pt x="11898" y="-1"/>
                    <a:pt x="21556" y="9622"/>
                    <a:pt x="21599" y="21521"/>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116" name="Rectangle 2"/>
          <p:cNvSpPr txBox="1">
            <a:spLocks noChangeArrowheads="1"/>
          </p:cNvSpPr>
          <p:nvPr/>
        </p:nvSpPr>
        <p:spPr>
          <a:xfrm>
            <a:off x="838200" y="1284287"/>
            <a:ext cx="10515600" cy="40640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C00000"/>
                </a:solidFill>
              </a:rPr>
              <a:t>Non-leaf Re-distribution</a:t>
            </a:r>
          </a:p>
        </p:txBody>
      </p:sp>
      <p:sp>
        <p:nvSpPr>
          <p:cNvPr id="120" name="TextBox 119"/>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83518538"/>
      </p:ext>
    </p:ext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7" name="Rectangle 3"/>
          <p:cNvSpPr>
            <a:spLocks noGrp="1" noChangeArrowheads="1"/>
          </p:cNvSpPr>
          <p:nvPr>
            <p:ph type="body" idx="1"/>
          </p:nvPr>
        </p:nvSpPr>
        <p:spPr>
          <a:xfrm>
            <a:off x="1747725" y="1910443"/>
            <a:ext cx="8458200" cy="1600200"/>
          </a:xfrm>
          <a:noFill/>
          <a:ln/>
        </p:spPr>
        <p:txBody>
          <a:bodyPr vert="horz" lIns="90488" tIns="44450" rIns="90488" bIns="44450" rtlCol="0">
            <a:normAutofit fontScale="92500" lnSpcReduction="10000"/>
          </a:bodyPr>
          <a:lstStyle/>
          <a:p>
            <a:r>
              <a:rPr lang="en-US" dirty="0"/>
              <a:t>Rotate through the parent node</a:t>
            </a:r>
          </a:p>
          <a:p>
            <a:r>
              <a:rPr lang="en-US" dirty="0"/>
              <a:t>It suffices to re-distribute index entry with key 20; For illustration 17 also re-distributed</a:t>
            </a:r>
          </a:p>
        </p:txBody>
      </p:sp>
      <p:grpSp>
        <p:nvGrpSpPr>
          <p:cNvPr id="656494" name="Group 110"/>
          <p:cNvGrpSpPr>
            <a:grpSpLocks/>
          </p:cNvGrpSpPr>
          <p:nvPr/>
        </p:nvGrpSpPr>
        <p:grpSpPr bwMode="auto">
          <a:xfrm>
            <a:off x="1720738" y="3434443"/>
            <a:ext cx="8947262" cy="3035300"/>
            <a:chOff x="194" y="1680"/>
            <a:chExt cx="5538" cy="1912"/>
          </a:xfrm>
        </p:grpSpPr>
        <p:sp>
          <p:nvSpPr>
            <p:cNvPr id="656388" name="Freeform 4"/>
            <p:cNvSpPr>
              <a:spLocks/>
            </p:cNvSpPr>
            <p:nvPr/>
          </p:nvSpPr>
          <p:spPr bwMode="auto">
            <a:xfrm>
              <a:off x="575" y="3297"/>
              <a:ext cx="60" cy="38"/>
            </a:xfrm>
            <a:custGeom>
              <a:avLst/>
              <a:gdLst/>
              <a:ahLst/>
              <a:cxnLst>
                <a:cxn ang="0">
                  <a:pos x="59" y="36"/>
                </a:cxn>
                <a:cxn ang="0">
                  <a:pos x="0" y="37"/>
                </a:cxn>
                <a:cxn ang="0">
                  <a:pos x="51" y="0"/>
                </a:cxn>
                <a:cxn ang="0">
                  <a:pos x="59" y="36"/>
                </a:cxn>
              </a:cxnLst>
              <a:rect l="0" t="0" r="r" b="b"/>
              <a:pathLst>
                <a:path w="60" h="38">
                  <a:moveTo>
                    <a:pt x="59" y="36"/>
                  </a:moveTo>
                  <a:lnTo>
                    <a:pt x="0" y="37"/>
                  </a:lnTo>
                  <a:lnTo>
                    <a:pt x="51" y="0"/>
                  </a:lnTo>
                  <a:lnTo>
                    <a:pt x="59" y="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389" name="Freeform 5"/>
            <p:cNvSpPr>
              <a:spLocks/>
            </p:cNvSpPr>
            <p:nvPr/>
          </p:nvSpPr>
          <p:spPr bwMode="auto">
            <a:xfrm>
              <a:off x="5222" y="3286"/>
              <a:ext cx="62" cy="41"/>
            </a:xfrm>
            <a:custGeom>
              <a:avLst/>
              <a:gdLst/>
              <a:ahLst/>
              <a:cxnLst>
                <a:cxn ang="0">
                  <a:pos x="9" y="0"/>
                </a:cxn>
                <a:cxn ang="0">
                  <a:pos x="61" y="40"/>
                </a:cxn>
                <a:cxn ang="0">
                  <a:pos x="0" y="36"/>
                </a:cxn>
                <a:cxn ang="0">
                  <a:pos x="9" y="0"/>
                </a:cxn>
              </a:cxnLst>
              <a:rect l="0" t="0" r="r" b="b"/>
              <a:pathLst>
                <a:path w="62" h="41">
                  <a:moveTo>
                    <a:pt x="9" y="0"/>
                  </a:moveTo>
                  <a:lnTo>
                    <a:pt x="61" y="40"/>
                  </a:lnTo>
                  <a:lnTo>
                    <a:pt x="0" y="36"/>
                  </a:lnTo>
                  <a:lnTo>
                    <a:pt x="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390" name="Rectangle 6"/>
            <p:cNvSpPr>
              <a:spLocks noChangeArrowheads="1"/>
            </p:cNvSpPr>
            <p:nvPr/>
          </p:nvSpPr>
          <p:spPr bwMode="auto">
            <a:xfrm>
              <a:off x="1729" y="3380"/>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14*</a:t>
              </a:r>
            </a:p>
          </p:txBody>
        </p:sp>
        <p:sp>
          <p:nvSpPr>
            <p:cNvPr id="656391" name="Rectangle 7"/>
            <p:cNvSpPr>
              <a:spLocks noChangeArrowheads="1"/>
            </p:cNvSpPr>
            <p:nvPr/>
          </p:nvSpPr>
          <p:spPr bwMode="auto">
            <a:xfrm>
              <a:off x="1914" y="3380"/>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16*</a:t>
              </a:r>
            </a:p>
          </p:txBody>
        </p:sp>
        <p:sp>
          <p:nvSpPr>
            <p:cNvPr id="656392" name="Rectangle 8"/>
            <p:cNvSpPr>
              <a:spLocks noChangeArrowheads="1"/>
            </p:cNvSpPr>
            <p:nvPr/>
          </p:nvSpPr>
          <p:spPr bwMode="auto">
            <a:xfrm>
              <a:off x="4885"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33*</a:t>
              </a:r>
            </a:p>
          </p:txBody>
        </p:sp>
        <p:sp>
          <p:nvSpPr>
            <p:cNvPr id="656393" name="Rectangle 9"/>
            <p:cNvSpPr>
              <a:spLocks noChangeArrowheads="1"/>
            </p:cNvSpPr>
            <p:nvPr/>
          </p:nvSpPr>
          <p:spPr bwMode="auto">
            <a:xfrm>
              <a:off x="5073"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34*</a:t>
              </a:r>
            </a:p>
          </p:txBody>
        </p:sp>
        <p:sp>
          <p:nvSpPr>
            <p:cNvPr id="656394" name="Rectangle 10"/>
            <p:cNvSpPr>
              <a:spLocks noChangeArrowheads="1"/>
            </p:cNvSpPr>
            <p:nvPr/>
          </p:nvSpPr>
          <p:spPr bwMode="auto">
            <a:xfrm>
              <a:off x="5252" y="3365"/>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38*</a:t>
              </a:r>
            </a:p>
          </p:txBody>
        </p:sp>
        <p:sp>
          <p:nvSpPr>
            <p:cNvPr id="656395" name="Rectangle 11"/>
            <p:cNvSpPr>
              <a:spLocks noChangeArrowheads="1"/>
            </p:cNvSpPr>
            <p:nvPr/>
          </p:nvSpPr>
          <p:spPr bwMode="auto">
            <a:xfrm>
              <a:off x="5439" y="3357"/>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39*</a:t>
              </a:r>
            </a:p>
          </p:txBody>
        </p:sp>
        <p:sp>
          <p:nvSpPr>
            <p:cNvPr id="656396" name="Rectangle 12"/>
            <p:cNvSpPr>
              <a:spLocks noChangeArrowheads="1"/>
            </p:cNvSpPr>
            <p:nvPr/>
          </p:nvSpPr>
          <p:spPr bwMode="auto">
            <a:xfrm>
              <a:off x="4094"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22*</a:t>
              </a:r>
            </a:p>
          </p:txBody>
        </p:sp>
        <p:sp>
          <p:nvSpPr>
            <p:cNvPr id="656397" name="Rectangle 13"/>
            <p:cNvSpPr>
              <a:spLocks noChangeArrowheads="1"/>
            </p:cNvSpPr>
            <p:nvPr/>
          </p:nvSpPr>
          <p:spPr bwMode="auto">
            <a:xfrm>
              <a:off x="4291"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27*</a:t>
              </a:r>
            </a:p>
          </p:txBody>
        </p:sp>
        <p:sp>
          <p:nvSpPr>
            <p:cNvPr id="656398" name="Rectangle 14"/>
            <p:cNvSpPr>
              <a:spLocks noChangeArrowheads="1"/>
            </p:cNvSpPr>
            <p:nvPr/>
          </p:nvSpPr>
          <p:spPr bwMode="auto">
            <a:xfrm>
              <a:off x="4473"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29*</a:t>
              </a:r>
            </a:p>
          </p:txBody>
        </p:sp>
        <p:sp>
          <p:nvSpPr>
            <p:cNvPr id="656399" name="Rectangle 15"/>
            <p:cNvSpPr>
              <a:spLocks noChangeArrowheads="1"/>
            </p:cNvSpPr>
            <p:nvPr/>
          </p:nvSpPr>
          <p:spPr bwMode="auto">
            <a:xfrm>
              <a:off x="2532" y="3365"/>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17*</a:t>
              </a:r>
            </a:p>
          </p:txBody>
        </p:sp>
        <p:sp>
          <p:nvSpPr>
            <p:cNvPr id="656400" name="Rectangle 16"/>
            <p:cNvSpPr>
              <a:spLocks noChangeArrowheads="1"/>
            </p:cNvSpPr>
            <p:nvPr/>
          </p:nvSpPr>
          <p:spPr bwMode="auto">
            <a:xfrm>
              <a:off x="2714" y="3365"/>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18*</a:t>
              </a:r>
            </a:p>
          </p:txBody>
        </p:sp>
        <p:sp>
          <p:nvSpPr>
            <p:cNvPr id="656401" name="Rectangle 17"/>
            <p:cNvSpPr>
              <a:spLocks noChangeArrowheads="1"/>
            </p:cNvSpPr>
            <p:nvPr/>
          </p:nvSpPr>
          <p:spPr bwMode="auto">
            <a:xfrm>
              <a:off x="3303"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20*</a:t>
              </a:r>
            </a:p>
          </p:txBody>
        </p:sp>
        <p:sp>
          <p:nvSpPr>
            <p:cNvPr id="656402" name="Rectangle 18"/>
            <p:cNvSpPr>
              <a:spLocks noChangeArrowheads="1"/>
            </p:cNvSpPr>
            <p:nvPr/>
          </p:nvSpPr>
          <p:spPr bwMode="auto">
            <a:xfrm>
              <a:off x="3494" y="3372"/>
              <a:ext cx="293"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21*</a:t>
              </a:r>
            </a:p>
          </p:txBody>
        </p:sp>
        <p:sp>
          <p:nvSpPr>
            <p:cNvPr id="656403" name="Rectangle 19"/>
            <p:cNvSpPr>
              <a:spLocks noChangeArrowheads="1"/>
            </p:cNvSpPr>
            <p:nvPr/>
          </p:nvSpPr>
          <p:spPr bwMode="auto">
            <a:xfrm>
              <a:off x="1163" y="3357"/>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7*</a:t>
              </a:r>
            </a:p>
          </p:txBody>
        </p:sp>
        <p:sp>
          <p:nvSpPr>
            <p:cNvPr id="656404" name="Rectangle 20"/>
            <p:cNvSpPr>
              <a:spLocks noChangeArrowheads="1"/>
            </p:cNvSpPr>
            <p:nvPr/>
          </p:nvSpPr>
          <p:spPr bwMode="auto">
            <a:xfrm>
              <a:off x="978" y="3357"/>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5*</a:t>
              </a:r>
            </a:p>
          </p:txBody>
        </p:sp>
        <p:sp>
          <p:nvSpPr>
            <p:cNvPr id="656405" name="Rectangle 21"/>
            <p:cNvSpPr>
              <a:spLocks noChangeArrowheads="1"/>
            </p:cNvSpPr>
            <p:nvPr/>
          </p:nvSpPr>
          <p:spPr bwMode="auto">
            <a:xfrm>
              <a:off x="1344" y="3357"/>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8*</a:t>
              </a:r>
            </a:p>
          </p:txBody>
        </p:sp>
        <p:sp>
          <p:nvSpPr>
            <p:cNvPr id="656406" name="Rectangle 22"/>
            <p:cNvSpPr>
              <a:spLocks noChangeArrowheads="1"/>
            </p:cNvSpPr>
            <p:nvPr/>
          </p:nvSpPr>
          <p:spPr bwMode="auto">
            <a:xfrm>
              <a:off x="197" y="3355"/>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a:t>
              </a:r>
            </a:p>
          </p:txBody>
        </p:sp>
        <p:sp>
          <p:nvSpPr>
            <p:cNvPr id="656407" name="Rectangle 23"/>
            <p:cNvSpPr>
              <a:spLocks noChangeArrowheads="1"/>
            </p:cNvSpPr>
            <p:nvPr/>
          </p:nvSpPr>
          <p:spPr bwMode="auto">
            <a:xfrm>
              <a:off x="381" y="3355"/>
              <a:ext cx="22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a:t>
              </a:r>
            </a:p>
          </p:txBody>
        </p:sp>
        <p:sp>
          <p:nvSpPr>
            <p:cNvPr id="656409" name="Arc 25"/>
            <p:cNvSpPr>
              <a:spLocks/>
            </p:cNvSpPr>
            <p:nvPr/>
          </p:nvSpPr>
          <p:spPr bwMode="auto">
            <a:xfrm rot="18420000">
              <a:off x="918" y="3178"/>
              <a:ext cx="210" cy="274"/>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898" y="-1"/>
                    <a:pt x="21556" y="9622"/>
                    <a:pt x="21599" y="21521"/>
                  </a:cubicBezTo>
                </a:path>
                <a:path w="21600" h="21600" stroke="0" extrusionOk="0">
                  <a:moveTo>
                    <a:pt x="0" y="-1"/>
                  </a:moveTo>
                  <a:cubicBezTo>
                    <a:pt x="11898" y="-1"/>
                    <a:pt x="21556" y="9622"/>
                    <a:pt x="21599" y="21521"/>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10" name="Freeform 26"/>
            <p:cNvSpPr>
              <a:spLocks/>
            </p:cNvSpPr>
            <p:nvPr/>
          </p:nvSpPr>
          <p:spPr bwMode="auto">
            <a:xfrm>
              <a:off x="2898" y="2038"/>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1" name="Freeform 27"/>
            <p:cNvSpPr>
              <a:spLocks/>
            </p:cNvSpPr>
            <p:nvPr/>
          </p:nvSpPr>
          <p:spPr bwMode="auto">
            <a:xfrm>
              <a:off x="2945" y="2038"/>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2" name="Freeform 28"/>
            <p:cNvSpPr>
              <a:spLocks/>
            </p:cNvSpPr>
            <p:nvPr/>
          </p:nvSpPr>
          <p:spPr bwMode="auto">
            <a:xfrm>
              <a:off x="3178" y="2038"/>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3" name="Freeform 29"/>
            <p:cNvSpPr>
              <a:spLocks/>
            </p:cNvSpPr>
            <p:nvPr/>
          </p:nvSpPr>
          <p:spPr bwMode="auto">
            <a:xfrm>
              <a:off x="3225" y="2038"/>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4" name="Freeform 30"/>
            <p:cNvSpPr>
              <a:spLocks/>
            </p:cNvSpPr>
            <p:nvPr/>
          </p:nvSpPr>
          <p:spPr bwMode="auto">
            <a:xfrm>
              <a:off x="3458" y="2038"/>
              <a:ext cx="282" cy="312"/>
            </a:xfrm>
            <a:custGeom>
              <a:avLst/>
              <a:gdLst/>
              <a:ahLst/>
              <a:cxnLst>
                <a:cxn ang="0">
                  <a:pos x="0" y="311"/>
                </a:cxn>
                <a:cxn ang="0">
                  <a:pos x="0" y="0"/>
                </a:cxn>
                <a:cxn ang="0">
                  <a:pos x="281" y="0"/>
                </a:cxn>
                <a:cxn ang="0">
                  <a:pos x="281" y="311"/>
                </a:cxn>
                <a:cxn ang="0">
                  <a:pos x="0" y="311"/>
                </a:cxn>
              </a:cxnLst>
              <a:rect l="0" t="0" r="r" b="b"/>
              <a:pathLst>
                <a:path w="282" h="312">
                  <a:moveTo>
                    <a:pt x="0" y="311"/>
                  </a:moveTo>
                  <a:lnTo>
                    <a:pt x="0" y="0"/>
                  </a:lnTo>
                  <a:lnTo>
                    <a:pt x="281" y="0"/>
                  </a:lnTo>
                  <a:lnTo>
                    <a:pt x="281"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5" name="Freeform 31"/>
            <p:cNvSpPr>
              <a:spLocks/>
            </p:cNvSpPr>
            <p:nvPr/>
          </p:nvSpPr>
          <p:spPr bwMode="auto">
            <a:xfrm>
              <a:off x="3505" y="2038"/>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6" name="Freeform 32"/>
            <p:cNvSpPr>
              <a:spLocks/>
            </p:cNvSpPr>
            <p:nvPr/>
          </p:nvSpPr>
          <p:spPr bwMode="auto">
            <a:xfrm>
              <a:off x="3739" y="2038"/>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7" name="Freeform 33"/>
            <p:cNvSpPr>
              <a:spLocks/>
            </p:cNvSpPr>
            <p:nvPr/>
          </p:nvSpPr>
          <p:spPr bwMode="auto">
            <a:xfrm>
              <a:off x="3784" y="2038"/>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8" name="Freeform 34"/>
            <p:cNvSpPr>
              <a:spLocks/>
            </p:cNvSpPr>
            <p:nvPr/>
          </p:nvSpPr>
          <p:spPr bwMode="auto">
            <a:xfrm>
              <a:off x="4019" y="2038"/>
              <a:ext cx="47" cy="312"/>
            </a:xfrm>
            <a:custGeom>
              <a:avLst/>
              <a:gdLst/>
              <a:ahLst/>
              <a:cxnLst>
                <a:cxn ang="0">
                  <a:pos x="0" y="311"/>
                </a:cxn>
                <a:cxn ang="0">
                  <a:pos x="0" y="0"/>
                </a:cxn>
                <a:cxn ang="0">
                  <a:pos x="46" y="0"/>
                </a:cxn>
                <a:cxn ang="0">
                  <a:pos x="46" y="311"/>
                </a:cxn>
                <a:cxn ang="0">
                  <a:pos x="0" y="311"/>
                </a:cxn>
              </a:cxnLst>
              <a:rect l="0" t="0" r="r" b="b"/>
              <a:pathLst>
                <a:path w="47" h="312">
                  <a:moveTo>
                    <a:pt x="0" y="311"/>
                  </a:moveTo>
                  <a:lnTo>
                    <a:pt x="0" y="0"/>
                  </a:lnTo>
                  <a:lnTo>
                    <a:pt x="46" y="0"/>
                  </a:lnTo>
                  <a:lnTo>
                    <a:pt x="46"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19" name="Freeform 35"/>
            <p:cNvSpPr>
              <a:spLocks/>
            </p:cNvSpPr>
            <p:nvPr/>
          </p:nvSpPr>
          <p:spPr bwMode="auto">
            <a:xfrm>
              <a:off x="1759" y="3342"/>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0" name="Freeform 36"/>
            <p:cNvSpPr>
              <a:spLocks/>
            </p:cNvSpPr>
            <p:nvPr/>
          </p:nvSpPr>
          <p:spPr bwMode="auto">
            <a:xfrm>
              <a:off x="1947"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1" name="Freeform 37"/>
            <p:cNvSpPr>
              <a:spLocks/>
            </p:cNvSpPr>
            <p:nvPr/>
          </p:nvSpPr>
          <p:spPr bwMode="auto">
            <a:xfrm>
              <a:off x="2133"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2" name="Freeform 38"/>
            <p:cNvSpPr>
              <a:spLocks/>
            </p:cNvSpPr>
            <p:nvPr/>
          </p:nvSpPr>
          <p:spPr bwMode="auto">
            <a:xfrm>
              <a:off x="2320"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3" name="Freeform 39"/>
            <p:cNvSpPr>
              <a:spLocks/>
            </p:cNvSpPr>
            <p:nvPr/>
          </p:nvSpPr>
          <p:spPr bwMode="auto">
            <a:xfrm>
              <a:off x="1560" y="2705"/>
              <a:ext cx="282" cy="312"/>
            </a:xfrm>
            <a:custGeom>
              <a:avLst/>
              <a:gdLst/>
              <a:ahLst/>
              <a:cxnLst>
                <a:cxn ang="0">
                  <a:pos x="0" y="311"/>
                </a:cxn>
                <a:cxn ang="0">
                  <a:pos x="0" y="0"/>
                </a:cxn>
                <a:cxn ang="0">
                  <a:pos x="281" y="0"/>
                </a:cxn>
                <a:cxn ang="0">
                  <a:pos x="281" y="311"/>
                </a:cxn>
                <a:cxn ang="0">
                  <a:pos x="0" y="311"/>
                </a:cxn>
              </a:cxnLst>
              <a:rect l="0" t="0" r="r" b="b"/>
              <a:pathLst>
                <a:path w="282" h="312">
                  <a:moveTo>
                    <a:pt x="0" y="311"/>
                  </a:moveTo>
                  <a:lnTo>
                    <a:pt x="0" y="0"/>
                  </a:lnTo>
                  <a:lnTo>
                    <a:pt x="281" y="0"/>
                  </a:lnTo>
                  <a:lnTo>
                    <a:pt x="281"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4" name="Freeform 40"/>
            <p:cNvSpPr>
              <a:spLocks/>
            </p:cNvSpPr>
            <p:nvPr/>
          </p:nvSpPr>
          <p:spPr bwMode="auto">
            <a:xfrm>
              <a:off x="1607"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5" name="Freeform 41"/>
            <p:cNvSpPr>
              <a:spLocks/>
            </p:cNvSpPr>
            <p:nvPr/>
          </p:nvSpPr>
          <p:spPr bwMode="auto">
            <a:xfrm>
              <a:off x="1841"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6" name="Freeform 42"/>
            <p:cNvSpPr>
              <a:spLocks/>
            </p:cNvSpPr>
            <p:nvPr/>
          </p:nvSpPr>
          <p:spPr bwMode="auto">
            <a:xfrm>
              <a:off x="1887"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7" name="Freeform 43"/>
            <p:cNvSpPr>
              <a:spLocks/>
            </p:cNvSpPr>
            <p:nvPr/>
          </p:nvSpPr>
          <p:spPr bwMode="auto">
            <a:xfrm>
              <a:off x="2121"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8" name="Freeform 44"/>
            <p:cNvSpPr>
              <a:spLocks/>
            </p:cNvSpPr>
            <p:nvPr/>
          </p:nvSpPr>
          <p:spPr bwMode="auto">
            <a:xfrm>
              <a:off x="2168"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29" name="Freeform 45"/>
            <p:cNvSpPr>
              <a:spLocks/>
            </p:cNvSpPr>
            <p:nvPr/>
          </p:nvSpPr>
          <p:spPr bwMode="auto">
            <a:xfrm>
              <a:off x="2401"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0" name="Freeform 46"/>
            <p:cNvSpPr>
              <a:spLocks/>
            </p:cNvSpPr>
            <p:nvPr/>
          </p:nvSpPr>
          <p:spPr bwMode="auto">
            <a:xfrm>
              <a:off x="2448"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1" name="Freeform 47"/>
            <p:cNvSpPr>
              <a:spLocks/>
            </p:cNvSpPr>
            <p:nvPr/>
          </p:nvSpPr>
          <p:spPr bwMode="auto">
            <a:xfrm>
              <a:off x="2681" y="2705"/>
              <a:ext cx="48" cy="312"/>
            </a:xfrm>
            <a:custGeom>
              <a:avLst/>
              <a:gdLst/>
              <a:ahLst/>
              <a:cxnLst>
                <a:cxn ang="0">
                  <a:pos x="0" y="311"/>
                </a:cxn>
                <a:cxn ang="0">
                  <a:pos x="0" y="0"/>
                </a:cxn>
                <a:cxn ang="0">
                  <a:pos x="47" y="0"/>
                </a:cxn>
                <a:cxn ang="0">
                  <a:pos x="47" y="311"/>
                </a:cxn>
                <a:cxn ang="0">
                  <a:pos x="0" y="311"/>
                </a:cxn>
              </a:cxnLst>
              <a:rect l="0" t="0" r="r" b="b"/>
              <a:pathLst>
                <a:path w="48" h="312">
                  <a:moveTo>
                    <a:pt x="0" y="311"/>
                  </a:moveTo>
                  <a:lnTo>
                    <a:pt x="0" y="0"/>
                  </a:lnTo>
                  <a:lnTo>
                    <a:pt x="47" y="0"/>
                  </a:lnTo>
                  <a:lnTo>
                    <a:pt x="47"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2" name="Freeform 48"/>
            <p:cNvSpPr>
              <a:spLocks/>
            </p:cNvSpPr>
            <p:nvPr/>
          </p:nvSpPr>
          <p:spPr bwMode="auto">
            <a:xfrm>
              <a:off x="2553"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3" name="Freeform 49"/>
            <p:cNvSpPr>
              <a:spLocks/>
            </p:cNvSpPr>
            <p:nvPr/>
          </p:nvSpPr>
          <p:spPr bwMode="auto">
            <a:xfrm>
              <a:off x="2740"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4" name="Freeform 50"/>
            <p:cNvSpPr>
              <a:spLocks/>
            </p:cNvSpPr>
            <p:nvPr/>
          </p:nvSpPr>
          <p:spPr bwMode="auto">
            <a:xfrm>
              <a:off x="2927"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5" name="Freeform 51"/>
            <p:cNvSpPr>
              <a:spLocks/>
            </p:cNvSpPr>
            <p:nvPr/>
          </p:nvSpPr>
          <p:spPr bwMode="auto">
            <a:xfrm>
              <a:off x="3114"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6" name="Freeform 52"/>
            <p:cNvSpPr>
              <a:spLocks/>
            </p:cNvSpPr>
            <p:nvPr/>
          </p:nvSpPr>
          <p:spPr bwMode="auto">
            <a:xfrm>
              <a:off x="4918"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7" name="Freeform 53"/>
            <p:cNvSpPr>
              <a:spLocks/>
            </p:cNvSpPr>
            <p:nvPr/>
          </p:nvSpPr>
          <p:spPr bwMode="auto">
            <a:xfrm>
              <a:off x="5104"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8" name="Freeform 54"/>
            <p:cNvSpPr>
              <a:spLocks/>
            </p:cNvSpPr>
            <p:nvPr/>
          </p:nvSpPr>
          <p:spPr bwMode="auto">
            <a:xfrm>
              <a:off x="5290" y="3342"/>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39" name="Freeform 55"/>
            <p:cNvSpPr>
              <a:spLocks/>
            </p:cNvSpPr>
            <p:nvPr/>
          </p:nvSpPr>
          <p:spPr bwMode="auto">
            <a:xfrm>
              <a:off x="5478"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0" name="Freeform 56"/>
            <p:cNvSpPr>
              <a:spLocks/>
            </p:cNvSpPr>
            <p:nvPr/>
          </p:nvSpPr>
          <p:spPr bwMode="auto">
            <a:xfrm>
              <a:off x="4124"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1" name="Freeform 57"/>
            <p:cNvSpPr>
              <a:spLocks/>
            </p:cNvSpPr>
            <p:nvPr/>
          </p:nvSpPr>
          <p:spPr bwMode="auto">
            <a:xfrm>
              <a:off x="4311" y="3342"/>
              <a:ext cx="186" cy="250"/>
            </a:xfrm>
            <a:custGeom>
              <a:avLst/>
              <a:gdLst/>
              <a:ahLst/>
              <a:cxnLst>
                <a:cxn ang="0">
                  <a:pos x="0" y="249"/>
                </a:cxn>
                <a:cxn ang="0">
                  <a:pos x="0" y="0"/>
                </a:cxn>
                <a:cxn ang="0">
                  <a:pos x="185" y="0"/>
                </a:cxn>
                <a:cxn ang="0">
                  <a:pos x="185" y="249"/>
                </a:cxn>
                <a:cxn ang="0">
                  <a:pos x="0" y="249"/>
                </a:cxn>
              </a:cxnLst>
              <a:rect l="0" t="0" r="r" b="b"/>
              <a:pathLst>
                <a:path w="186" h="250">
                  <a:moveTo>
                    <a:pt x="0" y="249"/>
                  </a:moveTo>
                  <a:lnTo>
                    <a:pt x="0" y="0"/>
                  </a:lnTo>
                  <a:lnTo>
                    <a:pt x="185" y="0"/>
                  </a:lnTo>
                  <a:lnTo>
                    <a:pt x="185"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2" name="Freeform 58"/>
            <p:cNvSpPr>
              <a:spLocks/>
            </p:cNvSpPr>
            <p:nvPr/>
          </p:nvSpPr>
          <p:spPr bwMode="auto">
            <a:xfrm>
              <a:off x="4496" y="3342"/>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3" name="Freeform 59"/>
            <p:cNvSpPr>
              <a:spLocks/>
            </p:cNvSpPr>
            <p:nvPr/>
          </p:nvSpPr>
          <p:spPr bwMode="auto">
            <a:xfrm>
              <a:off x="4684"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4" name="Freeform 60"/>
            <p:cNvSpPr>
              <a:spLocks/>
            </p:cNvSpPr>
            <p:nvPr/>
          </p:nvSpPr>
          <p:spPr bwMode="auto">
            <a:xfrm>
              <a:off x="3335" y="3342"/>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5" name="Freeform 61"/>
            <p:cNvSpPr>
              <a:spLocks/>
            </p:cNvSpPr>
            <p:nvPr/>
          </p:nvSpPr>
          <p:spPr bwMode="auto">
            <a:xfrm>
              <a:off x="3522" y="3342"/>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6" name="Freeform 62"/>
            <p:cNvSpPr>
              <a:spLocks/>
            </p:cNvSpPr>
            <p:nvPr/>
          </p:nvSpPr>
          <p:spPr bwMode="auto">
            <a:xfrm>
              <a:off x="3710"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7" name="Freeform 63"/>
            <p:cNvSpPr>
              <a:spLocks/>
            </p:cNvSpPr>
            <p:nvPr/>
          </p:nvSpPr>
          <p:spPr bwMode="auto">
            <a:xfrm>
              <a:off x="3896" y="3342"/>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8" name="Freeform 64"/>
            <p:cNvSpPr>
              <a:spLocks/>
            </p:cNvSpPr>
            <p:nvPr/>
          </p:nvSpPr>
          <p:spPr bwMode="auto">
            <a:xfrm>
              <a:off x="575" y="2971"/>
              <a:ext cx="1009" cy="364"/>
            </a:xfrm>
            <a:custGeom>
              <a:avLst/>
              <a:gdLst/>
              <a:ahLst/>
              <a:cxnLst>
                <a:cxn ang="0">
                  <a:pos x="1008" y="0"/>
                </a:cxn>
                <a:cxn ang="0">
                  <a:pos x="0" y="363"/>
                </a:cxn>
                <a:cxn ang="0">
                  <a:pos x="1008" y="0"/>
                </a:cxn>
              </a:cxnLst>
              <a:rect l="0" t="0" r="r" b="b"/>
              <a:pathLst>
                <a:path w="1009" h="364">
                  <a:moveTo>
                    <a:pt x="1008" y="0"/>
                  </a:moveTo>
                  <a:lnTo>
                    <a:pt x="0" y="363"/>
                  </a:lnTo>
                  <a:lnTo>
                    <a:pt x="100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49" name="Freeform 65"/>
            <p:cNvSpPr>
              <a:spLocks/>
            </p:cNvSpPr>
            <p:nvPr/>
          </p:nvSpPr>
          <p:spPr bwMode="auto">
            <a:xfrm>
              <a:off x="1351" y="2977"/>
              <a:ext cx="503" cy="350"/>
            </a:xfrm>
            <a:custGeom>
              <a:avLst/>
              <a:gdLst/>
              <a:ahLst/>
              <a:cxnLst>
                <a:cxn ang="0">
                  <a:pos x="502" y="0"/>
                </a:cxn>
                <a:cxn ang="0">
                  <a:pos x="0" y="349"/>
                </a:cxn>
                <a:cxn ang="0">
                  <a:pos x="502" y="0"/>
                </a:cxn>
              </a:cxnLst>
              <a:rect l="0" t="0" r="r" b="b"/>
              <a:pathLst>
                <a:path w="503" h="350">
                  <a:moveTo>
                    <a:pt x="502" y="0"/>
                  </a:moveTo>
                  <a:lnTo>
                    <a:pt x="0" y="349"/>
                  </a:lnTo>
                  <a:lnTo>
                    <a:pt x="502"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0" name="Freeform 66"/>
            <p:cNvSpPr>
              <a:spLocks/>
            </p:cNvSpPr>
            <p:nvPr/>
          </p:nvSpPr>
          <p:spPr bwMode="auto">
            <a:xfrm>
              <a:off x="1351" y="3273"/>
              <a:ext cx="59" cy="54"/>
            </a:xfrm>
            <a:custGeom>
              <a:avLst/>
              <a:gdLst/>
              <a:ahLst/>
              <a:cxnLst>
                <a:cxn ang="0">
                  <a:pos x="58" y="35"/>
                </a:cxn>
                <a:cxn ang="0">
                  <a:pos x="0" y="53"/>
                </a:cxn>
                <a:cxn ang="0">
                  <a:pos x="45" y="0"/>
                </a:cxn>
                <a:cxn ang="0">
                  <a:pos x="58" y="35"/>
                </a:cxn>
              </a:cxnLst>
              <a:rect l="0" t="0" r="r" b="b"/>
              <a:pathLst>
                <a:path w="59" h="54">
                  <a:moveTo>
                    <a:pt x="58" y="35"/>
                  </a:moveTo>
                  <a:lnTo>
                    <a:pt x="0" y="53"/>
                  </a:lnTo>
                  <a:lnTo>
                    <a:pt x="45" y="0"/>
                  </a:lnTo>
                  <a:lnTo>
                    <a:pt x="58" y="3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1" name="Freeform 67"/>
            <p:cNvSpPr>
              <a:spLocks/>
            </p:cNvSpPr>
            <p:nvPr/>
          </p:nvSpPr>
          <p:spPr bwMode="auto">
            <a:xfrm>
              <a:off x="2104" y="2302"/>
              <a:ext cx="819" cy="389"/>
            </a:xfrm>
            <a:custGeom>
              <a:avLst/>
              <a:gdLst/>
              <a:ahLst/>
              <a:cxnLst>
                <a:cxn ang="0">
                  <a:pos x="818" y="0"/>
                </a:cxn>
                <a:cxn ang="0">
                  <a:pos x="0" y="388"/>
                </a:cxn>
                <a:cxn ang="0">
                  <a:pos x="818" y="0"/>
                </a:cxn>
              </a:cxnLst>
              <a:rect l="0" t="0" r="r" b="b"/>
              <a:pathLst>
                <a:path w="819" h="389">
                  <a:moveTo>
                    <a:pt x="818" y="0"/>
                  </a:moveTo>
                  <a:lnTo>
                    <a:pt x="0" y="388"/>
                  </a:lnTo>
                  <a:lnTo>
                    <a:pt x="81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2" name="Freeform 68"/>
            <p:cNvSpPr>
              <a:spLocks/>
            </p:cNvSpPr>
            <p:nvPr/>
          </p:nvSpPr>
          <p:spPr bwMode="auto">
            <a:xfrm>
              <a:off x="2104" y="2646"/>
              <a:ext cx="61" cy="45"/>
            </a:xfrm>
            <a:custGeom>
              <a:avLst/>
              <a:gdLst/>
              <a:ahLst/>
              <a:cxnLst>
                <a:cxn ang="0">
                  <a:pos x="60" y="36"/>
                </a:cxn>
                <a:cxn ang="0">
                  <a:pos x="0" y="44"/>
                </a:cxn>
                <a:cxn ang="0">
                  <a:pos x="51" y="0"/>
                </a:cxn>
                <a:cxn ang="0">
                  <a:pos x="60" y="36"/>
                </a:cxn>
              </a:cxnLst>
              <a:rect l="0" t="0" r="r" b="b"/>
              <a:pathLst>
                <a:path w="61" h="45">
                  <a:moveTo>
                    <a:pt x="60" y="36"/>
                  </a:moveTo>
                  <a:lnTo>
                    <a:pt x="0" y="44"/>
                  </a:lnTo>
                  <a:lnTo>
                    <a:pt x="51" y="0"/>
                  </a:lnTo>
                  <a:lnTo>
                    <a:pt x="60" y="3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3" name="Freeform 69"/>
            <p:cNvSpPr>
              <a:spLocks/>
            </p:cNvSpPr>
            <p:nvPr/>
          </p:nvSpPr>
          <p:spPr bwMode="auto">
            <a:xfrm>
              <a:off x="3546"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4" name="Freeform 70"/>
            <p:cNvSpPr>
              <a:spLocks/>
            </p:cNvSpPr>
            <p:nvPr/>
          </p:nvSpPr>
          <p:spPr bwMode="auto">
            <a:xfrm>
              <a:off x="3592"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5" name="Freeform 71"/>
            <p:cNvSpPr>
              <a:spLocks/>
            </p:cNvSpPr>
            <p:nvPr/>
          </p:nvSpPr>
          <p:spPr bwMode="auto">
            <a:xfrm>
              <a:off x="3826"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6" name="Freeform 72"/>
            <p:cNvSpPr>
              <a:spLocks/>
            </p:cNvSpPr>
            <p:nvPr/>
          </p:nvSpPr>
          <p:spPr bwMode="auto">
            <a:xfrm>
              <a:off x="3872"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7" name="Freeform 73"/>
            <p:cNvSpPr>
              <a:spLocks/>
            </p:cNvSpPr>
            <p:nvPr/>
          </p:nvSpPr>
          <p:spPr bwMode="auto">
            <a:xfrm>
              <a:off x="4106"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8" name="Freeform 74"/>
            <p:cNvSpPr>
              <a:spLocks/>
            </p:cNvSpPr>
            <p:nvPr/>
          </p:nvSpPr>
          <p:spPr bwMode="auto">
            <a:xfrm>
              <a:off x="4153"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59" name="Freeform 75"/>
            <p:cNvSpPr>
              <a:spLocks/>
            </p:cNvSpPr>
            <p:nvPr/>
          </p:nvSpPr>
          <p:spPr bwMode="auto">
            <a:xfrm>
              <a:off x="4386" y="2705"/>
              <a:ext cx="281" cy="312"/>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0" name="Freeform 76"/>
            <p:cNvSpPr>
              <a:spLocks/>
            </p:cNvSpPr>
            <p:nvPr/>
          </p:nvSpPr>
          <p:spPr bwMode="auto">
            <a:xfrm>
              <a:off x="4433" y="2705"/>
              <a:ext cx="1" cy="312"/>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1" name="Freeform 77"/>
            <p:cNvSpPr>
              <a:spLocks/>
            </p:cNvSpPr>
            <p:nvPr/>
          </p:nvSpPr>
          <p:spPr bwMode="auto">
            <a:xfrm>
              <a:off x="4666" y="2705"/>
              <a:ext cx="48" cy="312"/>
            </a:xfrm>
            <a:custGeom>
              <a:avLst/>
              <a:gdLst/>
              <a:ahLst/>
              <a:cxnLst>
                <a:cxn ang="0">
                  <a:pos x="0" y="311"/>
                </a:cxn>
                <a:cxn ang="0">
                  <a:pos x="0" y="0"/>
                </a:cxn>
                <a:cxn ang="0">
                  <a:pos x="47" y="0"/>
                </a:cxn>
                <a:cxn ang="0">
                  <a:pos x="47" y="311"/>
                </a:cxn>
                <a:cxn ang="0">
                  <a:pos x="0" y="311"/>
                </a:cxn>
              </a:cxnLst>
              <a:rect l="0" t="0" r="r" b="b"/>
              <a:pathLst>
                <a:path w="48" h="312">
                  <a:moveTo>
                    <a:pt x="0" y="311"/>
                  </a:moveTo>
                  <a:lnTo>
                    <a:pt x="0" y="0"/>
                  </a:lnTo>
                  <a:lnTo>
                    <a:pt x="47" y="0"/>
                  </a:lnTo>
                  <a:lnTo>
                    <a:pt x="47" y="311"/>
                  </a:lnTo>
                  <a:lnTo>
                    <a:pt x="0" y="311"/>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2" name="Freeform 78"/>
            <p:cNvSpPr>
              <a:spLocks/>
            </p:cNvSpPr>
            <p:nvPr/>
          </p:nvSpPr>
          <p:spPr bwMode="auto">
            <a:xfrm>
              <a:off x="2104" y="2971"/>
              <a:ext cx="36" cy="349"/>
            </a:xfrm>
            <a:custGeom>
              <a:avLst/>
              <a:gdLst/>
              <a:ahLst/>
              <a:cxnLst>
                <a:cxn ang="0">
                  <a:pos x="35" y="0"/>
                </a:cxn>
                <a:cxn ang="0">
                  <a:pos x="0" y="348"/>
                </a:cxn>
                <a:cxn ang="0">
                  <a:pos x="35" y="0"/>
                </a:cxn>
              </a:cxnLst>
              <a:rect l="0" t="0" r="r" b="b"/>
              <a:pathLst>
                <a:path w="36" h="349">
                  <a:moveTo>
                    <a:pt x="35" y="0"/>
                  </a:moveTo>
                  <a:lnTo>
                    <a:pt x="0" y="348"/>
                  </a:lnTo>
                  <a:lnTo>
                    <a:pt x="35"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3" name="Freeform 79"/>
            <p:cNvSpPr>
              <a:spLocks/>
            </p:cNvSpPr>
            <p:nvPr/>
          </p:nvSpPr>
          <p:spPr bwMode="auto">
            <a:xfrm>
              <a:off x="2097" y="3240"/>
              <a:ext cx="30" cy="80"/>
            </a:xfrm>
            <a:custGeom>
              <a:avLst/>
              <a:gdLst/>
              <a:ahLst/>
              <a:cxnLst>
                <a:cxn ang="0">
                  <a:pos x="29" y="6"/>
                </a:cxn>
                <a:cxn ang="0">
                  <a:pos x="6" y="79"/>
                </a:cxn>
                <a:cxn ang="0">
                  <a:pos x="0" y="0"/>
                </a:cxn>
                <a:cxn ang="0">
                  <a:pos x="29" y="6"/>
                </a:cxn>
              </a:cxnLst>
              <a:rect l="0" t="0" r="r" b="b"/>
              <a:pathLst>
                <a:path w="30" h="80">
                  <a:moveTo>
                    <a:pt x="29" y="6"/>
                  </a:moveTo>
                  <a:lnTo>
                    <a:pt x="6" y="79"/>
                  </a:lnTo>
                  <a:lnTo>
                    <a:pt x="0" y="0"/>
                  </a:lnTo>
                  <a:lnTo>
                    <a:pt x="29" y="6"/>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4" name="Freeform 80"/>
            <p:cNvSpPr>
              <a:spLocks/>
            </p:cNvSpPr>
            <p:nvPr/>
          </p:nvSpPr>
          <p:spPr bwMode="auto">
            <a:xfrm>
              <a:off x="4409" y="2971"/>
              <a:ext cx="837" cy="356"/>
            </a:xfrm>
            <a:custGeom>
              <a:avLst/>
              <a:gdLst/>
              <a:ahLst/>
              <a:cxnLst>
                <a:cxn ang="0">
                  <a:pos x="0" y="0"/>
                </a:cxn>
                <a:cxn ang="0">
                  <a:pos x="836" y="355"/>
                </a:cxn>
                <a:cxn ang="0">
                  <a:pos x="0" y="0"/>
                </a:cxn>
              </a:cxnLst>
              <a:rect l="0" t="0" r="r" b="b"/>
              <a:pathLst>
                <a:path w="837" h="356">
                  <a:moveTo>
                    <a:pt x="0" y="0"/>
                  </a:moveTo>
                  <a:lnTo>
                    <a:pt x="836" y="355"/>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5" name="Freeform 81"/>
            <p:cNvSpPr>
              <a:spLocks/>
            </p:cNvSpPr>
            <p:nvPr/>
          </p:nvSpPr>
          <p:spPr bwMode="auto">
            <a:xfrm>
              <a:off x="4124" y="2962"/>
              <a:ext cx="373" cy="373"/>
            </a:xfrm>
            <a:custGeom>
              <a:avLst/>
              <a:gdLst/>
              <a:ahLst/>
              <a:cxnLst>
                <a:cxn ang="0">
                  <a:pos x="0" y="0"/>
                </a:cxn>
                <a:cxn ang="0">
                  <a:pos x="372" y="372"/>
                </a:cxn>
                <a:cxn ang="0">
                  <a:pos x="0" y="0"/>
                </a:cxn>
              </a:cxnLst>
              <a:rect l="0" t="0" r="r" b="b"/>
              <a:pathLst>
                <a:path w="373" h="373">
                  <a:moveTo>
                    <a:pt x="0" y="0"/>
                  </a:moveTo>
                  <a:lnTo>
                    <a:pt x="372" y="372"/>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6" name="Freeform 82"/>
            <p:cNvSpPr>
              <a:spLocks/>
            </p:cNvSpPr>
            <p:nvPr/>
          </p:nvSpPr>
          <p:spPr bwMode="auto">
            <a:xfrm>
              <a:off x="4441" y="3273"/>
              <a:ext cx="56" cy="62"/>
            </a:xfrm>
            <a:custGeom>
              <a:avLst/>
              <a:gdLst/>
              <a:ahLst/>
              <a:cxnLst>
                <a:cxn ang="0">
                  <a:pos x="18" y="0"/>
                </a:cxn>
                <a:cxn ang="0">
                  <a:pos x="55" y="61"/>
                </a:cxn>
                <a:cxn ang="0">
                  <a:pos x="0" y="31"/>
                </a:cxn>
                <a:cxn ang="0">
                  <a:pos x="18" y="0"/>
                </a:cxn>
              </a:cxnLst>
              <a:rect l="0" t="0" r="r" b="b"/>
              <a:pathLst>
                <a:path w="56" h="62">
                  <a:moveTo>
                    <a:pt x="18" y="0"/>
                  </a:moveTo>
                  <a:lnTo>
                    <a:pt x="55" y="61"/>
                  </a:lnTo>
                  <a:lnTo>
                    <a:pt x="0" y="31"/>
                  </a:lnTo>
                  <a:lnTo>
                    <a:pt x="18"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7" name="Freeform 83"/>
            <p:cNvSpPr>
              <a:spLocks/>
            </p:cNvSpPr>
            <p:nvPr/>
          </p:nvSpPr>
          <p:spPr bwMode="auto">
            <a:xfrm>
              <a:off x="3733" y="2962"/>
              <a:ext cx="111" cy="365"/>
            </a:xfrm>
            <a:custGeom>
              <a:avLst/>
              <a:gdLst/>
              <a:ahLst/>
              <a:cxnLst>
                <a:cxn ang="0">
                  <a:pos x="110" y="0"/>
                </a:cxn>
                <a:cxn ang="0">
                  <a:pos x="0" y="364"/>
                </a:cxn>
                <a:cxn ang="0">
                  <a:pos x="110" y="0"/>
                </a:cxn>
              </a:cxnLst>
              <a:rect l="0" t="0" r="r" b="b"/>
              <a:pathLst>
                <a:path w="111" h="365">
                  <a:moveTo>
                    <a:pt x="110" y="0"/>
                  </a:moveTo>
                  <a:lnTo>
                    <a:pt x="0" y="364"/>
                  </a:lnTo>
                  <a:lnTo>
                    <a:pt x="11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8" name="Freeform 84"/>
            <p:cNvSpPr>
              <a:spLocks/>
            </p:cNvSpPr>
            <p:nvPr/>
          </p:nvSpPr>
          <p:spPr bwMode="auto">
            <a:xfrm>
              <a:off x="3733" y="3248"/>
              <a:ext cx="36" cy="79"/>
            </a:xfrm>
            <a:custGeom>
              <a:avLst/>
              <a:gdLst/>
              <a:ahLst/>
              <a:cxnLst>
                <a:cxn ang="0">
                  <a:pos x="35" y="14"/>
                </a:cxn>
                <a:cxn ang="0">
                  <a:pos x="0" y="78"/>
                </a:cxn>
                <a:cxn ang="0">
                  <a:pos x="8" y="0"/>
                </a:cxn>
                <a:cxn ang="0">
                  <a:pos x="35" y="14"/>
                </a:cxn>
              </a:cxnLst>
              <a:rect l="0" t="0" r="r" b="b"/>
              <a:pathLst>
                <a:path w="36" h="79">
                  <a:moveTo>
                    <a:pt x="35" y="14"/>
                  </a:moveTo>
                  <a:lnTo>
                    <a:pt x="0" y="78"/>
                  </a:lnTo>
                  <a:lnTo>
                    <a:pt x="8" y="0"/>
                  </a:lnTo>
                  <a:lnTo>
                    <a:pt x="35" y="14"/>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69" name="Freeform 85"/>
            <p:cNvSpPr>
              <a:spLocks/>
            </p:cNvSpPr>
            <p:nvPr/>
          </p:nvSpPr>
          <p:spPr bwMode="auto">
            <a:xfrm>
              <a:off x="3020" y="2977"/>
              <a:ext cx="545" cy="350"/>
            </a:xfrm>
            <a:custGeom>
              <a:avLst/>
              <a:gdLst/>
              <a:ahLst/>
              <a:cxnLst>
                <a:cxn ang="0">
                  <a:pos x="544" y="0"/>
                </a:cxn>
                <a:cxn ang="0">
                  <a:pos x="0" y="349"/>
                </a:cxn>
                <a:cxn ang="0">
                  <a:pos x="544" y="0"/>
                </a:cxn>
              </a:cxnLst>
              <a:rect l="0" t="0" r="r" b="b"/>
              <a:pathLst>
                <a:path w="545" h="350">
                  <a:moveTo>
                    <a:pt x="544" y="0"/>
                  </a:moveTo>
                  <a:lnTo>
                    <a:pt x="0" y="349"/>
                  </a:lnTo>
                  <a:lnTo>
                    <a:pt x="544"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0" name="Freeform 86"/>
            <p:cNvSpPr>
              <a:spLocks/>
            </p:cNvSpPr>
            <p:nvPr/>
          </p:nvSpPr>
          <p:spPr bwMode="auto">
            <a:xfrm>
              <a:off x="3020" y="3276"/>
              <a:ext cx="61" cy="51"/>
            </a:xfrm>
            <a:custGeom>
              <a:avLst/>
              <a:gdLst/>
              <a:ahLst/>
              <a:cxnLst>
                <a:cxn ang="0">
                  <a:pos x="60" y="35"/>
                </a:cxn>
                <a:cxn ang="0">
                  <a:pos x="0" y="50"/>
                </a:cxn>
                <a:cxn ang="0">
                  <a:pos x="48" y="0"/>
                </a:cxn>
                <a:cxn ang="0">
                  <a:pos x="60" y="35"/>
                </a:cxn>
              </a:cxnLst>
              <a:rect l="0" t="0" r="r" b="b"/>
              <a:pathLst>
                <a:path w="61" h="51">
                  <a:moveTo>
                    <a:pt x="60" y="35"/>
                  </a:moveTo>
                  <a:lnTo>
                    <a:pt x="0" y="50"/>
                  </a:lnTo>
                  <a:lnTo>
                    <a:pt x="48" y="0"/>
                  </a:lnTo>
                  <a:lnTo>
                    <a:pt x="60" y="35"/>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1" name="Freeform 87"/>
            <p:cNvSpPr>
              <a:spLocks/>
            </p:cNvSpPr>
            <p:nvPr/>
          </p:nvSpPr>
          <p:spPr bwMode="auto">
            <a:xfrm>
              <a:off x="3201" y="2310"/>
              <a:ext cx="848" cy="381"/>
            </a:xfrm>
            <a:custGeom>
              <a:avLst/>
              <a:gdLst/>
              <a:ahLst/>
              <a:cxnLst>
                <a:cxn ang="0">
                  <a:pos x="0" y="0"/>
                </a:cxn>
                <a:cxn ang="0">
                  <a:pos x="847" y="380"/>
                </a:cxn>
                <a:cxn ang="0">
                  <a:pos x="0" y="0"/>
                </a:cxn>
              </a:cxnLst>
              <a:rect l="0" t="0" r="r" b="b"/>
              <a:pathLst>
                <a:path w="848" h="381">
                  <a:moveTo>
                    <a:pt x="0" y="0"/>
                  </a:moveTo>
                  <a:lnTo>
                    <a:pt x="847" y="380"/>
                  </a:lnTo>
                  <a:lnTo>
                    <a:pt x="0"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2" name="Freeform 88"/>
            <p:cNvSpPr>
              <a:spLocks/>
            </p:cNvSpPr>
            <p:nvPr/>
          </p:nvSpPr>
          <p:spPr bwMode="auto">
            <a:xfrm>
              <a:off x="3987" y="2647"/>
              <a:ext cx="62" cy="44"/>
            </a:xfrm>
            <a:custGeom>
              <a:avLst/>
              <a:gdLst/>
              <a:ahLst/>
              <a:cxnLst>
                <a:cxn ang="0">
                  <a:pos x="9" y="0"/>
                </a:cxn>
                <a:cxn ang="0">
                  <a:pos x="61" y="43"/>
                </a:cxn>
                <a:cxn ang="0">
                  <a:pos x="0" y="36"/>
                </a:cxn>
                <a:cxn ang="0">
                  <a:pos x="9" y="0"/>
                </a:cxn>
              </a:cxnLst>
              <a:rect l="0" t="0" r="r" b="b"/>
              <a:pathLst>
                <a:path w="62" h="44">
                  <a:moveTo>
                    <a:pt x="9" y="0"/>
                  </a:moveTo>
                  <a:lnTo>
                    <a:pt x="61" y="43"/>
                  </a:lnTo>
                  <a:lnTo>
                    <a:pt x="0" y="36"/>
                  </a:lnTo>
                  <a:lnTo>
                    <a:pt x="9" y="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3" name="Freeform 89"/>
            <p:cNvSpPr>
              <a:spLocks/>
            </p:cNvSpPr>
            <p:nvPr/>
          </p:nvSpPr>
          <p:spPr bwMode="auto">
            <a:xfrm>
              <a:off x="194" y="3334"/>
              <a:ext cx="186" cy="250"/>
            </a:xfrm>
            <a:custGeom>
              <a:avLst/>
              <a:gdLst/>
              <a:ahLst/>
              <a:cxnLst>
                <a:cxn ang="0">
                  <a:pos x="0" y="249"/>
                </a:cxn>
                <a:cxn ang="0">
                  <a:pos x="0" y="0"/>
                </a:cxn>
                <a:cxn ang="0">
                  <a:pos x="185" y="0"/>
                </a:cxn>
                <a:cxn ang="0">
                  <a:pos x="185" y="249"/>
                </a:cxn>
                <a:cxn ang="0">
                  <a:pos x="0" y="249"/>
                </a:cxn>
              </a:cxnLst>
              <a:rect l="0" t="0" r="r" b="b"/>
              <a:pathLst>
                <a:path w="186" h="250">
                  <a:moveTo>
                    <a:pt x="0" y="249"/>
                  </a:moveTo>
                  <a:lnTo>
                    <a:pt x="0" y="0"/>
                  </a:lnTo>
                  <a:lnTo>
                    <a:pt x="185" y="0"/>
                  </a:lnTo>
                  <a:lnTo>
                    <a:pt x="185"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4" name="Freeform 90"/>
            <p:cNvSpPr>
              <a:spLocks/>
            </p:cNvSpPr>
            <p:nvPr/>
          </p:nvSpPr>
          <p:spPr bwMode="auto">
            <a:xfrm>
              <a:off x="379" y="3334"/>
              <a:ext cx="189" cy="250"/>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5" name="Freeform 91"/>
            <p:cNvSpPr>
              <a:spLocks/>
            </p:cNvSpPr>
            <p:nvPr/>
          </p:nvSpPr>
          <p:spPr bwMode="auto">
            <a:xfrm>
              <a:off x="567" y="3334"/>
              <a:ext cx="187" cy="250"/>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6" name="Freeform 92"/>
            <p:cNvSpPr>
              <a:spLocks/>
            </p:cNvSpPr>
            <p:nvPr/>
          </p:nvSpPr>
          <p:spPr bwMode="auto">
            <a:xfrm>
              <a:off x="753" y="3334"/>
              <a:ext cx="188" cy="250"/>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7" name="Freeform 93"/>
            <p:cNvSpPr>
              <a:spLocks/>
            </p:cNvSpPr>
            <p:nvPr/>
          </p:nvSpPr>
          <p:spPr bwMode="auto">
            <a:xfrm>
              <a:off x="977" y="3334"/>
              <a:ext cx="188" cy="251"/>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8" name="Freeform 94"/>
            <p:cNvSpPr>
              <a:spLocks/>
            </p:cNvSpPr>
            <p:nvPr/>
          </p:nvSpPr>
          <p:spPr bwMode="auto">
            <a:xfrm>
              <a:off x="1164" y="3334"/>
              <a:ext cx="188" cy="251"/>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79" name="Freeform 95"/>
            <p:cNvSpPr>
              <a:spLocks/>
            </p:cNvSpPr>
            <p:nvPr/>
          </p:nvSpPr>
          <p:spPr bwMode="auto">
            <a:xfrm>
              <a:off x="1351" y="3334"/>
              <a:ext cx="188" cy="251"/>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80" name="Freeform 96"/>
            <p:cNvSpPr>
              <a:spLocks/>
            </p:cNvSpPr>
            <p:nvPr/>
          </p:nvSpPr>
          <p:spPr bwMode="auto">
            <a:xfrm>
              <a:off x="1538" y="3334"/>
              <a:ext cx="187" cy="251"/>
            </a:xfrm>
            <a:custGeom>
              <a:avLst/>
              <a:gdLst/>
              <a:ahLst/>
              <a:cxnLst>
                <a:cxn ang="0">
                  <a:pos x="0" y="250"/>
                </a:cxn>
                <a:cxn ang="0">
                  <a:pos x="0" y="0"/>
                </a:cxn>
                <a:cxn ang="0">
                  <a:pos x="186" y="0"/>
                </a:cxn>
                <a:cxn ang="0">
                  <a:pos x="186" y="250"/>
                </a:cxn>
                <a:cxn ang="0">
                  <a:pos x="0" y="250"/>
                </a:cxn>
              </a:cxnLst>
              <a:rect l="0" t="0" r="r" b="b"/>
              <a:pathLst>
                <a:path w="187" h="251">
                  <a:moveTo>
                    <a:pt x="0" y="250"/>
                  </a:moveTo>
                  <a:lnTo>
                    <a:pt x="0" y="0"/>
                  </a:lnTo>
                  <a:lnTo>
                    <a:pt x="186" y="0"/>
                  </a:lnTo>
                  <a:lnTo>
                    <a:pt x="186" y="250"/>
                  </a:lnTo>
                  <a:lnTo>
                    <a:pt x="0" y="250"/>
                  </a:lnTo>
                </a:path>
              </a:pathLst>
            </a:custGeom>
            <a:no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656481" name="Rectangle 97"/>
            <p:cNvSpPr>
              <a:spLocks noChangeArrowheads="1"/>
            </p:cNvSpPr>
            <p:nvPr/>
          </p:nvSpPr>
          <p:spPr bwMode="auto">
            <a:xfrm>
              <a:off x="2520" y="1721"/>
              <a:ext cx="39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1">
                  <a:solidFill>
                    <a:srgbClr val="000000"/>
                  </a:solidFill>
                  <a:latin typeface="Arial" charset="0"/>
                </a:rPr>
                <a:t>Root</a:t>
              </a:r>
            </a:p>
          </p:txBody>
        </p:sp>
        <p:sp>
          <p:nvSpPr>
            <p:cNvPr id="656482" name="Rectangle 98"/>
            <p:cNvSpPr>
              <a:spLocks noChangeArrowheads="1"/>
            </p:cNvSpPr>
            <p:nvPr/>
          </p:nvSpPr>
          <p:spPr bwMode="auto">
            <a:xfrm>
              <a:off x="1901" y="2719"/>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13</a:t>
              </a:r>
            </a:p>
          </p:txBody>
        </p:sp>
        <p:sp>
          <p:nvSpPr>
            <p:cNvPr id="656483" name="Rectangle 99"/>
            <p:cNvSpPr>
              <a:spLocks noChangeArrowheads="1"/>
            </p:cNvSpPr>
            <p:nvPr/>
          </p:nvSpPr>
          <p:spPr bwMode="auto">
            <a:xfrm>
              <a:off x="1634" y="2719"/>
              <a:ext cx="178" cy="20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5</a:t>
              </a:r>
            </a:p>
          </p:txBody>
        </p:sp>
        <p:sp>
          <p:nvSpPr>
            <p:cNvPr id="656484" name="Rectangle 100"/>
            <p:cNvSpPr>
              <a:spLocks noChangeArrowheads="1"/>
            </p:cNvSpPr>
            <p:nvPr/>
          </p:nvSpPr>
          <p:spPr bwMode="auto">
            <a:xfrm>
              <a:off x="2963" y="2051"/>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17</a:t>
              </a:r>
            </a:p>
          </p:txBody>
        </p:sp>
        <p:sp>
          <p:nvSpPr>
            <p:cNvPr id="656485" name="Rectangle 101"/>
            <p:cNvSpPr>
              <a:spLocks noChangeArrowheads="1"/>
            </p:cNvSpPr>
            <p:nvPr/>
          </p:nvSpPr>
          <p:spPr bwMode="auto">
            <a:xfrm>
              <a:off x="4171" y="2712"/>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30</a:t>
              </a:r>
            </a:p>
          </p:txBody>
        </p:sp>
        <p:sp>
          <p:nvSpPr>
            <p:cNvPr id="656486" name="Rectangle 102"/>
            <p:cNvSpPr>
              <a:spLocks noChangeArrowheads="1"/>
            </p:cNvSpPr>
            <p:nvPr/>
          </p:nvSpPr>
          <p:spPr bwMode="auto">
            <a:xfrm>
              <a:off x="3611" y="2727"/>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20</a:t>
              </a:r>
            </a:p>
          </p:txBody>
        </p:sp>
        <p:sp>
          <p:nvSpPr>
            <p:cNvPr id="656487" name="Rectangle 103"/>
            <p:cNvSpPr>
              <a:spLocks noChangeArrowheads="1"/>
            </p:cNvSpPr>
            <p:nvPr/>
          </p:nvSpPr>
          <p:spPr bwMode="auto">
            <a:xfrm>
              <a:off x="3886" y="2712"/>
              <a:ext cx="246" cy="20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500" b="1">
                  <a:solidFill>
                    <a:srgbClr val="000000"/>
                  </a:solidFill>
                  <a:latin typeface="Arial" charset="0"/>
                </a:rPr>
                <a:t>22</a:t>
              </a:r>
            </a:p>
          </p:txBody>
        </p:sp>
        <p:sp>
          <p:nvSpPr>
            <p:cNvPr id="656488" name="Line 104"/>
            <p:cNvSpPr>
              <a:spLocks noChangeShapeType="1"/>
            </p:cNvSpPr>
            <p:nvPr/>
          </p:nvSpPr>
          <p:spPr bwMode="auto">
            <a:xfrm>
              <a:off x="2759" y="1680"/>
              <a:ext cx="397" cy="332"/>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89" name="Arc 105"/>
            <p:cNvSpPr>
              <a:spLocks/>
            </p:cNvSpPr>
            <p:nvPr/>
          </p:nvSpPr>
          <p:spPr bwMode="auto">
            <a:xfrm rot="18420000">
              <a:off x="1667" y="3178"/>
              <a:ext cx="210" cy="274"/>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898" y="-1"/>
                    <a:pt x="21556" y="9622"/>
                    <a:pt x="21599" y="21521"/>
                  </a:cubicBezTo>
                </a:path>
                <a:path w="21600" h="21600" stroke="0" extrusionOk="0">
                  <a:moveTo>
                    <a:pt x="0" y="-1"/>
                  </a:moveTo>
                  <a:cubicBezTo>
                    <a:pt x="11898" y="-1"/>
                    <a:pt x="21556" y="9622"/>
                    <a:pt x="21599" y="21521"/>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90" name="Arc 106"/>
            <p:cNvSpPr>
              <a:spLocks/>
            </p:cNvSpPr>
            <p:nvPr/>
          </p:nvSpPr>
          <p:spPr bwMode="auto">
            <a:xfrm rot="18420000">
              <a:off x="2419" y="3178"/>
              <a:ext cx="210" cy="274"/>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1"/>
                  </a:cubicBezTo>
                  <a:cubicBezTo>
                    <a:pt x="12001" y="-1"/>
                    <a:pt x="21659" y="9622"/>
                    <a:pt x="21702" y="21521"/>
                  </a:cubicBezTo>
                </a:path>
                <a:path w="21703" h="21600" stroke="0" extrusionOk="0">
                  <a:moveTo>
                    <a:pt x="0" y="0"/>
                  </a:moveTo>
                  <a:cubicBezTo>
                    <a:pt x="34" y="0"/>
                    <a:pt x="68" y="-1"/>
                    <a:pt x="103" y="-1"/>
                  </a:cubicBezTo>
                  <a:cubicBezTo>
                    <a:pt x="12001" y="-1"/>
                    <a:pt x="21659" y="9622"/>
                    <a:pt x="21702" y="21521"/>
                  </a:cubicBezTo>
                  <a:lnTo>
                    <a:pt x="103"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91" name="Arc 107"/>
            <p:cNvSpPr>
              <a:spLocks/>
            </p:cNvSpPr>
            <p:nvPr/>
          </p:nvSpPr>
          <p:spPr bwMode="auto">
            <a:xfrm rot="18420000">
              <a:off x="3218" y="3178"/>
              <a:ext cx="210" cy="274"/>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1"/>
                  </a:cubicBezTo>
                  <a:cubicBezTo>
                    <a:pt x="12001" y="-1"/>
                    <a:pt x="21659" y="9622"/>
                    <a:pt x="21702" y="21521"/>
                  </a:cubicBezTo>
                </a:path>
                <a:path w="21703" h="21600" stroke="0" extrusionOk="0">
                  <a:moveTo>
                    <a:pt x="0" y="0"/>
                  </a:moveTo>
                  <a:cubicBezTo>
                    <a:pt x="34" y="0"/>
                    <a:pt x="68" y="-1"/>
                    <a:pt x="103" y="-1"/>
                  </a:cubicBezTo>
                  <a:cubicBezTo>
                    <a:pt x="12001" y="-1"/>
                    <a:pt x="21659" y="9622"/>
                    <a:pt x="21702" y="21521"/>
                  </a:cubicBezTo>
                  <a:lnTo>
                    <a:pt x="103"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92" name="Arc 108"/>
            <p:cNvSpPr>
              <a:spLocks/>
            </p:cNvSpPr>
            <p:nvPr/>
          </p:nvSpPr>
          <p:spPr bwMode="auto">
            <a:xfrm rot="18420000">
              <a:off x="4015" y="3178"/>
              <a:ext cx="210" cy="274"/>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898" y="-1"/>
                    <a:pt x="21556" y="9622"/>
                    <a:pt x="21599" y="21521"/>
                  </a:cubicBezTo>
                </a:path>
                <a:path w="21600" h="21600" stroke="0" extrusionOk="0">
                  <a:moveTo>
                    <a:pt x="0" y="-1"/>
                  </a:moveTo>
                  <a:cubicBezTo>
                    <a:pt x="11898" y="-1"/>
                    <a:pt x="21556" y="9622"/>
                    <a:pt x="21599" y="21521"/>
                  </a:cubicBezTo>
                  <a:lnTo>
                    <a:pt x="0"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sp>
          <p:nvSpPr>
            <p:cNvPr id="656493" name="Arc 109"/>
            <p:cNvSpPr>
              <a:spLocks/>
            </p:cNvSpPr>
            <p:nvPr/>
          </p:nvSpPr>
          <p:spPr bwMode="auto">
            <a:xfrm rot="18420000">
              <a:off x="4767" y="3178"/>
              <a:ext cx="210" cy="274"/>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1"/>
                  </a:cubicBezTo>
                  <a:cubicBezTo>
                    <a:pt x="12001" y="-1"/>
                    <a:pt x="21659" y="9622"/>
                    <a:pt x="21702" y="21521"/>
                  </a:cubicBezTo>
                </a:path>
                <a:path w="21703" h="21600" stroke="0" extrusionOk="0">
                  <a:moveTo>
                    <a:pt x="0" y="0"/>
                  </a:moveTo>
                  <a:cubicBezTo>
                    <a:pt x="34" y="0"/>
                    <a:pt x="68" y="-1"/>
                    <a:pt x="103" y="-1"/>
                  </a:cubicBezTo>
                  <a:cubicBezTo>
                    <a:pt x="12001" y="-1"/>
                    <a:pt x="21659" y="9622"/>
                    <a:pt x="21702" y="21521"/>
                  </a:cubicBezTo>
                  <a:lnTo>
                    <a:pt x="103" y="21600"/>
                  </a:lnTo>
                  <a:close/>
                </a:path>
              </a:pathLst>
            </a:custGeom>
            <a:noFill/>
            <a:ln w="12700" cap="rnd">
              <a:solidFill>
                <a:schemeClr val="tx1"/>
              </a:solidFill>
              <a:round/>
              <a:headEnd type="triangle" w="med" len="med"/>
              <a:tailEnd type="triangle" w="med" len="med"/>
            </a:ln>
            <a:effectLst/>
          </p:spPr>
          <p:txBody>
            <a:bodyPr>
              <a:prstTxWarp prst="textNoShape">
                <a:avLst/>
              </a:prstTxWarp>
            </a:bodyPr>
            <a:lstStyle/>
            <a:p>
              <a:endParaRPr lang="en-US"/>
            </a:p>
          </p:txBody>
        </p:sp>
      </p:grpSp>
      <p:sp>
        <p:nvSpPr>
          <p:cNvPr id="114" name="Rectangle 2"/>
          <p:cNvSpPr txBox="1">
            <a:spLocks noChangeArrowheads="1"/>
          </p:cNvSpPr>
          <p:nvPr/>
        </p:nvSpPr>
        <p:spPr>
          <a:xfrm>
            <a:off x="838200" y="1219200"/>
            <a:ext cx="10515600" cy="47148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C00000"/>
                </a:solidFill>
              </a:rPr>
              <a:t>After Re-distribution</a:t>
            </a:r>
            <a:endParaRPr lang="en-US" sz="3200" dirty="0">
              <a:solidFill>
                <a:srgbClr val="C00000"/>
              </a:solidFill>
            </a:endParaRPr>
          </a:p>
        </p:txBody>
      </p:sp>
      <p:sp>
        <p:nvSpPr>
          <p:cNvPr id="113" name="TextBox 112"/>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2657566403"/>
      </p:ext>
    </p:ext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1" name="Rectangle 3"/>
          <p:cNvSpPr>
            <a:spLocks noGrp="1" noChangeArrowheads="1"/>
          </p:cNvSpPr>
          <p:nvPr>
            <p:ph type="body" idx="1"/>
          </p:nvPr>
        </p:nvSpPr>
        <p:spPr>
          <a:xfrm>
            <a:off x="1828800" y="1812472"/>
            <a:ext cx="8534400" cy="4648200"/>
          </a:xfrm>
        </p:spPr>
        <p:txBody>
          <a:bodyPr/>
          <a:lstStyle/>
          <a:p>
            <a:r>
              <a:rPr lang="en-US" dirty="0"/>
              <a:t>Try redistribution with </a:t>
            </a:r>
            <a:r>
              <a:rPr lang="en-US" b="1" dirty="0">
                <a:solidFill>
                  <a:srgbClr val="0000FF"/>
                </a:solidFill>
              </a:rPr>
              <a:t>all</a:t>
            </a:r>
            <a:r>
              <a:rPr lang="en-US" dirty="0">
                <a:solidFill>
                  <a:srgbClr val="0000FF"/>
                </a:solidFill>
              </a:rPr>
              <a:t> </a:t>
            </a:r>
            <a:r>
              <a:rPr lang="en-US" dirty="0"/>
              <a:t>siblings first, then merge. Why?</a:t>
            </a:r>
          </a:p>
          <a:p>
            <a:pPr lvl="1"/>
            <a:r>
              <a:rPr lang="en-US" dirty="0"/>
              <a:t>Good chance that redistribution is possible (large </a:t>
            </a:r>
            <a:r>
              <a:rPr lang="en-US" dirty="0" err="1"/>
              <a:t>fanout</a:t>
            </a:r>
            <a:r>
              <a:rPr lang="en-US" dirty="0"/>
              <a:t>!)</a:t>
            </a:r>
          </a:p>
          <a:p>
            <a:pPr lvl="1"/>
            <a:r>
              <a:rPr lang="en-US" dirty="0"/>
              <a:t>Only need to propagate changes to parent node</a:t>
            </a:r>
          </a:p>
          <a:p>
            <a:pPr lvl="1"/>
            <a:r>
              <a:rPr lang="en-US" dirty="0"/>
              <a:t>Files typically grow not shrink!</a:t>
            </a:r>
          </a:p>
        </p:txBody>
      </p:sp>
      <p:sp>
        <p:nvSpPr>
          <p:cNvPr id="7" name="Rectangle 2"/>
          <p:cNvSpPr txBox="1">
            <a:spLocks noChangeArrowheads="1"/>
          </p:cNvSpPr>
          <p:nvPr/>
        </p:nvSpPr>
        <p:spPr>
          <a:xfrm>
            <a:off x="838200" y="1219200"/>
            <a:ext cx="10515600" cy="47148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C00000"/>
                </a:solidFill>
              </a:rPr>
              <a:t>B+ Tree deletion</a:t>
            </a:r>
            <a:endParaRPr lang="en-US" sz="3200" dirty="0">
              <a:solidFill>
                <a:srgbClr val="C00000"/>
              </a:solidFill>
            </a:endParaRPr>
          </a:p>
        </p:txBody>
      </p:sp>
      <p:sp>
        <p:nvSpPr>
          <p:cNvPr id="11" name="TextBox 10"/>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3416296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4035" name="Rectangle 3"/>
          <p:cNvSpPr>
            <a:spLocks noGrp="1" noChangeArrowheads="1"/>
          </p:cNvSpPr>
          <p:nvPr>
            <p:ph type="body" idx="1"/>
          </p:nvPr>
        </p:nvSpPr>
        <p:spPr>
          <a:xfrm>
            <a:off x="1524000" y="1690688"/>
            <a:ext cx="9144000" cy="4626431"/>
          </a:xfrm>
        </p:spPr>
        <p:txBody>
          <a:bodyPr>
            <a:normAutofit fontScale="77500" lnSpcReduction="20000"/>
          </a:bodyPr>
          <a:lstStyle/>
          <a:p>
            <a:pPr>
              <a:lnSpc>
                <a:spcPct val="110000"/>
              </a:lnSpc>
            </a:pPr>
            <a:r>
              <a:rPr lang="en-US" dirty="0"/>
              <a:t>Duplicate Keys: many data entries with the same key value</a:t>
            </a:r>
          </a:p>
          <a:p>
            <a:pPr>
              <a:lnSpc>
                <a:spcPct val="110000"/>
              </a:lnSpc>
            </a:pPr>
            <a:r>
              <a:rPr lang="en-US" dirty="0"/>
              <a:t>Solution 1: </a:t>
            </a:r>
          </a:p>
          <a:p>
            <a:pPr lvl="1">
              <a:lnSpc>
                <a:spcPct val="110000"/>
              </a:lnSpc>
            </a:pPr>
            <a:r>
              <a:rPr lang="en-US" dirty="0"/>
              <a:t>All entries with a given key value reside on a single page</a:t>
            </a:r>
          </a:p>
          <a:p>
            <a:pPr lvl="1">
              <a:lnSpc>
                <a:spcPct val="110000"/>
              </a:lnSpc>
            </a:pPr>
            <a:r>
              <a:rPr lang="en-US" dirty="0"/>
              <a:t>Use overflow pages!</a:t>
            </a:r>
          </a:p>
          <a:p>
            <a:pPr>
              <a:lnSpc>
                <a:spcPct val="110000"/>
              </a:lnSpc>
            </a:pPr>
            <a:r>
              <a:rPr lang="en-US" dirty="0"/>
              <a:t>Solution 2: </a:t>
            </a:r>
          </a:p>
          <a:p>
            <a:pPr lvl="1">
              <a:lnSpc>
                <a:spcPct val="110000"/>
              </a:lnSpc>
            </a:pPr>
            <a:r>
              <a:rPr lang="en-US" dirty="0"/>
              <a:t>Allow duplicate key values in data entries</a:t>
            </a:r>
          </a:p>
          <a:p>
            <a:pPr lvl="1">
              <a:lnSpc>
                <a:spcPct val="110000"/>
              </a:lnSpc>
            </a:pPr>
            <a:r>
              <a:rPr lang="en-US" dirty="0"/>
              <a:t>Modify search</a:t>
            </a:r>
          </a:p>
          <a:p>
            <a:pPr lvl="1">
              <a:lnSpc>
                <a:spcPct val="110000"/>
              </a:lnSpc>
            </a:pPr>
            <a:r>
              <a:rPr lang="en-US" dirty="0"/>
              <a:t>Use RID to get a </a:t>
            </a:r>
            <a:r>
              <a:rPr lang="en-US" b="1" dirty="0">
                <a:solidFill>
                  <a:srgbClr val="0000FF"/>
                </a:solidFill>
              </a:rPr>
              <a:t>unique</a:t>
            </a:r>
            <a:r>
              <a:rPr lang="en-US" dirty="0">
                <a:solidFill>
                  <a:srgbClr val="0000FF"/>
                </a:solidFill>
              </a:rPr>
              <a:t> </a:t>
            </a:r>
            <a:r>
              <a:rPr lang="en-US" dirty="0"/>
              <a:t>(composite) key!</a:t>
            </a:r>
          </a:p>
          <a:p>
            <a:pPr>
              <a:lnSpc>
                <a:spcPct val="110000"/>
              </a:lnSpc>
            </a:pPr>
            <a:r>
              <a:rPr lang="en-US" dirty="0"/>
              <a:t>Use list of rids instead of a single rid in the leaf level</a:t>
            </a:r>
          </a:p>
          <a:p>
            <a:pPr lvl="1">
              <a:lnSpc>
                <a:spcPct val="110000"/>
              </a:lnSpc>
            </a:pPr>
            <a:r>
              <a:rPr lang="en-US" dirty="0"/>
              <a:t>Single data entry could still span multiple pages</a:t>
            </a:r>
          </a:p>
        </p:txBody>
      </p:sp>
      <p:sp>
        <p:nvSpPr>
          <p:cNvPr id="8" name="Rectangle 2"/>
          <p:cNvSpPr txBox="1">
            <a:spLocks noChangeArrowheads="1"/>
          </p:cNvSpPr>
          <p:nvPr/>
        </p:nvSpPr>
        <p:spPr>
          <a:xfrm>
            <a:off x="838200" y="1143000"/>
            <a:ext cx="10515600" cy="54768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C00000"/>
                </a:solidFill>
              </a:rPr>
              <a:t>Duplicates</a:t>
            </a:r>
            <a:endParaRPr lang="en-US" dirty="0">
              <a:solidFill>
                <a:srgbClr val="C00000"/>
              </a:solidFill>
            </a:endParaRPr>
          </a:p>
        </p:txBody>
      </p:sp>
      <p:sp>
        <p:nvSpPr>
          <p:cNvPr id="7" name="TextBox 6"/>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877975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965319"/>
            <a:ext cx="10972801" cy="711081"/>
          </a:xfrm>
        </p:spPr>
        <p:txBody>
          <a:bodyPr/>
          <a:lstStyle/>
          <a:p>
            <a:r>
              <a:rPr lang="en-US" dirty="0">
                <a:solidFill>
                  <a:srgbClr val="C00000"/>
                </a:solidFill>
              </a:rPr>
              <a:t>B+ Tree Design</a:t>
            </a:r>
          </a:p>
        </p:txBody>
      </p:sp>
      <p:sp>
        <p:nvSpPr>
          <p:cNvPr id="79875" name="Rectangle 3"/>
          <p:cNvSpPr>
            <a:spLocks noGrp="1" noChangeArrowheads="1"/>
          </p:cNvSpPr>
          <p:nvPr>
            <p:ph type="body" idx="1"/>
          </p:nvPr>
        </p:nvSpPr>
        <p:spPr>
          <a:xfrm>
            <a:off x="609600" y="1600200"/>
            <a:ext cx="10972801" cy="4525965"/>
          </a:xfrm>
        </p:spPr>
        <p:txBody>
          <a:bodyPr>
            <a:normAutofit fontScale="92500" lnSpcReduction="10000"/>
          </a:bodyPr>
          <a:lstStyle/>
          <a:p>
            <a:r>
              <a:rPr lang="en-US" dirty="0"/>
              <a:t>How large</a:t>
            </a:r>
            <a:r>
              <a:rPr lang="en-US" dirty="0" smtClean="0"/>
              <a:t> is </a:t>
            </a:r>
            <a:r>
              <a:rPr lang="en-US" b="1" i="1" dirty="0" smtClean="0"/>
              <a:t>d</a:t>
            </a:r>
            <a:r>
              <a:rPr lang="en-US" dirty="0" smtClean="0"/>
              <a:t>?</a:t>
            </a:r>
          </a:p>
          <a:p>
            <a:r>
              <a:rPr lang="en-US" dirty="0" smtClean="0"/>
              <a:t>Example</a:t>
            </a:r>
            <a:r>
              <a:rPr lang="en-US" dirty="0"/>
              <a:t>:</a:t>
            </a:r>
          </a:p>
          <a:p>
            <a:pPr lvl="1"/>
            <a:r>
              <a:rPr lang="en-US" dirty="0"/>
              <a:t>Key size = 4 bytes</a:t>
            </a:r>
          </a:p>
          <a:p>
            <a:pPr lvl="1"/>
            <a:r>
              <a:rPr lang="en-US" dirty="0"/>
              <a:t>Pointer size = 8 bytes</a:t>
            </a:r>
          </a:p>
          <a:p>
            <a:pPr lvl="1"/>
            <a:r>
              <a:rPr lang="en-US" dirty="0"/>
              <a:t>Block size = 4096 </a:t>
            </a:r>
            <a:r>
              <a:rPr lang="en-US" dirty="0" smtClean="0"/>
              <a:t>bytes</a:t>
            </a:r>
            <a:endParaRPr lang="en-US" dirty="0"/>
          </a:p>
          <a:p>
            <a:endParaRPr lang="en-US" dirty="0" smtClean="0"/>
          </a:p>
          <a:p>
            <a:r>
              <a:rPr lang="en-US" dirty="0" smtClean="0"/>
              <a:t>We </a:t>
            </a:r>
            <a:r>
              <a:rPr lang="en-US" dirty="0"/>
              <a:t>want each </a:t>
            </a:r>
            <a:r>
              <a:rPr lang="en-US" i="1" dirty="0"/>
              <a:t>node</a:t>
            </a:r>
            <a:r>
              <a:rPr lang="en-US" dirty="0"/>
              <a:t> to fit on a single </a:t>
            </a:r>
            <a:r>
              <a:rPr lang="en-US" i="1" dirty="0" smtClean="0"/>
              <a:t>block/page</a:t>
            </a:r>
            <a:endParaRPr lang="en-US" dirty="0" smtClean="0"/>
          </a:p>
          <a:p>
            <a:pPr lvl="1"/>
            <a:r>
              <a:rPr lang="en-US" dirty="0" smtClean="0"/>
              <a:t>2d </a:t>
            </a:r>
            <a:r>
              <a:rPr lang="en-US" dirty="0"/>
              <a:t>x 4  + (2d+1) x 8  &lt;=  </a:t>
            </a:r>
            <a:r>
              <a:rPr lang="en-US" dirty="0" smtClean="0"/>
              <a:t>4096 </a:t>
            </a:r>
            <a:r>
              <a:rPr lang="en-US" dirty="0" smtClean="0">
                <a:sym typeface="Wingdings"/>
              </a:rPr>
              <a:t> </a:t>
            </a:r>
            <a:r>
              <a:rPr lang="en-US" b="1" i="1" dirty="0" smtClean="0">
                <a:sym typeface="Wingdings"/>
              </a:rPr>
              <a:t>d &lt;= 170</a:t>
            </a:r>
            <a:endParaRPr lang="en-US" b="1" i="1" dirty="0"/>
          </a:p>
        </p:txBody>
      </p:sp>
      <p:sp>
        <p:nvSpPr>
          <p:cNvPr id="13" name="TextBox 12"/>
          <p:cNvSpPr txBox="1"/>
          <p:nvPr/>
        </p:nvSpPr>
        <p:spPr>
          <a:xfrm>
            <a:off x="8046318" y="2610320"/>
            <a:ext cx="3704549"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NB: Oracle allows 64K = 2^16 byte blocks</a:t>
            </a:r>
            <a:endParaRPr lang="en-US" sz="2400" i="1" dirty="0">
              <a:latin typeface="+mj-lt"/>
            </a:endParaRPr>
          </a:p>
          <a:p>
            <a:r>
              <a:rPr lang="en-US" sz="2400" dirty="0" smtClean="0">
                <a:latin typeface="+mj-lt"/>
                <a:sym typeface="Wingdings"/>
              </a:rPr>
              <a:t> d &lt;= 2730</a:t>
            </a:r>
            <a:endParaRPr lang="en-US" sz="2400" dirty="0">
              <a:latin typeface="+mj-lt"/>
            </a:endParaRPr>
          </a:p>
        </p:txBody>
      </p:sp>
      <p:sp>
        <p:nvSpPr>
          <p:cNvPr id="9" name="TextBox 8"/>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86493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990600"/>
            <a:ext cx="10972801" cy="711081"/>
          </a:xfrm>
        </p:spPr>
        <p:txBody>
          <a:bodyPr/>
          <a:lstStyle/>
          <a:p>
            <a:r>
              <a:rPr lang="en-US" dirty="0">
                <a:solidFill>
                  <a:srgbClr val="C00000"/>
                </a:solidFill>
              </a:rPr>
              <a:t>B+ </a:t>
            </a:r>
            <a:r>
              <a:rPr lang="en-US" dirty="0" smtClean="0">
                <a:solidFill>
                  <a:srgbClr val="C00000"/>
                </a:solidFill>
              </a:rPr>
              <a:t>Tree: High </a:t>
            </a:r>
            <a:r>
              <a:rPr lang="en-US" dirty="0" err="1" smtClean="0">
                <a:solidFill>
                  <a:srgbClr val="C00000"/>
                </a:solidFill>
              </a:rPr>
              <a:t>Fanout</a:t>
            </a:r>
            <a:r>
              <a:rPr lang="en-US" dirty="0" smtClean="0">
                <a:solidFill>
                  <a:srgbClr val="C00000"/>
                </a:solidFill>
              </a:rPr>
              <a:t> = Smaller &amp; Lower IO</a:t>
            </a:r>
            <a:endParaRPr lang="en-US" dirty="0">
              <a:solidFill>
                <a:srgbClr val="C00000"/>
              </a:solidFill>
            </a:endParaRPr>
          </a:p>
        </p:txBody>
      </p:sp>
      <p:sp>
        <p:nvSpPr>
          <p:cNvPr id="79875" name="Rectangle 3"/>
          <p:cNvSpPr>
            <a:spLocks noGrp="1" noChangeArrowheads="1"/>
          </p:cNvSpPr>
          <p:nvPr>
            <p:ph type="body" idx="1"/>
          </p:nvPr>
        </p:nvSpPr>
        <p:spPr>
          <a:xfrm>
            <a:off x="838200" y="1825625"/>
            <a:ext cx="7315200" cy="4351338"/>
          </a:xfrm>
        </p:spPr>
        <p:txBody>
          <a:bodyPr>
            <a:normAutofit fontScale="62500" lnSpcReduction="20000"/>
          </a:bodyPr>
          <a:lstStyle/>
          <a:p>
            <a:r>
              <a:rPr lang="en-US" dirty="0" smtClean="0"/>
              <a:t>As compared to e.g. binary search trees, B+ Trees have </a:t>
            </a:r>
            <a:r>
              <a:rPr lang="en-US" b="1" dirty="0" smtClean="0"/>
              <a:t>high</a:t>
            </a:r>
            <a:r>
              <a:rPr lang="en-US" dirty="0" smtClean="0"/>
              <a:t> </a:t>
            </a:r>
            <a:r>
              <a:rPr lang="en-US" b="1" i="1" dirty="0" err="1" smtClean="0"/>
              <a:t>fanout</a:t>
            </a:r>
            <a:r>
              <a:rPr lang="en-US" b="1" i="1" dirty="0" smtClean="0"/>
              <a:t> </a:t>
            </a:r>
            <a:r>
              <a:rPr lang="en-US" dirty="0" smtClean="0"/>
              <a:t>(</a:t>
            </a:r>
            <a:r>
              <a:rPr lang="en-US" b="1" i="1" dirty="0" smtClean="0"/>
              <a:t>between d+1 and 2d+1</a:t>
            </a:r>
            <a:r>
              <a:rPr lang="en-US" dirty="0" smtClean="0"/>
              <a:t>)</a:t>
            </a:r>
            <a:endParaRPr lang="en-US" dirty="0"/>
          </a:p>
          <a:p>
            <a:endParaRPr lang="en-US" dirty="0" smtClean="0"/>
          </a:p>
          <a:p>
            <a:r>
              <a:rPr lang="en-US" dirty="0" smtClean="0"/>
              <a:t>This means that the </a:t>
            </a:r>
            <a:r>
              <a:rPr lang="en-US" b="1" dirty="0" smtClean="0"/>
              <a:t>depth of the tree is small </a:t>
            </a:r>
            <a:r>
              <a:rPr lang="en-US" dirty="0" smtClean="0">
                <a:sym typeface="Wingdings"/>
              </a:rPr>
              <a:t> getting to any element requires very few IO operations!</a:t>
            </a:r>
          </a:p>
          <a:p>
            <a:pPr lvl="1"/>
            <a:r>
              <a:rPr lang="en-US" dirty="0" smtClean="0">
                <a:sym typeface="Wingdings"/>
              </a:rPr>
              <a:t>Also can often store most or all of the B+ Tree in main memory!</a:t>
            </a:r>
            <a:endParaRPr lang="en-US" dirty="0"/>
          </a:p>
          <a:p>
            <a:endParaRPr lang="en-US" dirty="0" smtClean="0"/>
          </a:p>
          <a:p>
            <a:r>
              <a:rPr lang="en-US" dirty="0" smtClean="0"/>
              <a:t>A </a:t>
            </a:r>
            <a:r>
              <a:rPr lang="en-US" dirty="0" err="1" smtClean="0"/>
              <a:t>TiB</a:t>
            </a:r>
            <a:r>
              <a:rPr lang="en-US" dirty="0" smtClean="0"/>
              <a:t> = 2</a:t>
            </a:r>
            <a:r>
              <a:rPr lang="en-US" baseline="30000" dirty="0" smtClean="0"/>
              <a:t>40</a:t>
            </a:r>
            <a:r>
              <a:rPr lang="en-US" dirty="0" smtClean="0"/>
              <a:t> Bytes.  What is the height of a B+ Tree (with fill-factor = 1) that indexes it (with 64K pages)?</a:t>
            </a:r>
          </a:p>
          <a:p>
            <a:pPr lvl="1"/>
            <a:r>
              <a:rPr lang="en-US" dirty="0" smtClean="0"/>
              <a:t>(2*2730 + 1)</a:t>
            </a:r>
            <a:r>
              <a:rPr lang="en-US" baseline="30000" dirty="0" smtClean="0"/>
              <a:t>h</a:t>
            </a:r>
            <a:r>
              <a:rPr lang="en-US" dirty="0" smtClean="0"/>
              <a:t> = 2</a:t>
            </a:r>
            <a:r>
              <a:rPr lang="en-US" baseline="30000" dirty="0" smtClean="0"/>
              <a:t>40</a:t>
            </a:r>
            <a:r>
              <a:rPr lang="en-US" dirty="0" smtClean="0"/>
              <a:t> </a:t>
            </a:r>
            <a:r>
              <a:rPr lang="en-US" dirty="0" smtClean="0">
                <a:sym typeface="Wingdings"/>
              </a:rPr>
              <a:t> </a:t>
            </a:r>
            <a:r>
              <a:rPr lang="en-US" b="1" i="1" dirty="0">
                <a:sym typeface="Wingdings"/>
              </a:rPr>
              <a:t>h</a:t>
            </a:r>
            <a:r>
              <a:rPr lang="en-US" b="1" i="1" dirty="0" smtClean="0">
                <a:sym typeface="Wingdings"/>
              </a:rPr>
              <a:t> = 4 </a:t>
            </a:r>
            <a:endParaRPr lang="en-US" b="1" i="1" dirty="0" smtClean="0"/>
          </a:p>
          <a:p>
            <a:pPr lvl="1"/>
            <a:endParaRPr lang="en-US" b="1" i="1" dirty="0"/>
          </a:p>
        </p:txBody>
      </p:sp>
      <p:sp>
        <p:nvSpPr>
          <p:cNvPr id="13" name="TextBox 12"/>
          <p:cNvSpPr txBox="1"/>
          <p:nvPr/>
        </p:nvSpPr>
        <p:spPr>
          <a:xfrm>
            <a:off x="7848600" y="1425378"/>
            <a:ext cx="4207067" cy="2677656"/>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a:t>
            </a:r>
            <a:r>
              <a:rPr lang="en-US" sz="2400" b="1" u="sng" dirty="0" err="1" smtClean="0">
                <a:latin typeface="+mj-lt"/>
              </a:rPr>
              <a:t>fanout</a:t>
            </a:r>
            <a:r>
              <a:rPr lang="en-US" sz="2400" dirty="0" smtClean="0">
                <a:latin typeface="+mj-lt"/>
              </a:rPr>
              <a:t> is defined as the number of pointers to child nodes coming out of a node</a:t>
            </a:r>
          </a:p>
          <a:p>
            <a:endParaRPr lang="en-US" sz="2400" dirty="0">
              <a:latin typeface="+mj-lt"/>
            </a:endParaRPr>
          </a:p>
          <a:p>
            <a:r>
              <a:rPr lang="en-US" sz="2400" b="1" i="1" dirty="0" smtClean="0">
                <a:latin typeface="+mj-lt"/>
              </a:rPr>
              <a:t>Note that </a:t>
            </a:r>
            <a:r>
              <a:rPr lang="en-US" sz="2400" b="1" i="1" dirty="0" err="1" smtClean="0">
                <a:latin typeface="+mj-lt"/>
              </a:rPr>
              <a:t>fanout</a:t>
            </a:r>
            <a:r>
              <a:rPr lang="en-US" sz="2400" b="1" i="1" dirty="0" smtClean="0">
                <a:latin typeface="+mj-lt"/>
              </a:rPr>
              <a:t> is dynamic- we’ll often assume it’s constant!</a:t>
            </a:r>
            <a:endParaRPr lang="en-US" sz="2400" b="1" i="1" dirty="0">
              <a:latin typeface="+mj-lt"/>
            </a:endParaRPr>
          </a:p>
        </p:txBody>
      </p:sp>
      <p:sp>
        <p:nvSpPr>
          <p:cNvPr id="8" name="TextBox 7"/>
          <p:cNvSpPr txBox="1"/>
          <p:nvPr/>
        </p:nvSpPr>
        <p:spPr>
          <a:xfrm>
            <a:off x="8046317" y="4607303"/>
            <a:ext cx="3704549"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known universe contains ~10</a:t>
            </a:r>
            <a:r>
              <a:rPr lang="en-US" sz="2400" baseline="30000" dirty="0" smtClean="0">
                <a:latin typeface="+mj-lt"/>
              </a:rPr>
              <a:t>80</a:t>
            </a:r>
            <a:r>
              <a:rPr lang="en-US" sz="2400" dirty="0" smtClean="0">
                <a:latin typeface="+mj-lt"/>
              </a:rPr>
              <a:t> particles… what is </a:t>
            </a:r>
            <a:r>
              <a:rPr lang="en-US" sz="2400" smtClean="0">
                <a:latin typeface="+mj-lt"/>
              </a:rPr>
              <a:t>the height of a B+ Tree that indexes these?</a:t>
            </a:r>
            <a:endParaRPr lang="en-US" sz="2400" dirty="0">
              <a:latin typeface="+mj-lt"/>
            </a:endParaRPr>
          </a:p>
        </p:txBody>
      </p:sp>
      <p:sp>
        <p:nvSpPr>
          <p:cNvPr id="9" name="TextBox 8"/>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347908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6006"/>
            <a:ext cx="7772400" cy="838201"/>
          </a:xfrm>
          <a:noFill/>
          <a:ln/>
        </p:spPr>
        <p:txBody>
          <a:bodyPr vert="horz" lIns="92075" tIns="46038" rIns="92075" bIns="46038" rtlCol="0" anchor="ctr">
            <a:normAutofit/>
          </a:bodyPr>
          <a:lstStyle/>
          <a:p>
            <a:r>
              <a:rPr lang="en-US" dirty="0">
                <a:solidFill>
                  <a:srgbClr val="C00000"/>
                </a:solidFill>
              </a:rPr>
              <a:t>B+ Trees in Practice</a:t>
            </a:r>
          </a:p>
        </p:txBody>
      </p:sp>
      <p:sp>
        <p:nvSpPr>
          <p:cNvPr id="83973" name="Rectangle 5"/>
          <p:cNvSpPr>
            <a:spLocks noGrp="1" noChangeArrowheads="1"/>
          </p:cNvSpPr>
          <p:nvPr>
            <p:ph type="body" idx="1"/>
          </p:nvPr>
        </p:nvSpPr>
        <p:spPr>
          <a:xfrm>
            <a:off x="850900" y="1866900"/>
            <a:ext cx="10502900" cy="4686300"/>
          </a:xfrm>
          <a:noFill/>
          <a:ln/>
        </p:spPr>
        <p:txBody>
          <a:bodyPr vert="horz" lIns="92075" tIns="46038" rIns="92075" bIns="46038" rtlCol="0">
            <a:normAutofit fontScale="85000" lnSpcReduction="20000"/>
          </a:bodyPr>
          <a:lstStyle/>
          <a:p>
            <a:pPr>
              <a:lnSpc>
                <a:spcPct val="90000"/>
              </a:lnSpc>
            </a:pPr>
            <a:r>
              <a:rPr lang="en-US" dirty="0"/>
              <a:t>Typical order: </a:t>
            </a:r>
            <a:r>
              <a:rPr lang="en-US" dirty="0" smtClean="0"/>
              <a:t>d=100</a:t>
            </a:r>
            <a:r>
              <a:rPr lang="en-US" dirty="0"/>
              <a:t>.  Typical fill-factor: 67%.</a:t>
            </a:r>
          </a:p>
          <a:p>
            <a:pPr lvl="1">
              <a:lnSpc>
                <a:spcPct val="90000"/>
              </a:lnSpc>
            </a:pPr>
            <a:r>
              <a:rPr lang="en-US" dirty="0"/>
              <a:t>average </a:t>
            </a:r>
            <a:r>
              <a:rPr lang="en-US" dirty="0" err="1"/>
              <a:t>fanout</a:t>
            </a:r>
            <a:r>
              <a:rPr lang="en-US" dirty="0"/>
              <a:t> = 133</a:t>
            </a:r>
          </a:p>
          <a:p>
            <a:pPr>
              <a:lnSpc>
                <a:spcPct val="90000"/>
              </a:lnSpc>
            </a:pPr>
            <a:endParaRPr lang="en-US" dirty="0" smtClean="0"/>
          </a:p>
          <a:p>
            <a:pPr>
              <a:lnSpc>
                <a:spcPct val="90000"/>
              </a:lnSpc>
            </a:pPr>
            <a:r>
              <a:rPr lang="en-US" dirty="0" smtClean="0"/>
              <a:t>Typical </a:t>
            </a:r>
            <a:r>
              <a:rPr lang="en-US" dirty="0"/>
              <a:t>capacities:</a:t>
            </a:r>
          </a:p>
          <a:p>
            <a:pPr lvl="1">
              <a:lnSpc>
                <a:spcPct val="90000"/>
              </a:lnSpc>
            </a:pPr>
            <a:r>
              <a:rPr lang="en-US" dirty="0"/>
              <a:t>Height 4: 133</a:t>
            </a:r>
            <a:r>
              <a:rPr lang="en-US" baseline="30000" dirty="0"/>
              <a:t>4</a:t>
            </a:r>
            <a:r>
              <a:rPr lang="en-US" dirty="0"/>
              <a:t> = 312,900,700 records</a:t>
            </a:r>
          </a:p>
          <a:p>
            <a:pPr lvl="1">
              <a:lnSpc>
                <a:spcPct val="90000"/>
              </a:lnSpc>
            </a:pPr>
            <a:r>
              <a:rPr lang="en-US" dirty="0"/>
              <a:t>Height 3: 133</a:t>
            </a:r>
            <a:r>
              <a:rPr lang="en-US" baseline="30000" dirty="0"/>
              <a:t>3</a:t>
            </a:r>
            <a:r>
              <a:rPr lang="en-US" dirty="0"/>
              <a:t> =     2,352,637 records</a:t>
            </a:r>
          </a:p>
          <a:p>
            <a:pPr>
              <a:lnSpc>
                <a:spcPct val="90000"/>
              </a:lnSpc>
            </a:pPr>
            <a:endParaRPr lang="en-US" dirty="0" smtClean="0"/>
          </a:p>
          <a:p>
            <a:pPr>
              <a:lnSpc>
                <a:spcPct val="90000"/>
              </a:lnSpc>
            </a:pPr>
            <a:r>
              <a:rPr lang="en-US" dirty="0" smtClean="0"/>
              <a:t>Top </a:t>
            </a:r>
            <a:r>
              <a:rPr lang="en-US" dirty="0"/>
              <a:t>levels of tree sit </a:t>
            </a:r>
            <a:r>
              <a:rPr lang="en-US" i="1" dirty="0"/>
              <a:t>in the buffer pool</a:t>
            </a:r>
            <a:r>
              <a:rPr lang="en-US" dirty="0"/>
              <a:t>:</a:t>
            </a:r>
          </a:p>
          <a:p>
            <a:pPr lvl="1">
              <a:lnSpc>
                <a:spcPct val="90000"/>
              </a:lnSpc>
            </a:pPr>
            <a:r>
              <a:rPr lang="en-US" dirty="0"/>
              <a:t>Level 1 =           1 page  =     8 Kbytes</a:t>
            </a:r>
          </a:p>
          <a:p>
            <a:pPr lvl="1">
              <a:lnSpc>
                <a:spcPct val="90000"/>
              </a:lnSpc>
            </a:pPr>
            <a:r>
              <a:rPr lang="en-US" dirty="0"/>
              <a:t>Level 2 =      133 pages =     1 </a:t>
            </a:r>
            <a:r>
              <a:rPr lang="en-US" dirty="0" err="1"/>
              <a:t>Mbyte</a:t>
            </a:r>
            <a:endParaRPr lang="en-US" dirty="0"/>
          </a:p>
          <a:p>
            <a:pPr lvl="1">
              <a:lnSpc>
                <a:spcPct val="90000"/>
              </a:lnSpc>
            </a:pPr>
            <a:r>
              <a:rPr lang="en-US" dirty="0"/>
              <a:t>Level 3 = 17,689 pages = 133 </a:t>
            </a:r>
            <a:r>
              <a:rPr lang="en-US" dirty="0" err="1"/>
              <a:t>MBytes</a:t>
            </a:r>
            <a:r>
              <a:rPr lang="en-US" dirty="0"/>
              <a:t>    </a:t>
            </a:r>
            <a:r>
              <a:rPr lang="en-US" sz="2000" dirty="0"/>
              <a:t>  </a:t>
            </a:r>
          </a:p>
        </p:txBody>
      </p:sp>
      <p:sp>
        <p:nvSpPr>
          <p:cNvPr id="6" name="TextBox 5"/>
          <p:cNvSpPr txBox="1"/>
          <p:nvPr/>
        </p:nvSpPr>
        <p:spPr>
          <a:xfrm>
            <a:off x="7327900" y="5294293"/>
            <a:ext cx="2590800"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Typically</a:t>
            </a:r>
            <a:r>
              <a:rPr lang="en-US" sz="2800">
                <a:latin typeface="+mj-lt"/>
              </a:rPr>
              <a:t>, </a:t>
            </a:r>
            <a:r>
              <a:rPr lang="en-US" sz="2800" smtClean="0">
                <a:latin typeface="+mj-lt"/>
              </a:rPr>
              <a:t>only pay </a:t>
            </a:r>
            <a:r>
              <a:rPr lang="en-US" sz="2800" dirty="0">
                <a:latin typeface="+mj-lt"/>
              </a:rPr>
              <a:t>for one IO!</a:t>
            </a:r>
          </a:p>
        </p:txBody>
      </p:sp>
      <p:sp>
        <p:nvSpPr>
          <p:cNvPr id="11" name="TextBox 10"/>
          <p:cNvSpPr txBox="1"/>
          <p:nvPr/>
        </p:nvSpPr>
        <p:spPr>
          <a:xfrm>
            <a:off x="8293100" y="2404408"/>
            <a:ext cx="3505200"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Fill-factor</a:t>
            </a:r>
            <a:r>
              <a:rPr lang="en-US" sz="2400" dirty="0" smtClean="0">
                <a:latin typeface="+mj-lt"/>
              </a:rPr>
              <a:t> is the percent of available slots in the B+ Tree that are filled; is usually &lt; 1 to leave slack for (quicker) insertions</a:t>
            </a:r>
            <a:endParaRPr lang="en-US" sz="2400" dirty="0">
              <a:latin typeface="+mj-lt"/>
            </a:endParaRPr>
          </a:p>
        </p:txBody>
      </p:sp>
      <p:sp>
        <p:nvSpPr>
          <p:cNvPr id="15" name="TextBox 14"/>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2074375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97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97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97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3973">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973">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97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Bottom)">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P spid="6"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144608"/>
            <a:ext cx="7772400" cy="760392"/>
          </a:xfrm>
          <a:noFill/>
          <a:ln/>
        </p:spPr>
        <p:txBody>
          <a:bodyPr vert="horz" lIns="92075" tIns="46038" rIns="92075" bIns="46038" rtlCol="0" anchor="ctr">
            <a:normAutofit/>
          </a:bodyPr>
          <a:lstStyle/>
          <a:p>
            <a:r>
              <a:rPr lang="en-US" dirty="0">
                <a:solidFill>
                  <a:srgbClr val="C00000"/>
                </a:solidFill>
              </a:rPr>
              <a:t>Cost: Number of Block accesses : </a:t>
            </a:r>
            <a:r>
              <a:rPr lang="en-US" b="1" i="1" dirty="0" smtClean="0">
                <a:solidFill>
                  <a:srgbClr val="C00000"/>
                </a:solidFill>
              </a:rPr>
              <a:t>Read</a:t>
            </a:r>
            <a:r>
              <a:rPr lang="en-US" dirty="0" smtClean="0">
                <a:solidFill>
                  <a:srgbClr val="C00000"/>
                </a:solidFill>
              </a:rPr>
              <a:t> </a:t>
            </a:r>
            <a:endParaRPr lang="en-US" dirty="0">
              <a:solidFill>
                <a:srgbClr val="C00000"/>
              </a:solidFill>
            </a:endParaRPr>
          </a:p>
        </p:txBody>
      </p:sp>
      <p:sp>
        <p:nvSpPr>
          <p:cNvPr id="83973" name="Rectangle 5"/>
          <p:cNvSpPr>
            <a:spLocks noGrp="1" noChangeArrowheads="1"/>
          </p:cNvSpPr>
          <p:nvPr>
            <p:ph type="body" idx="1"/>
          </p:nvPr>
        </p:nvSpPr>
        <p:spPr>
          <a:xfrm>
            <a:off x="1066800" y="2022175"/>
            <a:ext cx="10502900" cy="4686300"/>
          </a:xfrm>
          <a:noFill/>
          <a:ln/>
        </p:spPr>
        <p:txBody>
          <a:bodyPr vert="horz" lIns="92075" tIns="46038" rIns="92075" bIns="46038" rtlCol="0">
            <a:normAutofit fontScale="70000" lnSpcReduction="20000"/>
          </a:bodyPr>
          <a:lstStyle/>
          <a:p>
            <a:pPr>
              <a:lnSpc>
                <a:spcPct val="90000"/>
              </a:lnSpc>
            </a:pPr>
            <a:r>
              <a:rPr lang="en-US" dirty="0"/>
              <a:t>B+ tree with </a:t>
            </a:r>
            <a:r>
              <a:rPr lang="en-US" b="1" dirty="0"/>
              <a:t>h </a:t>
            </a:r>
            <a:r>
              <a:rPr lang="en-US" dirty="0"/>
              <a:t>height</a:t>
            </a:r>
            <a:r>
              <a:rPr lang="en-US" sz="2000" dirty="0"/>
              <a:t> </a:t>
            </a:r>
            <a:r>
              <a:rPr lang="en-US" sz="2000" dirty="0" smtClean="0"/>
              <a:t>: </a:t>
            </a:r>
            <a:r>
              <a:rPr lang="en-US" i="1" dirty="0"/>
              <a:t>h </a:t>
            </a:r>
            <a:r>
              <a:rPr lang="en-US" dirty="0"/>
              <a:t>&gt; log </a:t>
            </a:r>
            <a:r>
              <a:rPr lang="en-US" i="1" dirty="0"/>
              <a:t>n</a:t>
            </a:r>
            <a:r>
              <a:rPr lang="en-US" dirty="0"/>
              <a:t>/log </a:t>
            </a:r>
            <a:r>
              <a:rPr lang="en-US" i="1" dirty="0" smtClean="0"/>
              <a:t>p</a:t>
            </a:r>
            <a:r>
              <a:rPr lang="en-US" sz="2000" dirty="0" smtClean="0"/>
              <a:t> </a:t>
            </a:r>
          </a:p>
          <a:p>
            <a:pPr>
              <a:lnSpc>
                <a:spcPct val="90000"/>
              </a:lnSpc>
            </a:pPr>
            <a:endParaRPr lang="en-US" sz="2000" dirty="0"/>
          </a:p>
          <a:p>
            <a:pPr>
              <a:lnSpc>
                <a:spcPct val="90000"/>
              </a:lnSpc>
            </a:pPr>
            <a:endParaRPr lang="en-US" sz="20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a:lnSpc>
                <a:spcPct val="90000"/>
              </a:lnSpc>
            </a:pPr>
            <a:endParaRPr lang="en-US" dirty="0" smtClean="0"/>
          </a:p>
          <a:p>
            <a:pPr>
              <a:lnSpc>
                <a:spcPct val="90000"/>
              </a:lnSpc>
            </a:pPr>
            <a:r>
              <a:rPr lang="en-US" dirty="0" smtClean="0"/>
              <a:t>Read </a:t>
            </a:r>
            <a:r>
              <a:rPr lang="en-US" dirty="0"/>
              <a:t>a single row in a table (using a </a:t>
            </a:r>
            <a:r>
              <a:rPr lang="en-US" dirty="0" err="1"/>
              <a:t>B+tree</a:t>
            </a:r>
            <a:r>
              <a:rPr lang="en-US" dirty="0"/>
              <a:t>)</a:t>
            </a:r>
            <a:br>
              <a:rPr lang="en-US" dirty="0"/>
            </a:br>
            <a:r>
              <a:rPr lang="en-US" dirty="0">
                <a:solidFill>
                  <a:srgbClr val="FF0000"/>
                </a:solidFill>
              </a:rPr>
              <a:t>= </a:t>
            </a:r>
            <a:r>
              <a:rPr lang="en-US" i="1" dirty="0">
                <a:solidFill>
                  <a:srgbClr val="FF0000"/>
                </a:solidFill>
              </a:rPr>
              <a:t>h </a:t>
            </a:r>
            <a:r>
              <a:rPr lang="en-US" dirty="0">
                <a:solidFill>
                  <a:srgbClr val="FF0000"/>
                </a:solidFill>
              </a:rPr>
              <a:t>+ 1 block accesses.</a:t>
            </a:r>
            <a:r>
              <a:rPr lang="en-US" sz="2000" dirty="0">
                <a:solidFill>
                  <a:srgbClr val="FF0000"/>
                </a:solidFill>
              </a:rPr>
              <a:t> </a:t>
            </a:r>
            <a:r>
              <a:rPr lang="en-US" sz="2000" dirty="0"/>
              <a:t/>
            </a:r>
            <a:br>
              <a:rPr lang="en-US" sz="2000" dirty="0"/>
            </a:br>
            <a:r>
              <a:rPr lang="en-US" sz="2000" dirty="0"/>
              <a:t/>
            </a:r>
            <a:br>
              <a:rPr lang="en-US" sz="2000" dirty="0"/>
            </a:br>
            <a:r>
              <a:rPr lang="en-US" sz="2000" dirty="0"/>
              <a:t/>
            </a:r>
            <a:br>
              <a:rPr lang="en-US" sz="2000" dirty="0"/>
            </a:br>
            <a:endParaRPr lang="en-US" sz="2000" dirty="0"/>
          </a:p>
        </p:txBody>
      </p:sp>
      <p:pic>
        <p:nvPicPr>
          <p:cNvPr id="2" name="Picture 1"/>
          <p:cNvPicPr>
            <a:picLocks noChangeAspect="1"/>
          </p:cNvPicPr>
          <p:nvPr/>
        </p:nvPicPr>
        <p:blipFill>
          <a:blip r:embed="rId3"/>
          <a:stretch>
            <a:fillRect/>
          </a:stretch>
        </p:blipFill>
        <p:spPr>
          <a:xfrm>
            <a:off x="2365555" y="2600325"/>
            <a:ext cx="6286500" cy="2657475"/>
          </a:xfrm>
          <a:prstGeom prst="rect">
            <a:avLst/>
          </a:prstGeom>
        </p:spPr>
      </p:pic>
      <p:sp>
        <p:nvSpPr>
          <p:cNvPr id="10" name="TextBox 9"/>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176845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4</a:t>
            </a:fld>
            <a:endParaRPr lang="en-US">
              <a:solidFill>
                <a:prstClr val="black">
                  <a:tint val="75000"/>
                </a:prstClr>
              </a:solidFill>
            </a:endParaRPr>
          </a:p>
        </p:txBody>
      </p:sp>
      <p:sp>
        <p:nvSpPr>
          <p:cNvPr id="2" name="TextBox 1"/>
          <p:cNvSpPr txBox="1"/>
          <p:nvPr/>
        </p:nvSpPr>
        <p:spPr>
          <a:xfrm>
            <a:off x="1143000" y="533400"/>
            <a:ext cx="10668000" cy="584775"/>
          </a:xfrm>
          <a:prstGeom prst="rect">
            <a:avLst/>
          </a:prstGeom>
          <a:noFill/>
        </p:spPr>
        <p:txBody>
          <a:bodyPr wrap="square" rtlCol="0">
            <a:spAutoFit/>
          </a:bodyPr>
          <a:lstStyle/>
          <a:p>
            <a:pPr algn="ctr"/>
            <a:r>
              <a:rPr lang="en-US" sz="3200" dirty="0" smtClean="0">
                <a:solidFill>
                  <a:srgbClr val="0070C0"/>
                </a:solidFill>
                <a:latin typeface="Times New Roman" panose="02020603050405020304" pitchFamily="18" charset="0"/>
                <a:cs typeface="Times New Roman" panose="02020603050405020304" pitchFamily="18" charset="0"/>
              </a:rPr>
              <a:t>Relational DB design</a:t>
            </a:r>
            <a:r>
              <a:rPr lang="en-US" dirty="0" smtClean="0">
                <a:solidFill>
                  <a:srgbClr val="0070C0"/>
                </a:solidFill>
              </a:rPr>
              <a:t> </a:t>
            </a:r>
            <a:endParaRPr lang="en-US" dirty="0">
              <a:solidFill>
                <a:srgbClr val="0070C0"/>
              </a:solidFill>
            </a:endParaRPr>
          </a:p>
        </p:txBody>
      </p:sp>
      <p:sp>
        <p:nvSpPr>
          <p:cNvPr id="3" name="TextBox 2"/>
          <p:cNvSpPr txBox="1"/>
          <p:nvPr/>
        </p:nvSpPr>
        <p:spPr>
          <a:xfrm>
            <a:off x="990600" y="1800285"/>
            <a:ext cx="10363200" cy="489364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Database design phases: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Requirement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Conceptual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Logical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Physical </a:t>
            </a:r>
            <a:r>
              <a:rPr lang="en-US" dirty="0" smtClean="0">
                <a:latin typeface="Times New Roman" panose="02020603050405020304" pitchFamily="18" charset="0"/>
                <a:cs typeface="Times New Roman" panose="02020603050405020304" pitchFamily="18" charset="0"/>
              </a:rPr>
              <a:t>design</a:t>
            </a:r>
          </a:p>
          <a:p>
            <a:r>
              <a:rPr lang="en-US" b="1" dirty="0" smtClean="0">
                <a:latin typeface="Times New Roman" panose="02020603050405020304" pitchFamily="18" charset="0"/>
                <a:cs typeface="Times New Roman" panose="02020603050405020304" pitchFamily="18" charset="0"/>
              </a:rPr>
              <a:t>Concept:</a:t>
            </a:r>
          </a:p>
          <a:p>
            <a:pPr marL="342900" indent="-342900" algn="just">
              <a:buFont typeface="Wingdings" panose="05000000000000000000" pitchFamily="2" charset="2"/>
              <a:buChar char="ü"/>
            </a:pPr>
            <a:r>
              <a:rPr lang="en-US" dirty="0"/>
              <a:t>It is the process of transforming a logical data model into a </a:t>
            </a:r>
            <a:r>
              <a:rPr lang="en-US" dirty="0" smtClean="0"/>
              <a:t>physical model </a:t>
            </a:r>
            <a:r>
              <a:rPr lang="en-US" dirty="0"/>
              <a:t>of a database </a:t>
            </a:r>
            <a:endParaRPr lang="en-US" dirty="0" smtClean="0"/>
          </a:p>
          <a:p>
            <a:pPr marL="342900" indent="-342900" algn="just">
              <a:buFont typeface="Wingdings" panose="05000000000000000000" pitchFamily="2" charset="2"/>
              <a:buChar char="ü"/>
            </a:pPr>
            <a:r>
              <a:rPr lang="en-US" dirty="0"/>
              <a:t>It focuses on the methods of storing and accessing those tables </a:t>
            </a:r>
            <a:r>
              <a:rPr lang="en-US" dirty="0" smtClean="0"/>
              <a:t>on disk </a:t>
            </a:r>
            <a:r>
              <a:rPr lang="en-US" dirty="0"/>
              <a:t>that enable the database to operate with high efficiency.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endParaRPr lang="en-US" dirty="0"/>
          </a:p>
        </p:txBody>
      </p:sp>
    </p:spTree>
    <p:extLst>
      <p:ext uri="{BB962C8B-B14F-4D97-AF65-F5344CB8AC3E}">
        <p14:creationId xmlns:p14="http://schemas.microsoft.com/office/powerpoint/2010/main" val="186756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144608"/>
            <a:ext cx="7772400" cy="760392"/>
          </a:xfrm>
          <a:noFill/>
          <a:ln/>
        </p:spPr>
        <p:txBody>
          <a:bodyPr vert="horz" lIns="92075" tIns="46038" rIns="92075" bIns="46038" rtlCol="0" anchor="ctr">
            <a:normAutofit/>
          </a:bodyPr>
          <a:lstStyle/>
          <a:p>
            <a:r>
              <a:rPr lang="en-US" dirty="0">
                <a:solidFill>
                  <a:srgbClr val="C00000"/>
                </a:solidFill>
              </a:rPr>
              <a:t>Cost: Number of Block accesses : </a:t>
            </a:r>
            <a:r>
              <a:rPr lang="en-US" b="1" i="1" dirty="0" smtClean="0">
                <a:solidFill>
                  <a:srgbClr val="C00000"/>
                </a:solidFill>
              </a:rPr>
              <a:t>Update</a:t>
            </a:r>
            <a:endParaRPr lang="en-US" dirty="0"/>
          </a:p>
        </p:txBody>
      </p:sp>
      <p:sp>
        <p:nvSpPr>
          <p:cNvPr id="83973" name="Rectangle 5"/>
          <p:cNvSpPr>
            <a:spLocks noGrp="1" noChangeArrowheads="1"/>
          </p:cNvSpPr>
          <p:nvPr>
            <p:ph type="body" idx="1"/>
          </p:nvPr>
        </p:nvSpPr>
        <p:spPr>
          <a:xfrm>
            <a:off x="1066800" y="2022175"/>
            <a:ext cx="10502900" cy="4686300"/>
          </a:xfrm>
          <a:noFill/>
          <a:ln/>
        </p:spPr>
        <p:txBody>
          <a:bodyPr vert="horz" lIns="92075" tIns="46038" rIns="92075" bIns="46038" rtlCol="0">
            <a:normAutofit fontScale="25000" lnSpcReduction="20000"/>
          </a:bodyPr>
          <a:lstStyle/>
          <a:p>
            <a:pPr>
              <a:lnSpc>
                <a:spcPct val="90000"/>
              </a:lnSpc>
            </a:pPr>
            <a:r>
              <a:rPr lang="en-US" sz="10400" dirty="0">
                <a:latin typeface="Times New Roman" panose="02020603050405020304" pitchFamily="18" charset="0"/>
                <a:cs typeface="Times New Roman" panose="02020603050405020304" pitchFamily="18" charset="0"/>
              </a:rPr>
              <a:t>B+ tree with </a:t>
            </a:r>
            <a:r>
              <a:rPr lang="en-US" sz="10400" b="1" dirty="0">
                <a:latin typeface="Times New Roman" panose="02020603050405020304" pitchFamily="18" charset="0"/>
                <a:cs typeface="Times New Roman" panose="02020603050405020304" pitchFamily="18" charset="0"/>
              </a:rPr>
              <a:t>h </a:t>
            </a:r>
            <a:r>
              <a:rPr lang="en-US" sz="10400" dirty="0" smtClean="0">
                <a:latin typeface="Times New Roman" panose="02020603050405020304" pitchFamily="18" charset="0"/>
                <a:cs typeface="Times New Roman" panose="02020603050405020304" pitchFamily="18" charset="0"/>
              </a:rPr>
              <a:t>height</a:t>
            </a: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10400" dirty="0" smtClean="0">
              <a:latin typeface="Times New Roman" panose="02020603050405020304" pitchFamily="18" charset="0"/>
              <a:cs typeface="Times New Roman" panose="02020603050405020304" pitchFamily="18" charset="0"/>
            </a:endParaRPr>
          </a:p>
          <a:p>
            <a:pPr>
              <a:lnSpc>
                <a:spcPct val="90000"/>
              </a:lnSpc>
            </a:pPr>
            <a:r>
              <a:rPr lang="en-US" sz="10400" dirty="0" smtClean="0">
                <a:latin typeface="Times New Roman" panose="02020603050405020304" pitchFamily="18" charset="0"/>
                <a:cs typeface="Times New Roman" panose="02020603050405020304" pitchFamily="18" charset="0"/>
              </a:rPr>
              <a:t>Update </a:t>
            </a:r>
            <a:r>
              <a:rPr lang="en-US" sz="10400" dirty="0">
                <a:latin typeface="Times New Roman" panose="02020603050405020304" pitchFamily="18" charset="0"/>
                <a:cs typeface="Times New Roman" panose="02020603050405020304" pitchFamily="18" charset="0"/>
              </a:rPr>
              <a:t>cost for a single row (</a:t>
            </a:r>
            <a:r>
              <a:rPr lang="en-US" sz="10400" dirty="0" err="1">
                <a:latin typeface="Times New Roman" panose="02020603050405020304" pitchFamily="18" charset="0"/>
                <a:cs typeface="Times New Roman" panose="02020603050405020304" pitchFamily="18" charset="0"/>
              </a:rPr>
              <a:t>B+tree</a:t>
            </a:r>
            <a:r>
              <a:rPr lang="en-US" sz="10400" dirty="0" smtClean="0">
                <a:latin typeface="Times New Roman" panose="02020603050405020304" pitchFamily="18" charset="0"/>
                <a:cs typeface="Times New Roman" panose="02020603050405020304" pitchFamily="18" charset="0"/>
              </a:rPr>
              <a:t>) = </a:t>
            </a:r>
            <a:r>
              <a:rPr lang="en-US" sz="10400" dirty="0">
                <a:latin typeface="Times New Roman" panose="02020603050405020304" pitchFamily="18" charset="0"/>
                <a:cs typeface="Times New Roman" panose="02020603050405020304" pitchFamily="18" charset="0"/>
              </a:rPr>
              <a:t>search cost + rewrite data block</a:t>
            </a:r>
            <a:br>
              <a:rPr lang="en-US" sz="10400" dirty="0">
                <a:latin typeface="Times New Roman" panose="02020603050405020304" pitchFamily="18" charset="0"/>
                <a:cs typeface="Times New Roman" panose="02020603050405020304" pitchFamily="18" charset="0"/>
              </a:rPr>
            </a:br>
            <a:r>
              <a:rPr lang="en-US" sz="10400" dirty="0" smtClean="0">
                <a:latin typeface="Times New Roman" panose="02020603050405020304" pitchFamily="18" charset="0"/>
                <a:cs typeface="Times New Roman" panose="02020603050405020304" pitchFamily="18" charset="0"/>
              </a:rPr>
              <a:t>= </a:t>
            </a:r>
            <a:r>
              <a:rPr lang="en-US" sz="10400" dirty="0">
                <a:latin typeface="Times New Roman" panose="02020603050405020304" pitchFamily="18" charset="0"/>
                <a:cs typeface="Times New Roman" panose="02020603050405020304" pitchFamily="18" charset="0"/>
              </a:rPr>
              <a:t>(</a:t>
            </a:r>
            <a:r>
              <a:rPr lang="en-US" sz="10400" i="1" dirty="0">
                <a:latin typeface="Times New Roman" panose="02020603050405020304" pitchFamily="18" charset="0"/>
                <a:cs typeface="Times New Roman" panose="02020603050405020304" pitchFamily="18" charset="0"/>
              </a:rPr>
              <a:t>h </a:t>
            </a:r>
            <a:r>
              <a:rPr lang="en-US" sz="10400" dirty="0">
                <a:latin typeface="Times New Roman" panose="02020603050405020304" pitchFamily="18" charset="0"/>
                <a:cs typeface="Times New Roman" panose="02020603050405020304" pitchFamily="18" charset="0"/>
              </a:rPr>
              <a:t>+ 1) + 1</a:t>
            </a:r>
            <a:br>
              <a:rPr lang="en-US" sz="10400" dirty="0">
                <a:latin typeface="Times New Roman" panose="02020603050405020304" pitchFamily="18" charset="0"/>
                <a:cs typeface="Times New Roman" panose="02020603050405020304" pitchFamily="18" charset="0"/>
              </a:rPr>
            </a:br>
            <a:r>
              <a:rPr lang="en-US" sz="10400" dirty="0">
                <a:solidFill>
                  <a:srgbClr val="FF0000"/>
                </a:solidFill>
                <a:latin typeface="Times New Roman" panose="02020603050405020304" pitchFamily="18" charset="0"/>
                <a:cs typeface="Times New Roman" panose="02020603050405020304" pitchFamily="18" charset="0"/>
              </a:rPr>
              <a:t>= </a:t>
            </a:r>
            <a:r>
              <a:rPr lang="en-US" sz="10400" i="1" dirty="0">
                <a:solidFill>
                  <a:srgbClr val="FF0000"/>
                </a:solidFill>
                <a:latin typeface="Times New Roman" panose="02020603050405020304" pitchFamily="18" charset="0"/>
                <a:cs typeface="Times New Roman" panose="02020603050405020304" pitchFamily="18" charset="0"/>
              </a:rPr>
              <a:t>h </a:t>
            </a:r>
            <a:r>
              <a:rPr lang="en-US" sz="10400" dirty="0">
                <a:solidFill>
                  <a:srgbClr val="FF0000"/>
                </a:solidFill>
                <a:latin typeface="Times New Roman" panose="02020603050405020304" pitchFamily="18" charset="0"/>
                <a:cs typeface="Times New Roman" panose="02020603050405020304" pitchFamily="18" charset="0"/>
              </a:rPr>
              <a:t>+ 2 block </a:t>
            </a:r>
            <a:r>
              <a:rPr lang="en-US" sz="10400" dirty="0" smtClean="0">
                <a:solidFill>
                  <a:srgbClr val="FF0000"/>
                </a:solidFill>
                <a:latin typeface="Times New Roman" panose="02020603050405020304" pitchFamily="18" charset="0"/>
                <a:cs typeface="Times New Roman" panose="02020603050405020304" pitchFamily="18" charset="0"/>
              </a:rPr>
              <a:t>accesses</a:t>
            </a:r>
            <a:r>
              <a:rPr lang="en-US" sz="10400" dirty="0">
                <a:solidFill>
                  <a:srgbClr val="FF0000"/>
                </a:solidFill>
                <a:latin typeface="Times New Roman" panose="02020603050405020304" pitchFamily="18" charset="0"/>
                <a:cs typeface="Times New Roman" panose="02020603050405020304" pitchFamily="18" charset="0"/>
              </a:rPr>
              <a:t/>
            </a:r>
            <a:br>
              <a:rPr lang="en-US" sz="10400" dirty="0">
                <a:solidFill>
                  <a:srgbClr val="FF0000"/>
                </a:solidFill>
                <a:latin typeface="Times New Roman" panose="02020603050405020304" pitchFamily="18" charset="0"/>
                <a:cs typeface="Times New Roman" panose="02020603050405020304" pitchFamily="18" charset="0"/>
              </a:rPr>
            </a:br>
            <a:r>
              <a:rPr lang="en-US" sz="10400" dirty="0">
                <a:latin typeface="Times New Roman" panose="02020603050405020304" pitchFamily="18" charset="0"/>
                <a:cs typeface="Times New Roman" panose="02020603050405020304" pitchFamily="18" charset="0"/>
              </a:rPr>
              <a:t/>
            </a:r>
            <a:br>
              <a:rPr lang="en-US" sz="10400" dirty="0">
                <a:latin typeface="Times New Roman" panose="02020603050405020304" pitchFamily="18" charset="0"/>
                <a:cs typeface="Times New Roman" panose="02020603050405020304" pitchFamily="18" charset="0"/>
              </a:rPr>
            </a:br>
            <a:r>
              <a:rPr lang="en-US" sz="4700" dirty="0">
                <a:latin typeface="Times New Roman" panose="02020603050405020304" pitchFamily="18" charset="0"/>
                <a:cs typeface="Times New Roman" panose="02020603050405020304" pitchFamily="18" charset="0"/>
              </a:rPr>
              <a:t/>
            </a:r>
            <a:br>
              <a:rPr lang="en-US" sz="4700" dirty="0">
                <a:latin typeface="Times New Roman" panose="02020603050405020304" pitchFamily="18" charset="0"/>
                <a:cs typeface="Times New Roman" panose="02020603050405020304" pitchFamily="18" charset="0"/>
              </a:rPr>
            </a:br>
            <a:endParaRPr lang="en-US" sz="47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365555" y="2600325"/>
            <a:ext cx="6286500" cy="2657475"/>
          </a:xfrm>
          <a:prstGeom prst="rect">
            <a:avLst/>
          </a:prstGeom>
        </p:spPr>
      </p:pic>
      <p:sp>
        <p:nvSpPr>
          <p:cNvPr id="8" name="TextBox 7"/>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1238145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144608"/>
            <a:ext cx="7772400" cy="760392"/>
          </a:xfrm>
          <a:noFill/>
          <a:ln/>
        </p:spPr>
        <p:txBody>
          <a:bodyPr vert="horz" lIns="92075" tIns="46038" rIns="92075" bIns="46038" rtlCol="0" anchor="ctr">
            <a:normAutofit/>
          </a:bodyPr>
          <a:lstStyle/>
          <a:p>
            <a:r>
              <a:rPr lang="en-US" dirty="0">
                <a:solidFill>
                  <a:srgbClr val="C00000"/>
                </a:solidFill>
              </a:rPr>
              <a:t>Cost: Number of Block accesses : </a:t>
            </a:r>
            <a:r>
              <a:rPr lang="en-US" b="1" i="1" dirty="0" smtClean="0">
                <a:solidFill>
                  <a:srgbClr val="C00000"/>
                </a:solidFill>
              </a:rPr>
              <a:t>Insert</a:t>
            </a:r>
            <a:endParaRPr lang="en-US" dirty="0">
              <a:solidFill>
                <a:srgbClr val="C00000"/>
              </a:solidFill>
            </a:endParaRPr>
          </a:p>
        </p:txBody>
      </p:sp>
      <p:sp>
        <p:nvSpPr>
          <p:cNvPr id="83973" name="Rectangle 5"/>
          <p:cNvSpPr>
            <a:spLocks noGrp="1" noChangeArrowheads="1"/>
          </p:cNvSpPr>
          <p:nvPr>
            <p:ph type="body" idx="1"/>
          </p:nvPr>
        </p:nvSpPr>
        <p:spPr>
          <a:xfrm>
            <a:off x="1066800" y="2022175"/>
            <a:ext cx="10502900" cy="4686300"/>
          </a:xfrm>
          <a:noFill/>
          <a:ln/>
        </p:spPr>
        <p:txBody>
          <a:bodyPr vert="horz" lIns="92075" tIns="46038" rIns="92075" bIns="46038" rtlCol="0">
            <a:normAutofit fontScale="70000" lnSpcReduction="20000"/>
          </a:bodyPr>
          <a:lstStyle/>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marL="0" indent="0">
              <a:lnSpc>
                <a:spcPct val="90000"/>
              </a:lnSpc>
              <a:buNone/>
            </a:pPr>
            <a:r>
              <a:rPr lang="en-US" sz="4700" dirty="0">
                <a:latin typeface="Times New Roman" panose="02020603050405020304" pitchFamily="18" charset="0"/>
                <a:cs typeface="Times New Roman" panose="02020603050405020304" pitchFamily="18" charset="0"/>
              </a:rPr>
              <a:t/>
            </a:r>
            <a:br>
              <a:rPr lang="en-US" sz="4700" dirty="0">
                <a:latin typeface="Times New Roman" panose="02020603050405020304" pitchFamily="18" charset="0"/>
                <a:cs typeface="Times New Roman" panose="02020603050405020304" pitchFamily="18" charset="0"/>
              </a:rPr>
            </a:br>
            <a:endParaRPr lang="en-US" sz="47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43000" y="1874667"/>
            <a:ext cx="5410200" cy="4754733"/>
          </a:xfrm>
          <a:prstGeom prst="rect">
            <a:avLst/>
          </a:prstGeom>
        </p:spPr>
      </p:pic>
      <p:sp>
        <p:nvSpPr>
          <p:cNvPr id="5" name="TextBox 4"/>
          <p:cNvSpPr txBox="1"/>
          <p:nvPr/>
        </p:nvSpPr>
        <p:spPr>
          <a:xfrm>
            <a:off x="6845301" y="2743200"/>
            <a:ext cx="5016500" cy="2308324"/>
          </a:xfrm>
          <a:prstGeom prst="rect">
            <a:avLst/>
          </a:prstGeom>
          <a:noFill/>
        </p:spPr>
        <p:txBody>
          <a:bodyPr wrap="square" rtlCol="0">
            <a:spAutoFit/>
          </a:bodyPr>
          <a:lstStyle/>
          <a:p>
            <a:r>
              <a:rPr lang="en-US" dirty="0"/>
              <a:t>Insert cost for a single row (</a:t>
            </a:r>
            <a:r>
              <a:rPr lang="en-US" dirty="0" err="1"/>
              <a:t>B+tree</a:t>
            </a:r>
            <a:r>
              <a:rPr lang="en-US" dirty="0"/>
              <a:t>)</a:t>
            </a:r>
            <a:br>
              <a:rPr lang="en-US" dirty="0"/>
            </a:br>
            <a:r>
              <a:rPr lang="en-US" dirty="0"/>
              <a:t>= search cost + rewrite data block + rewrite index block</a:t>
            </a:r>
            <a:br>
              <a:rPr lang="en-US" dirty="0"/>
            </a:br>
            <a:r>
              <a:rPr lang="en-US" dirty="0"/>
              <a:t>= (</a:t>
            </a:r>
            <a:r>
              <a:rPr lang="en-US" i="1" dirty="0"/>
              <a:t>h </a:t>
            </a:r>
            <a:r>
              <a:rPr lang="en-US" dirty="0"/>
              <a:t>+ 1) + 1 + 1</a:t>
            </a:r>
            <a:br>
              <a:rPr lang="en-US" dirty="0"/>
            </a:br>
            <a:r>
              <a:rPr lang="en-US" dirty="0">
                <a:solidFill>
                  <a:srgbClr val="FF0000"/>
                </a:solidFill>
              </a:rPr>
              <a:t>= </a:t>
            </a:r>
            <a:r>
              <a:rPr lang="en-US" i="1" dirty="0">
                <a:solidFill>
                  <a:srgbClr val="FF0000"/>
                </a:solidFill>
              </a:rPr>
              <a:t>h </a:t>
            </a:r>
            <a:r>
              <a:rPr lang="en-US" dirty="0">
                <a:solidFill>
                  <a:srgbClr val="FF0000"/>
                </a:solidFill>
              </a:rPr>
              <a:t>+ 3 block accesses, </a:t>
            </a:r>
            <a:br>
              <a:rPr lang="en-US" dirty="0">
                <a:solidFill>
                  <a:srgbClr val="FF0000"/>
                </a:solidFill>
              </a:rPr>
            </a:br>
            <a:endParaRPr lang="en-US" dirty="0">
              <a:solidFill>
                <a:srgbClr val="FF0000"/>
              </a:solidFill>
            </a:endParaRPr>
          </a:p>
        </p:txBody>
      </p:sp>
      <p:sp>
        <p:nvSpPr>
          <p:cNvPr id="11" name="TextBox 10"/>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4018006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144608"/>
            <a:ext cx="7772400" cy="760392"/>
          </a:xfrm>
          <a:noFill/>
          <a:ln/>
        </p:spPr>
        <p:txBody>
          <a:bodyPr vert="horz" lIns="92075" tIns="46038" rIns="92075" bIns="46038" rtlCol="0" anchor="ctr">
            <a:normAutofit/>
          </a:bodyPr>
          <a:lstStyle/>
          <a:p>
            <a:r>
              <a:rPr lang="en-US" dirty="0">
                <a:solidFill>
                  <a:srgbClr val="C00000"/>
                </a:solidFill>
              </a:rPr>
              <a:t>Cost: Number of Block accesses : </a:t>
            </a:r>
            <a:r>
              <a:rPr lang="en-US" b="1" i="1" dirty="0" smtClean="0">
                <a:solidFill>
                  <a:srgbClr val="C00000"/>
                </a:solidFill>
              </a:rPr>
              <a:t>Delete</a:t>
            </a:r>
            <a:endParaRPr lang="en-US" dirty="0">
              <a:solidFill>
                <a:srgbClr val="C00000"/>
              </a:solidFill>
            </a:endParaRPr>
          </a:p>
        </p:txBody>
      </p:sp>
      <p:sp>
        <p:nvSpPr>
          <p:cNvPr id="83973" name="Rectangle 5"/>
          <p:cNvSpPr>
            <a:spLocks noGrp="1" noChangeArrowheads="1"/>
          </p:cNvSpPr>
          <p:nvPr>
            <p:ph type="body" idx="1"/>
          </p:nvPr>
        </p:nvSpPr>
        <p:spPr>
          <a:xfrm>
            <a:off x="762000" y="2022175"/>
            <a:ext cx="10807700" cy="4686300"/>
          </a:xfrm>
          <a:noFill/>
          <a:ln/>
        </p:spPr>
        <p:txBody>
          <a:bodyPr vert="horz" lIns="92075" tIns="46038" rIns="92075" bIns="46038" rtlCol="0">
            <a:normAutofit fontScale="70000" lnSpcReduction="20000"/>
          </a:bodyPr>
          <a:lstStyle/>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smtClean="0">
              <a:latin typeface="Times New Roman" panose="02020603050405020304" pitchFamily="18" charset="0"/>
              <a:cs typeface="Times New Roman" panose="02020603050405020304" pitchFamily="18" charset="0"/>
            </a:endParaRPr>
          </a:p>
          <a:p>
            <a:pPr>
              <a:lnSpc>
                <a:spcPct val="90000"/>
              </a:lnSpc>
            </a:pPr>
            <a:endParaRPr lang="en-US" sz="4700" dirty="0">
              <a:latin typeface="Times New Roman" panose="02020603050405020304" pitchFamily="18" charset="0"/>
              <a:cs typeface="Times New Roman" panose="02020603050405020304" pitchFamily="18" charset="0"/>
            </a:endParaRPr>
          </a:p>
          <a:p>
            <a:pPr marL="0" indent="0">
              <a:lnSpc>
                <a:spcPct val="90000"/>
              </a:lnSpc>
              <a:buNone/>
            </a:pPr>
            <a:r>
              <a:rPr lang="en-US" sz="4700" dirty="0">
                <a:latin typeface="Times New Roman" panose="02020603050405020304" pitchFamily="18" charset="0"/>
                <a:cs typeface="Times New Roman" panose="02020603050405020304" pitchFamily="18" charset="0"/>
              </a:rPr>
              <a:t/>
            </a:r>
            <a:br>
              <a:rPr lang="en-US" sz="4700" dirty="0">
                <a:latin typeface="Times New Roman" panose="02020603050405020304" pitchFamily="18" charset="0"/>
                <a:cs typeface="Times New Roman" panose="02020603050405020304" pitchFamily="18" charset="0"/>
              </a:rPr>
            </a:br>
            <a:endParaRPr lang="en-US" sz="47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50900" y="2057400"/>
            <a:ext cx="11010901" cy="443198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Deletions may result in emptying a data block or index node, which necessitates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the consolidation of two nodes into one.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may require a rewrite of the leaf </a:t>
            </a:r>
            <a:r>
              <a:rPr lang="en-US" sz="2600" dirty="0" smtClean="0">
                <a:latin typeface="Times New Roman" panose="02020603050405020304" pitchFamily="18" charset="0"/>
                <a:cs typeface="Times New Roman" panose="02020603050405020304" pitchFamily="18" charset="0"/>
              </a:rPr>
              <a:t>index node </a:t>
            </a:r>
            <a:r>
              <a:rPr lang="en-US" sz="2600" dirty="0">
                <a:latin typeface="Times New Roman" panose="02020603050405020304" pitchFamily="18" charset="0"/>
                <a:cs typeface="Times New Roman" panose="02020603050405020304" pitchFamily="18" charset="0"/>
              </a:rPr>
              <a:t>to reset its pointers. The empty data node can be either left alone or </a:t>
            </a:r>
            <a:r>
              <a:rPr lang="en-US" sz="2600" dirty="0" smtClean="0">
                <a:latin typeface="Times New Roman" panose="02020603050405020304" pitchFamily="18" charset="0"/>
                <a:cs typeface="Times New Roman" panose="02020603050405020304" pitchFamily="18" charset="0"/>
              </a:rPr>
              <a:t>rewritten with </a:t>
            </a:r>
            <a:r>
              <a:rPr lang="en-US" sz="2600" dirty="0">
                <a:latin typeface="Times New Roman" panose="02020603050405020304" pitchFamily="18" charset="0"/>
                <a:cs typeface="Times New Roman" panose="02020603050405020304" pitchFamily="18" charset="0"/>
              </a:rPr>
              <a:t>nulls, depending on the implementation </a:t>
            </a: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dirty="0"/>
              <a:t>Delete cost for a single row (</a:t>
            </a:r>
            <a:r>
              <a:rPr lang="en-US" dirty="0" err="1"/>
              <a:t>B+tree</a:t>
            </a:r>
            <a:r>
              <a:rPr lang="en-US" dirty="0"/>
              <a:t>)</a:t>
            </a:r>
            <a:br>
              <a:rPr lang="en-US" dirty="0"/>
            </a:br>
            <a:r>
              <a:rPr lang="en-US" dirty="0"/>
              <a:t>= search cost + rewrite data block + rewrite index block</a:t>
            </a:r>
            <a:br>
              <a:rPr lang="en-US" dirty="0"/>
            </a:br>
            <a:r>
              <a:rPr lang="en-US" dirty="0"/>
              <a:t>= (</a:t>
            </a:r>
            <a:r>
              <a:rPr lang="en-US" i="1" dirty="0"/>
              <a:t>h </a:t>
            </a:r>
            <a:r>
              <a:rPr lang="en-US" dirty="0"/>
              <a:t>+ 1) + 1 + 1</a:t>
            </a:r>
            <a:br>
              <a:rPr lang="en-US" dirty="0"/>
            </a:br>
            <a:r>
              <a:rPr lang="en-US" dirty="0">
                <a:solidFill>
                  <a:srgbClr val="FF0000"/>
                </a:solidFill>
              </a:rPr>
              <a:t>= </a:t>
            </a:r>
            <a:r>
              <a:rPr lang="en-US" i="1" dirty="0">
                <a:solidFill>
                  <a:srgbClr val="FF0000"/>
                </a:solidFill>
              </a:rPr>
              <a:t>h </a:t>
            </a:r>
            <a:r>
              <a:rPr lang="en-US" dirty="0">
                <a:solidFill>
                  <a:srgbClr val="FF0000"/>
                </a:solidFill>
              </a:rPr>
              <a:t>+ 3 block accesses</a:t>
            </a:r>
            <a:r>
              <a:rPr lang="en-US" sz="2800" dirty="0">
                <a:solidFill>
                  <a:srgbClr val="FF0000"/>
                </a:solidFill>
              </a:rPr>
              <a:t> </a:t>
            </a:r>
            <a:r>
              <a:rPr lang="en-US" sz="2800" dirty="0"/>
              <a:t/>
            </a:r>
            <a:br>
              <a:rPr lang="en-US" sz="2800" dirty="0"/>
            </a:br>
            <a:endParaRPr lang="en-US" sz="2600"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098254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5"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6" name="Rectangle 4"/>
          <p:cNvSpPr>
            <a:spLocks noGrp="1" noChangeArrowheads="1"/>
          </p:cNvSpPr>
          <p:nvPr>
            <p:ph type="title"/>
          </p:nvPr>
        </p:nvSpPr>
        <p:spPr>
          <a:xfrm>
            <a:off x="609600" y="1117719"/>
            <a:ext cx="10972801" cy="711081"/>
          </a:xfrm>
          <a:noFill/>
          <a:ln/>
        </p:spPr>
        <p:txBody>
          <a:bodyPr/>
          <a:lstStyle/>
          <a:p>
            <a:r>
              <a:rPr lang="en-US" dirty="0" smtClean="0">
                <a:solidFill>
                  <a:srgbClr val="C00000"/>
                </a:solidFill>
              </a:rPr>
              <a:t>Clustered Indexes</a:t>
            </a:r>
            <a:endParaRPr lang="en-US" dirty="0">
              <a:solidFill>
                <a:srgbClr val="C00000"/>
              </a:solidFill>
            </a:endParaRPr>
          </a:p>
        </p:txBody>
      </p:sp>
      <p:sp>
        <p:nvSpPr>
          <p:cNvPr id="2" name="Rectangle 1"/>
          <p:cNvSpPr/>
          <p:nvPr/>
        </p:nvSpPr>
        <p:spPr>
          <a:xfrm>
            <a:off x="1743618" y="2767281"/>
            <a:ext cx="8670150" cy="1938992"/>
          </a:xfrm>
          <a:prstGeom prst="rect">
            <a:avLst/>
          </a:prstGeom>
        </p:spPr>
        <p:txBody>
          <a:bodyPr wrap="square">
            <a:spAutoFit/>
          </a:bodyPr>
          <a:lstStyle/>
          <a:p>
            <a:pPr algn="ctr"/>
            <a:r>
              <a:rPr lang="en-US" sz="4000" dirty="0"/>
              <a:t>An index is </a:t>
            </a:r>
            <a:r>
              <a:rPr lang="en-US" sz="4000" b="1" i="1" u="sng" dirty="0"/>
              <a:t>clustered</a:t>
            </a:r>
            <a:r>
              <a:rPr lang="en-US" sz="4000" dirty="0"/>
              <a:t> if </a:t>
            </a:r>
            <a:r>
              <a:rPr lang="en-US" sz="4000" dirty="0" smtClean="0"/>
              <a:t>the underlying data is </a:t>
            </a:r>
            <a:r>
              <a:rPr lang="en-US" sz="4000" dirty="0"/>
              <a:t>ordered in the same way </a:t>
            </a:r>
            <a:r>
              <a:rPr lang="en-US" sz="4000" dirty="0" smtClean="0"/>
              <a:t>as the index’s data entries.</a:t>
            </a:r>
            <a:endParaRPr lang="en-US" sz="4000" dirty="0"/>
          </a:p>
        </p:txBody>
      </p:sp>
      <p:sp>
        <p:nvSpPr>
          <p:cNvPr id="10" name="TextBox 9"/>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1270122596"/>
      </p:ext>
    </p:ext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9"/>
            <a:ext cx="10972801" cy="715961"/>
          </a:xfrm>
        </p:spPr>
        <p:txBody>
          <a:bodyPr/>
          <a:lstStyle/>
          <a:p>
            <a:r>
              <a:rPr lang="en-US" dirty="0" smtClean="0">
                <a:solidFill>
                  <a:srgbClr val="C00000"/>
                </a:solidFill>
              </a:rPr>
              <a:t>Clustered vs. </a:t>
            </a:r>
            <a:r>
              <a:rPr lang="en-US" dirty="0" err="1" smtClean="0">
                <a:solidFill>
                  <a:srgbClr val="C00000"/>
                </a:solidFill>
              </a:rPr>
              <a:t>Unclustered</a:t>
            </a:r>
            <a:r>
              <a:rPr lang="en-US" dirty="0" smtClean="0">
                <a:solidFill>
                  <a:srgbClr val="C00000"/>
                </a:solidFill>
              </a:rPr>
              <a:t> Index</a:t>
            </a:r>
            <a:endParaRPr lang="en-US" dirty="0">
              <a:solidFill>
                <a:srgbClr val="C00000"/>
              </a:solidFill>
            </a:endParaRPr>
          </a:p>
        </p:txBody>
      </p:sp>
      <p:graphicFrame>
        <p:nvGraphicFramePr>
          <p:cNvPr id="3" name="Group 4"/>
          <p:cNvGraphicFramePr>
            <a:graphicFrameLocks noGrp="1"/>
          </p:cNvGraphicFramePr>
          <p:nvPr>
            <p:extLst/>
          </p:nvPr>
        </p:nvGraphicFramePr>
        <p:xfrm>
          <a:off x="2239669" y="1982175"/>
          <a:ext cx="1160215" cy="685800"/>
        </p:xfrm>
        <a:graphic>
          <a:graphicData uri="http://schemas.openxmlformats.org/drawingml/2006/table">
            <a:tbl>
              <a:tblPr/>
              <a:tblGrid>
                <a:gridCol w="587573">
                  <a:extLst>
                    <a:ext uri="{9D8B030D-6E8A-4147-A177-3AD203B41FA5}">
                      <a16:colId xmlns:a16="http://schemas.microsoft.com/office/drawing/2014/main" val="20000"/>
                    </a:ext>
                  </a:extLst>
                </a:gridCol>
                <a:gridCol w="572642">
                  <a:extLst>
                    <a:ext uri="{9D8B030D-6E8A-4147-A177-3AD203B41FA5}">
                      <a16:colId xmlns:a16="http://schemas.microsoft.com/office/drawing/2014/main" val="20001"/>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4" name="Straight Arrow Connector 3"/>
          <p:cNvCxnSpPr>
            <a:endCxn id="5" idx="0"/>
          </p:cNvCxnSpPr>
          <p:nvPr/>
        </p:nvCxnSpPr>
        <p:spPr>
          <a:xfrm flipH="1">
            <a:off x="1758474"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Group 113"/>
          <p:cNvGraphicFramePr>
            <a:graphicFrameLocks noGrp="1"/>
          </p:cNvGraphicFramePr>
          <p:nvPr>
            <p:extLst/>
          </p:nvPr>
        </p:nvGraphicFramePr>
        <p:xfrm>
          <a:off x="903697" y="3371319"/>
          <a:ext cx="1709555" cy="718458"/>
        </p:xfrm>
        <a:graphic>
          <a:graphicData uri="http://schemas.openxmlformats.org/drawingml/2006/table">
            <a:tbl>
              <a:tblPr/>
              <a:tblGrid>
                <a:gridCol w="239135">
                  <a:extLst>
                    <a:ext uri="{9D8B030D-6E8A-4147-A177-3AD203B41FA5}">
                      <a16:colId xmlns:a16="http://schemas.microsoft.com/office/drawing/2014/main" val="20000"/>
                    </a:ext>
                  </a:extLst>
                </a:gridCol>
                <a:gridCol w="198430">
                  <a:extLst>
                    <a:ext uri="{9D8B030D-6E8A-4147-A177-3AD203B41FA5}">
                      <a16:colId xmlns:a16="http://schemas.microsoft.com/office/drawing/2014/main" val="20001"/>
                    </a:ext>
                  </a:extLst>
                </a:gridCol>
                <a:gridCol w="198431">
                  <a:extLst>
                    <a:ext uri="{9D8B030D-6E8A-4147-A177-3AD203B41FA5}">
                      <a16:colId xmlns:a16="http://schemas.microsoft.com/office/drawing/2014/main" val="20002"/>
                    </a:ext>
                  </a:extLst>
                </a:gridCol>
                <a:gridCol w="198430">
                  <a:extLst>
                    <a:ext uri="{9D8B030D-6E8A-4147-A177-3AD203B41FA5}">
                      <a16:colId xmlns:a16="http://schemas.microsoft.com/office/drawing/2014/main" val="20003"/>
                    </a:ext>
                  </a:extLst>
                </a:gridCol>
                <a:gridCol w="239135">
                  <a:extLst>
                    <a:ext uri="{9D8B030D-6E8A-4147-A177-3AD203B41FA5}">
                      <a16:colId xmlns:a16="http://schemas.microsoft.com/office/drawing/2014/main" val="20004"/>
                    </a:ext>
                  </a:extLst>
                </a:gridCol>
                <a:gridCol w="198430">
                  <a:extLst>
                    <a:ext uri="{9D8B030D-6E8A-4147-A177-3AD203B41FA5}">
                      <a16:colId xmlns:a16="http://schemas.microsoft.com/office/drawing/2014/main" val="20005"/>
                    </a:ext>
                  </a:extLst>
                </a:gridCol>
                <a:gridCol w="198431">
                  <a:extLst>
                    <a:ext uri="{9D8B030D-6E8A-4147-A177-3AD203B41FA5}">
                      <a16:colId xmlns:a16="http://schemas.microsoft.com/office/drawing/2014/main" val="20006"/>
                    </a:ext>
                  </a:extLst>
                </a:gridCol>
                <a:gridCol w="23913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Group 113"/>
          <p:cNvGraphicFramePr>
            <a:graphicFrameLocks noGrp="1"/>
          </p:cNvGraphicFramePr>
          <p:nvPr>
            <p:extLst/>
          </p:nvPr>
        </p:nvGraphicFramePr>
        <p:xfrm>
          <a:off x="3029482" y="3360433"/>
          <a:ext cx="1718593" cy="718458"/>
        </p:xfrm>
        <a:graphic>
          <a:graphicData uri="http://schemas.openxmlformats.org/drawingml/2006/table">
            <a:tbl>
              <a:tblPr/>
              <a:tblGrid>
                <a:gridCol w="240399">
                  <a:extLst>
                    <a:ext uri="{9D8B030D-6E8A-4147-A177-3AD203B41FA5}">
                      <a16:colId xmlns:a16="http://schemas.microsoft.com/office/drawing/2014/main" val="20000"/>
                    </a:ext>
                  </a:extLst>
                </a:gridCol>
                <a:gridCol w="199479">
                  <a:extLst>
                    <a:ext uri="{9D8B030D-6E8A-4147-A177-3AD203B41FA5}">
                      <a16:colId xmlns:a16="http://schemas.microsoft.com/office/drawing/2014/main" val="20001"/>
                    </a:ext>
                  </a:extLst>
                </a:gridCol>
                <a:gridCol w="199480">
                  <a:extLst>
                    <a:ext uri="{9D8B030D-6E8A-4147-A177-3AD203B41FA5}">
                      <a16:colId xmlns:a16="http://schemas.microsoft.com/office/drawing/2014/main" val="20002"/>
                    </a:ext>
                  </a:extLst>
                </a:gridCol>
                <a:gridCol w="199479">
                  <a:extLst>
                    <a:ext uri="{9D8B030D-6E8A-4147-A177-3AD203B41FA5}">
                      <a16:colId xmlns:a16="http://schemas.microsoft.com/office/drawing/2014/main" val="20003"/>
                    </a:ext>
                  </a:extLst>
                </a:gridCol>
                <a:gridCol w="240399">
                  <a:extLst>
                    <a:ext uri="{9D8B030D-6E8A-4147-A177-3AD203B41FA5}">
                      <a16:colId xmlns:a16="http://schemas.microsoft.com/office/drawing/2014/main" val="20004"/>
                    </a:ext>
                  </a:extLst>
                </a:gridCol>
                <a:gridCol w="199479">
                  <a:extLst>
                    <a:ext uri="{9D8B030D-6E8A-4147-A177-3AD203B41FA5}">
                      <a16:colId xmlns:a16="http://schemas.microsoft.com/office/drawing/2014/main" val="20005"/>
                    </a:ext>
                  </a:extLst>
                </a:gridCol>
                <a:gridCol w="199480">
                  <a:extLst>
                    <a:ext uri="{9D8B030D-6E8A-4147-A177-3AD203B41FA5}">
                      <a16:colId xmlns:a16="http://schemas.microsoft.com/office/drawing/2014/main" val="20006"/>
                    </a:ext>
                  </a:extLst>
                </a:gridCol>
                <a:gridCol w="240398">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8" name="Straight Arrow Connector 7"/>
          <p:cNvCxnSpPr>
            <a:endCxn id="7" idx="0"/>
          </p:cNvCxnSpPr>
          <p:nvPr/>
        </p:nvCxnSpPr>
        <p:spPr>
          <a:xfrm>
            <a:off x="3094447"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14" idx="0"/>
          </p:cNvCxnSpPr>
          <p:nvPr/>
        </p:nvCxnSpPr>
        <p:spPr>
          <a:xfrm flipH="1">
            <a:off x="827883" y="3888538"/>
            <a:ext cx="176009" cy="64079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18531"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15" name="Straight Arrow Connector 14"/>
          <p:cNvCxnSpPr>
            <a:endCxn id="16" idx="0"/>
          </p:cNvCxnSpPr>
          <p:nvPr/>
        </p:nvCxnSpPr>
        <p:spPr>
          <a:xfrm>
            <a:off x="1337373" y="3896825"/>
            <a:ext cx="58319" cy="63250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6340"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17" name="Straight Arrow Connector 16"/>
          <p:cNvCxnSpPr>
            <a:endCxn id="18" idx="0"/>
          </p:cNvCxnSpPr>
          <p:nvPr/>
        </p:nvCxnSpPr>
        <p:spPr>
          <a:xfrm>
            <a:off x="1765896" y="3896825"/>
            <a:ext cx="197605" cy="6407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54149"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19" name="Straight Arrow Connector 18"/>
          <p:cNvCxnSpPr>
            <a:endCxn id="20" idx="0"/>
          </p:cNvCxnSpPr>
          <p:nvPr/>
        </p:nvCxnSpPr>
        <p:spPr>
          <a:xfrm>
            <a:off x="2178714" y="3896825"/>
            <a:ext cx="352596" cy="63947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21958" y="4536295"/>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21" name="Straight Arrow Connector 20"/>
          <p:cNvCxnSpPr>
            <a:endCxn id="22" idx="0"/>
          </p:cNvCxnSpPr>
          <p:nvPr/>
        </p:nvCxnSpPr>
        <p:spPr>
          <a:xfrm flipH="1">
            <a:off x="3099119" y="3984377"/>
            <a:ext cx="69637" cy="5519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89767"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23" name="Straight Arrow Connector 22"/>
          <p:cNvCxnSpPr>
            <a:endCxn id="24" idx="0"/>
          </p:cNvCxnSpPr>
          <p:nvPr/>
        </p:nvCxnSpPr>
        <p:spPr>
          <a:xfrm>
            <a:off x="3478167" y="3895856"/>
            <a:ext cx="188761"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457576" y="4536295"/>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25" name="Straight Arrow Connector 24"/>
          <p:cNvCxnSpPr>
            <a:endCxn id="26" idx="0"/>
          </p:cNvCxnSpPr>
          <p:nvPr/>
        </p:nvCxnSpPr>
        <p:spPr>
          <a:xfrm>
            <a:off x="3884260" y="3895856"/>
            <a:ext cx="350477"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25385"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27" name="Straight Arrow Connector 26"/>
          <p:cNvCxnSpPr>
            <a:endCxn id="28" idx="0"/>
          </p:cNvCxnSpPr>
          <p:nvPr/>
        </p:nvCxnSpPr>
        <p:spPr>
          <a:xfrm>
            <a:off x="4242717" y="3887901"/>
            <a:ext cx="559828" cy="64143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93193" y="4529332"/>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34" name="Straight Arrow Connector 33"/>
          <p:cNvCxnSpPr/>
          <p:nvPr/>
        </p:nvCxnSpPr>
        <p:spPr>
          <a:xfrm flipV="1">
            <a:off x="2447323"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graphicFrame>
        <p:nvGraphicFramePr>
          <p:cNvPr id="86" name="Group 4"/>
          <p:cNvGraphicFramePr>
            <a:graphicFrameLocks noGrp="1"/>
          </p:cNvGraphicFramePr>
          <p:nvPr>
            <p:extLst/>
          </p:nvPr>
        </p:nvGraphicFramePr>
        <p:xfrm>
          <a:off x="8610782" y="1982175"/>
          <a:ext cx="1160215" cy="685800"/>
        </p:xfrm>
        <a:graphic>
          <a:graphicData uri="http://schemas.openxmlformats.org/drawingml/2006/table">
            <a:tbl>
              <a:tblPr/>
              <a:tblGrid>
                <a:gridCol w="587573">
                  <a:extLst>
                    <a:ext uri="{9D8B030D-6E8A-4147-A177-3AD203B41FA5}">
                      <a16:colId xmlns:a16="http://schemas.microsoft.com/office/drawing/2014/main" val="20000"/>
                    </a:ext>
                  </a:extLst>
                </a:gridCol>
                <a:gridCol w="572642">
                  <a:extLst>
                    <a:ext uri="{9D8B030D-6E8A-4147-A177-3AD203B41FA5}">
                      <a16:colId xmlns:a16="http://schemas.microsoft.com/office/drawing/2014/main" val="20001"/>
                    </a:ext>
                  </a:extLst>
                </a:gridCol>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87" name="Straight Arrow Connector 86"/>
          <p:cNvCxnSpPr>
            <a:endCxn id="89" idx="0"/>
          </p:cNvCxnSpPr>
          <p:nvPr/>
        </p:nvCxnSpPr>
        <p:spPr>
          <a:xfrm flipH="1">
            <a:off x="8129587"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88" name="Group 113"/>
          <p:cNvGraphicFramePr>
            <a:graphicFrameLocks noGrp="1"/>
          </p:cNvGraphicFramePr>
          <p:nvPr>
            <p:extLst/>
          </p:nvPr>
        </p:nvGraphicFramePr>
        <p:xfrm>
          <a:off x="7274810" y="3371319"/>
          <a:ext cx="1709555" cy="718458"/>
        </p:xfrm>
        <a:graphic>
          <a:graphicData uri="http://schemas.openxmlformats.org/drawingml/2006/table">
            <a:tbl>
              <a:tblPr/>
              <a:tblGrid>
                <a:gridCol w="239135">
                  <a:extLst>
                    <a:ext uri="{9D8B030D-6E8A-4147-A177-3AD203B41FA5}">
                      <a16:colId xmlns:a16="http://schemas.microsoft.com/office/drawing/2014/main" val="20000"/>
                    </a:ext>
                  </a:extLst>
                </a:gridCol>
                <a:gridCol w="198430">
                  <a:extLst>
                    <a:ext uri="{9D8B030D-6E8A-4147-A177-3AD203B41FA5}">
                      <a16:colId xmlns:a16="http://schemas.microsoft.com/office/drawing/2014/main" val="20001"/>
                    </a:ext>
                  </a:extLst>
                </a:gridCol>
                <a:gridCol w="198431">
                  <a:extLst>
                    <a:ext uri="{9D8B030D-6E8A-4147-A177-3AD203B41FA5}">
                      <a16:colId xmlns:a16="http://schemas.microsoft.com/office/drawing/2014/main" val="20002"/>
                    </a:ext>
                  </a:extLst>
                </a:gridCol>
                <a:gridCol w="198430">
                  <a:extLst>
                    <a:ext uri="{9D8B030D-6E8A-4147-A177-3AD203B41FA5}">
                      <a16:colId xmlns:a16="http://schemas.microsoft.com/office/drawing/2014/main" val="20003"/>
                    </a:ext>
                  </a:extLst>
                </a:gridCol>
                <a:gridCol w="239135">
                  <a:extLst>
                    <a:ext uri="{9D8B030D-6E8A-4147-A177-3AD203B41FA5}">
                      <a16:colId xmlns:a16="http://schemas.microsoft.com/office/drawing/2014/main" val="20004"/>
                    </a:ext>
                  </a:extLst>
                </a:gridCol>
                <a:gridCol w="198430">
                  <a:extLst>
                    <a:ext uri="{9D8B030D-6E8A-4147-A177-3AD203B41FA5}">
                      <a16:colId xmlns:a16="http://schemas.microsoft.com/office/drawing/2014/main" val="20005"/>
                    </a:ext>
                  </a:extLst>
                </a:gridCol>
                <a:gridCol w="198431">
                  <a:extLst>
                    <a:ext uri="{9D8B030D-6E8A-4147-A177-3AD203B41FA5}">
                      <a16:colId xmlns:a16="http://schemas.microsoft.com/office/drawing/2014/main" val="20006"/>
                    </a:ext>
                  </a:extLst>
                </a:gridCol>
                <a:gridCol w="239133">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89" name="Group 113"/>
          <p:cNvGraphicFramePr>
            <a:graphicFrameLocks noGrp="1"/>
          </p:cNvGraphicFramePr>
          <p:nvPr>
            <p:extLst/>
          </p:nvPr>
        </p:nvGraphicFramePr>
        <p:xfrm>
          <a:off x="9400595" y="3360433"/>
          <a:ext cx="1718593" cy="718458"/>
        </p:xfrm>
        <a:graphic>
          <a:graphicData uri="http://schemas.openxmlformats.org/drawingml/2006/table">
            <a:tbl>
              <a:tblPr/>
              <a:tblGrid>
                <a:gridCol w="240399">
                  <a:extLst>
                    <a:ext uri="{9D8B030D-6E8A-4147-A177-3AD203B41FA5}">
                      <a16:colId xmlns:a16="http://schemas.microsoft.com/office/drawing/2014/main" val="20000"/>
                    </a:ext>
                  </a:extLst>
                </a:gridCol>
                <a:gridCol w="199479">
                  <a:extLst>
                    <a:ext uri="{9D8B030D-6E8A-4147-A177-3AD203B41FA5}">
                      <a16:colId xmlns:a16="http://schemas.microsoft.com/office/drawing/2014/main" val="20001"/>
                    </a:ext>
                  </a:extLst>
                </a:gridCol>
                <a:gridCol w="199480">
                  <a:extLst>
                    <a:ext uri="{9D8B030D-6E8A-4147-A177-3AD203B41FA5}">
                      <a16:colId xmlns:a16="http://schemas.microsoft.com/office/drawing/2014/main" val="20002"/>
                    </a:ext>
                  </a:extLst>
                </a:gridCol>
                <a:gridCol w="199479">
                  <a:extLst>
                    <a:ext uri="{9D8B030D-6E8A-4147-A177-3AD203B41FA5}">
                      <a16:colId xmlns:a16="http://schemas.microsoft.com/office/drawing/2014/main" val="20003"/>
                    </a:ext>
                  </a:extLst>
                </a:gridCol>
                <a:gridCol w="240399">
                  <a:extLst>
                    <a:ext uri="{9D8B030D-6E8A-4147-A177-3AD203B41FA5}">
                      <a16:colId xmlns:a16="http://schemas.microsoft.com/office/drawing/2014/main" val="20004"/>
                    </a:ext>
                  </a:extLst>
                </a:gridCol>
                <a:gridCol w="199479">
                  <a:extLst>
                    <a:ext uri="{9D8B030D-6E8A-4147-A177-3AD203B41FA5}">
                      <a16:colId xmlns:a16="http://schemas.microsoft.com/office/drawing/2014/main" val="20005"/>
                    </a:ext>
                  </a:extLst>
                </a:gridCol>
                <a:gridCol w="199480">
                  <a:extLst>
                    <a:ext uri="{9D8B030D-6E8A-4147-A177-3AD203B41FA5}">
                      <a16:colId xmlns:a16="http://schemas.microsoft.com/office/drawing/2014/main" val="20006"/>
                    </a:ext>
                  </a:extLst>
                </a:gridCol>
                <a:gridCol w="240398">
                  <a:extLst>
                    <a:ext uri="{9D8B030D-6E8A-4147-A177-3AD203B41FA5}">
                      <a16:colId xmlns:a16="http://schemas.microsoft.com/office/drawing/2014/main" val="20007"/>
                    </a:ext>
                  </a:extLst>
                </a:gridCol>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cxnSp>
        <p:nvCxnSpPr>
          <p:cNvPr id="90" name="Straight Arrow Connector 89"/>
          <p:cNvCxnSpPr>
            <a:endCxn id="96" idx="0"/>
          </p:cNvCxnSpPr>
          <p:nvPr/>
        </p:nvCxnSpPr>
        <p:spPr>
          <a:xfrm>
            <a:off x="8112178" y="3920167"/>
            <a:ext cx="222436" cy="617397"/>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989644"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93" name="Straight Arrow Connector 92"/>
          <p:cNvCxnSpPr>
            <a:endCxn id="106" idx="0"/>
          </p:cNvCxnSpPr>
          <p:nvPr/>
        </p:nvCxnSpPr>
        <p:spPr>
          <a:xfrm flipH="1">
            <a:off x="9455520" y="3920167"/>
            <a:ext cx="1225846" cy="60794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8701051"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95" name="Straight Arrow Connector 94"/>
          <p:cNvCxnSpPr>
            <a:endCxn id="92" idx="0"/>
          </p:cNvCxnSpPr>
          <p:nvPr/>
        </p:nvCxnSpPr>
        <p:spPr>
          <a:xfrm flipH="1">
            <a:off x="7198996" y="3903432"/>
            <a:ext cx="187763" cy="62590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8125262"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97" name="Straight Arrow Connector 96"/>
          <p:cNvCxnSpPr>
            <a:endCxn id="98" idx="0"/>
          </p:cNvCxnSpPr>
          <p:nvPr/>
        </p:nvCxnSpPr>
        <p:spPr>
          <a:xfrm>
            <a:off x="8549827" y="3896825"/>
            <a:ext cx="1459326" cy="64515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9799801" y="4541980"/>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99" name="Straight Arrow Connector 98"/>
          <p:cNvCxnSpPr>
            <a:endCxn id="94" idx="0"/>
          </p:cNvCxnSpPr>
          <p:nvPr/>
        </p:nvCxnSpPr>
        <p:spPr>
          <a:xfrm>
            <a:off x="7697342" y="3920167"/>
            <a:ext cx="121306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0935096"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101" name="Straight Arrow Connector 100"/>
          <p:cNvCxnSpPr>
            <a:endCxn id="102" idx="0"/>
          </p:cNvCxnSpPr>
          <p:nvPr/>
        </p:nvCxnSpPr>
        <p:spPr>
          <a:xfrm flipH="1">
            <a:off x="7737917" y="3895856"/>
            <a:ext cx="2111363" cy="633476"/>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7528565" y="4529332"/>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103" name="Straight Arrow Connector 102"/>
          <p:cNvCxnSpPr/>
          <p:nvPr/>
        </p:nvCxnSpPr>
        <p:spPr>
          <a:xfrm>
            <a:off x="10255373" y="3895856"/>
            <a:ext cx="350477" cy="640439"/>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0396498"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105" name="Straight Arrow Connector 104"/>
          <p:cNvCxnSpPr/>
          <p:nvPr/>
        </p:nvCxnSpPr>
        <p:spPr>
          <a:xfrm>
            <a:off x="9564187" y="3920167"/>
            <a:ext cx="160947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9246168" y="4528107"/>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107" name="Straight Arrow Connector 106"/>
          <p:cNvCxnSpPr/>
          <p:nvPr/>
        </p:nvCxnSpPr>
        <p:spPr>
          <a:xfrm flipV="1">
            <a:off x="8818436"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249" name="Straight Arrow Connector 248"/>
          <p:cNvCxnSpPr/>
          <p:nvPr/>
        </p:nvCxnSpPr>
        <p:spPr>
          <a:xfrm>
            <a:off x="9424174"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1" name="TextBox 250"/>
          <p:cNvSpPr txBox="1"/>
          <p:nvPr/>
        </p:nvSpPr>
        <p:spPr>
          <a:xfrm>
            <a:off x="1893054" y="5363031"/>
            <a:ext cx="1873123"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Clustered</a:t>
            </a:r>
            <a:endParaRPr lang="en-US" sz="2800" dirty="0">
              <a:latin typeface="+mj-lt"/>
            </a:endParaRPr>
          </a:p>
        </p:txBody>
      </p:sp>
      <p:sp>
        <p:nvSpPr>
          <p:cNvPr id="252" name="TextBox 251"/>
          <p:cNvSpPr txBox="1"/>
          <p:nvPr/>
        </p:nvSpPr>
        <p:spPr>
          <a:xfrm>
            <a:off x="8190366" y="5363031"/>
            <a:ext cx="2001046"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Unclustered</a:t>
            </a:r>
            <a:endParaRPr lang="en-US" sz="2800" dirty="0">
              <a:latin typeface="+mj-lt"/>
            </a:endParaRPr>
          </a:p>
        </p:txBody>
      </p:sp>
      <p:cxnSp>
        <p:nvCxnSpPr>
          <p:cNvPr id="254" name="Straight Connector 253"/>
          <p:cNvCxnSpPr/>
          <p:nvPr/>
        </p:nvCxnSpPr>
        <p:spPr>
          <a:xfrm>
            <a:off x="29210" y="4260336"/>
            <a:ext cx="1219200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108615" y="2729419"/>
            <a:ext cx="1801134" cy="461665"/>
          </a:xfrm>
          <a:prstGeom prst="rect">
            <a:avLst/>
          </a:prstGeom>
          <a:noFill/>
        </p:spPr>
        <p:txBody>
          <a:bodyPr wrap="none" rtlCol="0">
            <a:spAutoFit/>
          </a:bodyPr>
          <a:lstStyle/>
          <a:p>
            <a:pPr algn="ctr"/>
            <a:r>
              <a:rPr lang="en-US" sz="2400" smtClean="0">
                <a:latin typeface="+mj-lt"/>
              </a:rPr>
              <a:t>Index Entries</a:t>
            </a:r>
            <a:endParaRPr lang="en-US" sz="2400">
              <a:latin typeface="+mj-lt"/>
            </a:endParaRPr>
          </a:p>
        </p:txBody>
      </p:sp>
      <p:sp>
        <p:nvSpPr>
          <p:cNvPr id="256" name="TextBox 255"/>
          <p:cNvSpPr txBox="1"/>
          <p:nvPr/>
        </p:nvSpPr>
        <p:spPr>
          <a:xfrm>
            <a:off x="5106201" y="4897439"/>
            <a:ext cx="1802994" cy="461665"/>
          </a:xfrm>
          <a:prstGeom prst="rect">
            <a:avLst/>
          </a:prstGeom>
          <a:noFill/>
        </p:spPr>
        <p:txBody>
          <a:bodyPr wrap="none" rtlCol="0">
            <a:spAutoFit/>
          </a:bodyPr>
          <a:lstStyle/>
          <a:p>
            <a:pPr algn="ctr"/>
            <a:r>
              <a:rPr lang="en-US" sz="2400" dirty="0" smtClean="0">
                <a:latin typeface="+mj-lt"/>
              </a:rPr>
              <a:t>Data Records</a:t>
            </a:r>
            <a:endParaRPr lang="en-US" sz="2400" dirty="0">
              <a:latin typeface="+mj-lt"/>
            </a:endParaRPr>
          </a:p>
        </p:txBody>
      </p:sp>
      <p:sp>
        <p:nvSpPr>
          <p:cNvPr id="55" name="TextBox 54"/>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1047789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90600"/>
            <a:ext cx="7772400" cy="763608"/>
          </a:xfrm>
          <a:noFill/>
          <a:ln/>
        </p:spPr>
        <p:txBody>
          <a:bodyPr vert="horz" lIns="92075" tIns="46038" rIns="92075" bIns="46038" rtlCol="0" anchor="ctr">
            <a:normAutofit/>
          </a:bodyPr>
          <a:lstStyle/>
          <a:p>
            <a:r>
              <a:rPr lang="en-US" dirty="0" smtClean="0">
                <a:solidFill>
                  <a:srgbClr val="C00000"/>
                </a:solidFill>
              </a:rPr>
              <a:t>Clustered vs. </a:t>
            </a:r>
            <a:r>
              <a:rPr lang="en-US" dirty="0" err="1" smtClean="0">
                <a:solidFill>
                  <a:srgbClr val="C00000"/>
                </a:solidFill>
              </a:rPr>
              <a:t>Unclustered</a:t>
            </a:r>
            <a:r>
              <a:rPr lang="en-US" dirty="0" smtClean="0">
                <a:solidFill>
                  <a:srgbClr val="C00000"/>
                </a:solidFill>
              </a:rPr>
              <a:t> Index</a:t>
            </a:r>
            <a:endParaRPr lang="en-US" dirty="0">
              <a:solidFill>
                <a:srgbClr val="C00000"/>
              </a:solidFill>
            </a:endParaRPr>
          </a:p>
        </p:txBody>
      </p:sp>
      <p:sp>
        <p:nvSpPr>
          <p:cNvPr id="83973" name="Rectangle 5"/>
          <p:cNvSpPr>
            <a:spLocks noGrp="1" noChangeArrowheads="1"/>
          </p:cNvSpPr>
          <p:nvPr>
            <p:ph type="body" idx="1"/>
          </p:nvPr>
        </p:nvSpPr>
        <p:spPr>
          <a:xfrm>
            <a:off x="850900" y="1866900"/>
            <a:ext cx="10502900" cy="4597400"/>
          </a:xfrm>
          <a:noFill/>
          <a:ln/>
        </p:spPr>
        <p:txBody>
          <a:bodyPr vert="horz" lIns="92075" tIns="46038" rIns="92075" bIns="46038" rtlCol="0">
            <a:normAutofit fontScale="92500" lnSpcReduction="20000"/>
          </a:bodyPr>
          <a:lstStyle/>
          <a:p>
            <a:pPr>
              <a:lnSpc>
                <a:spcPct val="90000"/>
              </a:lnSpc>
            </a:pPr>
            <a:r>
              <a:rPr lang="en-US" dirty="0" smtClean="0"/>
              <a:t>Recall that for a disk with block access, </a:t>
            </a:r>
            <a:r>
              <a:rPr lang="en-US" b="1" dirty="0" smtClean="0"/>
              <a:t>sequential IO is much faster than random IO</a:t>
            </a:r>
          </a:p>
          <a:p>
            <a:pPr>
              <a:lnSpc>
                <a:spcPct val="90000"/>
              </a:lnSpc>
            </a:pPr>
            <a:endParaRPr lang="en-US" dirty="0">
              <a:solidFill>
                <a:srgbClr val="C00000"/>
              </a:solidFill>
            </a:endParaRPr>
          </a:p>
          <a:p>
            <a:pPr>
              <a:lnSpc>
                <a:spcPct val="90000"/>
              </a:lnSpc>
            </a:pPr>
            <a:r>
              <a:rPr lang="en-US" dirty="0" smtClean="0"/>
              <a:t>For exact search, no difference between clustered / </a:t>
            </a:r>
            <a:r>
              <a:rPr lang="en-US" dirty="0" err="1" smtClean="0"/>
              <a:t>unclustered</a:t>
            </a:r>
            <a:endParaRPr lang="en-US" dirty="0" smtClean="0"/>
          </a:p>
          <a:p>
            <a:pPr>
              <a:lnSpc>
                <a:spcPct val="90000"/>
              </a:lnSpc>
            </a:pPr>
            <a:endParaRPr lang="en-US" dirty="0"/>
          </a:p>
          <a:p>
            <a:pPr>
              <a:lnSpc>
                <a:spcPct val="90000"/>
              </a:lnSpc>
            </a:pPr>
            <a:r>
              <a:rPr lang="en-US" dirty="0" smtClean="0"/>
              <a:t>For range search over R values: difference between </a:t>
            </a:r>
            <a:r>
              <a:rPr lang="en-US" b="1" dirty="0" smtClean="0"/>
              <a:t>1 random IO + R sequential IO</a:t>
            </a:r>
            <a:r>
              <a:rPr lang="en-US" dirty="0" smtClean="0"/>
              <a:t>, and </a:t>
            </a:r>
            <a:r>
              <a:rPr lang="en-US" b="1" dirty="0" smtClean="0"/>
              <a:t>R random IO</a:t>
            </a:r>
            <a:r>
              <a:rPr lang="en-US" dirty="0" smtClean="0"/>
              <a:t>:</a:t>
            </a:r>
          </a:p>
          <a:p>
            <a:pPr lvl="1"/>
            <a:r>
              <a:rPr lang="en-US" dirty="0" smtClean="0"/>
              <a:t>A random IO costs ~ 10ms (sequential much much faster)</a:t>
            </a:r>
          </a:p>
          <a:p>
            <a:pPr lvl="1"/>
            <a:r>
              <a:rPr lang="en-US" dirty="0" smtClean="0"/>
              <a:t>For R = 100,000 records- </a:t>
            </a:r>
            <a:r>
              <a:rPr lang="en-US" b="1" dirty="0" smtClean="0"/>
              <a:t>difference between ~10ms and ~17min!</a:t>
            </a:r>
          </a:p>
        </p:txBody>
      </p:sp>
      <p:sp>
        <p:nvSpPr>
          <p:cNvPr id="9" name="TextBox 8"/>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3006853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066800"/>
            <a:ext cx="7772400" cy="687408"/>
          </a:xfrm>
          <a:noFill/>
          <a:ln/>
        </p:spPr>
        <p:txBody>
          <a:bodyPr vert="horz" lIns="92075" tIns="46038" rIns="92075" bIns="46038" rtlCol="0" anchor="ctr">
            <a:normAutofit/>
          </a:bodyPr>
          <a:lstStyle/>
          <a:p>
            <a:r>
              <a:rPr lang="en-US" dirty="0" smtClean="0">
                <a:solidFill>
                  <a:srgbClr val="C00000"/>
                </a:solidFill>
              </a:rPr>
              <a:t>Summary</a:t>
            </a:r>
            <a:endParaRPr lang="en-US" i="1" dirty="0">
              <a:solidFill>
                <a:srgbClr val="C00000"/>
              </a:solidFill>
            </a:endParaRPr>
          </a:p>
        </p:txBody>
      </p:sp>
      <p:sp>
        <p:nvSpPr>
          <p:cNvPr id="83973" name="Rectangle 5"/>
          <p:cNvSpPr>
            <a:spLocks noGrp="1" noChangeArrowheads="1"/>
          </p:cNvSpPr>
          <p:nvPr>
            <p:ph type="body" idx="1"/>
          </p:nvPr>
        </p:nvSpPr>
        <p:spPr>
          <a:xfrm>
            <a:off x="850900" y="1866900"/>
            <a:ext cx="10502900" cy="4483100"/>
          </a:xfrm>
          <a:noFill/>
          <a:ln/>
        </p:spPr>
        <p:txBody>
          <a:bodyPr vert="horz" lIns="92075" tIns="46038" rIns="92075" bIns="46038" rtlCol="0">
            <a:normAutofit fontScale="92500" lnSpcReduction="10000"/>
          </a:bodyPr>
          <a:lstStyle/>
          <a:p>
            <a:pPr lvl="1"/>
            <a:endParaRPr lang="en-US" dirty="0"/>
          </a:p>
          <a:p>
            <a:r>
              <a:rPr lang="en-US" dirty="0" smtClean="0"/>
              <a:t>We create </a:t>
            </a:r>
            <a:r>
              <a:rPr lang="en-US" b="1" dirty="0" smtClean="0"/>
              <a:t>indexes</a:t>
            </a:r>
            <a:r>
              <a:rPr lang="en-US" dirty="0" smtClean="0"/>
              <a:t> over tables in order to support </a:t>
            </a:r>
            <a:r>
              <a:rPr lang="en-US" b="1" i="1" dirty="0" smtClean="0"/>
              <a:t>fast (exact and range) search</a:t>
            </a:r>
            <a:r>
              <a:rPr lang="en-US" dirty="0" smtClean="0"/>
              <a:t> and </a:t>
            </a:r>
            <a:r>
              <a:rPr lang="en-US" b="1" i="1" dirty="0" smtClean="0"/>
              <a:t>insertion</a:t>
            </a:r>
            <a:r>
              <a:rPr lang="en-US" dirty="0" smtClean="0"/>
              <a:t> over </a:t>
            </a:r>
            <a:r>
              <a:rPr lang="en-US" b="1" i="1" dirty="0" smtClean="0"/>
              <a:t>multiple search keys</a:t>
            </a:r>
          </a:p>
          <a:p>
            <a:endParaRPr lang="en-US" b="1" i="1" dirty="0"/>
          </a:p>
          <a:p>
            <a:r>
              <a:rPr lang="en-US" b="1" dirty="0" smtClean="0"/>
              <a:t>B+ Trees </a:t>
            </a:r>
            <a:r>
              <a:rPr lang="en-US" dirty="0" smtClean="0"/>
              <a:t>are one index data structure which support very fast exact and range search &amp; insertion via </a:t>
            </a:r>
            <a:r>
              <a:rPr lang="en-US" b="1" i="1" dirty="0" smtClean="0"/>
              <a:t>high </a:t>
            </a:r>
            <a:r>
              <a:rPr lang="en-US" b="1" i="1" dirty="0" err="1" smtClean="0"/>
              <a:t>fanout</a:t>
            </a:r>
            <a:endParaRPr lang="en-US" b="1" i="1" dirty="0"/>
          </a:p>
          <a:p>
            <a:pPr lvl="1"/>
            <a:r>
              <a:rPr lang="en-US" b="1" i="1" dirty="0" smtClean="0"/>
              <a:t>Clustered vs. </a:t>
            </a:r>
            <a:r>
              <a:rPr lang="en-US" b="1" i="1" dirty="0" err="1" smtClean="0"/>
              <a:t>unclustered</a:t>
            </a:r>
            <a:r>
              <a:rPr lang="en-US" dirty="0" smtClean="0"/>
              <a:t> makes a big difference for range queries too</a:t>
            </a: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220870234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r>
              <a:rPr lang="en-US" altLang="en-US" sz="3200" dirty="0">
                <a:solidFill>
                  <a:srgbClr val="C00000"/>
                </a:solidFill>
              </a:rPr>
              <a:t>B</a:t>
            </a:r>
            <a:r>
              <a:rPr lang="en-US" altLang="en-US" sz="3200" baseline="30000" dirty="0">
                <a:solidFill>
                  <a:srgbClr val="C00000"/>
                </a:solidFill>
              </a:rPr>
              <a:t>+</a:t>
            </a:r>
            <a:r>
              <a:rPr lang="en-US" altLang="en-US" sz="3200" dirty="0">
                <a:solidFill>
                  <a:srgbClr val="C00000"/>
                </a:solidFill>
              </a:rPr>
              <a:t>-tree indices are an alternative to </a:t>
            </a:r>
            <a:r>
              <a:rPr lang="en-US" altLang="en-US" sz="3200" dirty="0" smtClean="0">
                <a:solidFill>
                  <a:srgbClr val="C00000"/>
                </a:solidFill>
              </a:rPr>
              <a:t>indexed sequential </a:t>
            </a:r>
            <a:r>
              <a:rPr lang="en-US" altLang="en-US" sz="3200" dirty="0">
                <a:solidFill>
                  <a:srgbClr val="C00000"/>
                </a:solidFill>
              </a:rPr>
              <a:t>files</a:t>
            </a:r>
            <a:endParaRPr lang="en-US" i="1" dirty="0">
              <a:solidFill>
                <a:srgbClr val="C00000"/>
              </a:solidFill>
            </a:endParaRP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fontScale="85000" lnSpcReduction="10000"/>
          </a:bodyPr>
          <a:lstStyle/>
          <a:p>
            <a:pPr marL="609422" lvl="1" indent="0">
              <a:buNone/>
            </a:pPr>
            <a:endParaRPr lang="en-US" dirty="0"/>
          </a:p>
          <a:p>
            <a:r>
              <a:rPr lang="en-US" altLang="en-US" sz="3100" dirty="0" smtClean="0">
                <a:latin typeface="Times New Roman" panose="02020603050405020304" pitchFamily="18" charset="0"/>
                <a:cs typeface="Times New Roman" panose="02020603050405020304" pitchFamily="18" charset="0"/>
              </a:rPr>
              <a:t>Advantage </a:t>
            </a:r>
            <a:r>
              <a:rPr lang="en-US" altLang="en-US" sz="3100" dirty="0">
                <a:latin typeface="Times New Roman" panose="02020603050405020304" pitchFamily="18" charset="0"/>
                <a:cs typeface="Times New Roman" panose="02020603050405020304" pitchFamily="18" charset="0"/>
              </a:rPr>
              <a:t>of B</a:t>
            </a:r>
            <a:r>
              <a:rPr lang="en-US" altLang="en-US" sz="3100" baseline="30000" dirty="0">
                <a:latin typeface="Times New Roman" panose="02020603050405020304" pitchFamily="18" charset="0"/>
                <a:cs typeface="Times New Roman" panose="02020603050405020304" pitchFamily="18" charset="0"/>
              </a:rPr>
              <a:t>+</a:t>
            </a:r>
            <a:r>
              <a:rPr lang="en-US" altLang="en-US" sz="3100" dirty="0">
                <a:latin typeface="Times New Roman" panose="02020603050405020304" pitchFamily="18" charset="0"/>
                <a:cs typeface="Times New Roman" panose="02020603050405020304" pitchFamily="18" charset="0"/>
              </a:rPr>
              <a:t>-tree index files:  automatically reorganizes itself with small, local, changes, in the face of insertions and deletions.  Reorganization of entire file is not required to maintain performance</a:t>
            </a:r>
            <a:r>
              <a:rPr lang="en-US" altLang="en-US" sz="3100" dirty="0" smtClean="0">
                <a:latin typeface="Times New Roman" panose="02020603050405020304" pitchFamily="18" charset="0"/>
                <a:cs typeface="Times New Roman" panose="02020603050405020304" pitchFamily="18" charset="0"/>
              </a:rPr>
              <a:t>.</a:t>
            </a:r>
          </a:p>
          <a:p>
            <a:r>
              <a:rPr lang="en-US" altLang="en-US" sz="3100" dirty="0">
                <a:latin typeface="Times New Roman" panose="02020603050405020304" pitchFamily="18" charset="0"/>
                <a:cs typeface="Times New Roman" panose="02020603050405020304" pitchFamily="18" charset="0"/>
              </a:rPr>
              <a:t>Advantages of B</a:t>
            </a:r>
            <a:r>
              <a:rPr lang="en-US" altLang="en-US" sz="3100" baseline="30000" dirty="0">
                <a:latin typeface="Times New Roman" panose="02020603050405020304" pitchFamily="18" charset="0"/>
                <a:cs typeface="Times New Roman" panose="02020603050405020304" pitchFamily="18" charset="0"/>
              </a:rPr>
              <a:t>+</a:t>
            </a:r>
            <a:r>
              <a:rPr lang="en-US" altLang="en-US" sz="3100" dirty="0">
                <a:latin typeface="Times New Roman" panose="02020603050405020304" pitchFamily="18" charset="0"/>
                <a:cs typeface="Times New Roman" panose="02020603050405020304" pitchFamily="18" charset="0"/>
              </a:rPr>
              <a:t>-trees outweigh disadvantages, and they are used </a:t>
            </a:r>
            <a:r>
              <a:rPr lang="en-US" altLang="en-US" sz="3100" dirty="0" smtClean="0">
                <a:latin typeface="Times New Roman" panose="02020603050405020304" pitchFamily="18" charset="0"/>
                <a:cs typeface="Times New Roman" panose="02020603050405020304" pitchFamily="18" charset="0"/>
              </a:rPr>
              <a:t>extensively</a:t>
            </a:r>
          </a:p>
          <a:p>
            <a:r>
              <a:rPr lang="en-US" altLang="en-US" sz="3100" dirty="0">
                <a:latin typeface="Times New Roman" panose="02020603050405020304" pitchFamily="18" charset="0"/>
                <a:cs typeface="Times New Roman" panose="02020603050405020304" pitchFamily="18" charset="0"/>
              </a:rPr>
              <a:t>Disadvantage of indexed-sequential files: performance degrades as file grows, since many overflow blocks get created.  Periodic reorganization of entire file is required</a:t>
            </a:r>
            <a:r>
              <a:rPr lang="en-US" altLang="en-US" sz="3100" dirty="0" smtClean="0">
                <a:latin typeface="Times New Roman" panose="02020603050405020304" pitchFamily="18" charset="0"/>
                <a:cs typeface="Times New Roman" panose="02020603050405020304" pitchFamily="18" charset="0"/>
              </a:rPr>
              <a:t>.</a:t>
            </a:r>
            <a:endParaRPr lang="en-US" altLang="en-US" sz="3100" dirty="0">
              <a:latin typeface="Times New Roman" panose="02020603050405020304" pitchFamily="18" charset="0"/>
              <a:cs typeface="Times New Roman" panose="02020603050405020304" pitchFamily="18" charset="0"/>
            </a:endParaRPr>
          </a:p>
          <a:p>
            <a:r>
              <a:rPr lang="en-US" altLang="en-US" sz="3100" dirty="0">
                <a:latin typeface="Times New Roman" panose="02020603050405020304" pitchFamily="18" charset="0"/>
                <a:cs typeface="Times New Roman" panose="02020603050405020304" pitchFamily="18" charset="0"/>
              </a:rPr>
              <a:t>Disadvantage of B</a:t>
            </a:r>
            <a:r>
              <a:rPr lang="en-US" altLang="en-US" sz="3100" baseline="30000" dirty="0">
                <a:latin typeface="Times New Roman" panose="02020603050405020304" pitchFamily="18" charset="0"/>
                <a:cs typeface="Times New Roman" panose="02020603050405020304" pitchFamily="18" charset="0"/>
              </a:rPr>
              <a:t>+</a:t>
            </a:r>
            <a:r>
              <a:rPr lang="en-US" altLang="en-US" sz="3100" dirty="0">
                <a:latin typeface="Times New Roman" panose="02020603050405020304" pitchFamily="18" charset="0"/>
                <a:cs typeface="Times New Roman" panose="02020603050405020304" pitchFamily="18" charset="0"/>
              </a:rPr>
              <a:t>-trees: extra insertion and deletion overhead, space overhead</a:t>
            </a:r>
            <a:r>
              <a:rPr lang="en-US" altLang="en-US" sz="3100" dirty="0" smtClean="0">
                <a:latin typeface="Times New Roman" panose="02020603050405020304" pitchFamily="18" charset="0"/>
                <a:cs typeface="Times New Roman" panose="02020603050405020304" pitchFamily="18" charset="0"/>
              </a:rPr>
              <a:t>.</a:t>
            </a:r>
            <a:endParaRPr lang="en-US" altLang="en-US" sz="31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 Tree</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349539935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r>
              <a:rPr lang="en-US" b="1" dirty="0">
                <a:solidFill>
                  <a:srgbClr val="C00000"/>
                </a:solidFill>
              </a:rPr>
              <a:t>Composite Index</a:t>
            </a:r>
            <a:endParaRPr lang="en-US" i="1" dirty="0">
              <a:solidFill>
                <a:srgbClr val="C00000"/>
              </a:solidFill>
            </a:endParaRP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lnSpcReduction="10000"/>
          </a:bodyPr>
          <a:lstStyle/>
          <a:p>
            <a:pPr marL="577850" lvl="1" indent="-465138">
              <a:buFont typeface="Wingdings" panose="05000000000000000000" pitchFamily="2" charset="2"/>
              <a:buChar char="v"/>
            </a:pPr>
            <a:r>
              <a:rPr lang="en-US" dirty="0"/>
              <a:t>Like a </a:t>
            </a:r>
            <a:r>
              <a:rPr lang="en-US" b="1" dirty="0"/>
              <a:t>single index</a:t>
            </a:r>
            <a:r>
              <a:rPr lang="en-US" dirty="0"/>
              <a:t>, a </a:t>
            </a:r>
            <a:r>
              <a:rPr lang="en-US" b="1" dirty="0"/>
              <a:t>composite index </a:t>
            </a:r>
            <a:r>
              <a:rPr lang="en-US" dirty="0"/>
              <a:t>is also a data structure of records sorted on something. But unlike a </a:t>
            </a:r>
            <a:r>
              <a:rPr lang="en-US" b="1" dirty="0"/>
              <a:t>single index</a:t>
            </a:r>
            <a:r>
              <a:rPr lang="en-US" dirty="0"/>
              <a:t>, that something is not a </a:t>
            </a:r>
            <a:r>
              <a:rPr lang="en-US" b="1" dirty="0"/>
              <a:t>field</a:t>
            </a:r>
            <a:r>
              <a:rPr lang="en-US" dirty="0"/>
              <a:t>, but a concatenation of </a:t>
            </a:r>
            <a:r>
              <a:rPr lang="en-US" b="1" dirty="0"/>
              <a:t>multiple fields</a:t>
            </a:r>
            <a:r>
              <a:rPr lang="en-US" dirty="0"/>
              <a:t>. </a:t>
            </a:r>
            <a:endParaRPr lang="en-US" dirty="0" smtClean="0"/>
          </a:p>
          <a:p>
            <a:pPr marL="577850" lvl="1" indent="-465138">
              <a:buFont typeface="Wingdings" panose="05000000000000000000" pitchFamily="2" charset="2"/>
              <a:buChar char="v"/>
            </a:pPr>
            <a:r>
              <a:rPr lang="en-US" b="1" dirty="0" smtClean="0"/>
              <a:t>Composite Index: </a:t>
            </a:r>
            <a:r>
              <a:rPr lang="en-US" dirty="0"/>
              <a:t>define indices on multiple </a:t>
            </a:r>
            <a:r>
              <a:rPr lang="en-US" dirty="0" smtClean="0"/>
              <a:t>columns. </a:t>
            </a:r>
            <a:r>
              <a:rPr lang="en-US" dirty="0"/>
              <a:t>This index is called a Multi-column / Composite / Compound index.</a:t>
            </a:r>
            <a:endParaRPr lang="en-US" b="1" dirty="0"/>
          </a:p>
          <a:p>
            <a:pPr marL="609422" lvl="1" indent="0">
              <a:buNone/>
            </a:pPr>
            <a:r>
              <a:rPr lang="en-US" dirty="0"/>
              <a:t/>
            </a:r>
            <a:br>
              <a:rPr lang="en-US" dirty="0"/>
            </a:br>
            <a:endParaRPr lang="en-US" dirty="0"/>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Composite Index Search</a:t>
            </a:r>
            <a:endParaRPr lang="en-US" sz="4399" b="1" dirty="0">
              <a:solidFill>
                <a:srgbClr val="0070C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133600" y="4876800"/>
            <a:ext cx="7391400" cy="1809084"/>
          </a:xfrm>
          <a:prstGeom prst="rect">
            <a:avLst/>
          </a:prstGeom>
        </p:spPr>
      </p:pic>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390563137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pPr fontAlgn="base"/>
            <a:r>
              <a:rPr lang="en-US" b="1" dirty="0">
                <a:solidFill>
                  <a:srgbClr val="C00000"/>
                </a:solidFill>
              </a:rPr>
              <a:t>How does composite index work?</a:t>
            </a: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fontScale="77500" lnSpcReduction="20000"/>
          </a:bodyPr>
          <a:lstStyle/>
          <a:p>
            <a:pPr marL="577850" lvl="1" indent="-465138">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The columns used in composite indices are concatenated together, and those concatenated keys are stored in sorted order using a B+ Tree. </a:t>
            </a:r>
            <a:endParaRPr lang="en-US" sz="3600" dirty="0" smtClean="0">
              <a:latin typeface="Times New Roman" panose="02020603050405020304" pitchFamily="18" charset="0"/>
              <a:cs typeface="Times New Roman" panose="02020603050405020304" pitchFamily="18" charset="0"/>
            </a:endParaRPr>
          </a:p>
          <a:p>
            <a:pPr marL="577850" lvl="1" indent="-465138">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When </a:t>
            </a:r>
            <a:r>
              <a:rPr lang="en-US" sz="3600" dirty="0">
                <a:latin typeface="Times New Roman" panose="02020603050405020304" pitchFamily="18" charset="0"/>
                <a:cs typeface="Times New Roman" panose="02020603050405020304" pitchFamily="18" charset="0"/>
              </a:rPr>
              <a:t>you perform a search, concatenation of your search keys is matched against those of the composite </a:t>
            </a:r>
            <a:r>
              <a:rPr lang="en-US" sz="3600" dirty="0" smtClean="0">
                <a:latin typeface="Times New Roman" panose="02020603050405020304" pitchFamily="18" charset="0"/>
                <a:cs typeface="Times New Roman" panose="02020603050405020304" pitchFamily="18" charset="0"/>
              </a:rPr>
              <a:t>index</a:t>
            </a:r>
          </a:p>
          <a:p>
            <a:pPr marL="577850" lvl="1" indent="-465138">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In a </a:t>
            </a:r>
            <a:r>
              <a:rPr lang="en-US" sz="3600" dirty="0" err="1" smtClean="0">
                <a:latin typeface="Times New Roman" panose="02020603050405020304" pitchFamily="18" charset="0"/>
                <a:cs typeface="Times New Roman" panose="02020603050405020304" pitchFamily="18" charset="0"/>
              </a:rPr>
              <a:t>nonunique</a:t>
            </a:r>
            <a:r>
              <a:rPr lang="en-US" sz="3600" dirty="0" smtClean="0">
                <a:latin typeface="Times New Roman" panose="02020603050405020304" pitchFamily="18" charset="0"/>
                <a:cs typeface="Times New Roman" panose="02020603050405020304" pitchFamily="18" charset="0"/>
              </a:rPr>
              <a:t> index, the </a:t>
            </a:r>
            <a:r>
              <a:rPr lang="en-US" sz="3600" dirty="0">
                <a:latin typeface="Times New Roman" panose="02020603050405020304" pitchFamily="18" charset="0"/>
                <a:cs typeface="Times New Roman" panose="02020603050405020304" pitchFamily="18" charset="0"/>
              </a:rPr>
              <a:t>key field is a concatenation of all the attributes you want </a:t>
            </a:r>
            <a:r>
              <a:rPr lang="en-US" sz="3600" dirty="0" smtClean="0">
                <a:latin typeface="Times New Roman" panose="02020603050405020304" pitchFamily="18" charset="0"/>
                <a:cs typeface="Times New Roman" panose="02020603050405020304" pitchFamily="18" charset="0"/>
              </a:rPr>
              <a:t>to set </a:t>
            </a:r>
            <a:r>
              <a:rPr lang="en-US" sz="3600" dirty="0">
                <a:latin typeface="Times New Roman" panose="02020603050405020304" pitchFamily="18" charset="0"/>
                <a:cs typeface="Times New Roman" panose="02020603050405020304" pitchFamily="18" charset="0"/>
              </a:rPr>
              <a:t>up to access the set of rows desired </a:t>
            </a:r>
            <a:endParaRPr lang="en-US" sz="3600" dirty="0" smtClean="0">
              <a:latin typeface="Times New Roman" panose="02020603050405020304" pitchFamily="18" charset="0"/>
              <a:cs typeface="Times New Roman" panose="02020603050405020304" pitchFamily="18" charset="0"/>
            </a:endParaRPr>
          </a:p>
          <a:p>
            <a:pPr marL="577850" lvl="1" indent="-465138">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Example:</a:t>
            </a:r>
          </a:p>
          <a:p>
            <a:pPr marL="112712" lvl="1" indent="0">
              <a:buNone/>
            </a:pPr>
            <a:r>
              <a:rPr lang="en-US" sz="3600" b="1" dirty="0" smtClean="0">
                <a:latin typeface="Times New Roman" panose="02020603050405020304" pitchFamily="18" charset="0"/>
                <a:cs typeface="Times New Roman" panose="02020603050405020304" pitchFamily="18" charset="0"/>
              </a:rPr>
              <a:t>	create </a:t>
            </a:r>
            <a:r>
              <a:rPr lang="en-US" sz="3600" b="1" dirty="0">
                <a:latin typeface="Times New Roman" panose="02020603050405020304" pitchFamily="18" charset="0"/>
                <a:cs typeface="Times New Roman" panose="02020603050405020304" pitchFamily="18" charset="0"/>
              </a:rPr>
              <a:t>index </a:t>
            </a:r>
            <a:r>
              <a:rPr lang="en-US" sz="3600" dirty="0" err="1">
                <a:latin typeface="Times New Roman" panose="02020603050405020304" pitchFamily="18" charset="0"/>
                <a:cs typeface="Times New Roman" panose="02020603050405020304" pitchFamily="18" charset="0"/>
              </a:rPr>
              <a:t>NameIndex</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on </a:t>
            </a:r>
            <a:r>
              <a:rPr lang="en-US" sz="3600" dirty="0" smtClean="0">
                <a:latin typeface="Times New Roman" panose="02020603050405020304" pitchFamily="18" charset="0"/>
                <a:cs typeface="Times New Roman" panose="02020603050405020304" pitchFamily="18" charset="0"/>
              </a:rPr>
              <a:t>Table1(A1,A2,A3)  using B+TREE</a:t>
            </a:r>
            <a:r>
              <a:rPr lang="en-US" dirty="0"/>
              <a:t/>
            </a:r>
            <a:br>
              <a:rPr lang="en-US" dirty="0"/>
            </a:br>
            <a:endParaRPr lang="en-US" dirty="0"/>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Composite Index Search</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49</a:t>
            </a:fld>
            <a:endParaRPr lang="en-US">
              <a:solidFill>
                <a:prstClr val="black">
                  <a:tint val="75000"/>
                </a:prstClr>
              </a:solidFill>
            </a:endParaRPr>
          </a:p>
        </p:txBody>
      </p:sp>
    </p:spTree>
    <p:extLst>
      <p:ext uri="{BB962C8B-B14F-4D97-AF65-F5344CB8AC3E}">
        <p14:creationId xmlns:p14="http://schemas.microsoft.com/office/powerpoint/2010/main" val="37438292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Physical</a:t>
            </a:r>
            <a:r>
              <a:rPr lang="en-US" sz="4400" dirty="0" smtClean="0">
                <a:solidFill>
                  <a:srgbClr val="0070C0"/>
                </a:solidFill>
              </a:rPr>
              <a:t> </a:t>
            </a:r>
            <a:r>
              <a:rPr lang="en-US" sz="4400" dirty="0">
                <a:solidFill>
                  <a:srgbClr val="0070C0"/>
                </a:solidFill>
              </a:rPr>
              <a:t>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Physical Design </a:t>
            </a:r>
            <a:r>
              <a:rPr lang="en-US" sz="2800" dirty="0" smtClean="0">
                <a:solidFill>
                  <a:srgbClr val="C00000"/>
                </a:solidFill>
                <a:latin typeface="Times New Roman" panose="02020603050405020304" pitchFamily="18" charset="0"/>
                <a:cs typeface="Times New Roman" panose="02020603050405020304" pitchFamily="18" charset="0"/>
              </a:rPr>
              <a:t>Goal</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198" y="1828800"/>
            <a:ext cx="10058402" cy="4708981"/>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Physical Design Goal: definition of appropriate storage structures for a specific DBMS, to ensure the application performance desired</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Good design and tuning requires understanding the database </a:t>
            </a:r>
            <a:r>
              <a:rPr lang="en-US" sz="2800" b="1" dirty="0">
                <a:solidFill>
                  <a:srgbClr val="FF0000"/>
                </a:solidFill>
                <a:latin typeface="Times New Roman" panose="02020603050405020304" pitchFamily="18" charset="0"/>
                <a:cs typeface="Times New Roman" panose="02020603050405020304" pitchFamily="18" charset="0"/>
              </a:rPr>
              <a:t>workload</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336550"/>
            <a:r>
              <a:rPr lang="en-US" sz="2800" dirty="0" smtClean="0">
                <a:solidFill>
                  <a:srgbClr val="000000"/>
                </a:solidFill>
                <a:latin typeface="Times New Roman" panose="02020603050405020304" pitchFamily="18" charset="0"/>
                <a:cs typeface="Times New Roman" panose="02020603050405020304" pitchFamily="18" charset="0"/>
              </a:rPr>
              <a:t>A </a:t>
            </a:r>
            <a:r>
              <a:rPr lang="en-US" sz="2800" i="1" dirty="0">
                <a:solidFill>
                  <a:srgbClr val="000000"/>
                </a:solidFill>
                <a:latin typeface="Times New Roman" panose="02020603050405020304" pitchFamily="18" charset="0"/>
                <a:cs typeface="Times New Roman" panose="02020603050405020304" pitchFamily="18" charset="0"/>
              </a:rPr>
              <a:t>workload description </a:t>
            </a:r>
            <a:r>
              <a:rPr lang="en-US" sz="2800" dirty="0">
                <a:solidFill>
                  <a:srgbClr val="000000"/>
                </a:solidFill>
                <a:latin typeface="Times New Roman" panose="02020603050405020304" pitchFamily="18" charset="0"/>
                <a:cs typeface="Times New Roman" panose="02020603050405020304" pitchFamily="18" charset="0"/>
              </a:rPr>
              <a:t>contains</a:t>
            </a: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3333B2"/>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the most important queries and their frequency</a:t>
            </a: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3333B2"/>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the most important updates and their frequency</a:t>
            </a: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3333B2"/>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the desired performance goal for each query or update</a:t>
            </a:r>
            <a:endParaRPr lang="en-US" sz="2800" dirty="0">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spTree>
    <p:extLst>
      <p:ext uri="{BB962C8B-B14F-4D97-AF65-F5344CB8AC3E}">
        <p14:creationId xmlns:p14="http://schemas.microsoft.com/office/powerpoint/2010/main" val="16394741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pPr fontAlgn="base"/>
            <a:r>
              <a:rPr lang="en-US" b="1" dirty="0">
                <a:solidFill>
                  <a:srgbClr val="C00000"/>
                </a:solidFill>
              </a:rPr>
              <a:t>How does composite index work?</a:t>
            </a:r>
          </a:p>
        </p:txBody>
      </p:sp>
      <p:pic>
        <p:nvPicPr>
          <p:cNvPr id="2" name="Picture 1"/>
          <p:cNvPicPr>
            <a:picLocks noChangeAspect="1"/>
          </p:cNvPicPr>
          <p:nvPr/>
        </p:nvPicPr>
        <p:blipFill>
          <a:blip r:embed="rId3"/>
          <a:stretch>
            <a:fillRect/>
          </a:stretch>
        </p:blipFill>
        <p:spPr>
          <a:xfrm>
            <a:off x="2590800" y="1601809"/>
            <a:ext cx="6783981" cy="4189392"/>
          </a:xfrm>
          <a:prstGeom prst="rect">
            <a:avLst/>
          </a:prstGeom>
        </p:spPr>
      </p:pic>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Composite Index Search</a:t>
            </a:r>
            <a:endParaRPr lang="en-US" sz="4399" b="1" dirty="0">
              <a:solidFill>
                <a:srgbClr val="0070C0"/>
              </a:solidFill>
              <a:latin typeface="Arial" panose="020B0604020202020204" pitchFamily="34" charset="0"/>
              <a:cs typeface="Arial" panose="020B0604020202020204" pitchFamily="34" charset="0"/>
            </a:endParaRPr>
          </a:p>
        </p:txBody>
      </p:sp>
      <p:sp>
        <p:nvSpPr>
          <p:cNvPr id="3" name="TextBox 2"/>
          <p:cNvSpPr txBox="1"/>
          <p:nvPr/>
        </p:nvSpPr>
        <p:spPr>
          <a:xfrm>
            <a:off x="507125" y="5874603"/>
            <a:ext cx="11342849" cy="830997"/>
          </a:xfrm>
          <a:prstGeom prst="rect">
            <a:avLst/>
          </a:prstGeom>
          <a:noFill/>
        </p:spPr>
        <p:txBody>
          <a:bodyPr wrap="none" rtlCol="0">
            <a:spAutoFit/>
          </a:bodyPr>
          <a:lstStyle/>
          <a:p>
            <a:r>
              <a:rPr lang="en-US" dirty="0" err="1"/>
              <a:t>B+tree</a:t>
            </a:r>
            <a:r>
              <a:rPr lang="en-US" dirty="0"/>
              <a:t> search of concatenated keys is much faster than searching for the target rows over</a:t>
            </a:r>
          </a:p>
          <a:p>
            <a:r>
              <a:rPr lang="en-US" dirty="0"/>
              <a:t>and over for each individual key using multiple simple indexes</a:t>
            </a: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390725387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806"/>
            <a:ext cx="10972801" cy="711081"/>
          </a:xfrm>
        </p:spPr>
        <p:txBody>
          <a:bodyPr/>
          <a:lstStyle/>
          <a:p>
            <a:r>
              <a:rPr lang="en-US" dirty="0" smtClean="0"/>
              <a:t>Example</a:t>
            </a:r>
            <a:endParaRPr lang="en-US" dirty="0"/>
          </a:p>
        </p:txBody>
      </p:sp>
      <p:sp>
        <p:nvSpPr>
          <p:cNvPr id="3" name="Content Placeholder 2"/>
          <p:cNvSpPr>
            <a:spLocks noGrp="1"/>
          </p:cNvSpPr>
          <p:nvPr>
            <p:ph idx="1"/>
          </p:nvPr>
        </p:nvSpPr>
        <p:spPr>
          <a:xfrm>
            <a:off x="609600" y="636880"/>
            <a:ext cx="10972801" cy="622111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Customer rows have attributes for customer name, customer number,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street address, city, state, zip code, phone number, e-mail, employer, job title, credit rating, date of last purchase, and total amount of purchases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C00000"/>
                </a:solidFill>
                <a:latin typeface="Times New Roman" panose="02020603050405020304" pitchFamily="18" charset="0"/>
                <a:cs typeface="Times New Roman" panose="02020603050405020304" pitchFamily="18" charset="0"/>
              </a:rPr>
              <a:t>A table </a:t>
            </a:r>
            <a:r>
              <a:rPr lang="en-US" sz="2000" dirty="0">
                <a:solidFill>
                  <a:srgbClr val="C00000"/>
                </a:solidFill>
                <a:latin typeface="Times New Roman" panose="02020603050405020304" pitchFamily="18" charset="0"/>
                <a:cs typeface="Times New Roman" panose="02020603050405020304" pitchFamily="18" charset="0"/>
              </a:rPr>
              <a:t>of 10 million rows </a:t>
            </a:r>
            <a:endParaRPr lang="en-US" sz="2000" dirty="0" smtClean="0">
              <a:solidFill>
                <a:srgbClr val="C00000"/>
              </a:solidFill>
              <a:latin typeface="Times New Roman" panose="02020603050405020304" pitchFamily="18" charset="0"/>
              <a:cs typeface="Times New Roman" panose="02020603050405020304" pitchFamily="18" charset="0"/>
            </a:endParaRPr>
          </a:p>
          <a:p>
            <a:r>
              <a:rPr lang="en-US" sz="2000" dirty="0" smtClean="0">
                <a:solidFill>
                  <a:srgbClr val="C00000"/>
                </a:solidFill>
                <a:latin typeface="Times New Roman" panose="02020603050405020304" pitchFamily="18" charset="0"/>
                <a:cs typeface="Times New Roman" panose="02020603050405020304" pitchFamily="18" charset="0"/>
              </a:rPr>
              <a:t>Row size </a:t>
            </a:r>
            <a:r>
              <a:rPr lang="en-US" sz="2000" dirty="0">
                <a:solidFill>
                  <a:srgbClr val="C00000"/>
                </a:solidFill>
                <a:latin typeface="Times New Roman" panose="02020603050405020304" pitchFamily="18" charset="0"/>
                <a:cs typeface="Times New Roman" panose="02020603050405020304" pitchFamily="18" charset="0"/>
              </a:rPr>
              <a:t>is 250 bytes; block size is 5,000 bytes; pointer size, including row offset, is 5 bytes;</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and composite key for </a:t>
            </a:r>
            <a:r>
              <a:rPr lang="en-US" sz="2000" dirty="0" err="1">
                <a:solidFill>
                  <a:srgbClr val="C00000"/>
                </a:solidFill>
                <a:latin typeface="Times New Roman" panose="02020603050405020304" pitchFamily="18" charset="0"/>
                <a:cs typeface="Times New Roman" panose="02020603050405020304" pitchFamily="18" charset="0"/>
              </a:rPr>
              <a:t>jobTitle</a:t>
            </a:r>
            <a:r>
              <a:rPr lang="en-US" sz="2000" dirty="0">
                <a:solidFill>
                  <a:srgbClr val="C00000"/>
                </a:solidFill>
                <a:latin typeface="Times New Roman" panose="02020603050405020304" pitchFamily="18" charset="0"/>
                <a:cs typeface="Times New Roman" panose="02020603050405020304" pitchFamily="18" charset="0"/>
              </a:rPr>
              <a:t>, city, and </a:t>
            </a:r>
            <a:r>
              <a:rPr lang="en-US" sz="2000" dirty="0" err="1">
                <a:solidFill>
                  <a:srgbClr val="C00000"/>
                </a:solidFill>
                <a:latin typeface="Times New Roman" panose="02020603050405020304" pitchFamily="18" charset="0"/>
                <a:cs typeface="Times New Roman" panose="02020603050405020304" pitchFamily="18" charset="0"/>
              </a:rPr>
              <a:t>totalPur</a:t>
            </a:r>
            <a:r>
              <a:rPr lang="en-US" sz="2000" dirty="0">
                <a:solidFill>
                  <a:srgbClr val="C00000"/>
                </a:solidFill>
                <a:latin typeface="Times New Roman" panose="02020603050405020304" pitchFamily="18" charset="0"/>
                <a:cs typeface="Times New Roman" panose="02020603050405020304" pitchFamily="18" charset="0"/>
              </a:rPr>
              <a:t> is 35 bytes. The table of 10 million</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rows has 500,000 blocks since each block contains 20 rows </a:t>
            </a:r>
            <a:endParaRPr lang="en-US" sz="2000"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C00000"/>
                </a:solidFill>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empNo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empAddress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empPhone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empEmail</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FROM customer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WHERE </a:t>
            </a:r>
            <a:r>
              <a:rPr lang="en-US" sz="2000" dirty="0" err="1">
                <a:latin typeface="Times New Roman" panose="02020603050405020304" pitchFamily="18" charset="0"/>
                <a:cs typeface="Times New Roman" panose="02020603050405020304" pitchFamily="18" charset="0"/>
              </a:rPr>
              <a:t>jobTitle</a:t>
            </a:r>
            <a:r>
              <a:rPr lang="en-US" sz="2000" dirty="0">
                <a:latin typeface="Times New Roman" panose="02020603050405020304" pitchFamily="18" charset="0"/>
                <a:cs typeface="Times New Roman" panose="02020603050405020304" pitchFamily="18" charset="0"/>
              </a:rPr>
              <a:t> = 'software engineer'</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city = </a:t>
            </a:r>
            <a:r>
              <a:rPr lang="en-US" sz="2000" dirty="0" smtClean="0">
                <a:latin typeface="Times New Roman" panose="02020603050405020304" pitchFamily="18" charset="0"/>
                <a:cs typeface="Times New Roman" panose="02020603050405020304" pitchFamily="18" charset="0"/>
              </a:rPr>
              <a:t>'Chicago'</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a:t>
            </a:r>
            <a:r>
              <a:rPr lang="en-US" sz="2000" dirty="0" err="1">
                <a:latin typeface="Times New Roman" panose="02020603050405020304" pitchFamily="18" charset="0"/>
                <a:cs typeface="Times New Roman" panose="02020603050405020304" pitchFamily="18" charset="0"/>
              </a:rPr>
              <a:t>totalPur</a:t>
            </a:r>
            <a:r>
              <a:rPr lang="en-US" sz="2000" dirty="0">
                <a:latin typeface="Times New Roman" panose="02020603050405020304" pitchFamily="18" charset="0"/>
                <a:cs typeface="Times New Roman" panose="02020603050405020304" pitchFamily="18" charset="0"/>
              </a:rPr>
              <a:t> &gt; 1000 </a:t>
            </a:r>
            <a:endParaRPr lang="en-US" sz="2000" dirty="0" smtClean="0">
              <a:latin typeface="Times New Roman" panose="02020603050405020304" pitchFamily="18" charset="0"/>
              <a:cs typeface="Times New Roman" panose="02020603050405020304" pitchFamily="18" charset="0"/>
            </a:endParaRPr>
          </a:p>
          <a:p>
            <a:pPr marL="401638" indent="-401638">
              <a:buNone/>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each AND condition we have the following hit rates </a:t>
            </a:r>
            <a:br>
              <a:rPr lang="en-US" sz="2000" dirty="0">
                <a:latin typeface="Times New Roman" panose="02020603050405020304" pitchFamily="18" charset="0"/>
                <a:cs typeface="Times New Roman" panose="02020603050405020304" pitchFamily="18" charset="0"/>
              </a:rPr>
            </a:br>
            <a:r>
              <a:rPr lang="en-US" sz="2000" dirty="0" smtClean="0">
                <a:solidFill>
                  <a:srgbClr val="C00000"/>
                </a:solidFill>
                <a:latin typeface="Times New Roman" panose="02020603050405020304" pitchFamily="18" charset="0"/>
                <a:cs typeface="Times New Roman" panose="02020603050405020304" pitchFamily="18" charset="0"/>
              </a:rPr>
              <a:t>Job title (</a:t>
            </a:r>
            <a:r>
              <a:rPr lang="en-US" sz="2000" dirty="0" err="1" smtClean="0">
                <a:solidFill>
                  <a:srgbClr val="C00000"/>
                </a:solidFill>
                <a:latin typeface="Times New Roman" panose="02020603050405020304" pitchFamily="18" charset="0"/>
                <a:cs typeface="Times New Roman" panose="02020603050405020304" pitchFamily="18" charset="0"/>
              </a:rPr>
              <a:t>jobTitle</a:t>
            </a:r>
            <a:r>
              <a:rPr lang="en-US" sz="2000" dirty="0" smtClean="0">
                <a:solidFill>
                  <a:srgbClr val="C00000"/>
                </a:solidFill>
                <a:latin typeface="Times New Roman" panose="02020603050405020304" pitchFamily="18" charset="0"/>
                <a:cs typeface="Times New Roman" panose="02020603050405020304" pitchFamily="18" charset="0"/>
              </a:rPr>
              <a:t>) is ‘software engineer’: 84,000 rows.</a:t>
            </a:r>
            <a:br>
              <a:rPr lang="en-US" sz="2000" dirty="0" smtClean="0">
                <a:solidFill>
                  <a:srgbClr val="C00000"/>
                </a:solidFill>
                <a:latin typeface="Times New Roman" panose="02020603050405020304" pitchFamily="18" charset="0"/>
                <a:cs typeface="Times New Roman" panose="02020603050405020304" pitchFamily="18" charset="0"/>
              </a:rPr>
            </a:br>
            <a:r>
              <a:rPr lang="en-US" sz="2000" dirty="0" smtClean="0">
                <a:solidFill>
                  <a:srgbClr val="C00000"/>
                </a:solidFill>
                <a:latin typeface="Times New Roman" panose="02020603050405020304" pitchFamily="18" charset="0"/>
                <a:cs typeface="Times New Roman" panose="02020603050405020304" pitchFamily="18" charset="0"/>
              </a:rPr>
              <a:t>City (city) is ‘Chicago’: 210,000 rows.</a:t>
            </a:r>
            <a:br>
              <a:rPr lang="en-US" sz="2000" dirty="0" smtClean="0">
                <a:solidFill>
                  <a:srgbClr val="C00000"/>
                </a:solidFill>
                <a:latin typeface="Times New Roman" panose="02020603050405020304" pitchFamily="18" charset="0"/>
                <a:cs typeface="Times New Roman" panose="02020603050405020304" pitchFamily="18" charset="0"/>
              </a:rPr>
            </a:br>
            <a:r>
              <a:rPr lang="en-US" sz="2000" dirty="0" smtClean="0">
                <a:solidFill>
                  <a:srgbClr val="C00000"/>
                </a:solidFill>
                <a:latin typeface="Times New Roman" panose="02020603050405020304" pitchFamily="18" charset="0"/>
                <a:cs typeface="Times New Roman" panose="02020603050405020304" pitchFamily="18" charset="0"/>
              </a:rPr>
              <a:t>Total amount of purchases (</a:t>
            </a:r>
            <a:r>
              <a:rPr lang="en-US" sz="2000" dirty="0" err="1" smtClean="0">
                <a:solidFill>
                  <a:srgbClr val="C00000"/>
                </a:solidFill>
                <a:latin typeface="Times New Roman" panose="02020603050405020304" pitchFamily="18" charset="0"/>
                <a:cs typeface="Times New Roman" panose="02020603050405020304" pitchFamily="18" charset="0"/>
              </a:rPr>
              <a:t>totalPur</a:t>
            </a:r>
            <a:r>
              <a:rPr lang="en-US" sz="2000" dirty="0" smtClean="0">
                <a:solidFill>
                  <a:srgbClr val="C00000"/>
                </a:solidFill>
                <a:latin typeface="Times New Roman" panose="02020603050405020304" pitchFamily="18" charset="0"/>
                <a:cs typeface="Times New Roman" panose="02020603050405020304" pitchFamily="18" charset="0"/>
              </a:rPr>
              <a:t>) &gt; $1,000: 350,000 rows.</a:t>
            </a:r>
            <a:br>
              <a:rPr lang="en-US" sz="2000" dirty="0" smtClean="0">
                <a:solidFill>
                  <a:srgbClr val="C00000"/>
                </a:solidFill>
                <a:latin typeface="Times New Roman" panose="02020603050405020304" pitchFamily="18" charset="0"/>
                <a:cs typeface="Times New Roman" panose="02020603050405020304" pitchFamily="18" charset="0"/>
              </a:rPr>
            </a:br>
            <a:r>
              <a:rPr lang="en-US" sz="2000" dirty="0" smtClean="0">
                <a:solidFill>
                  <a:srgbClr val="C00000"/>
                </a:solidFill>
                <a:latin typeface="Times New Roman" panose="02020603050405020304" pitchFamily="18" charset="0"/>
                <a:cs typeface="Times New Roman" panose="02020603050405020304" pitchFamily="18" charset="0"/>
              </a:rPr>
              <a:t>Total number of target rows that satisfy all three conditions = 750.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solidFill>
                  <a:srgbClr val="0070C0"/>
                </a:solidFill>
                <a:latin typeface="Times New Roman" panose="02020603050405020304" pitchFamily="18" charset="0"/>
                <a:cs typeface="Times New Roman" panose="02020603050405020304" pitchFamily="18" charset="0"/>
              </a:rPr>
              <a:t>Query cost </a:t>
            </a:r>
            <a:r>
              <a:rPr lang="en-US" sz="2000" b="1" dirty="0" smtClean="0">
                <a:solidFill>
                  <a:srgbClr val="0070C0"/>
                </a:solidFill>
                <a:latin typeface="Times New Roman" panose="02020603050405020304" pitchFamily="18" charset="0"/>
                <a:cs typeface="Times New Roman" panose="02020603050405020304" pitchFamily="18" charset="0"/>
              </a:rPr>
              <a:t>??</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1604462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Query cost </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r>
              <a:rPr lang="en-US" sz="2800" dirty="0"/>
              <a:t>If we assume the total of 84,000 + 210,000 + 350,000 =</a:t>
            </a:r>
            <a:br>
              <a:rPr lang="en-US" sz="2800" dirty="0"/>
            </a:br>
            <a:r>
              <a:rPr lang="en-US" sz="2800" dirty="0"/>
              <a:t>644,000 pointers fit into blocks holding (5,000 bytes/35 bytes = 142) pointers each </a:t>
            </a:r>
            <a:endParaRPr lang="en-US" dirty="0" smtClean="0"/>
          </a:p>
          <a:p>
            <a:r>
              <a:rPr lang="en-US" sz="3000" dirty="0" smtClean="0">
                <a:solidFill>
                  <a:srgbClr val="C00000"/>
                </a:solidFill>
              </a:rPr>
              <a:t>cost </a:t>
            </a:r>
            <a:r>
              <a:rPr lang="en-US" sz="3000" dirty="0">
                <a:solidFill>
                  <a:srgbClr val="C00000"/>
                </a:solidFill>
              </a:rPr>
              <a:t>of using the three index approach is </a:t>
            </a:r>
            <a:r>
              <a:rPr lang="en-US" sz="3000" dirty="0" smtClean="0">
                <a:solidFill>
                  <a:srgbClr val="C00000"/>
                </a:solidFill>
              </a:rPr>
              <a:t>:</a:t>
            </a:r>
            <a:r>
              <a:rPr lang="en-US" dirty="0"/>
              <a:t/>
            </a:r>
            <a:br>
              <a:rPr lang="en-US" dirty="0"/>
            </a:br>
            <a:r>
              <a:rPr lang="en-US" sz="2800" dirty="0"/>
              <a:t>= three index search cost + merge pointer cost</a:t>
            </a:r>
            <a:br>
              <a:rPr lang="en-US" sz="2800" dirty="0"/>
            </a:br>
            <a:r>
              <a:rPr lang="en-US" sz="2800" dirty="0"/>
              <a:t>+ final data access cost</a:t>
            </a:r>
            <a:br>
              <a:rPr lang="en-US" sz="2800" dirty="0"/>
            </a:br>
            <a:r>
              <a:rPr lang="en-US" sz="2800" dirty="0"/>
              <a:t>= (h1 + 1) + (h2 + 1) + (h3 + 1) + 644,000/142</a:t>
            </a:r>
            <a:br>
              <a:rPr lang="en-US" sz="2800" dirty="0"/>
            </a:br>
            <a:r>
              <a:rPr lang="en-US" sz="2800" dirty="0"/>
              <a:t>+ 750 block </a:t>
            </a:r>
            <a:r>
              <a:rPr lang="en-US" sz="2800" dirty="0" smtClean="0"/>
              <a:t>accesses </a:t>
            </a:r>
            <a:r>
              <a:rPr lang="en-US" sz="2600" dirty="0" smtClean="0"/>
              <a:t>= </a:t>
            </a:r>
            <a:r>
              <a:rPr lang="en-US" sz="2600" dirty="0">
                <a:solidFill>
                  <a:srgbClr val="C00000"/>
                </a:solidFill>
              </a:rPr>
              <a:t>3 + 4 + 4 + 4,535 + 750 </a:t>
            </a:r>
            <a:r>
              <a:rPr lang="en-US" sz="2600" dirty="0"/>
              <a:t>block accesses. </a:t>
            </a:r>
            <a:r>
              <a:rPr lang="en-US" sz="2600" dirty="0" smtClean="0"/>
              <a:t> </a:t>
            </a:r>
          </a:p>
          <a:p>
            <a:r>
              <a:rPr lang="en-US" dirty="0"/>
              <a:t>Block access time</a:t>
            </a:r>
            <a:br>
              <a:rPr lang="en-US" dirty="0"/>
            </a:br>
            <a:r>
              <a:rPr lang="en-US" dirty="0"/>
              <a:t>= 2 </a:t>
            </a:r>
            <a:r>
              <a:rPr lang="en-US" dirty="0" err="1"/>
              <a:t>ms</a:t>
            </a:r>
            <a:r>
              <a:rPr lang="en-US" dirty="0"/>
              <a:t> rotational delay + transfer time of 5,000 bytes/320 MB/sec</a:t>
            </a:r>
            <a:br>
              <a:rPr lang="en-US" dirty="0"/>
            </a:br>
            <a:r>
              <a:rPr lang="en-US" dirty="0"/>
              <a:t>= 2.02 </a:t>
            </a:r>
            <a:r>
              <a:rPr lang="en-US" dirty="0" err="1"/>
              <a:t>ms.</a:t>
            </a:r>
            <a:r>
              <a:rPr lang="en-US" dirty="0"/>
              <a:t/>
            </a:r>
            <a:br>
              <a:rPr lang="en-US" dirty="0"/>
            </a:br>
            <a:r>
              <a:rPr lang="en-US" dirty="0"/>
              <a:t>Query I/O time</a:t>
            </a:r>
            <a:br>
              <a:rPr lang="en-US" dirty="0"/>
            </a:br>
            <a:r>
              <a:rPr lang="en-US" dirty="0"/>
              <a:t>= 761 × 2.02 </a:t>
            </a:r>
            <a:r>
              <a:rPr lang="en-US" dirty="0" err="1"/>
              <a:t>ms</a:t>
            </a:r>
            <a:r>
              <a:rPr lang="en-US" dirty="0"/>
              <a:t> + (4,535 blocks × 5,000 bytes/block)/320 MB/sec</a:t>
            </a:r>
            <a:r>
              <a:rPr lang="en-US" sz="2800" dirty="0"/>
              <a:t> </a:t>
            </a:r>
            <a:br>
              <a:rPr lang="en-US" sz="2800" dirty="0"/>
            </a:br>
            <a:r>
              <a:rPr lang="en-US" sz="2600" dirty="0"/>
              <a:t/>
            </a:r>
            <a:br>
              <a:rPr lang="en-US" sz="2600" dirty="0"/>
            </a:br>
            <a:r>
              <a:rPr lang="en-US" sz="2800" dirty="0"/>
              <a:t> </a:t>
            </a:r>
            <a:r>
              <a:rPr lang="en-US" dirty="0"/>
              <a:t/>
            </a:r>
            <a:br>
              <a:rPr lang="en-US" dirty="0"/>
            </a:br>
            <a:r>
              <a:rPr lang="fr-FR" dirty="0"/>
              <a:t>= 1.54 sec + .07 sec</a:t>
            </a:r>
            <a:br>
              <a:rPr lang="fr-FR" dirty="0"/>
            </a:br>
            <a:r>
              <a:rPr lang="fr-FR" dirty="0"/>
              <a:t>= 1.61 seconds. </a:t>
            </a:r>
            <a:br>
              <a:rPr lang="fr-FR"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15689718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9374"/>
            <a:ext cx="10972801" cy="909826"/>
          </a:xfrm>
        </p:spPr>
        <p:txBody>
          <a:bodyPr>
            <a:normAutofit fontScale="90000"/>
          </a:bodyPr>
          <a:lstStyle/>
          <a:p>
            <a:r>
              <a:rPr lang="en-US" dirty="0">
                <a:solidFill>
                  <a:srgbClr val="C00000"/>
                </a:solidFill>
              </a:rPr>
              <a:t>Query cost </a:t>
            </a:r>
            <a:r>
              <a:rPr lang="en-US" b="1" dirty="0">
                <a:solidFill>
                  <a:srgbClr val="C00000"/>
                </a:solidFill>
              </a:rPr>
              <a:t>Composite Index Approach</a:t>
            </a:r>
            <a:r>
              <a:rPr lang="en-US" dirty="0">
                <a:solidFill>
                  <a:srgbClr val="C00000"/>
                </a:solidFill>
              </a:rPr>
              <a:t> </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r>
              <a:rPr lang="en-US" sz="4200" dirty="0"/>
              <a:t>5,000 bytes/block &gt;= </a:t>
            </a:r>
            <a:r>
              <a:rPr lang="en-US" sz="4200" i="1" dirty="0"/>
              <a:t>p </a:t>
            </a:r>
            <a:r>
              <a:rPr lang="en-US" sz="4200" dirty="0"/>
              <a:t>× 5 for pointers + (</a:t>
            </a:r>
            <a:r>
              <a:rPr lang="en-US" sz="4200" i="1" dirty="0"/>
              <a:t>p </a:t>
            </a:r>
            <a:r>
              <a:rPr lang="en-US" sz="4200" dirty="0"/>
              <a:t>– 1) × 35 for index entries </a:t>
            </a:r>
            <a:r>
              <a:rPr lang="en-US" sz="4200" dirty="0" smtClean="0"/>
              <a:t> =&gt; </a:t>
            </a:r>
            <a:r>
              <a:rPr lang="en-US" sz="4200" i="1" dirty="0">
                <a:solidFill>
                  <a:srgbClr val="C00000"/>
                </a:solidFill>
              </a:rPr>
              <a:t>p </a:t>
            </a:r>
            <a:r>
              <a:rPr lang="en-US" sz="4200" dirty="0">
                <a:solidFill>
                  <a:srgbClr val="C00000"/>
                </a:solidFill>
              </a:rPr>
              <a:t>= 125 </a:t>
            </a:r>
            <a:endParaRPr lang="en-US" sz="4200" dirty="0" smtClean="0">
              <a:solidFill>
                <a:srgbClr val="C00000"/>
              </a:solidFill>
            </a:endParaRPr>
          </a:p>
          <a:p>
            <a:r>
              <a:rPr lang="en-US" sz="4200" dirty="0" smtClean="0">
                <a:solidFill>
                  <a:srgbClr val="C00000"/>
                </a:solidFill>
              </a:rPr>
              <a:t>h &gt; log n / log p = </a:t>
            </a:r>
            <a:r>
              <a:rPr lang="en-US" sz="4200" dirty="0"/>
              <a:t>log 10,000,000/log 125 = 7/2.097 = 3.34, or </a:t>
            </a:r>
            <a:r>
              <a:rPr lang="en-US" sz="4200" i="1" dirty="0">
                <a:solidFill>
                  <a:srgbClr val="C00000"/>
                </a:solidFill>
              </a:rPr>
              <a:t>h </a:t>
            </a:r>
            <a:r>
              <a:rPr lang="en-US" sz="4200" dirty="0">
                <a:solidFill>
                  <a:srgbClr val="C00000"/>
                </a:solidFill>
              </a:rPr>
              <a:t>= 4</a:t>
            </a:r>
            <a:r>
              <a:rPr lang="en-US" sz="4200" dirty="0"/>
              <a:t> </a:t>
            </a:r>
            <a:endParaRPr lang="en-US" sz="4200" dirty="0" smtClean="0"/>
          </a:p>
          <a:p>
            <a:r>
              <a:rPr lang="en-US" sz="4200" dirty="0"/>
              <a:t>Number of blocks needed to hold 750 target row pointers</a:t>
            </a:r>
            <a:br>
              <a:rPr lang="en-US" sz="4200" dirty="0"/>
            </a:br>
            <a:r>
              <a:rPr lang="en-US" sz="4200" dirty="0"/>
              <a:t>= 750/(5,000 bytes/block/35 bytes/pointer) = 750/142</a:t>
            </a:r>
            <a:br>
              <a:rPr lang="en-US" sz="4200" dirty="0"/>
            </a:br>
            <a:r>
              <a:rPr lang="en-US" sz="4200" dirty="0"/>
              <a:t>= 5.28 blocks =&gt; </a:t>
            </a:r>
            <a:r>
              <a:rPr lang="en-US" sz="4200" dirty="0">
                <a:solidFill>
                  <a:srgbClr val="C00000"/>
                </a:solidFill>
              </a:rPr>
              <a:t>6 blocks</a:t>
            </a:r>
            <a:r>
              <a:rPr lang="en-US" sz="4200" dirty="0"/>
              <a:t>. </a:t>
            </a:r>
            <a:endParaRPr lang="en-US" sz="4200" dirty="0" smtClean="0"/>
          </a:p>
          <a:p>
            <a:r>
              <a:rPr lang="en-US" sz="4200" b="1" dirty="0">
                <a:solidFill>
                  <a:srgbClr val="C00000"/>
                </a:solidFill>
              </a:rPr>
              <a:t>Query cost</a:t>
            </a:r>
            <a:br>
              <a:rPr lang="en-US" sz="4200" b="1" dirty="0">
                <a:solidFill>
                  <a:srgbClr val="C00000"/>
                </a:solidFill>
              </a:rPr>
            </a:br>
            <a:r>
              <a:rPr lang="en-US" sz="4200" dirty="0"/>
              <a:t>= composite index search + pointer search for target records</a:t>
            </a:r>
            <a:br>
              <a:rPr lang="en-US" sz="4200" dirty="0"/>
            </a:br>
            <a:r>
              <a:rPr lang="en-US" sz="4200" dirty="0"/>
              <a:t>+ final data access cost</a:t>
            </a:r>
            <a:br>
              <a:rPr lang="en-US" sz="4200" dirty="0"/>
            </a:br>
            <a:r>
              <a:rPr lang="en-US" sz="4200" dirty="0"/>
              <a:t>= h + 6 + 750</a:t>
            </a:r>
            <a:br>
              <a:rPr lang="en-US" sz="4200" dirty="0"/>
            </a:br>
            <a:r>
              <a:rPr lang="en-US" sz="4200" dirty="0"/>
              <a:t>= 4 + 6 + 750 block accesses.</a:t>
            </a:r>
            <a:br>
              <a:rPr lang="en-US" sz="4200" dirty="0"/>
            </a:br>
            <a:r>
              <a:rPr lang="en-US" sz="4200" b="1" dirty="0"/>
              <a:t>Query I/O time</a:t>
            </a:r>
            <a:br>
              <a:rPr lang="en-US" sz="4200" b="1" dirty="0"/>
            </a:br>
            <a:r>
              <a:rPr lang="en-US" sz="4200" dirty="0"/>
              <a:t>= 754 × 2.02 </a:t>
            </a:r>
            <a:r>
              <a:rPr lang="en-US" sz="4200" dirty="0" err="1"/>
              <a:t>ms</a:t>
            </a:r>
            <a:r>
              <a:rPr lang="en-US" sz="4200" dirty="0"/>
              <a:t> + (6 blocks × 5,000 bytes/block)/320 MB/sec</a:t>
            </a:r>
            <a:br>
              <a:rPr lang="en-US" sz="4200" dirty="0"/>
            </a:br>
            <a:r>
              <a:rPr lang="en-US" sz="4200" dirty="0"/>
              <a:t>= 1.52 seconds. </a:t>
            </a: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16256995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914400"/>
            <a:ext cx="10655300" cy="687408"/>
          </a:xfrm>
          <a:noFill/>
          <a:ln/>
        </p:spPr>
        <p:txBody>
          <a:bodyPr vert="horz" lIns="92075" tIns="46038" rIns="92075" bIns="46038" rtlCol="0" anchor="ctr">
            <a:normAutofit/>
          </a:bodyPr>
          <a:lstStyle/>
          <a:p>
            <a:pPr fontAlgn="base"/>
            <a:r>
              <a:rPr lang="en-US" dirty="0">
                <a:solidFill>
                  <a:srgbClr val="C00000"/>
                </a:solidFill>
              </a:rPr>
              <a:t>Bitmap Indexing in DBMS</a:t>
            </a: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Bitmap Indexing</a:t>
            </a:r>
            <a:endParaRPr lang="en-US" sz="4399" b="1" dirty="0">
              <a:solidFill>
                <a:srgbClr val="0070C0"/>
              </a:solidFill>
              <a:latin typeface="Arial" panose="020B0604020202020204" pitchFamily="34" charset="0"/>
              <a:cs typeface="Arial" panose="020B0604020202020204" pitchFamily="34" charset="0"/>
            </a:endParaRPr>
          </a:p>
        </p:txBody>
      </p:sp>
      <p:sp>
        <p:nvSpPr>
          <p:cNvPr id="3" name="TextBox 2"/>
          <p:cNvSpPr txBox="1"/>
          <p:nvPr/>
        </p:nvSpPr>
        <p:spPr>
          <a:xfrm>
            <a:off x="850900" y="1803222"/>
            <a:ext cx="10655300" cy="1200329"/>
          </a:xfrm>
          <a:prstGeom prst="rect">
            <a:avLst/>
          </a:prstGeom>
          <a:noFill/>
        </p:spPr>
        <p:txBody>
          <a:bodyPr wrap="square" rtlCol="0">
            <a:spAutoFit/>
          </a:bodyPr>
          <a:lstStyle/>
          <a:p>
            <a:r>
              <a:rPr lang="en-US" dirty="0"/>
              <a:t>Bitmap Indexing is a special type of database indexing that uses bitmaps. This technique is used for huge databases, when column is of low cardinality and these columns are most frequently used in the query.</a:t>
            </a:r>
          </a:p>
        </p:txBody>
      </p:sp>
      <p:pic>
        <p:nvPicPr>
          <p:cNvPr id="2" name="Picture 1"/>
          <p:cNvPicPr>
            <a:picLocks noChangeAspect="1"/>
          </p:cNvPicPr>
          <p:nvPr/>
        </p:nvPicPr>
        <p:blipFill>
          <a:blip r:embed="rId3"/>
          <a:stretch>
            <a:fillRect/>
          </a:stretch>
        </p:blipFill>
        <p:spPr>
          <a:xfrm>
            <a:off x="2971800" y="2940051"/>
            <a:ext cx="5943600" cy="3371850"/>
          </a:xfrm>
          <a:prstGeom prst="rect">
            <a:avLst/>
          </a:prstGeom>
        </p:spPr>
      </p:pic>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190531758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1820"/>
            <a:ext cx="10515600" cy="467382"/>
          </a:xfrm>
        </p:spPr>
        <p:txBody>
          <a:bodyPr>
            <a:normAutofit fontScale="90000"/>
          </a:bodyPr>
          <a:lstStyle/>
          <a:p>
            <a:r>
              <a:rPr lang="en-US" dirty="0" smtClean="0">
                <a:solidFill>
                  <a:srgbClr val="C00000"/>
                </a:solidFill>
              </a:rPr>
              <a:t>Storing the Bitmap index</a:t>
            </a:r>
            <a:endParaRPr lang="en-US" dirty="0">
              <a:solidFill>
                <a:srgbClr val="C00000"/>
              </a:solidFill>
            </a:endParaRPr>
          </a:p>
        </p:txBody>
      </p:sp>
      <p:sp>
        <p:nvSpPr>
          <p:cNvPr id="3" name="Content Placeholder 2"/>
          <p:cNvSpPr>
            <a:spLocks noGrp="1"/>
          </p:cNvSpPr>
          <p:nvPr>
            <p:ph idx="1"/>
          </p:nvPr>
        </p:nvSpPr>
        <p:spPr>
          <a:xfrm>
            <a:off x="1594007" y="1255298"/>
            <a:ext cx="8915400" cy="2285999"/>
          </a:xfrm>
        </p:spPr>
        <p:txBody>
          <a:bodyPr>
            <a:normAutofit fontScale="92500" lnSpcReduction="10000"/>
          </a:bodyPr>
          <a:lstStyle/>
          <a:p>
            <a:r>
              <a:rPr lang="en-US" dirty="0" smtClean="0"/>
              <a:t>One </a:t>
            </a:r>
            <a:r>
              <a:rPr lang="en-US" dirty="0"/>
              <a:t>bitmap for each </a:t>
            </a:r>
            <a:r>
              <a:rPr lang="en-US" dirty="0" smtClean="0"/>
              <a:t>value, and one </a:t>
            </a:r>
            <a:r>
              <a:rPr lang="en-US" dirty="0"/>
              <a:t>for Nulls</a:t>
            </a:r>
          </a:p>
          <a:p>
            <a:r>
              <a:rPr lang="en-US" dirty="0"/>
              <a:t>Need to store </a:t>
            </a:r>
            <a:r>
              <a:rPr lang="en-US" dirty="0" smtClean="0"/>
              <a:t>each bitmap</a:t>
            </a:r>
            <a:endParaRPr lang="en-US" dirty="0"/>
          </a:p>
          <a:p>
            <a:r>
              <a:rPr lang="en-US" dirty="0"/>
              <a:t>Simple method: 1 file for each bitmap</a:t>
            </a:r>
          </a:p>
          <a:p>
            <a:r>
              <a:rPr lang="en-US" dirty="0"/>
              <a:t>Can compress the bitmap!</a:t>
            </a:r>
          </a:p>
          <a:p>
            <a:endParaRPr lang="en-US" dirty="0"/>
          </a:p>
        </p:txBody>
      </p:sp>
      <p:sp>
        <p:nvSpPr>
          <p:cNvPr id="7" name="TextBox 6"/>
          <p:cNvSpPr txBox="1"/>
          <p:nvPr/>
        </p:nvSpPr>
        <p:spPr>
          <a:xfrm>
            <a:off x="1752601" y="3810000"/>
            <a:ext cx="1777525" cy="52322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2800" dirty="0"/>
              <a:t>Index size?</a:t>
            </a:r>
          </a:p>
        </p:txBody>
      </p:sp>
      <p:sp>
        <p:nvSpPr>
          <p:cNvPr id="8" name="TextBox 7"/>
          <p:cNvSpPr txBox="1"/>
          <p:nvPr/>
        </p:nvSpPr>
        <p:spPr>
          <a:xfrm>
            <a:off x="3733801" y="3810000"/>
            <a:ext cx="6007222" cy="523220"/>
          </a:xfrm>
          <a:prstGeom prst="rect">
            <a:avLst/>
          </a:prstGeom>
          <a:noFill/>
        </p:spPr>
        <p:txBody>
          <a:bodyPr wrap="none" rtlCol="0">
            <a:spAutoFit/>
          </a:bodyPr>
          <a:lstStyle/>
          <a:p>
            <a:r>
              <a:rPr lang="en-US" sz="2800" dirty="0"/>
              <a:t>#tuples * (cardinality of the domain + 1)</a:t>
            </a:r>
          </a:p>
        </p:txBody>
      </p:sp>
      <p:sp>
        <p:nvSpPr>
          <p:cNvPr id="11" name="TextBox 10"/>
          <p:cNvSpPr txBox="1"/>
          <p:nvPr/>
        </p:nvSpPr>
        <p:spPr>
          <a:xfrm>
            <a:off x="9780813" y="3805533"/>
            <a:ext cx="710451" cy="523220"/>
          </a:xfrm>
          <a:prstGeom prst="rect">
            <a:avLst/>
          </a:prstGeom>
          <a:noFill/>
        </p:spPr>
        <p:txBody>
          <a:bodyPr wrap="none" rtlCol="0">
            <a:spAutoFit/>
          </a:bodyPr>
          <a:lstStyle/>
          <a:p>
            <a:r>
              <a:rPr lang="en-US" sz="2800" i="1" dirty="0"/>
              <a:t>bits</a:t>
            </a:r>
          </a:p>
        </p:txBody>
      </p:sp>
      <p:sp>
        <p:nvSpPr>
          <p:cNvPr id="12" name="TextBox 11"/>
          <p:cNvSpPr txBox="1"/>
          <p:nvPr/>
        </p:nvSpPr>
        <p:spPr>
          <a:xfrm>
            <a:off x="1737958" y="4796135"/>
            <a:ext cx="8985152" cy="52322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2800" dirty="0"/>
              <a:t>When is a bitmap index more space efficient than a B+-tree?</a:t>
            </a:r>
          </a:p>
        </p:txBody>
      </p:sp>
      <p:sp>
        <p:nvSpPr>
          <p:cNvPr id="13" name="TextBox 12"/>
          <p:cNvSpPr txBox="1"/>
          <p:nvPr/>
        </p:nvSpPr>
        <p:spPr>
          <a:xfrm>
            <a:off x="2933701" y="5622345"/>
            <a:ext cx="6979411" cy="523220"/>
          </a:xfrm>
          <a:prstGeom prst="rect">
            <a:avLst/>
          </a:prstGeom>
          <a:noFill/>
        </p:spPr>
        <p:txBody>
          <a:bodyPr wrap="none" rtlCol="0">
            <a:spAutoFit/>
          </a:bodyPr>
          <a:lstStyle/>
          <a:p>
            <a:r>
              <a:rPr lang="en-US" sz="2800" dirty="0"/>
              <a:t>#distinct values &lt; data entry size in the B+-tree</a:t>
            </a:r>
          </a:p>
        </p:txBody>
      </p:sp>
      <p:sp>
        <p:nvSpPr>
          <p:cNvPr id="9" name="TextBox 8"/>
          <p:cNvSpPr txBox="1"/>
          <p:nvPr/>
        </p:nvSpPr>
        <p:spPr>
          <a:xfrm>
            <a:off x="29029" y="-53589"/>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Bitmap Indexing</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8458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P spid="12" grpId="0" animBg="1"/>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2919"/>
            <a:ext cx="10972801" cy="711081"/>
          </a:xfrm>
        </p:spPr>
        <p:txBody>
          <a:bodyPr>
            <a:normAutofit fontScale="90000"/>
          </a:bodyPr>
          <a:lstStyle/>
          <a:p>
            <a:r>
              <a:rPr lang="en-US" dirty="0">
                <a:solidFill>
                  <a:srgbClr val="C00000"/>
                </a:solidFill>
              </a:rPr>
              <a:t>Advantages </a:t>
            </a:r>
            <a:r>
              <a:rPr lang="en-US" dirty="0" smtClean="0">
                <a:solidFill>
                  <a:srgbClr val="C00000"/>
                </a:solidFill>
              </a:rPr>
              <a:t>Disadvantages of Bitmap</a:t>
            </a:r>
            <a:r>
              <a:rPr lang="en-US" dirty="0">
                <a:solidFill>
                  <a:srgbClr val="C00000"/>
                </a:solidFill>
              </a:rPr>
              <a:t/>
            </a:r>
            <a:br>
              <a:rPr lang="en-US" dirty="0">
                <a:solidFill>
                  <a:srgbClr val="C00000"/>
                </a:solidFill>
              </a:rPr>
            </a:br>
            <a:endParaRPr lang="en-US" dirty="0"/>
          </a:p>
        </p:txBody>
      </p:sp>
      <p:pic>
        <p:nvPicPr>
          <p:cNvPr id="5" name="Content Placeholder 4"/>
          <p:cNvPicPr>
            <a:picLocks noGrp="1" noChangeAspect="1"/>
          </p:cNvPicPr>
          <p:nvPr>
            <p:ph idx="1"/>
          </p:nvPr>
        </p:nvPicPr>
        <p:blipFill>
          <a:blip r:embed="rId3"/>
          <a:stretch>
            <a:fillRect/>
          </a:stretch>
        </p:blipFill>
        <p:spPr>
          <a:xfrm>
            <a:off x="609600" y="1122178"/>
            <a:ext cx="6019800" cy="5599300"/>
          </a:xfrm>
          <a:prstGeom prst="rect">
            <a:avLst/>
          </a:prstGeom>
        </p:spPr>
      </p:pic>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56</a:t>
            </a:fld>
            <a:endParaRPr lang="en-US">
              <a:solidFill>
                <a:prstClr val="black">
                  <a:tint val="75000"/>
                </a:prstClr>
              </a:solidFill>
            </a:endParaRPr>
          </a:p>
        </p:txBody>
      </p:sp>
      <p:sp>
        <p:nvSpPr>
          <p:cNvPr id="6" name="TextBox 5"/>
          <p:cNvSpPr txBox="1"/>
          <p:nvPr/>
        </p:nvSpPr>
        <p:spPr>
          <a:xfrm>
            <a:off x="6654800" y="1371600"/>
            <a:ext cx="4927601" cy="3785652"/>
          </a:xfrm>
          <a:prstGeom prst="rect">
            <a:avLst/>
          </a:prstGeom>
          <a:noFill/>
        </p:spPr>
        <p:txBody>
          <a:bodyPr wrap="square" rtlCol="0">
            <a:spAutoFit/>
          </a:bodyPr>
          <a:lstStyle/>
          <a:p>
            <a:r>
              <a:rPr lang="en-US" dirty="0">
                <a:solidFill>
                  <a:srgbClr val="C00000"/>
                </a:solidFill>
              </a:rPr>
              <a:t>Advantages </a:t>
            </a:r>
          </a:p>
          <a:p>
            <a:endParaRPr lang="en-US" dirty="0"/>
          </a:p>
          <a:p>
            <a:r>
              <a:rPr lang="en-US" dirty="0"/>
              <a:t>Efficiency in terms of insertion deletion and </a:t>
            </a:r>
            <a:r>
              <a:rPr lang="en-US" dirty="0" err="1"/>
              <a:t>updation</a:t>
            </a:r>
            <a:endParaRPr lang="en-US" dirty="0"/>
          </a:p>
          <a:p>
            <a:r>
              <a:rPr lang="en-US" dirty="0"/>
              <a:t>Faster retrieval of </a:t>
            </a:r>
            <a:r>
              <a:rPr lang="en-US" dirty="0" smtClean="0"/>
              <a:t>records</a:t>
            </a:r>
          </a:p>
          <a:p>
            <a:endParaRPr lang="en-US" dirty="0"/>
          </a:p>
          <a:p>
            <a:r>
              <a:rPr lang="en-US" dirty="0" smtClean="0">
                <a:solidFill>
                  <a:srgbClr val="C00000"/>
                </a:solidFill>
              </a:rPr>
              <a:t>Disadvantages</a:t>
            </a:r>
            <a:endParaRPr lang="en-US" dirty="0">
              <a:solidFill>
                <a:srgbClr val="C00000"/>
              </a:solidFill>
            </a:endParaRPr>
          </a:p>
          <a:p>
            <a:endParaRPr lang="en-US" dirty="0"/>
          </a:p>
          <a:p>
            <a:r>
              <a:rPr lang="en-US" dirty="0"/>
              <a:t>Only suitable for large tables</a:t>
            </a:r>
          </a:p>
          <a:p>
            <a:r>
              <a:rPr lang="en-US" dirty="0"/>
              <a:t>Bitmap Indexing is time consuming</a:t>
            </a:r>
          </a:p>
        </p:txBody>
      </p:sp>
      <p:sp>
        <p:nvSpPr>
          <p:cNvPr id="8" name="TextBox 7"/>
          <p:cNvSpPr txBox="1"/>
          <p:nvPr/>
        </p:nvSpPr>
        <p:spPr>
          <a:xfrm>
            <a:off x="0" y="0"/>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Bitmap Indexing</a:t>
            </a:r>
            <a:endParaRPr lang="en-US" sz="4399"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2654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1295400"/>
            <a:ext cx="10655300" cy="355600"/>
          </a:xfrm>
          <a:noFill/>
          <a:ln/>
        </p:spPr>
        <p:txBody>
          <a:bodyPr vert="horz" lIns="92075" tIns="46038" rIns="92075" bIns="46038" rtlCol="0" anchor="ctr">
            <a:normAutofit fontScale="90000"/>
          </a:bodyPr>
          <a:lstStyle/>
          <a:p>
            <a:r>
              <a:rPr lang="en-US" dirty="0" smtClean="0">
                <a:solidFill>
                  <a:srgbClr val="C00000"/>
                </a:solidFill>
              </a:rPr>
              <a:t/>
            </a:r>
            <a:br>
              <a:rPr lang="en-US" dirty="0" smtClean="0">
                <a:solidFill>
                  <a:srgbClr val="C00000"/>
                </a:solidFill>
              </a:rPr>
            </a:br>
            <a:r>
              <a:rPr lang="en-US" dirty="0" smtClean="0">
                <a:solidFill>
                  <a:srgbClr val="C00000"/>
                </a:solidFill>
              </a:rPr>
              <a:t>How </a:t>
            </a:r>
            <a:r>
              <a:rPr lang="en-US" dirty="0">
                <a:solidFill>
                  <a:srgbClr val="C00000"/>
                </a:solidFill>
              </a:rPr>
              <a:t>to choose indexes </a:t>
            </a:r>
            <a:br>
              <a:rPr lang="en-US" dirty="0">
                <a:solidFill>
                  <a:srgbClr val="C00000"/>
                </a:solidFill>
              </a:rPr>
            </a:br>
            <a:endParaRPr lang="en-US" i="1" dirty="0">
              <a:solidFill>
                <a:srgbClr val="C00000"/>
              </a:solidFill>
            </a:endParaRPr>
          </a:p>
        </p:txBody>
      </p:sp>
      <p:sp>
        <p:nvSpPr>
          <p:cNvPr id="83973" name="Rectangle 5"/>
          <p:cNvSpPr>
            <a:spLocks noGrp="1" noChangeArrowheads="1"/>
          </p:cNvSpPr>
          <p:nvPr>
            <p:ph type="body" idx="1"/>
          </p:nvPr>
        </p:nvSpPr>
        <p:spPr>
          <a:xfrm>
            <a:off x="850900" y="1651000"/>
            <a:ext cx="10502900" cy="4368800"/>
          </a:xfrm>
          <a:noFill/>
          <a:ln/>
        </p:spPr>
        <p:txBody>
          <a:bodyPr vert="horz" lIns="92075" tIns="46038" rIns="92075" bIns="46038" rtlCol="0">
            <a:normAutofit fontScale="70000" lnSpcReduction="20000"/>
          </a:bodyPr>
          <a:lstStyle/>
          <a:p>
            <a:pPr marL="609422" lvl="1" indent="0">
              <a:buNone/>
            </a:pPr>
            <a:endParaRPr lang="en-US" dirty="0"/>
          </a:p>
          <a:p>
            <a:pPr>
              <a:buFont typeface="Wingdings" panose="05000000000000000000" pitchFamily="2" charset="2"/>
              <a:buChar char="v"/>
            </a:pPr>
            <a:r>
              <a:rPr lang="en-US" dirty="0"/>
              <a:t>Tips: don’t use indexes</a:t>
            </a:r>
            <a:br>
              <a:rPr lang="en-US" dirty="0"/>
            </a:br>
            <a:endParaRPr lang="en-US" dirty="0" smtClean="0"/>
          </a:p>
          <a:p>
            <a:pPr marL="465138" indent="0">
              <a:buNone/>
            </a:pPr>
            <a:r>
              <a:rPr lang="en-US" dirty="0" smtClean="0"/>
              <a:t>- on </a:t>
            </a:r>
            <a:r>
              <a:rPr lang="en-US" dirty="0"/>
              <a:t>small relations,</a:t>
            </a:r>
            <a:br>
              <a:rPr lang="en-US" dirty="0"/>
            </a:br>
            <a:r>
              <a:rPr lang="en-US" dirty="0"/>
              <a:t>- on frequently modified attributes,</a:t>
            </a:r>
            <a:br>
              <a:rPr lang="en-US" dirty="0"/>
            </a:br>
            <a:r>
              <a:rPr lang="en-US" dirty="0"/>
              <a:t>- on non selective attributes (queries which returns ≥ 15% of data)</a:t>
            </a:r>
            <a:br>
              <a:rPr lang="en-US" dirty="0"/>
            </a:br>
            <a:r>
              <a:rPr lang="en-US" dirty="0"/>
              <a:t>- on attributes with values long string</a:t>
            </a:r>
          </a:p>
          <a:p>
            <a:pPr marL="465138" indent="0">
              <a:buNone/>
            </a:pPr>
            <a:endParaRPr lang="en-US" dirty="0"/>
          </a:p>
          <a:p>
            <a:pPr marL="465138" indent="-465138">
              <a:buNone/>
            </a:pPr>
            <a:r>
              <a:rPr lang="en-US" dirty="0" smtClean="0"/>
              <a:t> Define </a:t>
            </a:r>
            <a:r>
              <a:rPr lang="en-US" dirty="0"/>
              <a:t>indexes on primary and foreign </a:t>
            </a:r>
            <a:r>
              <a:rPr lang="en-US" dirty="0" smtClean="0"/>
              <a:t>keys</a:t>
            </a:r>
            <a:endParaRPr lang="en-US" dirty="0"/>
          </a:p>
          <a:p>
            <a:pPr>
              <a:buFont typeface="Wingdings" panose="05000000000000000000" pitchFamily="2" charset="2"/>
              <a:buChar char="v"/>
            </a:pPr>
            <a:r>
              <a:rPr lang="en-US" dirty="0" smtClean="0"/>
              <a:t>Consider </a:t>
            </a:r>
            <a:r>
              <a:rPr lang="en-US" dirty="0"/>
              <a:t>the definition of indexes on attributes </a:t>
            </a:r>
            <a:r>
              <a:rPr lang="en-US" dirty="0" smtClean="0"/>
              <a:t>used on </a:t>
            </a:r>
            <a:r>
              <a:rPr lang="en-US" dirty="0"/>
              <a:t>queries which requires sorting: ORDER </a:t>
            </a:r>
            <a:r>
              <a:rPr lang="en-US" dirty="0" smtClean="0"/>
              <a:t>BY, GROUP </a:t>
            </a:r>
            <a:r>
              <a:rPr lang="en-US" dirty="0"/>
              <a:t>BY, DISTINCT, Set operations</a:t>
            </a:r>
            <a:r>
              <a:rPr lang="en-US" sz="3200" dirty="0"/>
              <a:t> </a:t>
            </a:r>
            <a:br>
              <a:rPr lang="en-US" sz="3200" dirty="0"/>
            </a:br>
            <a:endParaRPr lang="en-US" altLang="en-US" sz="31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a:t>
            </a:r>
            <a:endParaRPr lang="en-US" sz="4399" b="1" dirty="0">
              <a:solidFill>
                <a:srgbClr val="0070C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57</a:t>
            </a:fld>
            <a:endParaRPr lang="en-US">
              <a:solidFill>
                <a:prstClr val="black">
                  <a:tint val="75000"/>
                </a:prstClr>
              </a:solidFill>
            </a:endParaRPr>
          </a:p>
        </p:txBody>
      </p:sp>
    </p:spTree>
    <p:extLst>
      <p:ext uri="{BB962C8B-B14F-4D97-AF65-F5344CB8AC3E}">
        <p14:creationId xmlns:p14="http://schemas.microsoft.com/office/powerpoint/2010/main" val="160974130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B234-81F5-4949-8BA8-A522D4695325}"/>
              </a:ext>
            </a:extLst>
          </p:cNvPr>
          <p:cNvSpPr>
            <a:spLocks noGrp="1"/>
          </p:cNvSpPr>
          <p:nvPr>
            <p:ph type="title"/>
          </p:nvPr>
        </p:nvSpPr>
        <p:spPr/>
        <p:txBody>
          <a:bodyPr>
            <a:normAutofit/>
          </a:bodyPr>
          <a:lstStyle/>
          <a:p>
            <a:pPr algn="ctr"/>
            <a:r>
              <a:rPr lang="en-US" sz="4000" dirty="0">
                <a:solidFill>
                  <a:srgbClr val="0070C0"/>
                </a:solidFill>
              </a:rPr>
              <a:t>Selecting materialized view</a:t>
            </a:r>
          </a:p>
        </p:txBody>
      </p:sp>
      <p:sp>
        <p:nvSpPr>
          <p:cNvPr id="3" name="Content Placeholder 2">
            <a:extLst>
              <a:ext uri="{FF2B5EF4-FFF2-40B4-BE49-F238E27FC236}">
                <a16:creationId xmlns:a16="http://schemas.microsoft.com/office/drawing/2014/main" id="{B2CB4869-5111-C34E-BE89-E7FCA555C19F}"/>
              </a:ext>
            </a:extLst>
          </p:cNvPr>
          <p:cNvSpPr>
            <a:spLocks noGrp="1"/>
          </p:cNvSpPr>
          <p:nvPr>
            <p:ph idx="1"/>
          </p:nvPr>
        </p:nvSpPr>
        <p:spPr/>
        <p:txBody>
          <a:bodyPr/>
          <a:lstStyle/>
          <a:p>
            <a:r>
              <a:rPr lang="en-US" dirty="0"/>
              <a:t>Simple View Materialization</a:t>
            </a:r>
          </a:p>
          <a:p>
            <a:r>
              <a:rPr lang="en-US" dirty="0"/>
              <a:t>Exploiting commonality</a:t>
            </a:r>
          </a:p>
          <a:p>
            <a:r>
              <a:rPr lang="en-US" dirty="0"/>
              <a:t>Exploiting Grouping and Generalization</a:t>
            </a:r>
          </a:p>
          <a:p>
            <a:r>
              <a:rPr lang="en-US" dirty="0"/>
              <a:t>Resource Considerations</a:t>
            </a:r>
          </a:p>
          <a:p>
            <a:r>
              <a:rPr lang="en-US" dirty="0"/>
              <a:t>Tips and Insights for Database Professionals</a:t>
            </a:r>
          </a:p>
          <a:p>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58</a:t>
            </a:fld>
            <a:endParaRPr lang="en-US">
              <a:solidFill>
                <a:prstClr val="black">
                  <a:tint val="75000"/>
                </a:prstClr>
              </a:solidFill>
            </a:endParaRPr>
          </a:p>
        </p:txBody>
      </p:sp>
    </p:spTree>
    <p:extLst>
      <p:ext uri="{BB962C8B-B14F-4D97-AF65-F5344CB8AC3E}">
        <p14:creationId xmlns:p14="http://schemas.microsoft.com/office/powerpoint/2010/main" val="25620365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B923-F20E-7F4D-BCCE-8FB56DDBB07C}"/>
              </a:ext>
            </a:extLst>
          </p:cNvPr>
          <p:cNvSpPr>
            <a:spLocks noGrp="1"/>
          </p:cNvSpPr>
          <p:nvPr>
            <p:ph type="title"/>
          </p:nvPr>
        </p:nvSpPr>
        <p:spPr/>
        <p:txBody>
          <a:bodyPr/>
          <a:lstStyle/>
          <a:p>
            <a:r>
              <a:rPr lang="en-US" dirty="0">
                <a:solidFill>
                  <a:srgbClr val="0070C0"/>
                </a:solidFill>
              </a:rPr>
              <a:t>Simple View Materialization</a:t>
            </a:r>
          </a:p>
        </p:txBody>
      </p:sp>
      <p:sp>
        <p:nvSpPr>
          <p:cNvPr id="3" name="Content Placeholder 2">
            <a:extLst>
              <a:ext uri="{FF2B5EF4-FFF2-40B4-BE49-F238E27FC236}">
                <a16:creationId xmlns:a16="http://schemas.microsoft.com/office/drawing/2014/main" id="{6567E8D9-624D-6044-B298-F7DCD557016B}"/>
              </a:ext>
            </a:extLst>
          </p:cNvPr>
          <p:cNvSpPr>
            <a:spLocks noGrp="1"/>
          </p:cNvSpPr>
          <p:nvPr>
            <p:ph idx="1"/>
          </p:nvPr>
        </p:nvSpPr>
        <p:spPr/>
        <p:txBody>
          <a:bodyPr>
            <a:normAutofit fontScale="92500" lnSpcReduction="10000"/>
          </a:bodyPr>
          <a:lstStyle/>
          <a:p>
            <a:r>
              <a:rPr lang="en-US" dirty="0"/>
              <a:t>A materialized view (MV) is a database object that stores the result of a specific query.</a:t>
            </a:r>
          </a:p>
          <a:p>
            <a:r>
              <a:rPr lang="en-US" dirty="0"/>
              <a:t>There are two ways that materialized views can be accessed.</a:t>
            </a:r>
          </a:p>
          <a:p>
            <a:pPr lvl="1"/>
            <a:r>
              <a:rPr lang="en-US" dirty="0"/>
              <a:t>The first is the brute force method where the SQL is written to explicitly access the view.</a:t>
            </a:r>
          </a:p>
          <a:p>
            <a:pPr lvl="1"/>
            <a:r>
              <a:rPr lang="en-US" dirty="0"/>
              <a:t>The second is for the decision to be made by the query compiler during query optimization.</a:t>
            </a:r>
          </a:p>
          <a:p>
            <a:r>
              <a:rPr lang="en-US" dirty="0"/>
              <a:t>Effectively a materialized view caches calculations, permitting the reuse of the results, which leads to faster query responses and disk I/O.</a:t>
            </a: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3086234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Physical</a:t>
            </a:r>
            <a:r>
              <a:rPr lang="en-US" sz="4400" dirty="0" smtClean="0">
                <a:solidFill>
                  <a:srgbClr val="0070C0"/>
                </a:solidFill>
              </a:rPr>
              <a:t> </a:t>
            </a:r>
            <a:r>
              <a:rPr lang="en-US" sz="4400" dirty="0">
                <a:solidFill>
                  <a:srgbClr val="0070C0"/>
                </a:solidFill>
              </a:rPr>
              <a:t>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6</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Definition (Workload Description)</a:t>
            </a:r>
          </a:p>
        </p:txBody>
      </p:sp>
      <p:sp>
        <p:nvSpPr>
          <p:cNvPr id="3" name="TextBox 2"/>
          <p:cNvSpPr txBox="1"/>
          <p:nvPr/>
        </p:nvSpPr>
        <p:spPr>
          <a:xfrm>
            <a:off x="838198" y="1828800"/>
            <a:ext cx="10058402" cy="5078313"/>
          </a:xfrm>
          <a:prstGeom prst="rect">
            <a:avLst/>
          </a:prstGeom>
          <a:noFill/>
        </p:spPr>
        <p:txBody>
          <a:bodyPr wrap="square" rtlCol="0">
            <a:spAutoFit/>
          </a:bodyPr>
          <a:lstStyle/>
          <a:p>
            <a:pPr defTabSz="1218845">
              <a:defRPr/>
            </a:pPr>
            <a:r>
              <a:rPr lang="en-US" sz="2800" dirty="0">
                <a:solidFill>
                  <a:srgbClr val="FF0000"/>
                </a:solidFill>
                <a:latin typeface="Times New Roman" panose="02020603050405020304" pitchFamily="18" charset="0"/>
                <a:cs typeface="Times New Roman" panose="02020603050405020304" pitchFamily="18" charset="0"/>
              </a:rPr>
              <a:t>For each query:</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relations are accessed?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attributes are retrieved?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attributes occur in selection/join conditions? How </a:t>
            </a:r>
            <a:r>
              <a:rPr lang="en-US" sz="2800" i="1" dirty="0">
                <a:latin typeface="Times New Roman" panose="02020603050405020304" pitchFamily="18" charset="0"/>
                <a:cs typeface="Times New Roman" panose="02020603050405020304" pitchFamily="18" charset="0"/>
              </a:rPr>
              <a:t>selective</a:t>
            </a:r>
            <a:br>
              <a:rPr lang="en-US" sz="2800" i="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is each condition? </a:t>
            </a:r>
            <a:endParaRPr lang="en-US" sz="2800" dirty="0" smtClean="0">
              <a:latin typeface="Times New Roman" panose="02020603050405020304" pitchFamily="18" charset="0"/>
              <a:cs typeface="Times New Roman" panose="02020603050405020304" pitchFamily="18" charset="0"/>
            </a:endParaRPr>
          </a:p>
          <a:p>
            <a:pPr defTabSz="1218845">
              <a:defRPr/>
            </a:pPr>
            <a:r>
              <a:rPr lang="en-US" sz="2800" dirty="0">
                <a:solidFill>
                  <a:srgbClr val="FF0000"/>
                </a:solidFill>
                <a:latin typeface="Times New Roman" panose="02020603050405020304" pitchFamily="18" charset="0"/>
                <a:cs typeface="Times New Roman" panose="02020603050405020304" pitchFamily="18" charset="0"/>
              </a:rPr>
              <a:t>For each update: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Type of update and relations/attributes affected.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attributes occur in selection/join conditions? How </a:t>
            </a:r>
            <a:r>
              <a:rPr lang="en-US" sz="2800" i="1" dirty="0">
                <a:latin typeface="Times New Roman" panose="02020603050405020304" pitchFamily="18" charset="0"/>
                <a:cs typeface="Times New Roman" panose="02020603050405020304" pitchFamily="18" charset="0"/>
              </a:rPr>
              <a:t>selective</a:t>
            </a:r>
            <a:br>
              <a:rPr lang="en-US" sz="2800" i="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is each condition? </a:t>
            </a:r>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9004689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Simple View Materialization</a:t>
            </a:r>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5" name="TextBox 4">
            <a:extLst>
              <a:ext uri="{FF2B5EF4-FFF2-40B4-BE49-F238E27FC236}">
                <a16:creationId xmlns:a16="http://schemas.microsoft.com/office/drawing/2014/main" id="{C5DF0BB8-49A7-E04F-95CB-3FC5E3F59FC1}"/>
              </a:ext>
            </a:extLst>
          </p:cNvPr>
          <p:cNvSpPr txBox="1"/>
          <p:nvPr/>
        </p:nvSpPr>
        <p:spPr>
          <a:xfrm>
            <a:off x="6445956" y="1837200"/>
            <a:ext cx="4662312" cy="3170099"/>
          </a:xfrm>
          <a:prstGeom prst="rect">
            <a:avLst/>
          </a:prstGeom>
          <a:noFill/>
        </p:spPr>
        <p:txBody>
          <a:bodyPr wrap="square" rtlCol="0">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a:p>
            <a:pPr marL="285750" indent="-285750">
              <a:buFont typeface="Arial" panose="020B0604020202020204" pitchFamily="34" charset="0"/>
              <a:buChar char="•"/>
            </a:pPr>
            <a:r>
              <a:rPr lang="en-US" sz="1600" dirty="0"/>
              <a:t>The row in all tables are clustered in primary key order.</a:t>
            </a:r>
          </a:p>
          <a:p>
            <a:pPr marL="285750" indent="-285750">
              <a:buFont typeface="Arial" panose="020B0604020202020204" pitchFamily="34" charset="0"/>
              <a:buChar char="•"/>
            </a:pPr>
            <a:r>
              <a:rPr lang="en-US" sz="1600" dirty="0"/>
              <a:t>All tables can be sorted in memory.</a:t>
            </a:r>
          </a:p>
          <a:p>
            <a:pPr marL="285750" indent="-285750">
              <a:buFont typeface="Arial" panose="020B0604020202020204" pitchFamily="34" charset="0"/>
              <a:buChar char="•"/>
            </a:pPr>
            <a:r>
              <a:rPr lang="en-US" sz="1600" dirty="0"/>
              <a:t>IBM U320 146 GB hard drive:</a:t>
            </a:r>
          </a:p>
          <a:p>
            <a:pPr marL="742950" lvl="1" indent="-285750">
              <a:buFont typeface="Arial" panose="020B0604020202020204" pitchFamily="34" charset="0"/>
              <a:buChar char="•"/>
            </a:pPr>
            <a:r>
              <a:rPr lang="en-US" sz="1400" dirty="0"/>
              <a:t>I/O time (4KB block in a dedicated disk) = 2.0 </a:t>
            </a:r>
            <a:r>
              <a:rPr lang="en-US" sz="1400" dirty="0" err="1"/>
              <a:t>ms.</a:t>
            </a:r>
            <a:endParaRPr lang="en-US" sz="1400" dirty="0"/>
          </a:p>
          <a:p>
            <a:pPr marL="742950" lvl="1" indent="-285750">
              <a:buFont typeface="Arial" panose="020B0604020202020204" pitchFamily="34" charset="0"/>
              <a:buChar char="•"/>
            </a:pPr>
            <a:r>
              <a:rPr lang="en-US" sz="1400" dirty="0"/>
              <a:t>I/O time (64KB buffer in a dedicated disk) = 2.2 </a:t>
            </a:r>
            <a:r>
              <a:rPr lang="en-US" sz="1400" dirty="0" err="1"/>
              <a:t>ms.</a:t>
            </a:r>
            <a:endParaRPr lang="en-US" sz="1400" dirty="0"/>
          </a:p>
          <a:p>
            <a:pPr marL="742950" lvl="1" indent="-285750">
              <a:buFont typeface="Arial" panose="020B0604020202020204" pitchFamily="34" charset="0"/>
              <a:buChar char="•"/>
            </a:pPr>
            <a:r>
              <a:rPr lang="en-US" sz="1400" dirty="0"/>
              <a:t>I/O time (4KB block in a shared disk) = 5.6 </a:t>
            </a:r>
            <a:r>
              <a:rPr lang="en-US" sz="1400" dirty="0" err="1"/>
              <a:t>ms.</a:t>
            </a:r>
            <a:endParaRPr lang="en-US" sz="1400" dirty="0"/>
          </a:p>
          <a:p>
            <a:pPr marL="742950" lvl="1" indent="-285750">
              <a:buFont typeface="Arial" panose="020B0604020202020204" pitchFamily="34" charset="0"/>
              <a:buChar char="•"/>
            </a:pPr>
            <a:r>
              <a:rPr lang="en-US" sz="1400" dirty="0"/>
              <a:t>I/O time (64KB buffer in a shared disk) = 5.8 </a:t>
            </a:r>
            <a:r>
              <a:rPr lang="en-US" sz="1400" dirty="0" err="1"/>
              <a:t>ms.</a:t>
            </a:r>
            <a:endParaRPr lang="en-US" sz="1400" dirty="0"/>
          </a:p>
        </p:txBody>
      </p:sp>
      <p:sp>
        <p:nvSpPr>
          <p:cNvPr id="6" name="TextBox 5">
            <a:extLst>
              <a:ext uri="{FF2B5EF4-FFF2-40B4-BE49-F238E27FC236}">
                <a16:creationId xmlns:a16="http://schemas.microsoft.com/office/drawing/2014/main" id="{F5002922-8F59-4B4D-9BF4-AA48E0041E93}"/>
              </a:ext>
            </a:extLst>
          </p:cNvPr>
          <p:cNvSpPr txBox="1"/>
          <p:nvPr/>
        </p:nvSpPr>
        <p:spPr>
          <a:xfrm>
            <a:off x="3894667" y="5515391"/>
            <a:ext cx="7213601" cy="646331"/>
          </a:xfrm>
          <a:prstGeom prst="rect">
            <a:avLst/>
          </a:prstGeom>
          <a:noFill/>
        </p:spPr>
        <p:txBody>
          <a:bodyPr wrap="square" rtlCol="0">
            <a:spAutoFit/>
          </a:bodyPr>
          <a:lstStyle/>
          <a:p>
            <a:r>
              <a:rPr lang="en-US" dirty="0"/>
              <a:t>The application requires the cost, sell and profit for each job.</a:t>
            </a:r>
          </a:p>
          <a:p>
            <a:r>
              <a:rPr lang="en-US" dirty="0"/>
              <a:t>(10 query/day)</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34815896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Simple View Materialization</a:t>
            </a:r>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5" name="TextBox 4">
            <a:extLst>
              <a:ext uri="{FF2B5EF4-FFF2-40B4-BE49-F238E27FC236}">
                <a16:creationId xmlns:a16="http://schemas.microsoft.com/office/drawing/2014/main" id="{C5DF0BB8-49A7-E04F-95CB-3FC5E3F59FC1}"/>
              </a:ext>
            </a:extLst>
          </p:cNvPr>
          <p:cNvSpPr txBox="1"/>
          <p:nvPr/>
        </p:nvSpPr>
        <p:spPr>
          <a:xfrm>
            <a:off x="6445956" y="1837200"/>
            <a:ext cx="4662312" cy="22467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c.job_id</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c.cost</a:t>
            </a:r>
            <a:r>
              <a:rPr lang="en-US" dirty="0">
                <a:latin typeface="Times New Roman" panose="02020603050405020304" pitchFamily="18" charset="0"/>
                <a:cs typeface="Times New Roman" panose="02020603050405020304" pitchFamily="18" charset="0"/>
              </a:rPr>
              <a:t>) AS cost, </a:t>
            </a:r>
          </a:p>
          <a:p>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li.sell</a:t>
            </a:r>
            <a:r>
              <a:rPr lang="en-US" dirty="0">
                <a:latin typeface="Times New Roman" panose="02020603050405020304" pitchFamily="18" charset="0"/>
                <a:cs typeface="Times New Roman" panose="02020603050405020304" pitchFamily="18" charset="0"/>
              </a:rPr>
              <a:t>) AS sell,</a:t>
            </a:r>
          </a:p>
          <a:p>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li.sell</a:t>
            </a:r>
            <a:r>
              <a:rPr lang="en-US" dirty="0">
                <a:latin typeface="Times New Roman" panose="02020603050405020304" pitchFamily="18" charset="0"/>
                <a:cs typeface="Times New Roman" panose="02020603050405020304" pitchFamily="18" charset="0"/>
              </a:rPr>
              <a:t>) - sum(</a:t>
            </a:r>
            <a:r>
              <a:rPr lang="en-US" dirty="0" err="1">
                <a:latin typeface="Times New Roman" panose="02020603050405020304" pitchFamily="18" charset="0"/>
                <a:cs typeface="Times New Roman" panose="02020603050405020304" pitchFamily="18" charset="0"/>
              </a:rPr>
              <a:t>c.cost</a:t>
            </a:r>
            <a:r>
              <a:rPr lang="en-US" dirty="0">
                <a:latin typeface="Times New Roman" panose="02020603050405020304" pitchFamily="18" charset="0"/>
                <a:cs typeface="Times New Roman" panose="02020603050405020304" pitchFamily="18" charset="0"/>
              </a:rPr>
              <a:t>) AS profit</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Job_Costing</a:t>
            </a:r>
            <a:r>
              <a:rPr lang="en-US" dirty="0">
                <a:latin typeface="Times New Roman" panose="02020603050405020304" pitchFamily="18" charset="0"/>
                <a:cs typeface="Times New Roman" panose="02020603050405020304" pitchFamily="18" charset="0"/>
              </a:rPr>
              <a:t> AS c, </a:t>
            </a:r>
            <a:r>
              <a:rPr lang="en-US" dirty="0" err="1">
                <a:latin typeface="Times New Roman" panose="02020603050405020304" pitchFamily="18" charset="0"/>
                <a:cs typeface="Times New Roman" panose="02020603050405020304" pitchFamily="18" charset="0"/>
              </a:rPr>
              <a:t>Line_Item</a:t>
            </a:r>
            <a:r>
              <a:rPr lang="en-US" dirty="0">
                <a:latin typeface="Times New Roman" panose="02020603050405020304" pitchFamily="18" charset="0"/>
                <a:cs typeface="Times New Roman" panose="02020603050405020304" pitchFamily="18" charset="0"/>
              </a:rPr>
              <a:t> AS li</a:t>
            </a:r>
          </a:p>
          <a:p>
            <a:r>
              <a:rPr lang="en-US" dirty="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c.job_id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li.job_id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GROUP BY </a:t>
            </a:r>
            <a:r>
              <a:rPr lang="en-US" dirty="0" err="1">
                <a:latin typeface="Times New Roman" panose="02020603050405020304" pitchFamily="18" charset="0"/>
                <a:cs typeface="Times New Roman" panose="02020603050405020304" pitchFamily="18" charset="0"/>
              </a:rPr>
              <a:t>c.job_id</a:t>
            </a:r>
            <a:r>
              <a:rPr lang="en-US"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400" dirty="0"/>
          </a:p>
        </p:txBody>
      </p:sp>
      <p:sp>
        <p:nvSpPr>
          <p:cNvPr id="3" name="TextBox 2">
            <a:extLst>
              <a:ext uri="{FF2B5EF4-FFF2-40B4-BE49-F238E27FC236}">
                <a16:creationId xmlns:a16="http://schemas.microsoft.com/office/drawing/2014/main" id="{A52922FF-8BDE-7441-9940-51291A4DA165}"/>
              </a:ext>
            </a:extLst>
          </p:cNvPr>
          <p:cNvSpPr txBox="1"/>
          <p:nvPr/>
        </p:nvSpPr>
        <p:spPr>
          <a:xfrm>
            <a:off x="6208889" y="4437912"/>
            <a:ext cx="489937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Query I/O time:</a:t>
            </a:r>
          </a:p>
          <a:p>
            <a:pPr lvl="1"/>
            <a:r>
              <a:rPr lang="en-US" sz="1600" dirty="0"/>
              <a:t>Join cost (shared disk) </a:t>
            </a:r>
          </a:p>
          <a:p>
            <a:pPr lvl="2"/>
            <a:r>
              <a:rPr lang="en-US" sz="1600" dirty="0"/>
              <a:t>= scan time (</a:t>
            </a:r>
            <a:r>
              <a:rPr lang="en-US" sz="1600" dirty="0" err="1"/>
              <a:t>Line_Item</a:t>
            </a:r>
            <a:r>
              <a:rPr lang="en-US" sz="1600" dirty="0"/>
              <a:t> and </a:t>
            </a:r>
            <a:r>
              <a:rPr lang="en-US" sz="1600" dirty="0" err="1"/>
              <a:t>Job_Costing</a:t>
            </a:r>
            <a:r>
              <a:rPr lang="en-US" sz="1600" dirty="0"/>
              <a:t> tables using 64 KB prefetch buffers)</a:t>
            </a:r>
          </a:p>
        </p:txBody>
      </p:sp>
      <p:sp>
        <p:nvSpPr>
          <p:cNvPr id="7" name="Rectangle 6">
            <a:extLst>
              <a:ext uri="{FF2B5EF4-FFF2-40B4-BE49-F238E27FC236}">
                <a16:creationId xmlns:a16="http://schemas.microsoft.com/office/drawing/2014/main" id="{55018C31-C6AC-EB44-9B95-8603696A387E}"/>
              </a:ext>
            </a:extLst>
          </p:cNvPr>
          <p:cNvSpPr/>
          <p:nvPr/>
        </p:nvSpPr>
        <p:spPr>
          <a:xfrm>
            <a:off x="3139722" y="4820612"/>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253865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Simple View Materialization</a:t>
            </a:r>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3" name="TextBox 2">
            <a:extLst>
              <a:ext uri="{FF2B5EF4-FFF2-40B4-BE49-F238E27FC236}">
                <a16:creationId xmlns:a16="http://schemas.microsoft.com/office/drawing/2014/main" id="{A52922FF-8BDE-7441-9940-51291A4DA165}"/>
              </a:ext>
            </a:extLst>
          </p:cNvPr>
          <p:cNvSpPr txBox="1"/>
          <p:nvPr/>
        </p:nvSpPr>
        <p:spPr>
          <a:xfrm>
            <a:off x="6084711" y="1800688"/>
            <a:ext cx="5269088" cy="5155257"/>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Line_Items</a:t>
            </a:r>
            <a:r>
              <a:rPr lang="en-US" sz="1500" dirty="0"/>
              <a:t> calculations are:</a:t>
            </a:r>
          </a:p>
          <a:p>
            <a:pPr lvl="1"/>
            <a:r>
              <a:rPr lang="en-US" sz="1500" dirty="0"/>
              <a:t>Average rows per prefetch buffer</a:t>
            </a:r>
          </a:p>
          <a:p>
            <a:pPr lvl="2"/>
            <a:r>
              <a:rPr lang="en-US" sz="1500" dirty="0"/>
              <a:t>= floor((65,536 bytes/ buffer)/(100 bytes/row)) </a:t>
            </a:r>
          </a:p>
          <a:p>
            <a:pPr lvl="2"/>
            <a:r>
              <a:rPr lang="en-US" sz="1500" dirty="0"/>
              <a:t>= 655.</a:t>
            </a:r>
          </a:p>
          <a:p>
            <a:pPr lvl="1"/>
            <a:r>
              <a:rPr lang="en-US" sz="1500" dirty="0"/>
              <a:t>Number of buffers</a:t>
            </a:r>
          </a:p>
          <a:p>
            <a:pPr lvl="2"/>
            <a:r>
              <a:rPr lang="en-US" sz="1500" dirty="0"/>
              <a:t>= ceiling((10,000*200) rows/(655 rows/buffer)) </a:t>
            </a:r>
          </a:p>
          <a:p>
            <a:pPr lvl="2"/>
            <a:r>
              <a:rPr lang="en-US" sz="1500" dirty="0"/>
              <a:t>= 3,054.</a:t>
            </a:r>
          </a:p>
          <a:p>
            <a:pPr marL="285750" indent="-285750">
              <a:buFont typeface="Arial" panose="020B0604020202020204" pitchFamily="34" charset="0"/>
              <a:buChar char="•"/>
            </a:pPr>
            <a:r>
              <a:rPr lang="en-US" sz="1500" dirty="0"/>
              <a:t>The </a:t>
            </a:r>
            <a:r>
              <a:rPr lang="en-US" sz="1500" dirty="0" err="1"/>
              <a:t>Job_Costing</a:t>
            </a:r>
            <a:r>
              <a:rPr lang="en-US" sz="1500" dirty="0"/>
              <a:t> calculations are:</a:t>
            </a:r>
          </a:p>
          <a:p>
            <a:pPr lvl="1"/>
            <a:r>
              <a:rPr lang="en-US" sz="1500" dirty="0"/>
              <a:t>Average rows per prefetch buffer</a:t>
            </a:r>
          </a:p>
          <a:p>
            <a:pPr lvl="2"/>
            <a:r>
              <a:rPr lang="en-US" sz="1500" dirty="0"/>
              <a:t>= floor((65,536 bytes/ buffer)/(52 bytes/row)) </a:t>
            </a:r>
          </a:p>
          <a:p>
            <a:pPr lvl="2"/>
            <a:r>
              <a:rPr lang="en-US" sz="1500" dirty="0"/>
              <a:t>= 1,260.</a:t>
            </a:r>
          </a:p>
          <a:p>
            <a:pPr lvl="1"/>
            <a:r>
              <a:rPr lang="en-US" sz="1500" dirty="0"/>
              <a:t>Number of buffers</a:t>
            </a:r>
          </a:p>
          <a:p>
            <a:pPr lvl="2"/>
            <a:r>
              <a:rPr lang="en-US" sz="1500" dirty="0"/>
              <a:t>= ceiling((50*10,000*200) rows/(1,260 rows/buffer)) </a:t>
            </a:r>
          </a:p>
          <a:p>
            <a:pPr lvl="2"/>
            <a:r>
              <a:rPr lang="en-US" sz="1500" dirty="0"/>
              <a:t>= 79,366.</a:t>
            </a:r>
          </a:p>
          <a:p>
            <a:pPr marL="285750" indent="-285750">
              <a:buFont typeface="Arial" panose="020B0604020202020204" pitchFamily="34" charset="0"/>
              <a:buChar char="•"/>
            </a:pPr>
            <a:r>
              <a:rPr lang="en-US" sz="1500" dirty="0"/>
              <a:t>Query I/O time:</a:t>
            </a:r>
          </a:p>
          <a:p>
            <a:pPr lvl="1"/>
            <a:r>
              <a:rPr lang="en-US" sz="1500" dirty="0"/>
              <a:t>Join cost (shared disk)</a:t>
            </a:r>
          </a:p>
          <a:p>
            <a:pPr lvl="2"/>
            <a:r>
              <a:rPr lang="en-US" sz="1500" dirty="0"/>
              <a:t>= scan time (</a:t>
            </a:r>
            <a:r>
              <a:rPr lang="en-US" sz="1500" dirty="0" err="1"/>
              <a:t>Line_Item</a:t>
            </a:r>
            <a:r>
              <a:rPr lang="en-US" sz="1500" dirty="0"/>
              <a:t> and </a:t>
            </a:r>
            <a:r>
              <a:rPr lang="en-US" sz="1500" dirty="0" err="1"/>
              <a:t>Job_Costing</a:t>
            </a:r>
            <a:r>
              <a:rPr lang="en-US" sz="1500" dirty="0"/>
              <a:t> tables using 64 KB prefetch buffers)</a:t>
            </a:r>
          </a:p>
          <a:p>
            <a:pPr lvl="2"/>
            <a:r>
              <a:rPr lang="en-US" sz="1500" dirty="0"/>
              <a:t>= (3,054 + 79,366 buffers) * 5.8 </a:t>
            </a:r>
            <a:r>
              <a:rPr lang="en-US" sz="1500" dirty="0" err="1"/>
              <a:t>ms</a:t>
            </a:r>
            <a:endParaRPr lang="en-US" sz="1500" dirty="0"/>
          </a:p>
          <a:p>
            <a:pPr lvl="2"/>
            <a:r>
              <a:rPr lang="en-US" sz="1500" dirty="0"/>
              <a:t>= 82,420 * 5.8 </a:t>
            </a:r>
            <a:r>
              <a:rPr lang="en-US" sz="1500" dirty="0" err="1"/>
              <a:t>ms</a:t>
            </a:r>
            <a:endParaRPr lang="en-US" sz="1500" dirty="0"/>
          </a:p>
          <a:p>
            <a:pPr lvl="2"/>
            <a:r>
              <a:rPr lang="en-US" sz="1500" dirty="0"/>
              <a:t>= 478 seconds ≈ 8 minutes</a:t>
            </a:r>
          </a:p>
          <a:p>
            <a:pPr lvl="1"/>
            <a:endParaRPr lang="en-US" sz="1400" dirty="0"/>
          </a:p>
        </p:txBody>
      </p:sp>
      <p:sp>
        <p:nvSpPr>
          <p:cNvPr id="7" name="Rectangle 6">
            <a:extLst>
              <a:ext uri="{FF2B5EF4-FFF2-40B4-BE49-F238E27FC236}">
                <a16:creationId xmlns:a16="http://schemas.microsoft.com/office/drawing/2014/main" id="{55018C31-C6AC-EB44-9B95-8603696A387E}"/>
              </a:ext>
            </a:extLst>
          </p:cNvPr>
          <p:cNvSpPr/>
          <p:nvPr/>
        </p:nvSpPr>
        <p:spPr>
          <a:xfrm>
            <a:off x="3139722" y="4809323"/>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33068019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1FDAC9-034F-E94D-8294-133CD143C0F6}"/>
              </a:ext>
            </a:extLst>
          </p:cNvPr>
          <p:cNvPicPr>
            <a:picLocks noChangeAspect="1"/>
          </p:cNvPicPr>
          <p:nvPr/>
        </p:nvPicPr>
        <p:blipFill>
          <a:blip r:embed="rId2"/>
          <a:stretch>
            <a:fillRect/>
          </a:stretch>
        </p:blipFill>
        <p:spPr>
          <a:xfrm>
            <a:off x="6208891" y="1798134"/>
            <a:ext cx="2551288" cy="1225261"/>
          </a:xfrm>
          <a:prstGeom prst="rect">
            <a:avLst/>
          </a:prstGeom>
        </p:spPr>
      </p:pic>
      <p:sp>
        <p:nvSpPr>
          <p:cNvPr id="3" name="TextBox 2">
            <a:extLst>
              <a:ext uri="{FF2B5EF4-FFF2-40B4-BE49-F238E27FC236}">
                <a16:creationId xmlns:a16="http://schemas.microsoft.com/office/drawing/2014/main" id="{A52922FF-8BDE-7441-9940-51291A4DA165}"/>
              </a:ext>
            </a:extLst>
          </p:cNvPr>
          <p:cNvSpPr txBox="1"/>
          <p:nvPr/>
        </p:nvSpPr>
        <p:spPr>
          <a:xfrm>
            <a:off x="8621889" y="1693610"/>
            <a:ext cx="2731911" cy="1231106"/>
          </a:xfrm>
          <a:prstGeom prst="rect">
            <a:avLst/>
          </a:prstGeom>
          <a:noFill/>
        </p:spPr>
        <p:txBody>
          <a:bodyPr wrap="square" rtlCol="0">
            <a:spAutoFit/>
          </a:bodyPr>
          <a:lstStyle/>
          <a:p>
            <a:pPr marL="285750" indent="-285750">
              <a:buFont typeface="Arial" panose="020B0604020202020204" pitchFamily="34" charset="0"/>
              <a:buChar char="•"/>
            </a:pPr>
            <a:r>
              <a:rPr lang="en-US" sz="1500" dirty="0"/>
              <a:t>Query I/O time:</a:t>
            </a:r>
          </a:p>
          <a:p>
            <a:pPr lvl="1"/>
            <a:r>
              <a:rPr lang="en-US" sz="1500" dirty="0"/>
              <a:t>Join cost (dedicated disk)</a:t>
            </a:r>
          </a:p>
          <a:p>
            <a:pPr lvl="1"/>
            <a:r>
              <a:rPr lang="en-US" sz="1500" dirty="0"/>
              <a:t>= 82,420 * 2.2 </a:t>
            </a:r>
            <a:r>
              <a:rPr lang="en-US" sz="1500" dirty="0" err="1"/>
              <a:t>ms</a:t>
            </a:r>
            <a:endParaRPr lang="en-US" sz="1500" dirty="0"/>
          </a:p>
          <a:p>
            <a:pPr lvl="1"/>
            <a:r>
              <a:rPr lang="en-US" sz="1500" dirty="0"/>
              <a:t>= 181 seconds ≈ 3 minutes</a:t>
            </a:r>
          </a:p>
          <a:p>
            <a:pPr lvl="1"/>
            <a:endParaRPr lang="en-US" sz="1400" dirty="0"/>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Simple View Materialization</a:t>
            </a:r>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3"/>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8" name="TextBox 7">
            <a:extLst>
              <a:ext uri="{FF2B5EF4-FFF2-40B4-BE49-F238E27FC236}">
                <a16:creationId xmlns:a16="http://schemas.microsoft.com/office/drawing/2014/main" id="{646DF706-6360-FA47-9F7A-5EC141441B9A}"/>
              </a:ext>
            </a:extLst>
          </p:cNvPr>
          <p:cNvSpPr txBox="1"/>
          <p:nvPr/>
        </p:nvSpPr>
        <p:spPr>
          <a:xfrm>
            <a:off x="6208889" y="3071228"/>
            <a:ext cx="5091290" cy="3539430"/>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Profit_by_Job</a:t>
            </a:r>
            <a:r>
              <a:rPr lang="en-US" sz="1500" dirty="0"/>
              <a:t> calculations are:</a:t>
            </a:r>
          </a:p>
          <a:p>
            <a:pPr lvl="1"/>
            <a:r>
              <a:rPr lang="en-US" sz="1500" dirty="0"/>
              <a:t>Average rows per prefetch buffer</a:t>
            </a:r>
          </a:p>
          <a:p>
            <a:pPr lvl="2"/>
            <a:r>
              <a:rPr lang="en-US" sz="1500" dirty="0"/>
              <a:t>= floor((65,536 bytes/ buffer)/(28 bytes/row)) </a:t>
            </a:r>
          </a:p>
          <a:p>
            <a:pPr lvl="2"/>
            <a:r>
              <a:rPr lang="en-US" sz="1500" dirty="0"/>
              <a:t>= 2,340.</a:t>
            </a:r>
          </a:p>
          <a:p>
            <a:pPr lvl="1"/>
            <a:r>
              <a:rPr lang="en-US" sz="1500" dirty="0"/>
              <a:t>Number of buffers</a:t>
            </a:r>
          </a:p>
          <a:p>
            <a:pPr lvl="2"/>
            <a:r>
              <a:rPr lang="en-US" sz="1500" dirty="0"/>
              <a:t>= ceiling((10,000*200) rows/(2,340 rows/buffer)) </a:t>
            </a:r>
          </a:p>
          <a:p>
            <a:pPr lvl="2"/>
            <a:r>
              <a:rPr lang="en-US" sz="1500" dirty="0"/>
              <a:t>= 855.</a:t>
            </a:r>
          </a:p>
          <a:p>
            <a:pPr lvl="1"/>
            <a:r>
              <a:rPr lang="en-US" sz="1500" dirty="0"/>
              <a:t>Write cost (dedicated disk)</a:t>
            </a:r>
          </a:p>
          <a:p>
            <a:pPr lvl="1"/>
            <a:r>
              <a:rPr lang="en-US" sz="1500" dirty="0"/>
              <a:t>	= 855*2.2 </a:t>
            </a:r>
            <a:r>
              <a:rPr lang="en-US" sz="1500" dirty="0" err="1"/>
              <a:t>ms</a:t>
            </a:r>
            <a:r>
              <a:rPr lang="en-US" sz="1500" dirty="0"/>
              <a:t> ≈ 2 seconds.</a:t>
            </a:r>
          </a:p>
          <a:p>
            <a:pPr lvl="1"/>
            <a:r>
              <a:rPr lang="en-US" sz="1500" dirty="0" err="1"/>
              <a:t>Profit_by_Job</a:t>
            </a:r>
            <a:r>
              <a:rPr lang="en-US" sz="1500" dirty="0"/>
              <a:t> creation cost </a:t>
            </a:r>
          </a:p>
          <a:p>
            <a:pPr lvl="2"/>
            <a:r>
              <a:rPr lang="en-US" sz="1500" dirty="0"/>
              <a:t>= join cost + write cost </a:t>
            </a:r>
          </a:p>
          <a:p>
            <a:pPr lvl="2"/>
            <a:r>
              <a:rPr lang="en-US" sz="1500" dirty="0"/>
              <a:t>= 181 + 2 = 183 seconds.</a:t>
            </a:r>
          </a:p>
          <a:p>
            <a:pPr lvl="1"/>
            <a:r>
              <a:rPr lang="en-US" sz="1500" dirty="0"/>
              <a:t>Query I/O time (table scan, shared disk)</a:t>
            </a:r>
          </a:p>
          <a:p>
            <a:pPr lvl="1"/>
            <a:r>
              <a:rPr lang="en-US" sz="1500" dirty="0"/>
              <a:t>	= 855*5.8 </a:t>
            </a:r>
            <a:r>
              <a:rPr lang="en-US" sz="1500" dirty="0" err="1"/>
              <a:t>ms</a:t>
            </a:r>
            <a:r>
              <a:rPr lang="en-US" sz="1500" dirty="0"/>
              <a:t> ≈ 5 seconds</a:t>
            </a:r>
          </a:p>
          <a:p>
            <a:pPr lvl="1"/>
            <a:endParaRPr lang="en-US" sz="1400" dirty="0"/>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7688261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3" name="TextBox 2">
            <a:extLst>
              <a:ext uri="{FF2B5EF4-FFF2-40B4-BE49-F238E27FC236}">
                <a16:creationId xmlns:a16="http://schemas.microsoft.com/office/drawing/2014/main" id="{A52922FF-8BDE-7441-9940-51291A4DA165}"/>
              </a:ext>
            </a:extLst>
          </p:cNvPr>
          <p:cNvSpPr txBox="1"/>
          <p:nvPr/>
        </p:nvSpPr>
        <p:spPr>
          <a:xfrm>
            <a:off x="6107289" y="3110906"/>
            <a:ext cx="5246511" cy="2385268"/>
          </a:xfrm>
          <a:prstGeom prst="rect">
            <a:avLst/>
          </a:prstGeom>
          <a:noFill/>
        </p:spPr>
        <p:txBody>
          <a:bodyPr wrap="square" rtlCol="0">
            <a:spAutoFit/>
          </a:bodyPr>
          <a:lstStyle/>
          <a:p>
            <a:pPr marL="285750" indent="-285750">
              <a:buFont typeface="Arial" panose="020B0604020202020204" pitchFamily="34" charset="0"/>
              <a:buChar char="•"/>
            </a:pPr>
            <a:r>
              <a:rPr lang="en-US" sz="1500" dirty="0"/>
              <a:t>Disk I/O time before </a:t>
            </a:r>
            <a:r>
              <a:rPr lang="en-US" sz="1500" dirty="0" err="1"/>
              <a:t>Profit_by_Job</a:t>
            </a:r>
            <a:r>
              <a:rPr lang="en-US" sz="1500" dirty="0"/>
              <a:t>:</a:t>
            </a:r>
          </a:p>
          <a:p>
            <a:pPr lvl="1"/>
            <a:r>
              <a:rPr lang="en-US" sz="1500" dirty="0"/>
              <a:t>= query frequency * I/O time per query</a:t>
            </a:r>
          </a:p>
          <a:p>
            <a:pPr lvl="1"/>
            <a:r>
              <a:rPr lang="en-US" sz="1500" dirty="0"/>
              <a:t>= (10 queries/day) * (478 sec/query)</a:t>
            </a:r>
          </a:p>
          <a:p>
            <a:pPr lvl="1"/>
            <a:r>
              <a:rPr lang="en-US" sz="1500" dirty="0"/>
              <a:t>= 4,780 seconds (or about 1 hour, 20 min)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Disk I/O time with </a:t>
            </a:r>
            <a:r>
              <a:rPr lang="en-US" sz="1500" dirty="0" err="1"/>
              <a:t>Profit_by_Job</a:t>
            </a:r>
            <a:r>
              <a:rPr lang="en-US" sz="1500" dirty="0"/>
              <a:t>:</a:t>
            </a:r>
          </a:p>
          <a:p>
            <a:pPr lvl="1"/>
            <a:r>
              <a:rPr lang="en-US" sz="1500" dirty="0"/>
              <a:t>= creation cost + query frequency * I/O time per query</a:t>
            </a:r>
          </a:p>
          <a:p>
            <a:pPr lvl="1"/>
            <a:r>
              <a:rPr lang="en-US" sz="1500" dirty="0"/>
              <a:t>= 183 sec </a:t>
            </a:r>
            <a:r>
              <a:rPr lang="en-US" sz="1500" dirty="0" err="1"/>
              <a:t>createion</a:t>
            </a:r>
            <a:r>
              <a:rPr lang="en-US" sz="1500" dirty="0"/>
              <a:t> cost + (10 queries/day) * (5 sec/query)</a:t>
            </a:r>
          </a:p>
          <a:p>
            <a:pPr lvl="1"/>
            <a:r>
              <a:rPr lang="en-US" sz="1500" dirty="0"/>
              <a:t>= 233 seconds</a:t>
            </a:r>
          </a:p>
          <a:p>
            <a:pPr lvl="1"/>
            <a:endParaRPr lang="en-US" sz="1400" dirty="0"/>
          </a:p>
        </p:txBody>
      </p:sp>
      <p:pic>
        <p:nvPicPr>
          <p:cNvPr id="5" name="Picture 4">
            <a:extLst>
              <a:ext uri="{FF2B5EF4-FFF2-40B4-BE49-F238E27FC236}">
                <a16:creationId xmlns:a16="http://schemas.microsoft.com/office/drawing/2014/main" id="{C61FDAC9-034F-E94D-8294-133CD143C0F6}"/>
              </a:ext>
            </a:extLst>
          </p:cNvPr>
          <p:cNvPicPr>
            <a:picLocks noChangeAspect="1"/>
          </p:cNvPicPr>
          <p:nvPr/>
        </p:nvPicPr>
        <p:blipFill>
          <a:blip r:embed="rId3"/>
          <a:stretch>
            <a:fillRect/>
          </a:stretch>
        </p:blipFill>
        <p:spPr>
          <a:xfrm>
            <a:off x="6208891" y="1798134"/>
            <a:ext cx="2551288" cy="1225261"/>
          </a:xfrm>
          <a:prstGeom prst="rect">
            <a:avLst/>
          </a:prstGeom>
        </p:spPr>
      </p:pic>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Simple View Materialization</a:t>
            </a:r>
          </a:p>
        </p:txBody>
      </p:sp>
      <p:sp>
        <p:nvSpPr>
          <p:cNvPr id="9" name="TextBox 8">
            <a:extLst>
              <a:ext uri="{FF2B5EF4-FFF2-40B4-BE49-F238E27FC236}">
                <a16:creationId xmlns:a16="http://schemas.microsoft.com/office/drawing/2014/main" id="{3DBDAA30-78D2-BA4B-9FDF-3A4CE1A938B2}"/>
              </a:ext>
            </a:extLst>
          </p:cNvPr>
          <p:cNvSpPr txBox="1"/>
          <p:nvPr/>
        </p:nvSpPr>
        <p:spPr>
          <a:xfrm>
            <a:off x="6664677" y="5338283"/>
            <a:ext cx="46891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materialized view may be much smaller than the base tables, leading to large gains in disk I/O performance per query.</a:t>
            </a:r>
          </a:p>
          <a:p>
            <a:pPr marL="285750" indent="-285750">
              <a:buFont typeface="Arial" panose="020B0604020202020204" pitchFamily="34" charset="0"/>
              <a:buChar char="•"/>
            </a:pPr>
            <a:r>
              <a:rPr lang="en-US" dirty="0"/>
              <a:t>Frequent queries multiply the gain.</a:t>
            </a: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66673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Exploiting Commonality</a:t>
            </a:r>
          </a:p>
        </p:txBody>
      </p:sp>
      <p:sp>
        <p:nvSpPr>
          <p:cNvPr id="6" name="TextBox 5">
            <a:extLst>
              <a:ext uri="{FF2B5EF4-FFF2-40B4-BE49-F238E27FC236}">
                <a16:creationId xmlns:a16="http://schemas.microsoft.com/office/drawing/2014/main" id="{B129D06E-D5FC-BA40-AA80-69144448EE50}"/>
              </a:ext>
            </a:extLst>
          </p:cNvPr>
          <p:cNvSpPr txBox="1"/>
          <p:nvPr/>
        </p:nvSpPr>
        <p:spPr>
          <a:xfrm>
            <a:off x="6664677" y="1837200"/>
            <a:ext cx="468912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Tracking profitability by invoice date (5 query/day).</a:t>
            </a:r>
          </a:p>
          <a:p>
            <a:pPr marL="285750" indent="-285750">
              <a:buFont typeface="Arial" panose="020B0604020202020204" pitchFamily="34" charset="0"/>
              <a:buChar char="•"/>
            </a:pPr>
            <a:r>
              <a:rPr lang="en-US" dirty="0"/>
              <a:t>Tracking profitability by customer (3 query/day).</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65</a:t>
            </a:fld>
            <a:endParaRPr lang="en-US">
              <a:solidFill>
                <a:prstClr val="black">
                  <a:tint val="75000"/>
                </a:prstClr>
              </a:solidFill>
            </a:endParaRPr>
          </a:p>
        </p:txBody>
      </p:sp>
    </p:spTree>
    <p:extLst>
      <p:ext uri="{BB962C8B-B14F-4D97-AF65-F5344CB8AC3E}">
        <p14:creationId xmlns:p14="http://schemas.microsoft.com/office/powerpoint/2010/main" val="13766419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Tracking profitability by invoice date</a:t>
            </a:r>
          </a:p>
        </p:txBody>
      </p:sp>
      <p:sp>
        <p:nvSpPr>
          <p:cNvPr id="3" name="Rectangle 2">
            <a:extLst>
              <a:ext uri="{FF2B5EF4-FFF2-40B4-BE49-F238E27FC236}">
                <a16:creationId xmlns:a16="http://schemas.microsoft.com/office/drawing/2014/main" id="{B9A6C782-FAC6-9245-BC7D-71CD915903C9}"/>
              </a:ext>
            </a:extLst>
          </p:cNvPr>
          <p:cNvSpPr/>
          <p:nvPr/>
        </p:nvSpPr>
        <p:spPr>
          <a:xfrm>
            <a:off x="6208888" y="2443208"/>
            <a:ext cx="5144911" cy="3139321"/>
          </a:xfrm>
          <a:prstGeom prst="rect">
            <a:avLst/>
          </a:prstGeom>
        </p:spPr>
        <p:txBody>
          <a:bodyPr wrap="square">
            <a:spAutoFit/>
          </a:bodyPr>
          <a:lstStyle/>
          <a:p>
            <a:r>
              <a:rPr lang="en-US" dirty="0">
                <a:effectLst/>
                <a:latin typeface="Courier" pitchFamily="2" charset="0"/>
              </a:rPr>
              <a:t>SELECT </a:t>
            </a:r>
            <a:r>
              <a:rPr lang="en-US" dirty="0" err="1">
                <a:effectLst/>
                <a:latin typeface="Courier" pitchFamily="2" charset="0"/>
              </a:rPr>
              <a:t>i.invoice_date</a:t>
            </a:r>
            <a:r>
              <a:rPr lang="en-US" dirty="0">
                <a:effectLst/>
                <a:latin typeface="Courier" pitchFamily="2" charset="0"/>
              </a:rPr>
              <a:t>, 	sum(</a:t>
            </a:r>
            <a:r>
              <a:rPr lang="en-US" dirty="0" err="1">
                <a:effectLst/>
                <a:latin typeface="Courier" pitchFamily="2" charset="0"/>
              </a:rPr>
              <a:t>c.cost</a:t>
            </a:r>
            <a:r>
              <a:rPr lang="en-US" dirty="0">
                <a:effectLst/>
                <a:latin typeface="Courier" pitchFamily="2" charset="0"/>
              </a:rPr>
              <a:t>) AS cost, 	sum(</a:t>
            </a:r>
            <a:r>
              <a:rPr lang="en-US" dirty="0" err="1">
                <a:effectLst/>
                <a:latin typeface="Courier" pitchFamily="2" charset="0"/>
              </a:rPr>
              <a:t>li.sell</a:t>
            </a:r>
            <a:r>
              <a:rPr lang="en-US" dirty="0">
                <a:effectLst/>
                <a:latin typeface="Courier" pitchFamily="2" charset="0"/>
              </a:rPr>
              <a:t>)</a:t>
            </a:r>
          </a:p>
          <a:p>
            <a:r>
              <a:rPr lang="en-US" dirty="0">
                <a:effectLst/>
                <a:latin typeface="Courier" pitchFamily="2" charset="0"/>
              </a:rPr>
              <a:t>	AS sell,</a:t>
            </a:r>
          </a:p>
          <a:p>
            <a:r>
              <a:rPr lang="en-US" dirty="0">
                <a:effectLst/>
                <a:latin typeface="Courier" pitchFamily="2" charset="0"/>
              </a:rPr>
              <a:t>	sum(</a:t>
            </a:r>
            <a:r>
              <a:rPr lang="en-US" dirty="0" err="1">
                <a:effectLst/>
                <a:latin typeface="Courier" pitchFamily="2" charset="0"/>
              </a:rPr>
              <a:t>li.sell</a:t>
            </a:r>
            <a:r>
              <a:rPr lang="en-US" dirty="0">
                <a:effectLst/>
                <a:latin typeface="Courier" pitchFamily="2" charset="0"/>
              </a:rPr>
              <a:t>) - sum(</a:t>
            </a:r>
            <a:r>
              <a:rPr lang="en-US" dirty="0" err="1">
                <a:effectLst/>
                <a:latin typeface="Courier" pitchFamily="2" charset="0"/>
              </a:rPr>
              <a:t>c.cost</a:t>
            </a:r>
            <a:r>
              <a:rPr lang="en-US" dirty="0">
                <a:effectLst/>
                <a:latin typeface="Courier" pitchFamily="2" charset="0"/>
              </a:rPr>
              <a:t>) AS 		profit</a:t>
            </a:r>
          </a:p>
          <a:p>
            <a:r>
              <a:rPr lang="en-US" dirty="0">
                <a:effectLst/>
                <a:latin typeface="Courier" pitchFamily="2" charset="0"/>
              </a:rPr>
              <a:t>FROM Invoice AS </a:t>
            </a:r>
            <a:r>
              <a:rPr lang="en-US" dirty="0" err="1">
                <a:effectLst/>
                <a:latin typeface="Courier" pitchFamily="2" charset="0"/>
              </a:rPr>
              <a:t>i</a:t>
            </a:r>
            <a:r>
              <a:rPr lang="en-US" dirty="0">
                <a:effectLst/>
                <a:latin typeface="Courier" pitchFamily="2" charset="0"/>
              </a:rPr>
              <a:t>, </a:t>
            </a:r>
            <a:r>
              <a:rPr lang="en-US" dirty="0" err="1">
                <a:effectLst/>
                <a:latin typeface="Courier" pitchFamily="2" charset="0"/>
              </a:rPr>
              <a:t>Job_Costing</a:t>
            </a:r>
            <a:r>
              <a:rPr lang="en-US" dirty="0">
                <a:effectLst/>
                <a:latin typeface="Courier" pitchFamily="2" charset="0"/>
              </a:rPr>
              <a:t> AS c, 	</a:t>
            </a:r>
            <a:r>
              <a:rPr lang="en-US" dirty="0" err="1">
                <a:effectLst/>
                <a:latin typeface="Courier" pitchFamily="2" charset="0"/>
              </a:rPr>
              <a:t>Line_Item</a:t>
            </a:r>
            <a:r>
              <a:rPr lang="en-US" dirty="0">
                <a:effectLst/>
                <a:latin typeface="Courier" pitchFamily="2" charset="0"/>
              </a:rPr>
              <a:t> AS li</a:t>
            </a:r>
          </a:p>
          <a:p>
            <a:r>
              <a:rPr lang="en-US" dirty="0">
                <a:effectLst/>
                <a:latin typeface="Courier" pitchFamily="2" charset="0"/>
              </a:rPr>
              <a:t>WHERE </a:t>
            </a:r>
            <a:r>
              <a:rPr lang="en-US" dirty="0" err="1">
                <a:effectLst/>
                <a:latin typeface="Courier" pitchFamily="2" charset="0"/>
              </a:rPr>
              <a:t>i.invoice_id</a:t>
            </a:r>
            <a:r>
              <a:rPr lang="en-US" dirty="0">
                <a:effectLst/>
                <a:latin typeface="Courier" pitchFamily="2" charset="0"/>
              </a:rPr>
              <a:t> = </a:t>
            </a:r>
            <a:r>
              <a:rPr lang="en-US" dirty="0" err="1">
                <a:effectLst/>
                <a:latin typeface="Courier" pitchFamily="2" charset="0"/>
              </a:rPr>
              <a:t>li.invoice_id</a:t>
            </a:r>
            <a:endParaRPr lang="en-US" dirty="0">
              <a:effectLst/>
              <a:latin typeface="Courier" pitchFamily="2" charset="0"/>
            </a:endParaRPr>
          </a:p>
          <a:p>
            <a:r>
              <a:rPr lang="en-US" dirty="0">
                <a:effectLst/>
                <a:latin typeface="Courier" pitchFamily="2" charset="0"/>
              </a:rPr>
              <a:t>AND </a:t>
            </a:r>
            <a:r>
              <a:rPr lang="en-US" dirty="0" err="1">
                <a:effectLst/>
                <a:latin typeface="Courier" pitchFamily="2" charset="0"/>
              </a:rPr>
              <a:t>c.job_id</a:t>
            </a:r>
            <a:r>
              <a:rPr lang="en-US" dirty="0">
                <a:effectLst/>
                <a:latin typeface="Courier" pitchFamily="2" charset="0"/>
              </a:rPr>
              <a:t> = </a:t>
            </a:r>
            <a:r>
              <a:rPr lang="en-US" dirty="0" err="1">
                <a:effectLst/>
                <a:latin typeface="Courier" pitchFamily="2" charset="0"/>
              </a:rPr>
              <a:t>li.job_id</a:t>
            </a:r>
            <a:endParaRPr lang="en-US" dirty="0">
              <a:effectLst/>
              <a:latin typeface="Courier" pitchFamily="2" charset="0"/>
            </a:endParaRPr>
          </a:p>
          <a:p>
            <a:r>
              <a:rPr lang="en-US" dirty="0">
                <a:effectLst/>
                <a:latin typeface="Courier" pitchFamily="2" charset="0"/>
              </a:rPr>
              <a:t>GROUP BY </a:t>
            </a:r>
            <a:r>
              <a:rPr lang="en-US" dirty="0" err="1">
                <a:effectLst/>
                <a:latin typeface="Courier" pitchFamily="2" charset="0"/>
              </a:rPr>
              <a:t>i.invoice_date</a:t>
            </a:r>
            <a:r>
              <a:rPr lang="en-US" dirty="0">
                <a:effectLst/>
                <a:latin typeface="Courier" pitchFamily="2" charset="0"/>
              </a:rPr>
              <a:t>;</a:t>
            </a: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66</a:t>
            </a:fld>
            <a:endParaRPr lang="en-US">
              <a:solidFill>
                <a:prstClr val="black">
                  <a:tint val="75000"/>
                </a:prstClr>
              </a:solidFill>
            </a:endParaRPr>
          </a:p>
        </p:txBody>
      </p:sp>
    </p:spTree>
    <p:extLst>
      <p:ext uri="{BB962C8B-B14F-4D97-AF65-F5344CB8AC3E}">
        <p14:creationId xmlns:p14="http://schemas.microsoft.com/office/powerpoint/2010/main" val="42362128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Tracking profitability by invoice date</a:t>
            </a:r>
          </a:p>
        </p:txBody>
      </p:sp>
      <p:sp>
        <p:nvSpPr>
          <p:cNvPr id="5" name="TextBox 4">
            <a:extLst>
              <a:ext uri="{FF2B5EF4-FFF2-40B4-BE49-F238E27FC236}">
                <a16:creationId xmlns:a16="http://schemas.microsoft.com/office/drawing/2014/main" id="{0E2D34E4-8AEA-8D4E-B889-E2B2C889EFB9}"/>
              </a:ext>
            </a:extLst>
          </p:cNvPr>
          <p:cNvSpPr txBox="1"/>
          <p:nvPr/>
        </p:nvSpPr>
        <p:spPr>
          <a:xfrm>
            <a:off x="6208889" y="1837200"/>
            <a:ext cx="5144911"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Invoice calculations are:</a:t>
            </a:r>
          </a:p>
          <a:p>
            <a:pPr lvl="1"/>
            <a:r>
              <a:rPr lang="en-US" sz="1500" dirty="0"/>
              <a:t>Average rows per prefetch buffer</a:t>
            </a:r>
          </a:p>
          <a:p>
            <a:pPr lvl="2"/>
            <a:r>
              <a:rPr lang="en-US" sz="1500" dirty="0"/>
              <a:t>= floor((65,536 bytes/ buffer)/(104 bytes/row)) </a:t>
            </a:r>
          </a:p>
          <a:p>
            <a:pPr lvl="2"/>
            <a:r>
              <a:rPr lang="en-US" sz="1500" dirty="0"/>
              <a:t>= 630.</a:t>
            </a:r>
          </a:p>
          <a:p>
            <a:pPr lvl="1"/>
            <a:r>
              <a:rPr lang="en-US" sz="1500" dirty="0"/>
              <a:t>Number of buffers</a:t>
            </a:r>
          </a:p>
          <a:p>
            <a:pPr lvl="2"/>
            <a:r>
              <a:rPr lang="en-US" sz="1500" dirty="0"/>
              <a:t>= ceiling((5000*200) rows/(630 rows/buffer)) </a:t>
            </a:r>
          </a:p>
          <a:p>
            <a:pPr lvl="2"/>
            <a:r>
              <a:rPr lang="en-US" sz="1500" dirty="0"/>
              <a:t>= 1,588.</a:t>
            </a:r>
          </a:p>
          <a:p>
            <a:pPr lvl="1"/>
            <a:r>
              <a:rPr lang="en-US" sz="1500" dirty="0"/>
              <a:t>Query I/O time (shared disk)</a:t>
            </a:r>
          </a:p>
          <a:p>
            <a:pPr lvl="2"/>
            <a:r>
              <a:rPr lang="en-US" sz="1500" dirty="0"/>
              <a:t>= scan </a:t>
            </a:r>
            <a:r>
              <a:rPr lang="en-US" sz="1500" dirty="0" err="1"/>
              <a:t>Line_Item</a:t>
            </a:r>
            <a:r>
              <a:rPr lang="en-US" sz="1500" dirty="0"/>
              <a:t> + scan Invoice + scan </a:t>
            </a:r>
            <a:r>
              <a:rPr lang="en-US" sz="1500" dirty="0" err="1"/>
              <a:t>Job_Costing</a:t>
            </a:r>
            <a:r>
              <a:rPr lang="en-US" sz="1500" dirty="0"/>
              <a:t> </a:t>
            </a:r>
          </a:p>
          <a:p>
            <a:pPr lvl="2"/>
            <a:r>
              <a:rPr lang="en-US" sz="1500" dirty="0"/>
              <a:t>= (3,054 + 1,588 + 79,366 buffers) * 5.8 </a:t>
            </a:r>
            <a:r>
              <a:rPr lang="en-US" sz="1500" dirty="0" err="1"/>
              <a:t>ms</a:t>
            </a:r>
            <a:endParaRPr lang="en-US" sz="1500" dirty="0"/>
          </a:p>
          <a:p>
            <a:pPr lvl="2"/>
            <a:r>
              <a:rPr lang="en-US" sz="1500" dirty="0"/>
              <a:t>= 84,008 * 5.8 </a:t>
            </a:r>
            <a:r>
              <a:rPr lang="en-US" sz="1500" dirty="0" err="1"/>
              <a:t>ms</a:t>
            </a:r>
            <a:endParaRPr lang="en-US" sz="1500" dirty="0"/>
          </a:p>
          <a:p>
            <a:pPr lvl="2"/>
            <a:r>
              <a:rPr lang="en-US" sz="1500" dirty="0"/>
              <a:t>= 487 seconds.</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67</a:t>
            </a:fld>
            <a:endParaRPr lang="en-US">
              <a:solidFill>
                <a:prstClr val="black">
                  <a:tint val="75000"/>
                </a:prstClr>
              </a:solidFill>
            </a:endParaRPr>
          </a:p>
        </p:txBody>
      </p:sp>
    </p:spTree>
    <p:extLst>
      <p:ext uri="{BB962C8B-B14F-4D97-AF65-F5344CB8AC3E}">
        <p14:creationId xmlns:p14="http://schemas.microsoft.com/office/powerpoint/2010/main" val="37557823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Tracking profitability by invoice date</a:t>
            </a:r>
          </a:p>
        </p:txBody>
      </p:sp>
      <p:sp>
        <p:nvSpPr>
          <p:cNvPr id="5" name="TextBox 4">
            <a:extLst>
              <a:ext uri="{FF2B5EF4-FFF2-40B4-BE49-F238E27FC236}">
                <a16:creationId xmlns:a16="http://schemas.microsoft.com/office/drawing/2014/main" id="{0E2D34E4-8AEA-8D4E-B889-E2B2C889EFB9}"/>
              </a:ext>
            </a:extLst>
          </p:cNvPr>
          <p:cNvSpPr txBox="1"/>
          <p:nvPr/>
        </p:nvSpPr>
        <p:spPr>
          <a:xfrm>
            <a:off x="6276622" y="3135422"/>
            <a:ext cx="5144911"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Profit_by_Invoice_Date</a:t>
            </a:r>
            <a:r>
              <a:rPr lang="en-US" sz="1500" dirty="0"/>
              <a:t> calculations are:</a:t>
            </a:r>
          </a:p>
          <a:p>
            <a:pPr lvl="1"/>
            <a:r>
              <a:rPr lang="en-US" sz="1500" dirty="0"/>
              <a:t>Average rows per prefetch buffer</a:t>
            </a:r>
          </a:p>
          <a:p>
            <a:pPr lvl="2"/>
            <a:r>
              <a:rPr lang="en-US" sz="1500" dirty="0"/>
              <a:t>= floor((65,536 bytes/ buffer)/(32 bytes/row)) </a:t>
            </a:r>
          </a:p>
          <a:p>
            <a:pPr lvl="2"/>
            <a:r>
              <a:rPr lang="en-US" sz="1500" dirty="0"/>
              <a:t>= 2,048.</a:t>
            </a:r>
          </a:p>
          <a:p>
            <a:pPr lvl="1"/>
            <a:r>
              <a:rPr lang="en-US" sz="1500" dirty="0"/>
              <a:t>Number of buffers</a:t>
            </a:r>
          </a:p>
          <a:p>
            <a:pPr lvl="2"/>
            <a:r>
              <a:rPr lang="en-US" sz="1500" dirty="0"/>
              <a:t>= ceiling(200 rows/(2,048 rows/buffer)) </a:t>
            </a:r>
          </a:p>
          <a:p>
            <a:pPr lvl="2"/>
            <a:r>
              <a:rPr lang="en-US" sz="1500" dirty="0"/>
              <a:t>= 1.</a:t>
            </a:r>
          </a:p>
          <a:p>
            <a:pPr lvl="1"/>
            <a:r>
              <a:rPr lang="en-US" sz="1500" dirty="0"/>
              <a:t>Write cost (dedicated disk)</a:t>
            </a:r>
          </a:p>
          <a:p>
            <a:pPr lvl="2"/>
            <a:r>
              <a:rPr lang="en-US" sz="1500" dirty="0"/>
              <a:t>= 1 * 2.2 </a:t>
            </a:r>
            <a:r>
              <a:rPr lang="en-US" sz="1500" dirty="0" err="1"/>
              <a:t>ms</a:t>
            </a:r>
            <a:r>
              <a:rPr lang="en-US" sz="1500" dirty="0"/>
              <a:t> = 2.2 </a:t>
            </a:r>
            <a:r>
              <a:rPr lang="en-US" sz="1500" dirty="0" err="1"/>
              <a:t>ms</a:t>
            </a:r>
            <a:endParaRPr lang="en-US" sz="1500" dirty="0"/>
          </a:p>
          <a:p>
            <a:pPr lvl="1"/>
            <a:r>
              <a:rPr lang="en-US" sz="1500" dirty="0"/>
              <a:t>Creation cost</a:t>
            </a:r>
          </a:p>
          <a:p>
            <a:pPr lvl="2"/>
            <a:r>
              <a:rPr lang="en-US" sz="1500" dirty="0"/>
              <a:t>= query cost + write </a:t>
            </a:r>
            <a:r>
              <a:rPr lang="en-US" sz="1500" dirty="0" err="1"/>
              <a:t>cose</a:t>
            </a:r>
            <a:endParaRPr lang="en-US" sz="1500" dirty="0"/>
          </a:p>
          <a:p>
            <a:pPr lvl="2"/>
            <a:r>
              <a:rPr lang="en-US" sz="1500" dirty="0"/>
              <a:t>= 185 sec + 0.0022 sec ≈ 185 seconds.</a:t>
            </a:r>
          </a:p>
          <a:p>
            <a:pPr lvl="1"/>
            <a:r>
              <a:rPr lang="en-US" sz="1500" dirty="0"/>
              <a:t>Query I/O time (shared disk)</a:t>
            </a:r>
          </a:p>
          <a:p>
            <a:pPr lvl="2"/>
            <a:r>
              <a:rPr lang="en-US" sz="1500" dirty="0"/>
              <a:t>= 1 * 5.8 </a:t>
            </a:r>
            <a:r>
              <a:rPr lang="en-US" sz="1500" dirty="0" err="1"/>
              <a:t>ms</a:t>
            </a:r>
            <a:r>
              <a:rPr lang="en-US" sz="1500" dirty="0"/>
              <a:t> = 5.8 </a:t>
            </a:r>
            <a:r>
              <a:rPr lang="en-US" sz="1500" dirty="0" err="1"/>
              <a:t>ms.</a:t>
            </a:r>
            <a:endParaRPr lang="en-US" sz="1500" dirty="0"/>
          </a:p>
          <a:p>
            <a:pPr lvl="2"/>
            <a:endParaRPr lang="en-US" sz="1500" dirty="0"/>
          </a:p>
        </p:txBody>
      </p:sp>
      <p:pic>
        <p:nvPicPr>
          <p:cNvPr id="3" name="Picture 2">
            <a:extLst>
              <a:ext uri="{FF2B5EF4-FFF2-40B4-BE49-F238E27FC236}">
                <a16:creationId xmlns:a16="http://schemas.microsoft.com/office/drawing/2014/main" id="{B6B63F24-6DC2-354B-926F-05A89EA13AC9}"/>
              </a:ext>
            </a:extLst>
          </p:cNvPr>
          <p:cNvPicPr>
            <a:picLocks noChangeAspect="1"/>
          </p:cNvPicPr>
          <p:nvPr/>
        </p:nvPicPr>
        <p:blipFill>
          <a:blip r:embed="rId3"/>
          <a:stretch>
            <a:fillRect/>
          </a:stretch>
        </p:blipFill>
        <p:spPr>
          <a:xfrm>
            <a:off x="6276622" y="1844019"/>
            <a:ext cx="2525785" cy="1138072"/>
          </a:xfrm>
          <a:prstGeom prst="rect">
            <a:avLst/>
          </a:prstGeom>
        </p:spPr>
      </p:pic>
      <p:sp>
        <p:nvSpPr>
          <p:cNvPr id="8" name="TextBox 7">
            <a:extLst>
              <a:ext uri="{FF2B5EF4-FFF2-40B4-BE49-F238E27FC236}">
                <a16:creationId xmlns:a16="http://schemas.microsoft.com/office/drawing/2014/main" id="{43155ECF-EAB7-AB4E-8516-EED8EABDC425}"/>
              </a:ext>
            </a:extLst>
          </p:cNvPr>
          <p:cNvSpPr txBox="1"/>
          <p:nvPr/>
        </p:nvSpPr>
        <p:spPr>
          <a:xfrm>
            <a:off x="8621889" y="1827651"/>
            <a:ext cx="2731911" cy="1000274"/>
          </a:xfrm>
          <a:prstGeom prst="rect">
            <a:avLst/>
          </a:prstGeom>
          <a:noFill/>
        </p:spPr>
        <p:txBody>
          <a:bodyPr wrap="square" rtlCol="0">
            <a:spAutoFit/>
          </a:bodyPr>
          <a:lstStyle/>
          <a:p>
            <a:pPr marL="285750" indent="-285750">
              <a:buFont typeface="Arial" panose="020B0604020202020204" pitchFamily="34" charset="0"/>
              <a:buChar char="•"/>
            </a:pPr>
            <a:r>
              <a:rPr lang="en-US" sz="1500" dirty="0"/>
              <a:t>Query I/O time:</a:t>
            </a:r>
          </a:p>
          <a:p>
            <a:pPr lvl="1"/>
            <a:r>
              <a:rPr lang="en-US" sz="1500" dirty="0"/>
              <a:t>= 84,008 * 2.2 </a:t>
            </a:r>
            <a:r>
              <a:rPr lang="en-US" sz="1500" dirty="0" err="1"/>
              <a:t>ms</a:t>
            </a:r>
            <a:endParaRPr lang="en-US" sz="1500" dirty="0"/>
          </a:p>
          <a:p>
            <a:pPr lvl="1"/>
            <a:r>
              <a:rPr lang="en-US" sz="1500" dirty="0"/>
              <a:t>≈ 185 seconds.</a:t>
            </a:r>
          </a:p>
          <a:p>
            <a:pPr lvl="1"/>
            <a:endParaRPr lang="en-US" sz="1400" dirty="0"/>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68</a:t>
            </a:fld>
            <a:endParaRPr lang="en-US">
              <a:solidFill>
                <a:prstClr val="black">
                  <a:tint val="75000"/>
                </a:prstClr>
              </a:solidFill>
            </a:endParaRPr>
          </a:p>
        </p:txBody>
      </p:sp>
    </p:spTree>
    <p:extLst>
      <p:ext uri="{BB962C8B-B14F-4D97-AF65-F5344CB8AC3E}">
        <p14:creationId xmlns:p14="http://schemas.microsoft.com/office/powerpoint/2010/main" val="34603396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Tracking profitability by invoice date</a:t>
            </a:r>
          </a:p>
        </p:txBody>
      </p:sp>
      <p:sp>
        <p:nvSpPr>
          <p:cNvPr id="5" name="TextBox 4">
            <a:extLst>
              <a:ext uri="{FF2B5EF4-FFF2-40B4-BE49-F238E27FC236}">
                <a16:creationId xmlns:a16="http://schemas.microsoft.com/office/drawing/2014/main" id="{0E2D34E4-8AEA-8D4E-B889-E2B2C889EFB9}"/>
              </a:ext>
            </a:extLst>
          </p:cNvPr>
          <p:cNvSpPr txBox="1"/>
          <p:nvPr/>
        </p:nvSpPr>
        <p:spPr>
          <a:xfrm>
            <a:off x="6118578" y="3135422"/>
            <a:ext cx="5302955"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a:t>Disk I/O time before </a:t>
            </a:r>
            <a:r>
              <a:rPr lang="en-US" sz="1500" dirty="0" err="1"/>
              <a:t>Profit_by_Invoice_Date</a:t>
            </a:r>
            <a:r>
              <a:rPr lang="en-US" sz="1500" dirty="0"/>
              <a:t>:</a:t>
            </a:r>
          </a:p>
          <a:p>
            <a:pPr lvl="1"/>
            <a:r>
              <a:rPr lang="en-US" sz="1500" dirty="0"/>
              <a:t>= query frequency * I/O time per query</a:t>
            </a:r>
          </a:p>
          <a:p>
            <a:pPr lvl="1"/>
            <a:r>
              <a:rPr lang="en-US" sz="1500" dirty="0"/>
              <a:t>= (5 queries/day) * (487 sec/query)</a:t>
            </a:r>
          </a:p>
          <a:p>
            <a:pPr lvl="1"/>
            <a:r>
              <a:rPr lang="en-US" sz="1500" dirty="0"/>
              <a:t>= 2,435 seconds (or about 40 min)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Disk I/O time with </a:t>
            </a:r>
            <a:r>
              <a:rPr lang="en-US" sz="1500" dirty="0" err="1"/>
              <a:t>Profit_by_Invoice_Date</a:t>
            </a:r>
            <a:r>
              <a:rPr lang="en-US" sz="1500" dirty="0"/>
              <a:t>:</a:t>
            </a:r>
          </a:p>
          <a:p>
            <a:pPr lvl="1"/>
            <a:r>
              <a:rPr lang="en-US" sz="1500" dirty="0"/>
              <a:t>= creation cost + query frequency * I/O time per query</a:t>
            </a:r>
          </a:p>
          <a:p>
            <a:pPr lvl="1"/>
            <a:r>
              <a:rPr lang="en-US" sz="1500" dirty="0"/>
              <a:t>= 185 sec creation cost + (5 queries/day) * (5.8 </a:t>
            </a:r>
            <a:r>
              <a:rPr lang="en-US" sz="1500" dirty="0" err="1"/>
              <a:t>ms</a:t>
            </a:r>
            <a:r>
              <a:rPr lang="en-US" sz="1500" dirty="0"/>
              <a:t>/query)</a:t>
            </a:r>
          </a:p>
          <a:p>
            <a:pPr lvl="1"/>
            <a:r>
              <a:rPr lang="en-US" sz="1500" dirty="0"/>
              <a:t>≈ 185 seconds</a:t>
            </a:r>
          </a:p>
        </p:txBody>
      </p:sp>
      <p:pic>
        <p:nvPicPr>
          <p:cNvPr id="3" name="Picture 2">
            <a:extLst>
              <a:ext uri="{FF2B5EF4-FFF2-40B4-BE49-F238E27FC236}">
                <a16:creationId xmlns:a16="http://schemas.microsoft.com/office/drawing/2014/main" id="{B6B63F24-6DC2-354B-926F-05A89EA13AC9}"/>
              </a:ext>
            </a:extLst>
          </p:cNvPr>
          <p:cNvPicPr>
            <a:picLocks noChangeAspect="1"/>
          </p:cNvPicPr>
          <p:nvPr/>
        </p:nvPicPr>
        <p:blipFill>
          <a:blip r:embed="rId3"/>
          <a:stretch>
            <a:fillRect/>
          </a:stretch>
        </p:blipFill>
        <p:spPr>
          <a:xfrm>
            <a:off x="6276622" y="1844019"/>
            <a:ext cx="2525785" cy="1138072"/>
          </a:xfrm>
          <a:prstGeom prst="rect">
            <a:avLst/>
          </a:prstGeom>
        </p:spPr>
      </p:pic>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69</a:t>
            </a:fld>
            <a:endParaRPr lang="en-US">
              <a:solidFill>
                <a:prstClr val="black">
                  <a:tint val="75000"/>
                </a:prstClr>
              </a:solidFill>
            </a:endParaRPr>
          </a:p>
        </p:txBody>
      </p:sp>
    </p:spTree>
    <p:extLst>
      <p:ext uri="{BB962C8B-B14F-4D97-AF65-F5344CB8AC3E}">
        <p14:creationId xmlns:p14="http://schemas.microsoft.com/office/powerpoint/2010/main" val="1384734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Physical</a:t>
            </a:r>
            <a:r>
              <a:rPr lang="en-US" sz="4400" dirty="0" smtClean="0">
                <a:solidFill>
                  <a:srgbClr val="0070C0"/>
                </a:solidFill>
              </a:rPr>
              <a:t> </a:t>
            </a:r>
            <a:r>
              <a:rPr lang="en-US" sz="4400" dirty="0">
                <a:solidFill>
                  <a:srgbClr val="0070C0"/>
                </a:solidFill>
              </a:rPr>
              <a:t>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7</a:t>
            </a:fld>
            <a:endParaRPr lang="en-US">
              <a:solidFill>
                <a:prstClr val="black">
                  <a:tint val="75000"/>
                </a:prstClr>
              </a:solidFill>
            </a:endParaRPr>
          </a:p>
        </p:txBody>
      </p:sp>
      <p:sp>
        <p:nvSpPr>
          <p:cNvPr id="3" name="TextBox 2"/>
          <p:cNvSpPr txBox="1"/>
          <p:nvPr/>
        </p:nvSpPr>
        <p:spPr>
          <a:xfrm>
            <a:off x="838198" y="1828800"/>
            <a:ext cx="10744204" cy="4955203"/>
          </a:xfrm>
          <a:prstGeom prst="rect">
            <a:avLst/>
          </a:prstGeom>
          <a:noFill/>
        </p:spPr>
        <p:txBody>
          <a:bodyPr wrap="square" rtlCol="0">
            <a:spAutoFit/>
          </a:bodyPr>
          <a:lstStyle/>
          <a:p>
            <a:pPr algn="just" defTabSz="1218845">
              <a:defRPr/>
            </a:pPr>
            <a:r>
              <a:rPr lang="en-US" sz="2800" dirty="0"/>
              <a:t>The physical database design step involves the selection of </a:t>
            </a:r>
            <a:endParaRPr lang="en-US" sz="2800" dirty="0" smtClean="0"/>
          </a:p>
          <a:p>
            <a:pPr marL="457200" indent="-457200" algn="just" defTabSz="1218845">
              <a:buFont typeface="Wingdings" panose="05000000000000000000" pitchFamily="2" charset="2"/>
              <a:buChar char="v"/>
              <a:defRPr/>
            </a:pPr>
            <a:r>
              <a:rPr lang="en-US" sz="2800" dirty="0" smtClean="0"/>
              <a:t>Indexes: </a:t>
            </a:r>
            <a:r>
              <a:rPr lang="en-US" dirty="0" smtClean="0"/>
              <a:t>An </a:t>
            </a:r>
            <a:r>
              <a:rPr lang="en-US" dirty="0"/>
              <a:t>index is a data organization set up to speed up the retrieval (query) of </a:t>
            </a:r>
            <a:r>
              <a:rPr lang="en-US" dirty="0" smtClean="0"/>
              <a:t>data from </a:t>
            </a:r>
            <a:r>
              <a:rPr lang="en-US" dirty="0"/>
              <a:t>tables</a:t>
            </a:r>
            <a:r>
              <a:rPr lang="en-US" dirty="0" smtClean="0"/>
              <a:t>.</a:t>
            </a:r>
            <a:endParaRPr lang="en-US" sz="2800" dirty="0" smtClean="0"/>
          </a:p>
          <a:p>
            <a:pPr marL="457200" indent="-457200" algn="just" defTabSz="1218845">
              <a:buFont typeface="Wingdings" panose="05000000000000000000" pitchFamily="2" charset="2"/>
              <a:buChar char="v"/>
              <a:defRPr/>
            </a:pPr>
            <a:r>
              <a:rPr lang="en-US" sz="2800" dirty="0" smtClean="0"/>
              <a:t>Partitioning: </a:t>
            </a:r>
          </a:p>
          <a:p>
            <a:pPr marL="342900" indent="63500" algn="just" defTabSz="1218845">
              <a:buFont typeface="Wingdings" panose="05000000000000000000" pitchFamily="2" charset="2"/>
              <a:buChar char="ü"/>
              <a:defRPr/>
            </a:pPr>
            <a:r>
              <a:rPr lang="en-US" dirty="0" smtClean="0"/>
              <a:t>method </a:t>
            </a:r>
            <a:r>
              <a:rPr lang="en-US" dirty="0"/>
              <a:t>for reducing the workload on any hardware </a:t>
            </a:r>
            <a:r>
              <a:rPr lang="en-US" dirty="0" smtClean="0"/>
              <a:t>component</a:t>
            </a:r>
            <a:endParaRPr lang="en-US" dirty="0"/>
          </a:p>
          <a:p>
            <a:pPr marL="342900" indent="63500" algn="just" defTabSz="1218845">
              <a:buFont typeface="Wingdings" panose="05000000000000000000" pitchFamily="2" charset="2"/>
              <a:buChar char="ü"/>
              <a:defRPr/>
            </a:pPr>
            <a:r>
              <a:rPr lang="en-US" dirty="0" smtClean="0"/>
              <a:t>balance </a:t>
            </a:r>
            <a:r>
              <a:rPr lang="en-US" dirty="0"/>
              <a:t>the workload across the system and preventing bottlenecks.</a:t>
            </a:r>
            <a:r>
              <a:rPr lang="en-US" sz="2800" dirty="0"/>
              <a:t> </a:t>
            </a:r>
            <a:endParaRPr lang="en-US" sz="2800" dirty="0" smtClean="0"/>
          </a:p>
          <a:p>
            <a:pPr marL="457200" indent="-457200" algn="just" defTabSz="1218845">
              <a:buFont typeface="Wingdings" panose="05000000000000000000" pitchFamily="2" charset="2"/>
              <a:buChar char="v"/>
              <a:defRPr/>
            </a:pPr>
            <a:r>
              <a:rPr lang="en-US" sz="2800" dirty="0" smtClean="0"/>
              <a:t>Clustering: </a:t>
            </a:r>
          </a:p>
          <a:p>
            <a:pPr marL="566738" indent="-219075" algn="just" defTabSz="1218845">
              <a:buFont typeface="Wingdings" panose="05000000000000000000" pitchFamily="2" charset="2"/>
              <a:buChar char="ü"/>
              <a:defRPr/>
            </a:pPr>
            <a:r>
              <a:rPr lang="en-US" dirty="0"/>
              <a:t>T</a:t>
            </a:r>
            <a:r>
              <a:rPr lang="en-US" dirty="0" smtClean="0"/>
              <a:t>echnique </a:t>
            </a:r>
            <a:r>
              <a:rPr lang="en-US" dirty="0"/>
              <a:t>by which data can be clustered by dimensions (such </a:t>
            </a:r>
            <a:r>
              <a:rPr lang="en-US" dirty="0" smtClean="0"/>
              <a:t>as location</a:t>
            </a:r>
            <a:r>
              <a:rPr lang="en-US" dirty="0"/>
              <a:t>, timeframe or product </a:t>
            </a:r>
            <a:r>
              <a:rPr lang="en-US" dirty="0" smtClean="0"/>
              <a:t>type</a:t>
            </a:r>
            <a:endParaRPr lang="en-US" dirty="0"/>
          </a:p>
          <a:p>
            <a:pPr marL="566738" indent="-219075" algn="just" defTabSz="1218845">
              <a:buFont typeface="Wingdings" panose="05000000000000000000" pitchFamily="2" charset="2"/>
              <a:buChar char="ü"/>
              <a:defRPr/>
            </a:pPr>
            <a:r>
              <a:rPr lang="en-US" dirty="0" smtClean="0"/>
              <a:t>Offer </a:t>
            </a:r>
            <a:r>
              <a:rPr lang="en-US" dirty="0"/>
              <a:t>potentially huge performance improvement for query processing by</a:t>
            </a:r>
            <a:br>
              <a:rPr lang="en-US" dirty="0"/>
            </a:br>
            <a:r>
              <a:rPr lang="en-US" dirty="0"/>
              <a:t>reducing the I/O processing</a:t>
            </a:r>
            <a:r>
              <a:rPr lang="en-US" sz="2800" dirty="0"/>
              <a:t> </a:t>
            </a:r>
            <a:endParaRPr lang="en-US" sz="2800" dirty="0" smtClean="0"/>
          </a:p>
          <a:p>
            <a:pPr marL="457200" indent="-457200" algn="just" defTabSz="1218845">
              <a:buFont typeface="Wingdings" panose="05000000000000000000" pitchFamily="2" charset="2"/>
              <a:buChar char="v"/>
              <a:defRPr/>
            </a:pPr>
            <a:r>
              <a:rPr lang="en-US" sz="2800" dirty="0"/>
              <a:t>S</a:t>
            </a:r>
            <a:r>
              <a:rPr lang="en-US" sz="2800" dirty="0" smtClean="0"/>
              <a:t>elective </a:t>
            </a:r>
            <a:r>
              <a:rPr lang="en-US" sz="2800" dirty="0"/>
              <a:t>materialization of </a:t>
            </a:r>
            <a:r>
              <a:rPr lang="en-US" sz="2800" dirty="0" smtClean="0"/>
              <a:t>data</a:t>
            </a:r>
          </a:p>
        </p:txBody>
      </p:sp>
    </p:spTree>
    <p:extLst>
      <p:ext uri="{BB962C8B-B14F-4D97-AF65-F5344CB8AC3E}">
        <p14:creationId xmlns:p14="http://schemas.microsoft.com/office/powerpoint/2010/main" val="3291816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Tracking profitability by customer</a:t>
            </a:r>
          </a:p>
        </p:txBody>
      </p:sp>
      <p:sp>
        <p:nvSpPr>
          <p:cNvPr id="5" name="Rectangle 4">
            <a:extLst>
              <a:ext uri="{FF2B5EF4-FFF2-40B4-BE49-F238E27FC236}">
                <a16:creationId xmlns:a16="http://schemas.microsoft.com/office/drawing/2014/main" id="{7EA8AF43-E240-4F42-A5EE-4CAE43AC789B}"/>
              </a:ext>
            </a:extLst>
          </p:cNvPr>
          <p:cNvSpPr/>
          <p:nvPr/>
        </p:nvSpPr>
        <p:spPr>
          <a:xfrm>
            <a:off x="6208889" y="2508872"/>
            <a:ext cx="5144911" cy="2862322"/>
          </a:xfrm>
          <a:prstGeom prst="rect">
            <a:avLst/>
          </a:prstGeom>
        </p:spPr>
        <p:txBody>
          <a:bodyPr wrap="square">
            <a:spAutoFit/>
          </a:bodyPr>
          <a:lstStyle/>
          <a:p>
            <a:r>
              <a:rPr lang="en-US" dirty="0">
                <a:effectLst/>
                <a:latin typeface="Courier" pitchFamily="2" charset="0"/>
              </a:rPr>
              <a:t>SELECT </a:t>
            </a:r>
            <a:r>
              <a:rPr lang="en-US" dirty="0" err="1">
                <a:effectLst/>
                <a:latin typeface="Courier" pitchFamily="2" charset="0"/>
              </a:rPr>
              <a:t>i.customer_id</a:t>
            </a:r>
            <a:r>
              <a:rPr lang="en-US" dirty="0">
                <a:effectLst/>
                <a:latin typeface="Courier" pitchFamily="2" charset="0"/>
              </a:rPr>
              <a:t>, </a:t>
            </a:r>
          </a:p>
          <a:p>
            <a:r>
              <a:rPr lang="en-US" dirty="0">
                <a:latin typeface="Courier" pitchFamily="2" charset="0"/>
              </a:rPr>
              <a:t>	</a:t>
            </a:r>
            <a:r>
              <a:rPr lang="en-US" dirty="0">
                <a:effectLst/>
                <a:latin typeface="Courier" pitchFamily="2" charset="0"/>
              </a:rPr>
              <a:t>sum(</a:t>
            </a:r>
            <a:r>
              <a:rPr lang="en-US" dirty="0" err="1">
                <a:effectLst/>
                <a:latin typeface="Courier" pitchFamily="2" charset="0"/>
              </a:rPr>
              <a:t>c.cost</a:t>
            </a:r>
            <a:r>
              <a:rPr lang="en-US" dirty="0">
                <a:effectLst/>
                <a:latin typeface="Courier" pitchFamily="2" charset="0"/>
              </a:rPr>
              <a:t>) AS cost, 	sum(</a:t>
            </a:r>
            <a:r>
              <a:rPr lang="en-US" dirty="0" err="1">
                <a:effectLst/>
                <a:latin typeface="Courier" pitchFamily="2" charset="0"/>
              </a:rPr>
              <a:t>li.sell</a:t>
            </a:r>
            <a:r>
              <a:rPr lang="en-US" dirty="0">
                <a:effectLst/>
                <a:latin typeface="Courier" pitchFamily="2" charset="0"/>
              </a:rPr>
              <a:t>) AS sell,</a:t>
            </a:r>
          </a:p>
          <a:p>
            <a:r>
              <a:rPr lang="en-US" dirty="0">
                <a:effectLst/>
                <a:latin typeface="Courier" pitchFamily="2" charset="0"/>
              </a:rPr>
              <a:t>	sum(</a:t>
            </a:r>
            <a:r>
              <a:rPr lang="en-US" dirty="0" err="1">
                <a:effectLst/>
                <a:latin typeface="Courier" pitchFamily="2" charset="0"/>
              </a:rPr>
              <a:t>li.sell</a:t>
            </a:r>
            <a:r>
              <a:rPr lang="en-US" dirty="0">
                <a:effectLst/>
                <a:latin typeface="Courier" pitchFamily="2" charset="0"/>
              </a:rPr>
              <a:t>) - sum(</a:t>
            </a:r>
            <a:r>
              <a:rPr lang="en-US" dirty="0" err="1">
                <a:effectLst/>
                <a:latin typeface="Courier" pitchFamily="2" charset="0"/>
              </a:rPr>
              <a:t>c.cost</a:t>
            </a:r>
            <a:r>
              <a:rPr lang="en-US" dirty="0">
                <a:effectLst/>
                <a:latin typeface="Courier" pitchFamily="2" charset="0"/>
              </a:rPr>
              <a:t>) AS 		profit</a:t>
            </a:r>
          </a:p>
          <a:p>
            <a:r>
              <a:rPr lang="en-US" dirty="0">
                <a:effectLst/>
                <a:latin typeface="Courier" pitchFamily="2" charset="0"/>
              </a:rPr>
              <a:t>FROM Invoice AS </a:t>
            </a:r>
            <a:r>
              <a:rPr lang="en-US" dirty="0" err="1">
                <a:effectLst/>
                <a:latin typeface="Courier" pitchFamily="2" charset="0"/>
              </a:rPr>
              <a:t>i</a:t>
            </a:r>
            <a:r>
              <a:rPr lang="en-US" dirty="0">
                <a:effectLst/>
                <a:latin typeface="Courier" pitchFamily="2" charset="0"/>
              </a:rPr>
              <a:t>, </a:t>
            </a:r>
            <a:r>
              <a:rPr lang="en-US" dirty="0" err="1">
                <a:effectLst/>
                <a:latin typeface="Courier" pitchFamily="2" charset="0"/>
              </a:rPr>
              <a:t>Job_Costing</a:t>
            </a:r>
            <a:r>
              <a:rPr lang="en-US" dirty="0">
                <a:effectLst/>
                <a:latin typeface="Courier" pitchFamily="2" charset="0"/>
              </a:rPr>
              <a:t> AS c, 	</a:t>
            </a:r>
            <a:r>
              <a:rPr lang="en-US" dirty="0" err="1">
                <a:effectLst/>
                <a:latin typeface="Courier" pitchFamily="2" charset="0"/>
              </a:rPr>
              <a:t>Line_Item</a:t>
            </a:r>
            <a:r>
              <a:rPr lang="en-US" dirty="0">
                <a:effectLst/>
                <a:latin typeface="Courier" pitchFamily="2" charset="0"/>
              </a:rPr>
              <a:t> AS li</a:t>
            </a:r>
          </a:p>
          <a:p>
            <a:r>
              <a:rPr lang="en-US" dirty="0">
                <a:effectLst/>
                <a:latin typeface="Courier" pitchFamily="2" charset="0"/>
              </a:rPr>
              <a:t>WHERE </a:t>
            </a:r>
            <a:r>
              <a:rPr lang="en-US" dirty="0" err="1">
                <a:effectLst/>
                <a:latin typeface="Courier" pitchFamily="2" charset="0"/>
              </a:rPr>
              <a:t>i.invoice_id</a:t>
            </a:r>
            <a:r>
              <a:rPr lang="en-US" dirty="0">
                <a:effectLst/>
                <a:latin typeface="Courier" pitchFamily="2" charset="0"/>
              </a:rPr>
              <a:t> = </a:t>
            </a:r>
            <a:r>
              <a:rPr lang="en-US" dirty="0" err="1">
                <a:effectLst/>
                <a:latin typeface="Courier" pitchFamily="2" charset="0"/>
              </a:rPr>
              <a:t>li.invoice_id</a:t>
            </a:r>
            <a:endParaRPr lang="en-US" dirty="0">
              <a:effectLst/>
              <a:latin typeface="Courier" pitchFamily="2" charset="0"/>
            </a:endParaRPr>
          </a:p>
          <a:p>
            <a:r>
              <a:rPr lang="en-US" dirty="0">
                <a:effectLst/>
                <a:latin typeface="Courier" pitchFamily="2" charset="0"/>
              </a:rPr>
              <a:t>	AND </a:t>
            </a:r>
            <a:r>
              <a:rPr lang="en-US" dirty="0" err="1">
                <a:effectLst/>
                <a:latin typeface="Courier" pitchFamily="2" charset="0"/>
              </a:rPr>
              <a:t>c.job_id</a:t>
            </a:r>
            <a:r>
              <a:rPr lang="en-US" dirty="0">
                <a:effectLst/>
                <a:latin typeface="Courier" pitchFamily="2" charset="0"/>
              </a:rPr>
              <a:t> = </a:t>
            </a:r>
            <a:r>
              <a:rPr lang="en-US" dirty="0" err="1">
                <a:effectLst/>
                <a:latin typeface="Courier" pitchFamily="2" charset="0"/>
              </a:rPr>
              <a:t>li.job_id</a:t>
            </a:r>
            <a:endParaRPr lang="en-US" dirty="0">
              <a:effectLst/>
              <a:latin typeface="Courier" pitchFamily="2" charset="0"/>
            </a:endParaRPr>
          </a:p>
          <a:p>
            <a:r>
              <a:rPr lang="en-US" dirty="0">
                <a:effectLst/>
                <a:latin typeface="Courier" pitchFamily="2" charset="0"/>
              </a:rPr>
              <a:t>GROUP BY </a:t>
            </a:r>
            <a:r>
              <a:rPr lang="en-US" dirty="0" err="1">
                <a:effectLst/>
                <a:latin typeface="Courier" pitchFamily="2" charset="0"/>
              </a:rPr>
              <a:t>i.customer_id</a:t>
            </a:r>
            <a:r>
              <a:rPr lang="en-US" dirty="0">
                <a:effectLst/>
                <a:latin typeface="Courier" pitchFamily="2" charset="0"/>
              </a:rPr>
              <a:t>;</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70</a:t>
            </a:fld>
            <a:endParaRPr lang="en-US">
              <a:solidFill>
                <a:prstClr val="black">
                  <a:tint val="75000"/>
                </a:prstClr>
              </a:solidFill>
            </a:endParaRPr>
          </a:p>
        </p:txBody>
      </p:sp>
    </p:spTree>
    <p:extLst>
      <p:ext uri="{BB962C8B-B14F-4D97-AF65-F5344CB8AC3E}">
        <p14:creationId xmlns:p14="http://schemas.microsoft.com/office/powerpoint/2010/main" val="35903595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Tracking profitability by customer</a:t>
            </a:r>
          </a:p>
        </p:txBody>
      </p:sp>
      <p:sp>
        <p:nvSpPr>
          <p:cNvPr id="5" name="TextBox 4">
            <a:extLst>
              <a:ext uri="{FF2B5EF4-FFF2-40B4-BE49-F238E27FC236}">
                <a16:creationId xmlns:a16="http://schemas.microsoft.com/office/drawing/2014/main" id="{0E2D34E4-8AEA-8D4E-B889-E2B2C889EFB9}"/>
              </a:ext>
            </a:extLst>
          </p:cNvPr>
          <p:cNvSpPr txBox="1"/>
          <p:nvPr/>
        </p:nvSpPr>
        <p:spPr>
          <a:xfrm>
            <a:off x="6208889" y="1837200"/>
            <a:ext cx="5144911"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Invoice calculations are:</a:t>
            </a:r>
          </a:p>
          <a:p>
            <a:pPr lvl="1"/>
            <a:r>
              <a:rPr lang="en-US" sz="1500" dirty="0"/>
              <a:t>Average rows per prefetch buffer</a:t>
            </a:r>
          </a:p>
          <a:p>
            <a:pPr lvl="2"/>
            <a:r>
              <a:rPr lang="en-US" sz="1500" dirty="0"/>
              <a:t>= 630.</a:t>
            </a:r>
          </a:p>
          <a:p>
            <a:pPr lvl="1"/>
            <a:r>
              <a:rPr lang="en-US" sz="1500" dirty="0"/>
              <a:t>Number of buffers</a:t>
            </a:r>
          </a:p>
          <a:p>
            <a:pPr lvl="2"/>
            <a:r>
              <a:rPr lang="en-US" sz="1500" dirty="0"/>
              <a:t>= 1,588.</a:t>
            </a:r>
          </a:p>
          <a:p>
            <a:pPr lvl="1"/>
            <a:r>
              <a:rPr lang="en-US" sz="1500" dirty="0"/>
              <a:t>Query I/O time (shared disk)</a:t>
            </a:r>
          </a:p>
          <a:p>
            <a:pPr lvl="2"/>
            <a:r>
              <a:rPr lang="en-US" sz="1500" dirty="0"/>
              <a:t>= scan </a:t>
            </a:r>
            <a:r>
              <a:rPr lang="en-US" sz="1500" dirty="0" err="1"/>
              <a:t>Line_Item</a:t>
            </a:r>
            <a:r>
              <a:rPr lang="en-US" sz="1500" dirty="0"/>
              <a:t> + scan Invoice + scan </a:t>
            </a:r>
            <a:r>
              <a:rPr lang="en-US" sz="1500" dirty="0" err="1"/>
              <a:t>Job_Costing</a:t>
            </a:r>
            <a:r>
              <a:rPr lang="en-US" sz="1500" dirty="0"/>
              <a:t> </a:t>
            </a:r>
          </a:p>
          <a:p>
            <a:pPr lvl="2"/>
            <a:r>
              <a:rPr lang="en-US" sz="1500" dirty="0"/>
              <a:t>= 84,008 * 5.8 </a:t>
            </a:r>
            <a:r>
              <a:rPr lang="en-US" sz="1500" dirty="0" err="1"/>
              <a:t>ms</a:t>
            </a:r>
            <a:endParaRPr lang="en-US" sz="1500" dirty="0"/>
          </a:p>
          <a:p>
            <a:pPr lvl="2"/>
            <a:r>
              <a:rPr lang="en-US" sz="1500" dirty="0"/>
              <a:t>= 487 seconds.</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71</a:t>
            </a:fld>
            <a:endParaRPr lang="en-US">
              <a:solidFill>
                <a:prstClr val="black">
                  <a:tint val="75000"/>
                </a:prstClr>
              </a:solidFill>
            </a:endParaRPr>
          </a:p>
        </p:txBody>
      </p:sp>
    </p:spTree>
    <p:extLst>
      <p:ext uri="{BB962C8B-B14F-4D97-AF65-F5344CB8AC3E}">
        <p14:creationId xmlns:p14="http://schemas.microsoft.com/office/powerpoint/2010/main" val="2387958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2C13F7-16E2-6246-B6B8-A9D895B5F02C}"/>
              </a:ext>
            </a:extLst>
          </p:cNvPr>
          <p:cNvPicPr>
            <a:picLocks noChangeAspect="1"/>
          </p:cNvPicPr>
          <p:nvPr/>
        </p:nvPicPr>
        <p:blipFill>
          <a:blip r:embed="rId2"/>
          <a:stretch>
            <a:fillRect/>
          </a:stretch>
        </p:blipFill>
        <p:spPr>
          <a:xfrm>
            <a:off x="6321779" y="1842583"/>
            <a:ext cx="2506133" cy="1028157"/>
          </a:xfrm>
          <a:prstGeom prst="rect">
            <a:avLst/>
          </a:prstGeom>
        </p:spPr>
      </p:pic>
      <p:sp>
        <p:nvSpPr>
          <p:cNvPr id="8" name="TextBox 7">
            <a:extLst>
              <a:ext uri="{FF2B5EF4-FFF2-40B4-BE49-F238E27FC236}">
                <a16:creationId xmlns:a16="http://schemas.microsoft.com/office/drawing/2014/main" id="{43155ECF-EAB7-AB4E-8516-EED8EABDC425}"/>
              </a:ext>
            </a:extLst>
          </p:cNvPr>
          <p:cNvSpPr txBox="1"/>
          <p:nvPr/>
        </p:nvSpPr>
        <p:spPr>
          <a:xfrm>
            <a:off x="8621889" y="1827651"/>
            <a:ext cx="2731911" cy="1000274"/>
          </a:xfrm>
          <a:prstGeom prst="rect">
            <a:avLst/>
          </a:prstGeom>
          <a:noFill/>
        </p:spPr>
        <p:txBody>
          <a:bodyPr wrap="square" rtlCol="0">
            <a:spAutoFit/>
          </a:bodyPr>
          <a:lstStyle/>
          <a:p>
            <a:pPr marL="285750" indent="-285750">
              <a:buFont typeface="Arial" panose="020B0604020202020204" pitchFamily="34" charset="0"/>
              <a:buChar char="•"/>
            </a:pPr>
            <a:r>
              <a:rPr lang="en-US" sz="1500" dirty="0"/>
              <a:t>Query I/O time:</a:t>
            </a:r>
          </a:p>
          <a:p>
            <a:pPr lvl="1"/>
            <a:r>
              <a:rPr lang="en-US" sz="1500" dirty="0"/>
              <a:t>= 84,008 * 2.2 </a:t>
            </a:r>
            <a:r>
              <a:rPr lang="en-US" sz="1500" dirty="0" err="1"/>
              <a:t>ms</a:t>
            </a:r>
            <a:endParaRPr lang="en-US" sz="1500" dirty="0"/>
          </a:p>
          <a:p>
            <a:pPr lvl="1"/>
            <a:r>
              <a:rPr lang="en-US" sz="1500" dirty="0"/>
              <a:t>≈ 185 seconds.</a:t>
            </a:r>
          </a:p>
          <a:p>
            <a:pPr lvl="1"/>
            <a:endParaRPr lang="en-US" sz="1400" dirty="0"/>
          </a:p>
        </p:txBody>
      </p:sp>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3"/>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Tracking profitability by customer</a:t>
            </a:r>
          </a:p>
        </p:txBody>
      </p:sp>
      <p:sp>
        <p:nvSpPr>
          <p:cNvPr id="5" name="TextBox 4">
            <a:extLst>
              <a:ext uri="{FF2B5EF4-FFF2-40B4-BE49-F238E27FC236}">
                <a16:creationId xmlns:a16="http://schemas.microsoft.com/office/drawing/2014/main" id="{0E2D34E4-8AEA-8D4E-B889-E2B2C889EFB9}"/>
              </a:ext>
            </a:extLst>
          </p:cNvPr>
          <p:cNvSpPr txBox="1"/>
          <p:nvPr/>
        </p:nvSpPr>
        <p:spPr>
          <a:xfrm>
            <a:off x="6276622" y="3135422"/>
            <a:ext cx="5144911"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Profit_by_Customer</a:t>
            </a:r>
            <a:r>
              <a:rPr lang="en-US" sz="1500" dirty="0"/>
              <a:t> calculations are:</a:t>
            </a:r>
          </a:p>
          <a:p>
            <a:pPr lvl="1"/>
            <a:r>
              <a:rPr lang="en-US" sz="1500" dirty="0"/>
              <a:t>Average rows per prefetch buffer</a:t>
            </a:r>
          </a:p>
          <a:p>
            <a:pPr lvl="2"/>
            <a:r>
              <a:rPr lang="en-US" sz="1500" dirty="0"/>
              <a:t>= floor((65,536 bytes/ buffer)/(28 bytes/row)) </a:t>
            </a:r>
          </a:p>
          <a:p>
            <a:pPr lvl="2"/>
            <a:r>
              <a:rPr lang="en-US" sz="1500" dirty="0"/>
              <a:t>= 2,340.</a:t>
            </a:r>
          </a:p>
          <a:p>
            <a:pPr lvl="1"/>
            <a:r>
              <a:rPr lang="en-US" sz="1500" dirty="0"/>
              <a:t>Number of buffers</a:t>
            </a:r>
          </a:p>
          <a:p>
            <a:pPr lvl="2"/>
            <a:r>
              <a:rPr lang="en-US" sz="1500" dirty="0"/>
              <a:t>= ceiling(5000 rows/(2,340 rows/buffer)) </a:t>
            </a:r>
          </a:p>
          <a:p>
            <a:pPr lvl="2"/>
            <a:r>
              <a:rPr lang="en-US" sz="1500" dirty="0"/>
              <a:t>= 3.</a:t>
            </a:r>
          </a:p>
          <a:p>
            <a:pPr lvl="1"/>
            <a:r>
              <a:rPr lang="en-US" sz="1500" dirty="0"/>
              <a:t>Write cost (dedicated disk)</a:t>
            </a:r>
          </a:p>
          <a:p>
            <a:pPr lvl="2"/>
            <a:r>
              <a:rPr lang="en-US" sz="1500" dirty="0"/>
              <a:t>= 3 * 2.2 </a:t>
            </a:r>
            <a:r>
              <a:rPr lang="en-US" sz="1500" dirty="0" err="1"/>
              <a:t>ms</a:t>
            </a:r>
            <a:r>
              <a:rPr lang="en-US" sz="1500" dirty="0"/>
              <a:t> = 6.6 </a:t>
            </a:r>
            <a:r>
              <a:rPr lang="en-US" sz="1500" dirty="0" err="1"/>
              <a:t>ms</a:t>
            </a:r>
            <a:endParaRPr lang="en-US" sz="1500" dirty="0"/>
          </a:p>
          <a:p>
            <a:pPr lvl="1"/>
            <a:r>
              <a:rPr lang="en-US" sz="1500" dirty="0"/>
              <a:t>Creation cost</a:t>
            </a:r>
          </a:p>
          <a:p>
            <a:pPr lvl="2"/>
            <a:r>
              <a:rPr lang="en-US" sz="1500" dirty="0"/>
              <a:t>= query cost + write </a:t>
            </a:r>
            <a:r>
              <a:rPr lang="en-US" sz="1500" dirty="0" err="1"/>
              <a:t>cose</a:t>
            </a:r>
            <a:endParaRPr lang="en-US" sz="1500" dirty="0"/>
          </a:p>
          <a:p>
            <a:pPr lvl="2"/>
            <a:r>
              <a:rPr lang="en-US" sz="1500" dirty="0"/>
              <a:t>= 185 sec + 0.0066 sec ≈ 185 seconds.</a:t>
            </a:r>
          </a:p>
          <a:p>
            <a:pPr lvl="1"/>
            <a:r>
              <a:rPr lang="en-US" sz="1500" dirty="0"/>
              <a:t>Query I/O time (shared disk)</a:t>
            </a:r>
          </a:p>
          <a:p>
            <a:pPr lvl="2"/>
            <a:r>
              <a:rPr lang="en-US" sz="1500" dirty="0"/>
              <a:t>= 3 * 5.8 </a:t>
            </a:r>
            <a:r>
              <a:rPr lang="en-US" sz="1500" dirty="0" err="1"/>
              <a:t>ms</a:t>
            </a:r>
            <a:r>
              <a:rPr lang="en-US" sz="1500" dirty="0"/>
              <a:t> = 17.4 </a:t>
            </a:r>
            <a:r>
              <a:rPr lang="en-US" sz="1500" dirty="0" err="1"/>
              <a:t>ms.</a:t>
            </a:r>
            <a:endParaRPr lang="en-US" sz="1500" dirty="0"/>
          </a:p>
          <a:p>
            <a:pPr lvl="2"/>
            <a:endParaRPr lang="en-US" sz="1500" dirty="0"/>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72</a:t>
            </a:fld>
            <a:endParaRPr lang="en-US">
              <a:solidFill>
                <a:prstClr val="black">
                  <a:tint val="75000"/>
                </a:prstClr>
              </a:solidFill>
            </a:endParaRPr>
          </a:p>
        </p:txBody>
      </p:sp>
    </p:spTree>
    <p:extLst>
      <p:ext uri="{BB962C8B-B14F-4D97-AF65-F5344CB8AC3E}">
        <p14:creationId xmlns:p14="http://schemas.microsoft.com/office/powerpoint/2010/main" val="8646197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Tracking profitability by customer</a:t>
            </a:r>
          </a:p>
        </p:txBody>
      </p:sp>
      <p:sp>
        <p:nvSpPr>
          <p:cNvPr id="5" name="TextBox 4">
            <a:extLst>
              <a:ext uri="{FF2B5EF4-FFF2-40B4-BE49-F238E27FC236}">
                <a16:creationId xmlns:a16="http://schemas.microsoft.com/office/drawing/2014/main" id="{0E2D34E4-8AEA-8D4E-B889-E2B2C889EFB9}"/>
              </a:ext>
            </a:extLst>
          </p:cNvPr>
          <p:cNvSpPr txBox="1"/>
          <p:nvPr/>
        </p:nvSpPr>
        <p:spPr>
          <a:xfrm>
            <a:off x="6005690" y="3135422"/>
            <a:ext cx="5415844"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a:t>Disk I/O time before </a:t>
            </a:r>
            <a:r>
              <a:rPr lang="en-US" sz="1500" dirty="0" err="1"/>
              <a:t>Profit_by_Customer</a:t>
            </a:r>
            <a:r>
              <a:rPr lang="en-US" sz="1500" dirty="0"/>
              <a:t>:</a:t>
            </a:r>
          </a:p>
          <a:p>
            <a:pPr lvl="1"/>
            <a:r>
              <a:rPr lang="en-US" sz="1500" dirty="0"/>
              <a:t>= query frequency * I/O time per query</a:t>
            </a:r>
          </a:p>
          <a:p>
            <a:pPr lvl="1"/>
            <a:r>
              <a:rPr lang="en-US" sz="1500" dirty="0"/>
              <a:t>= (3 queries/day) * (487 sec/query)</a:t>
            </a:r>
          </a:p>
          <a:p>
            <a:pPr lvl="1"/>
            <a:r>
              <a:rPr lang="en-US" sz="1500" dirty="0"/>
              <a:t>= 1,461 seconds</a:t>
            </a:r>
          </a:p>
          <a:p>
            <a:pPr lvl="1"/>
            <a:endParaRPr lang="en-US" sz="1500" dirty="0"/>
          </a:p>
          <a:p>
            <a:pPr marL="285750" indent="-285750">
              <a:buFont typeface="Arial" panose="020B0604020202020204" pitchFamily="34" charset="0"/>
              <a:buChar char="•"/>
            </a:pPr>
            <a:r>
              <a:rPr lang="en-US" sz="1500" dirty="0"/>
              <a:t>Disk I/O time with </a:t>
            </a:r>
            <a:r>
              <a:rPr lang="en-US" sz="1500" dirty="0" err="1"/>
              <a:t>Profit_by_Customer</a:t>
            </a:r>
            <a:r>
              <a:rPr lang="en-US" sz="1500" dirty="0"/>
              <a:t> :</a:t>
            </a:r>
          </a:p>
          <a:p>
            <a:pPr lvl="1"/>
            <a:r>
              <a:rPr lang="en-US" sz="1500" dirty="0"/>
              <a:t>= creation cost + query frequency * I/O time per query</a:t>
            </a:r>
          </a:p>
          <a:p>
            <a:pPr lvl="1"/>
            <a:r>
              <a:rPr lang="en-US" sz="1500" dirty="0"/>
              <a:t>= 185 sec creation cost + (3 queries/day) * (0.017 sec/query)</a:t>
            </a:r>
          </a:p>
          <a:p>
            <a:pPr lvl="1"/>
            <a:r>
              <a:rPr lang="en-US" sz="1500" dirty="0"/>
              <a:t>≈ 185 seconds</a:t>
            </a:r>
          </a:p>
        </p:txBody>
      </p:sp>
      <p:pic>
        <p:nvPicPr>
          <p:cNvPr id="8" name="Picture 7">
            <a:extLst>
              <a:ext uri="{FF2B5EF4-FFF2-40B4-BE49-F238E27FC236}">
                <a16:creationId xmlns:a16="http://schemas.microsoft.com/office/drawing/2014/main" id="{C4A2C4A3-6BA6-3E4C-AB45-889B3C1EE3D9}"/>
              </a:ext>
            </a:extLst>
          </p:cNvPr>
          <p:cNvPicPr>
            <a:picLocks noChangeAspect="1"/>
          </p:cNvPicPr>
          <p:nvPr/>
        </p:nvPicPr>
        <p:blipFill>
          <a:blip r:embed="rId3"/>
          <a:stretch>
            <a:fillRect/>
          </a:stretch>
        </p:blipFill>
        <p:spPr>
          <a:xfrm>
            <a:off x="6309077" y="1837200"/>
            <a:ext cx="2506133" cy="1028157"/>
          </a:xfrm>
          <a:prstGeom prst="rect">
            <a:avLst/>
          </a:prstGeom>
        </p:spPr>
      </p:pic>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73</a:t>
            </a:fld>
            <a:endParaRPr lang="en-US">
              <a:solidFill>
                <a:prstClr val="black">
                  <a:tint val="75000"/>
                </a:prstClr>
              </a:solidFill>
            </a:endParaRPr>
          </a:p>
        </p:txBody>
      </p:sp>
    </p:spTree>
    <p:extLst>
      <p:ext uri="{BB962C8B-B14F-4D97-AF65-F5344CB8AC3E}">
        <p14:creationId xmlns:p14="http://schemas.microsoft.com/office/powerpoint/2010/main" val="27815951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12329F8-FDFA-5A4D-8B82-6252AB106409}"/>
              </a:ext>
            </a:extLst>
          </p:cNvPr>
          <p:cNvSpPr>
            <a:spLocks noGrp="1"/>
          </p:cNvSpPr>
          <p:nvPr>
            <p:ph idx="1"/>
          </p:nvPr>
        </p:nvSpPr>
        <p:spPr/>
        <p:txBody>
          <a:bodyPr/>
          <a:lstStyle/>
          <a:p>
            <a:endParaRPr lang="en-US" dirty="0"/>
          </a:p>
          <a:p>
            <a:endParaRPr lang="en-US" dirty="0"/>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Exploiting Commonality</a:t>
            </a:r>
          </a:p>
        </p:txBody>
      </p:sp>
      <p:pic>
        <p:nvPicPr>
          <p:cNvPr id="10" name="Picture 9">
            <a:extLst>
              <a:ext uri="{FF2B5EF4-FFF2-40B4-BE49-F238E27FC236}">
                <a16:creationId xmlns:a16="http://schemas.microsoft.com/office/drawing/2014/main" id="{F66CF8EB-7045-FF4E-99AD-CBC2AB15AAB4}"/>
              </a:ext>
            </a:extLst>
          </p:cNvPr>
          <p:cNvPicPr>
            <a:picLocks noChangeAspect="1"/>
          </p:cNvPicPr>
          <p:nvPr/>
        </p:nvPicPr>
        <p:blipFill>
          <a:blip r:embed="rId2"/>
          <a:stretch>
            <a:fillRect/>
          </a:stretch>
        </p:blipFill>
        <p:spPr>
          <a:xfrm>
            <a:off x="4359090" y="1825625"/>
            <a:ext cx="3257690" cy="1336488"/>
          </a:xfrm>
          <a:prstGeom prst="rect">
            <a:avLst/>
          </a:prstGeom>
        </p:spPr>
      </p:pic>
      <p:pic>
        <p:nvPicPr>
          <p:cNvPr id="11" name="Picture 10">
            <a:extLst>
              <a:ext uri="{FF2B5EF4-FFF2-40B4-BE49-F238E27FC236}">
                <a16:creationId xmlns:a16="http://schemas.microsoft.com/office/drawing/2014/main" id="{72790127-EA59-3841-B471-1B9691F911B2}"/>
              </a:ext>
            </a:extLst>
          </p:cNvPr>
          <p:cNvPicPr>
            <a:picLocks noChangeAspect="1"/>
          </p:cNvPicPr>
          <p:nvPr/>
        </p:nvPicPr>
        <p:blipFill>
          <a:blip r:embed="rId3"/>
          <a:stretch>
            <a:fillRect/>
          </a:stretch>
        </p:blipFill>
        <p:spPr>
          <a:xfrm>
            <a:off x="8002220" y="1825625"/>
            <a:ext cx="2966140" cy="1336488"/>
          </a:xfrm>
          <a:prstGeom prst="rect">
            <a:avLst/>
          </a:prstGeom>
        </p:spPr>
      </p:pic>
      <p:pic>
        <p:nvPicPr>
          <p:cNvPr id="12" name="Picture 11">
            <a:extLst>
              <a:ext uri="{FF2B5EF4-FFF2-40B4-BE49-F238E27FC236}">
                <a16:creationId xmlns:a16="http://schemas.microsoft.com/office/drawing/2014/main" id="{75727554-C0C4-8643-9F39-941AD20ECAAD}"/>
              </a:ext>
            </a:extLst>
          </p:cNvPr>
          <p:cNvPicPr>
            <a:picLocks noChangeAspect="1"/>
          </p:cNvPicPr>
          <p:nvPr/>
        </p:nvPicPr>
        <p:blipFill>
          <a:blip r:embed="rId4"/>
          <a:stretch>
            <a:fillRect/>
          </a:stretch>
        </p:blipFill>
        <p:spPr>
          <a:xfrm>
            <a:off x="838200" y="1727074"/>
            <a:ext cx="2988096" cy="1435039"/>
          </a:xfrm>
          <a:prstGeom prst="rect">
            <a:avLst/>
          </a:prstGeom>
        </p:spPr>
      </p:pic>
      <p:pic>
        <p:nvPicPr>
          <p:cNvPr id="13" name="Picture 12">
            <a:extLst>
              <a:ext uri="{FF2B5EF4-FFF2-40B4-BE49-F238E27FC236}">
                <a16:creationId xmlns:a16="http://schemas.microsoft.com/office/drawing/2014/main" id="{E96147F3-67DF-DF48-AA0D-A10D8EC3446E}"/>
              </a:ext>
            </a:extLst>
          </p:cNvPr>
          <p:cNvPicPr>
            <a:picLocks noChangeAspect="1"/>
          </p:cNvPicPr>
          <p:nvPr/>
        </p:nvPicPr>
        <p:blipFill>
          <a:blip r:embed="rId5"/>
          <a:stretch>
            <a:fillRect/>
          </a:stretch>
        </p:blipFill>
        <p:spPr>
          <a:xfrm>
            <a:off x="949846" y="3750062"/>
            <a:ext cx="3023843" cy="1838952"/>
          </a:xfrm>
          <a:prstGeom prst="rect">
            <a:avLst/>
          </a:prstGeom>
        </p:spPr>
      </p:pic>
      <p:sp>
        <p:nvSpPr>
          <p:cNvPr id="14" name="Rectangle 13">
            <a:extLst>
              <a:ext uri="{FF2B5EF4-FFF2-40B4-BE49-F238E27FC236}">
                <a16:creationId xmlns:a16="http://schemas.microsoft.com/office/drawing/2014/main" id="{FBC88EF6-94E5-1F41-9B14-5452E20A5DD3}"/>
              </a:ext>
            </a:extLst>
          </p:cNvPr>
          <p:cNvSpPr/>
          <p:nvPr/>
        </p:nvSpPr>
        <p:spPr>
          <a:xfrm>
            <a:off x="5096298" y="3297050"/>
            <a:ext cx="6096000" cy="3139321"/>
          </a:xfrm>
          <a:prstGeom prst="rect">
            <a:avLst/>
          </a:prstGeom>
        </p:spPr>
        <p:txBody>
          <a:bodyPr>
            <a:spAutoFit/>
          </a:bodyPr>
          <a:lstStyle/>
          <a:p>
            <a:r>
              <a:rPr lang="en-US" dirty="0">
                <a:effectLst/>
                <a:latin typeface="Courier" pitchFamily="2" charset="0"/>
              </a:rPr>
              <a:t>SELECT </a:t>
            </a:r>
            <a:r>
              <a:rPr lang="en-US" dirty="0" err="1">
                <a:effectLst/>
                <a:latin typeface="Courier" pitchFamily="2" charset="0"/>
              </a:rPr>
              <a:t>c.job_id</a:t>
            </a:r>
            <a:r>
              <a:rPr lang="en-US" dirty="0">
                <a:effectLst/>
                <a:latin typeface="Courier" pitchFamily="2" charset="0"/>
              </a:rPr>
              <a:t>, </a:t>
            </a:r>
            <a:r>
              <a:rPr lang="en-US" dirty="0" err="1">
                <a:effectLst/>
                <a:latin typeface="Courier" pitchFamily="2" charset="0"/>
              </a:rPr>
              <a:t>i.invoice_date</a:t>
            </a:r>
            <a:r>
              <a:rPr lang="en-US" dirty="0">
                <a:effectLst/>
                <a:latin typeface="Courier" pitchFamily="2" charset="0"/>
              </a:rPr>
              <a:t>, 	</a:t>
            </a:r>
            <a:r>
              <a:rPr lang="en-US" dirty="0" err="1">
                <a:effectLst/>
                <a:latin typeface="Courier" pitchFamily="2" charset="0"/>
              </a:rPr>
              <a:t>i.customer_id</a:t>
            </a:r>
            <a:r>
              <a:rPr lang="en-US" dirty="0">
                <a:effectLst/>
                <a:latin typeface="Courier" pitchFamily="2" charset="0"/>
              </a:rPr>
              <a:t>,</a:t>
            </a:r>
          </a:p>
          <a:p>
            <a:r>
              <a:rPr lang="en-US" dirty="0">
                <a:effectLst/>
                <a:latin typeface="Courier" pitchFamily="2" charset="0"/>
              </a:rPr>
              <a:t>	sum(</a:t>
            </a:r>
            <a:r>
              <a:rPr lang="en-US" dirty="0" err="1">
                <a:effectLst/>
                <a:latin typeface="Courier" pitchFamily="2" charset="0"/>
              </a:rPr>
              <a:t>c.cost</a:t>
            </a:r>
            <a:r>
              <a:rPr lang="en-US" dirty="0">
                <a:effectLst/>
                <a:latin typeface="Courier" pitchFamily="2" charset="0"/>
              </a:rPr>
              <a:t>) AS cost, </a:t>
            </a:r>
          </a:p>
          <a:p>
            <a:r>
              <a:rPr lang="en-US" dirty="0">
                <a:latin typeface="Courier" pitchFamily="2" charset="0"/>
              </a:rPr>
              <a:t>	</a:t>
            </a:r>
            <a:r>
              <a:rPr lang="en-US" dirty="0">
                <a:effectLst/>
                <a:latin typeface="Courier" pitchFamily="2" charset="0"/>
              </a:rPr>
              <a:t>sum(</a:t>
            </a:r>
            <a:r>
              <a:rPr lang="en-US" dirty="0" err="1">
                <a:effectLst/>
                <a:latin typeface="Courier" pitchFamily="2" charset="0"/>
              </a:rPr>
              <a:t>li.sell</a:t>
            </a:r>
            <a:r>
              <a:rPr lang="en-US" dirty="0">
                <a:effectLst/>
                <a:latin typeface="Courier" pitchFamily="2" charset="0"/>
              </a:rPr>
              <a:t>) AS sell, </a:t>
            </a:r>
          </a:p>
          <a:p>
            <a:r>
              <a:rPr lang="en-US" dirty="0">
                <a:latin typeface="Courier" pitchFamily="2" charset="0"/>
              </a:rPr>
              <a:t>	</a:t>
            </a:r>
            <a:r>
              <a:rPr lang="en-US" dirty="0">
                <a:effectLst/>
                <a:latin typeface="Courier" pitchFamily="2" charset="0"/>
              </a:rPr>
              <a:t>sum(</a:t>
            </a:r>
            <a:r>
              <a:rPr lang="en-US" dirty="0" err="1">
                <a:effectLst/>
                <a:latin typeface="Courier" pitchFamily="2" charset="0"/>
              </a:rPr>
              <a:t>li.sell</a:t>
            </a:r>
            <a:r>
              <a:rPr lang="en-US" dirty="0">
                <a:effectLst/>
                <a:latin typeface="Courier" pitchFamily="2" charset="0"/>
              </a:rPr>
              <a:t>) - sum(</a:t>
            </a:r>
            <a:r>
              <a:rPr lang="en-US" dirty="0" err="1">
                <a:effectLst/>
                <a:latin typeface="Courier" pitchFamily="2" charset="0"/>
              </a:rPr>
              <a:t>c.cost</a:t>
            </a:r>
            <a:r>
              <a:rPr lang="en-US" dirty="0">
                <a:effectLst/>
                <a:latin typeface="Courier" pitchFamily="2" charset="0"/>
              </a:rPr>
              <a:t>) AS profit</a:t>
            </a:r>
          </a:p>
          <a:p>
            <a:r>
              <a:rPr lang="en-US" dirty="0">
                <a:effectLst/>
                <a:latin typeface="Courier" pitchFamily="2" charset="0"/>
              </a:rPr>
              <a:t>FROM Invoice AS </a:t>
            </a:r>
            <a:r>
              <a:rPr lang="en-US" dirty="0" err="1">
                <a:effectLst/>
                <a:latin typeface="Courier" pitchFamily="2" charset="0"/>
              </a:rPr>
              <a:t>i</a:t>
            </a:r>
            <a:r>
              <a:rPr lang="en-US" dirty="0">
                <a:effectLst/>
                <a:latin typeface="Courier" pitchFamily="2" charset="0"/>
              </a:rPr>
              <a:t>, </a:t>
            </a:r>
            <a:r>
              <a:rPr lang="en-US" dirty="0" err="1">
                <a:effectLst/>
                <a:latin typeface="Courier" pitchFamily="2" charset="0"/>
              </a:rPr>
              <a:t>Job_Costing</a:t>
            </a:r>
            <a:r>
              <a:rPr lang="en-US" dirty="0">
                <a:effectLst/>
                <a:latin typeface="Courier" pitchFamily="2" charset="0"/>
              </a:rPr>
              <a:t> AS c, 	</a:t>
            </a:r>
            <a:r>
              <a:rPr lang="en-US" dirty="0" err="1">
                <a:effectLst/>
                <a:latin typeface="Courier" pitchFamily="2" charset="0"/>
              </a:rPr>
              <a:t>Line_Item</a:t>
            </a:r>
            <a:r>
              <a:rPr lang="en-US" dirty="0">
                <a:effectLst/>
                <a:latin typeface="Courier" pitchFamily="2" charset="0"/>
              </a:rPr>
              <a:t> AS li</a:t>
            </a:r>
          </a:p>
          <a:p>
            <a:r>
              <a:rPr lang="en-US" dirty="0">
                <a:effectLst/>
                <a:latin typeface="Courier" pitchFamily="2" charset="0"/>
              </a:rPr>
              <a:t>WHERE </a:t>
            </a:r>
            <a:r>
              <a:rPr lang="en-US" dirty="0" err="1">
                <a:effectLst/>
                <a:latin typeface="Courier" pitchFamily="2" charset="0"/>
              </a:rPr>
              <a:t>i.invoice_id</a:t>
            </a:r>
            <a:r>
              <a:rPr lang="en-US" dirty="0">
                <a:effectLst/>
                <a:latin typeface="Courier" pitchFamily="2" charset="0"/>
              </a:rPr>
              <a:t> = </a:t>
            </a:r>
            <a:r>
              <a:rPr lang="en-US" dirty="0" err="1">
                <a:effectLst/>
                <a:latin typeface="Courier" pitchFamily="2" charset="0"/>
              </a:rPr>
              <a:t>li.invoice_id</a:t>
            </a:r>
            <a:endParaRPr lang="en-US" dirty="0">
              <a:effectLst/>
              <a:latin typeface="Courier" pitchFamily="2" charset="0"/>
            </a:endParaRPr>
          </a:p>
          <a:p>
            <a:r>
              <a:rPr lang="en-US" dirty="0">
                <a:effectLst/>
                <a:latin typeface="Courier" pitchFamily="2" charset="0"/>
              </a:rPr>
              <a:t>	AND </a:t>
            </a:r>
            <a:r>
              <a:rPr lang="en-US" dirty="0" err="1">
                <a:effectLst/>
                <a:latin typeface="Courier" pitchFamily="2" charset="0"/>
              </a:rPr>
              <a:t>c.job_id</a:t>
            </a:r>
            <a:r>
              <a:rPr lang="en-US" dirty="0">
                <a:effectLst/>
                <a:latin typeface="Courier" pitchFamily="2" charset="0"/>
              </a:rPr>
              <a:t> = </a:t>
            </a:r>
            <a:r>
              <a:rPr lang="en-US" dirty="0" err="1">
                <a:effectLst/>
                <a:latin typeface="Courier" pitchFamily="2" charset="0"/>
              </a:rPr>
              <a:t>li.job_id</a:t>
            </a:r>
            <a:endParaRPr lang="en-US" dirty="0">
              <a:effectLst/>
              <a:latin typeface="Courier" pitchFamily="2" charset="0"/>
            </a:endParaRPr>
          </a:p>
          <a:p>
            <a:r>
              <a:rPr lang="en-US" dirty="0">
                <a:effectLst/>
                <a:latin typeface="Courier" pitchFamily="2" charset="0"/>
              </a:rPr>
              <a:t>GROUP BY </a:t>
            </a:r>
            <a:r>
              <a:rPr lang="en-US" dirty="0" err="1">
                <a:effectLst/>
                <a:latin typeface="Courier" pitchFamily="2" charset="0"/>
              </a:rPr>
              <a:t>c.job_id</a:t>
            </a:r>
            <a:r>
              <a:rPr lang="en-US" dirty="0">
                <a:effectLst/>
                <a:latin typeface="Courier" pitchFamily="2" charset="0"/>
              </a:rPr>
              <a:t>, </a:t>
            </a:r>
            <a:r>
              <a:rPr lang="en-US" dirty="0" err="1">
                <a:effectLst/>
                <a:latin typeface="Courier" pitchFamily="2" charset="0"/>
              </a:rPr>
              <a:t>i.invoice_date</a:t>
            </a:r>
            <a:r>
              <a:rPr lang="en-US" dirty="0">
                <a:effectLst/>
                <a:latin typeface="Courier" pitchFamily="2" charset="0"/>
              </a:rPr>
              <a:t>, 	</a:t>
            </a:r>
            <a:r>
              <a:rPr lang="en-US" dirty="0" err="1">
                <a:effectLst/>
                <a:latin typeface="Courier" pitchFamily="2" charset="0"/>
              </a:rPr>
              <a:t>i.customer_id</a:t>
            </a:r>
            <a:r>
              <a:rPr lang="en-US" dirty="0">
                <a:effectLst/>
                <a:latin typeface="Courier" pitchFamily="2" charset="0"/>
              </a:rPr>
              <a:t>;</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74</a:t>
            </a:fld>
            <a:endParaRPr lang="en-US">
              <a:solidFill>
                <a:prstClr val="black">
                  <a:tint val="75000"/>
                </a:prstClr>
              </a:solidFill>
            </a:endParaRPr>
          </a:p>
        </p:txBody>
      </p:sp>
    </p:spTree>
    <p:extLst>
      <p:ext uri="{BB962C8B-B14F-4D97-AF65-F5344CB8AC3E}">
        <p14:creationId xmlns:p14="http://schemas.microsoft.com/office/powerpoint/2010/main" val="30881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03C811-50AD-A948-BC19-C6C311D6D8AD}"/>
              </a:ext>
            </a:extLst>
          </p:cNvPr>
          <p:cNvPicPr>
            <a:picLocks noGrp="1" noChangeAspect="1"/>
          </p:cNvPicPr>
          <p:nvPr>
            <p:ph idx="1"/>
          </p:nvPr>
        </p:nvPicPr>
        <p:blipFill>
          <a:blip r:embed="rId2"/>
          <a:stretch>
            <a:fillRect/>
          </a:stretch>
        </p:blipFill>
        <p:spPr>
          <a:xfrm>
            <a:off x="838200" y="1837200"/>
            <a:ext cx="5370689" cy="4351338"/>
          </a:xfrm>
          <a:prstGeom prst="rect">
            <a:avLst/>
          </a:prstGeom>
        </p:spPr>
      </p:pic>
      <p:sp>
        <p:nvSpPr>
          <p:cNvPr id="7" name="Rectangle 6">
            <a:extLst>
              <a:ext uri="{FF2B5EF4-FFF2-40B4-BE49-F238E27FC236}">
                <a16:creationId xmlns:a16="http://schemas.microsoft.com/office/drawing/2014/main" id="{55018C31-C6AC-EB44-9B95-8603696A387E}"/>
              </a:ext>
            </a:extLst>
          </p:cNvPr>
          <p:cNvSpPr/>
          <p:nvPr/>
        </p:nvSpPr>
        <p:spPr>
          <a:xfrm>
            <a:off x="3139722" y="4834455"/>
            <a:ext cx="3407834" cy="1323439"/>
          </a:xfrm>
          <a:prstGeom prst="rect">
            <a:avLst/>
          </a:prstGeom>
        </p:spPr>
        <p:txBody>
          <a:bodyPr wrap="square">
            <a:spAutoFit/>
          </a:bodyPr>
          <a:lstStyle/>
          <a:p>
            <a:pPr marL="285750" indent="-285750">
              <a:buFont typeface="Arial" panose="020B0604020202020204" pitchFamily="34" charset="0"/>
              <a:buChar char="•"/>
            </a:pPr>
            <a:r>
              <a:rPr lang="en-US" sz="1600" dirty="0"/>
              <a:t>Average jobs/day = 10,000.</a:t>
            </a:r>
          </a:p>
          <a:p>
            <a:pPr marL="285750" indent="-285750">
              <a:buFont typeface="Arial" panose="020B0604020202020204" pitchFamily="34" charset="0"/>
              <a:buChar char="•"/>
            </a:pPr>
            <a:r>
              <a:rPr lang="en-US" sz="1600" dirty="0"/>
              <a:t>Average invoices/day = 5,000.</a:t>
            </a:r>
          </a:p>
          <a:p>
            <a:pPr marL="285750" indent="-285750">
              <a:buFont typeface="Arial" panose="020B0604020202020204" pitchFamily="34" charset="0"/>
              <a:buChar char="•"/>
            </a:pPr>
            <a:r>
              <a:rPr lang="en-US" sz="1600" dirty="0"/>
              <a:t>Average </a:t>
            </a:r>
            <a:r>
              <a:rPr lang="en-US" sz="1600" dirty="0" err="1"/>
              <a:t>Job_Costing</a:t>
            </a:r>
            <a:r>
              <a:rPr lang="en-US" sz="1600" dirty="0"/>
              <a:t>/day = 50.</a:t>
            </a:r>
          </a:p>
          <a:p>
            <a:pPr marL="285750" indent="-285750">
              <a:buFont typeface="Arial" panose="020B0604020202020204" pitchFamily="34" charset="0"/>
              <a:buChar char="•"/>
            </a:pPr>
            <a:r>
              <a:rPr lang="en-US" sz="1600" dirty="0"/>
              <a:t>Days on record = 200.</a:t>
            </a:r>
          </a:p>
          <a:p>
            <a:pPr marL="285750" indent="-285750">
              <a:buFont typeface="Arial" panose="020B0604020202020204" pitchFamily="34" charset="0"/>
              <a:buChar char="•"/>
            </a:pPr>
            <a:r>
              <a:rPr lang="en-US" sz="1600" dirty="0"/>
              <a:t>Customers = 5,000.</a:t>
            </a:r>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Exploiting Commonality</a:t>
            </a:r>
          </a:p>
        </p:txBody>
      </p:sp>
      <p:sp>
        <p:nvSpPr>
          <p:cNvPr id="5" name="TextBox 4">
            <a:extLst>
              <a:ext uri="{FF2B5EF4-FFF2-40B4-BE49-F238E27FC236}">
                <a16:creationId xmlns:a16="http://schemas.microsoft.com/office/drawing/2014/main" id="{0E2D34E4-8AEA-8D4E-B889-E2B2C889EFB9}"/>
              </a:ext>
            </a:extLst>
          </p:cNvPr>
          <p:cNvSpPr txBox="1"/>
          <p:nvPr/>
        </p:nvSpPr>
        <p:spPr>
          <a:xfrm>
            <a:off x="6096000" y="3452806"/>
            <a:ext cx="5302955" cy="3323987"/>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dirty="0" err="1"/>
              <a:t>Profit_Fact</a:t>
            </a:r>
            <a:r>
              <a:rPr lang="en-US" sz="1500" dirty="0"/>
              <a:t> calculations are:</a:t>
            </a:r>
          </a:p>
          <a:p>
            <a:pPr lvl="1"/>
            <a:r>
              <a:rPr lang="en-US" sz="1500" dirty="0"/>
              <a:t>Average rows per prefetch buffer</a:t>
            </a:r>
          </a:p>
          <a:p>
            <a:pPr lvl="2"/>
            <a:r>
              <a:rPr lang="en-US" sz="1500" dirty="0"/>
              <a:t>= floor((65,536 bytes/buffer)/(40 bytes/row)) </a:t>
            </a:r>
          </a:p>
          <a:p>
            <a:pPr lvl="2"/>
            <a:r>
              <a:rPr lang="en-US" sz="1500" dirty="0"/>
              <a:t>= 1,638.</a:t>
            </a:r>
          </a:p>
          <a:p>
            <a:pPr lvl="1"/>
            <a:r>
              <a:rPr lang="en-US" sz="1500" dirty="0"/>
              <a:t>Number of buffers</a:t>
            </a:r>
          </a:p>
          <a:p>
            <a:pPr lvl="2"/>
            <a:r>
              <a:rPr lang="en-US" sz="1500" dirty="0"/>
              <a:t>= ceiling((10,000*200)rows/(1,638 rows/buffer)) </a:t>
            </a:r>
          </a:p>
          <a:p>
            <a:pPr lvl="2"/>
            <a:r>
              <a:rPr lang="en-US" sz="1500" dirty="0"/>
              <a:t>= 1,222.</a:t>
            </a:r>
          </a:p>
          <a:p>
            <a:pPr lvl="1"/>
            <a:r>
              <a:rPr lang="en-US" sz="1500" dirty="0"/>
              <a:t>Write cost (dedicated disk)</a:t>
            </a:r>
          </a:p>
          <a:p>
            <a:pPr lvl="2"/>
            <a:r>
              <a:rPr lang="en-US" sz="1500" dirty="0"/>
              <a:t>= 1,222 * 2.2 </a:t>
            </a:r>
            <a:r>
              <a:rPr lang="en-US" sz="1500" dirty="0" err="1"/>
              <a:t>ms</a:t>
            </a:r>
            <a:r>
              <a:rPr lang="en-US" sz="1500" dirty="0"/>
              <a:t> ≈ 3  seconds.</a:t>
            </a:r>
          </a:p>
          <a:p>
            <a:pPr lvl="1"/>
            <a:r>
              <a:rPr lang="en-US" sz="1500" dirty="0"/>
              <a:t>Creation cost</a:t>
            </a:r>
          </a:p>
          <a:p>
            <a:pPr lvl="2"/>
            <a:r>
              <a:rPr lang="en-US" sz="1500" dirty="0"/>
              <a:t>= query cost + write </a:t>
            </a:r>
            <a:r>
              <a:rPr lang="en-US" sz="1500" dirty="0" err="1"/>
              <a:t>cose</a:t>
            </a:r>
            <a:endParaRPr lang="en-US" sz="1500" dirty="0"/>
          </a:p>
          <a:p>
            <a:pPr lvl="2"/>
            <a:r>
              <a:rPr lang="en-US" sz="1500" dirty="0"/>
              <a:t>≈ 185 sec + 3 sec ≈ 188 seconds.</a:t>
            </a:r>
          </a:p>
          <a:p>
            <a:pPr lvl="1"/>
            <a:r>
              <a:rPr lang="en-US" sz="1500" dirty="0"/>
              <a:t>Query I/O time (shared disk)</a:t>
            </a:r>
          </a:p>
          <a:p>
            <a:pPr lvl="2"/>
            <a:r>
              <a:rPr lang="en-US" sz="1500" dirty="0"/>
              <a:t>= 1,222 * 5.8 </a:t>
            </a:r>
            <a:r>
              <a:rPr lang="en-US" sz="1500" dirty="0" err="1"/>
              <a:t>ms</a:t>
            </a:r>
            <a:r>
              <a:rPr lang="en-US" sz="1500" dirty="0"/>
              <a:t> = 7 seconds.</a:t>
            </a:r>
          </a:p>
        </p:txBody>
      </p:sp>
      <p:pic>
        <p:nvPicPr>
          <p:cNvPr id="8" name="Picture 7">
            <a:extLst>
              <a:ext uri="{FF2B5EF4-FFF2-40B4-BE49-F238E27FC236}">
                <a16:creationId xmlns:a16="http://schemas.microsoft.com/office/drawing/2014/main" id="{2D7B7D06-B7A4-0342-890C-D3BA75EA3FE1}"/>
              </a:ext>
            </a:extLst>
          </p:cNvPr>
          <p:cNvPicPr>
            <a:picLocks noChangeAspect="1"/>
          </p:cNvPicPr>
          <p:nvPr/>
        </p:nvPicPr>
        <p:blipFill>
          <a:blip r:embed="rId3"/>
          <a:stretch>
            <a:fillRect/>
          </a:stretch>
        </p:blipFill>
        <p:spPr>
          <a:xfrm>
            <a:off x="6547556" y="1837200"/>
            <a:ext cx="2283049" cy="1388438"/>
          </a:xfrm>
          <a:prstGeom prst="rect">
            <a:avLst/>
          </a:prstGeom>
        </p:spPr>
      </p:pic>
      <p:sp>
        <p:nvSpPr>
          <p:cNvPr id="9" name="TextBox 8">
            <a:extLst>
              <a:ext uri="{FF2B5EF4-FFF2-40B4-BE49-F238E27FC236}">
                <a16:creationId xmlns:a16="http://schemas.microsoft.com/office/drawing/2014/main" id="{75B23B5C-7240-7C45-8459-2E537FFCF1B7}"/>
              </a:ext>
            </a:extLst>
          </p:cNvPr>
          <p:cNvSpPr txBox="1"/>
          <p:nvPr/>
        </p:nvSpPr>
        <p:spPr>
          <a:xfrm>
            <a:off x="8830605" y="1837200"/>
            <a:ext cx="2731911" cy="1000274"/>
          </a:xfrm>
          <a:prstGeom prst="rect">
            <a:avLst/>
          </a:prstGeom>
          <a:noFill/>
        </p:spPr>
        <p:txBody>
          <a:bodyPr wrap="square" rtlCol="0">
            <a:spAutoFit/>
          </a:bodyPr>
          <a:lstStyle/>
          <a:p>
            <a:pPr marL="285750" indent="-285750">
              <a:buFont typeface="Arial" panose="020B0604020202020204" pitchFamily="34" charset="0"/>
              <a:buChar char="•"/>
            </a:pPr>
            <a:r>
              <a:rPr lang="en-US" sz="1500" dirty="0"/>
              <a:t>Query I/O time:</a:t>
            </a:r>
          </a:p>
          <a:p>
            <a:pPr lvl="1"/>
            <a:r>
              <a:rPr lang="en-US" sz="1500" dirty="0"/>
              <a:t>= 84,008 * 2.2 </a:t>
            </a:r>
            <a:r>
              <a:rPr lang="en-US" sz="1500" dirty="0" err="1"/>
              <a:t>ms</a:t>
            </a:r>
            <a:endParaRPr lang="en-US" sz="1500" dirty="0"/>
          </a:p>
          <a:p>
            <a:pPr lvl="1"/>
            <a:r>
              <a:rPr lang="en-US" sz="1500" dirty="0"/>
              <a:t>≈ 185 seconds.</a:t>
            </a:r>
          </a:p>
          <a:p>
            <a:pPr lvl="1"/>
            <a:endParaRPr lang="en-US" sz="1400" dirty="0"/>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75</a:t>
            </a:fld>
            <a:endParaRPr lang="en-US">
              <a:solidFill>
                <a:prstClr val="black">
                  <a:tint val="75000"/>
                </a:prstClr>
              </a:solidFill>
            </a:endParaRPr>
          </a:p>
        </p:txBody>
      </p:sp>
    </p:spTree>
    <p:extLst>
      <p:ext uri="{BB962C8B-B14F-4D97-AF65-F5344CB8AC3E}">
        <p14:creationId xmlns:p14="http://schemas.microsoft.com/office/powerpoint/2010/main" val="37594994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7B7D06-B7A4-0342-890C-D3BA75EA3FE1}"/>
              </a:ext>
            </a:extLst>
          </p:cNvPr>
          <p:cNvPicPr>
            <a:picLocks noChangeAspect="1"/>
          </p:cNvPicPr>
          <p:nvPr/>
        </p:nvPicPr>
        <p:blipFill>
          <a:blip r:embed="rId2"/>
          <a:stretch>
            <a:fillRect/>
          </a:stretch>
        </p:blipFill>
        <p:spPr>
          <a:xfrm>
            <a:off x="838200" y="1814298"/>
            <a:ext cx="3441060" cy="2092683"/>
          </a:xfrm>
          <a:prstGeom prst="rect">
            <a:avLst/>
          </a:prstGeom>
        </p:spPr>
      </p:pic>
      <p:sp>
        <p:nvSpPr>
          <p:cNvPr id="10" name="TextBox 9">
            <a:extLst>
              <a:ext uri="{FF2B5EF4-FFF2-40B4-BE49-F238E27FC236}">
                <a16:creationId xmlns:a16="http://schemas.microsoft.com/office/drawing/2014/main" id="{4D55E952-9A3A-9841-A2DF-AFAE230C197B}"/>
              </a:ext>
            </a:extLst>
          </p:cNvPr>
          <p:cNvSpPr txBox="1"/>
          <p:nvPr/>
        </p:nvSpPr>
        <p:spPr>
          <a:xfrm>
            <a:off x="4959927" y="1814298"/>
            <a:ext cx="6192982" cy="3770263"/>
          </a:xfrm>
          <a:prstGeom prst="rect">
            <a:avLst/>
          </a:prstGeom>
          <a:noFill/>
        </p:spPr>
        <p:txBody>
          <a:bodyPr wrap="square" rtlCol="0">
            <a:spAutoFit/>
          </a:bodyPr>
          <a:lstStyle/>
          <a:p>
            <a:pPr marL="285750" indent="-285750">
              <a:buFont typeface="Arial" panose="020B0604020202020204" pitchFamily="34" charset="0"/>
              <a:buChar char="•"/>
            </a:pPr>
            <a:r>
              <a:rPr lang="en-US" sz="1600" dirty="0"/>
              <a:t>Disk I/O time using base tables:</a:t>
            </a:r>
          </a:p>
          <a:p>
            <a:pPr lvl="1"/>
            <a:r>
              <a:rPr lang="en-US" sz="1600" dirty="0"/>
              <a:t>= (4,780 + 2,435 + 1,461 sec)/day</a:t>
            </a:r>
          </a:p>
          <a:p>
            <a:pPr lvl="1"/>
            <a:r>
              <a:rPr lang="en-US" sz="1600" dirty="0"/>
              <a:t>= 8,676 sec/days.</a:t>
            </a:r>
          </a:p>
          <a:p>
            <a:pPr marL="285750" indent="-285750">
              <a:buFont typeface="Arial" panose="020B0604020202020204" pitchFamily="34" charset="0"/>
              <a:buChar char="•"/>
            </a:pPr>
            <a:r>
              <a:rPr lang="en-US" sz="1600" dirty="0"/>
              <a:t>Disk I/O time using </a:t>
            </a:r>
            <a:r>
              <a:rPr lang="en-US" sz="1600" dirty="0" err="1"/>
              <a:t>Profit_by_Job</a:t>
            </a:r>
            <a:r>
              <a:rPr lang="en-US" sz="1600" dirty="0"/>
              <a:t>, </a:t>
            </a:r>
            <a:r>
              <a:rPr lang="en-US" sz="1600" dirty="0" err="1"/>
              <a:t>Profit_by_Invoice_Date</a:t>
            </a:r>
            <a:r>
              <a:rPr lang="en-US" sz="1600" dirty="0"/>
              <a:t>, </a:t>
            </a:r>
            <a:r>
              <a:rPr lang="en-US" sz="1600" dirty="0" err="1"/>
              <a:t>Profit_by_Customer</a:t>
            </a:r>
            <a:r>
              <a:rPr lang="en-US" sz="1600" dirty="0"/>
              <a:t>:</a:t>
            </a:r>
          </a:p>
          <a:p>
            <a:pPr lvl="1"/>
            <a:r>
              <a:rPr lang="en-US" sz="1600" dirty="0"/>
              <a:t>= (233 + 185 + 185 sec)/day</a:t>
            </a:r>
          </a:p>
          <a:p>
            <a:pPr lvl="1"/>
            <a:r>
              <a:rPr lang="en-US" sz="1600" dirty="0"/>
              <a:t>= 603 sec/day</a:t>
            </a:r>
          </a:p>
          <a:p>
            <a:pPr marL="285750" indent="-285750">
              <a:buFont typeface="Arial" panose="020B0604020202020204" pitchFamily="34" charset="0"/>
              <a:buChar char="•"/>
            </a:pPr>
            <a:r>
              <a:rPr lang="en-US" sz="1600" dirty="0"/>
              <a:t>Disk I/O time using </a:t>
            </a:r>
            <a:r>
              <a:rPr lang="en-US" sz="1600" dirty="0" err="1"/>
              <a:t>Profit_Fact</a:t>
            </a:r>
            <a:r>
              <a:rPr lang="en-US" sz="1600" dirty="0"/>
              <a:t>:</a:t>
            </a:r>
          </a:p>
          <a:p>
            <a:pPr lvl="1"/>
            <a:r>
              <a:rPr lang="en-US" sz="1600" dirty="0"/>
              <a:t>= creation cost + (query frequency* I/O time per query)</a:t>
            </a:r>
          </a:p>
          <a:p>
            <a:pPr lvl="1"/>
            <a:r>
              <a:rPr lang="en-US" sz="1600" dirty="0"/>
              <a:t>= 188 sec creation cost </a:t>
            </a:r>
          </a:p>
          <a:p>
            <a:pPr lvl="1"/>
            <a:r>
              <a:rPr lang="en-US" sz="1600" dirty="0"/>
              <a:t>	+ (10 profit by job queries/day)*(7 sec/query) </a:t>
            </a:r>
          </a:p>
          <a:p>
            <a:pPr lvl="1"/>
            <a:r>
              <a:rPr lang="en-US" sz="1600" dirty="0"/>
              <a:t>	+ (5 profit by date queries/day)*(7 sec/query)</a:t>
            </a:r>
          </a:p>
          <a:p>
            <a:pPr lvl="1"/>
            <a:r>
              <a:rPr lang="en-US" sz="1600" dirty="0"/>
              <a:t>	+ (3 profit by customer queries/day)*(7 sec/query)</a:t>
            </a:r>
          </a:p>
          <a:p>
            <a:pPr lvl="1"/>
            <a:r>
              <a:rPr lang="en-US" sz="1600" dirty="0"/>
              <a:t>≈ 314 sec/day.</a:t>
            </a:r>
          </a:p>
          <a:p>
            <a:pPr lvl="1"/>
            <a:endParaRPr lang="en-US" sz="1500" dirty="0"/>
          </a:p>
        </p:txBody>
      </p:sp>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Exploiting Commonality</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76</a:t>
            </a:fld>
            <a:endParaRPr lang="en-US">
              <a:solidFill>
                <a:prstClr val="black">
                  <a:tint val="75000"/>
                </a:prstClr>
              </a:solidFill>
            </a:endParaRPr>
          </a:p>
        </p:txBody>
      </p:sp>
    </p:spTree>
    <p:extLst>
      <p:ext uri="{BB962C8B-B14F-4D97-AF65-F5344CB8AC3E}">
        <p14:creationId xmlns:p14="http://schemas.microsoft.com/office/powerpoint/2010/main" val="13840143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3937-1383-9542-A5AF-8C49A7A7C946}"/>
              </a:ext>
            </a:extLst>
          </p:cNvPr>
          <p:cNvSpPr>
            <a:spLocks noGrp="1"/>
          </p:cNvSpPr>
          <p:nvPr>
            <p:ph type="title"/>
          </p:nvPr>
        </p:nvSpPr>
        <p:spPr/>
        <p:txBody>
          <a:bodyPr/>
          <a:lstStyle/>
          <a:p>
            <a:r>
              <a:rPr lang="en-US" dirty="0">
                <a:solidFill>
                  <a:srgbClr val="0070C0"/>
                </a:solidFill>
              </a:rPr>
              <a:t>Exploiting Group and Generalization</a:t>
            </a:r>
          </a:p>
        </p:txBody>
      </p:sp>
      <p:pic>
        <p:nvPicPr>
          <p:cNvPr id="3" name="Picture 2">
            <a:extLst>
              <a:ext uri="{FF2B5EF4-FFF2-40B4-BE49-F238E27FC236}">
                <a16:creationId xmlns:a16="http://schemas.microsoft.com/office/drawing/2014/main" id="{0585AE39-2CF0-6F4E-8144-C6FEC7A7B92E}"/>
              </a:ext>
            </a:extLst>
          </p:cNvPr>
          <p:cNvPicPr>
            <a:picLocks noChangeAspect="1"/>
          </p:cNvPicPr>
          <p:nvPr/>
        </p:nvPicPr>
        <p:blipFill>
          <a:blip r:embed="rId2"/>
          <a:stretch>
            <a:fillRect/>
          </a:stretch>
        </p:blipFill>
        <p:spPr>
          <a:xfrm>
            <a:off x="2135332" y="1690688"/>
            <a:ext cx="7895359" cy="1854465"/>
          </a:xfrm>
          <a:prstGeom prst="rect">
            <a:avLst/>
          </a:prstGeom>
        </p:spPr>
      </p:pic>
      <p:sp>
        <p:nvSpPr>
          <p:cNvPr id="4" name="Rectangle 3">
            <a:extLst>
              <a:ext uri="{FF2B5EF4-FFF2-40B4-BE49-F238E27FC236}">
                <a16:creationId xmlns:a16="http://schemas.microsoft.com/office/drawing/2014/main" id="{E92F0506-4CDC-7140-A8F5-2C933CC87B86}"/>
              </a:ext>
            </a:extLst>
          </p:cNvPr>
          <p:cNvSpPr/>
          <p:nvPr/>
        </p:nvSpPr>
        <p:spPr>
          <a:xfrm>
            <a:off x="838200" y="4295235"/>
            <a:ext cx="5105400" cy="1815882"/>
          </a:xfrm>
          <a:prstGeom prst="rect">
            <a:avLst/>
          </a:prstGeom>
        </p:spPr>
        <p:txBody>
          <a:bodyPr wrap="square">
            <a:spAutoFit/>
          </a:bodyPr>
          <a:lstStyle/>
          <a:p>
            <a:r>
              <a:rPr lang="en-US" sz="1600" dirty="0">
                <a:effectLst/>
                <a:latin typeface="Courier" pitchFamily="2" charset="0"/>
              </a:rPr>
              <a:t>SELECT month, sum(cost), sum(sell), 	sum(profit)</a:t>
            </a:r>
          </a:p>
          <a:p>
            <a:r>
              <a:rPr lang="en-US" sz="1600" dirty="0">
                <a:effectLst/>
                <a:latin typeface="Courier" pitchFamily="2" charset="0"/>
              </a:rPr>
              <a:t>FROM Calendar AS c, </a:t>
            </a:r>
            <a:r>
              <a:rPr lang="en-US" sz="1600" dirty="0" err="1">
                <a:effectLst/>
                <a:latin typeface="Courier" pitchFamily="2" charset="0"/>
              </a:rPr>
              <a:t>Profit_Fact</a:t>
            </a:r>
            <a:r>
              <a:rPr lang="en-US" sz="1600" dirty="0">
                <a:effectLst/>
                <a:latin typeface="Courier" pitchFamily="2" charset="0"/>
              </a:rPr>
              <a:t> AS p</a:t>
            </a:r>
          </a:p>
          <a:p>
            <a:r>
              <a:rPr lang="en-US" sz="1600" dirty="0">
                <a:effectLst/>
                <a:latin typeface="Courier" pitchFamily="2" charset="0"/>
              </a:rPr>
              <a:t>WHERE year = 2006</a:t>
            </a:r>
          </a:p>
          <a:p>
            <a:r>
              <a:rPr lang="en-US" sz="1600" dirty="0">
                <a:effectLst/>
                <a:latin typeface="Courier" pitchFamily="2" charset="0"/>
              </a:rPr>
              <a:t>	AND </a:t>
            </a:r>
            <a:r>
              <a:rPr lang="en-US" sz="1600" dirty="0" err="1">
                <a:effectLst/>
                <a:latin typeface="Courier" pitchFamily="2" charset="0"/>
              </a:rPr>
              <a:t>c.date_id</a:t>
            </a:r>
            <a:r>
              <a:rPr lang="en-US" sz="1600" dirty="0">
                <a:effectLst/>
                <a:latin typeface="Courier" pitchFamily="2" charset="0"/>
              </a:rPr>
              <a:t> = </a:t>
            </a:r>
            <a:r>
              <a:rPr lang="en-US" sz="1600" dirty="0" err="1">
                <a:effectLst/>
                <a:latin typeface="Courier" pitchFamily="2" charset="0"/>
              </a:rPr>
              <a:t>p.date_id</a:t>
            </a:r>
            <a:endParaRPr lang="en-US" sz="1600" dirty="0">
              <a:effectLst/>
              <a:latin typeface="Courier" pitchFamily="2" charset="0"/>
            </a:endParaRPr>
          </a:p>
          <a:p>
            <a:r>
              <a:rPr lang="en-US" sz="1600" dirty="0">
                <a:effectLst/>
                <a:latin typeface="Courier" pitchFamily="2" charset="0"/>
              </a:rPr>
              <a:t>GROUP BY month</a:t>
            </a:r>
          </a:p>
          <a:p>
            <a:r>
              <a:rPr lang="en-US" sz="1600" dirty="0">
                <a:effectLst/>
                <a:latin typeface="Courier" pitchFamily="2" charset="0"/>
              </a:rPr>
              <a:t>ORDER BY month;</a:t>
            </a:r>
          </a:p>
        </p:txBody>
      </p:sp>
      <p:sp>
        <p:nvSpPr>
          <p:cNvPr id="5" name="TextBox 4">
            <a:extLst>
              <a:ext uri="{FF2B5EF4-FFF2-40B4-BE49-F238E27FC236}">
                <a16:creationId xmlns:a16="http://schemas.microsoft.com/office/drawing/2014/main" id="{9965B0B1-1BE3-8946-B486-C4D20AA70D64}"/>
              </a:ext>
            </a:extLst>
          </p:cNvPr>
          <p:cNvSpPr txBox="1"/>
          <p:nvPr/>
        </p:nvSpPr>
        <p:spPr>
          <a:xfrm>
            <a:off x="969818" y="3568030"/>
            <a:ext cx="4585854" cy="646331"/>
          </a:xfrm>
          <a:prstGeom prst="rect">
            <a:avLst/>
          </a:prstGeom>
          <a:noFill/>
        </p:spPr>
        <p:txBody>
          <a:bodyPr wrap="square" rtlCol="0">
            <a:spAutoFit/>
          </a:bodyPr>
          <a:lstStyle/>
          <a:p>
            <a:r>
              <a:rPr lang="en-US" dirty="0"/>
              <a:t>This is the query to obtain profitability information at the monthly level for 2006:</a:t>
            </a:r>
          </a:p>
        </p:txBody>
      </p:sp>
      <p:sp>
        <p:nvSpPr>
          <p:cNvPr id="6" name="Rectangle 5">
            <a:extLst>
              <a:ext uri="{FF2B5EF4-FFF2-40B4-BE49-F238E27FC236}">
                <a16:creationId xmlns:a16="http://schemas.microsoft.com/office/drawing/2014/main" id="{2B5ADDE2-AED4-6D47-BC80-75A388315EC2}"/>
              </a:ext>
            </a:extLst>
          </p:cNvPr>
          <p:cNvSpPr/>
          <p:nvPr/>
        </p:nvSpPr>
        <p:spPr>
          <a:xfrm>
            <a:off x="5791200" y="4214361"/>
            <a:ext cx="5562600" cy="2308324"/>
          </a:xfrm>
          <a:prstGeom prst="rect">
            <a:avLst/>
          </a:prstGeom>
        </p:spPr>
        <p:txBody>
          <a:bodyPr wrap="square">
            <a:spAutoFit/>
          </a:bodyPr>
          <a:lstStyle/>
          <a:p>
            <a:r>
              <a:rPr lang="en-US" sz="1600" dirty="0">
                <a:effectLst/>
                <a:latin typeface="Courier" pitchFamily="2" charset="0"/>
              </a:rPr>
              <a:t>SELECT country, </a:t>
            </a:r>
            <a:r>
              <a:rPr lang="en-US" sz="1600" dirty="0" err="1">
                <a:effectLst/>
                <a:latin typeface="Courier" pitchFamily="2" charset="0"/>
              </a:rPr>
              <a:t>st_prov</a:t>
            </a:r>
            <a:r>
              <a:rPr lang="en-US" sz="1600" dirty="0">
                <a:effectLst/>
                <a:latin typeface="Courier" pitchFamily="2" charset="0"/>
              </a:rPr>
              <a:t>, year, 	sum(cost), sum(sell),</a:t>
            </a:r>
          </a:p>
          <a:p>
            <a:r>
              <a:rPr lang="en-US" sz="1600" dirty="0">
                <a:effectLst/>
                <a:latin typeface="Courier" pitchFamily="2" charset="0"/>
              </a:rPr>
              <a:t>	sum(profit)</a:t>
            </a:r>
          </a:p>
          <a:p>
            <a:r>
              <a:rPr lang="en-US" sz="1600" dirty="0">
                <a:effectLst/>
                <a:latin typeface="Courier" pitchFamily="2" charset="0"/>
              </a:rPr>
              <a:t>FROM Calendar AS </a:t>
            </a:r>
            <a:r>
              <a:rPr lang="en-US" sz="1600" dirty="0" err="1">
                <a:effectLst/>
                <a:latin typeface="Courier" pitchFamily="2" charset="0"/>
              </a:rPr>
              <a:t>cal</a:t>
            </a:r>
            <a:r>
              <a:rPr lang="en-US" sz="1600" dirty="0">
                <a:effectLst/>
                <a:latin typeface="Courier" pitchFamily="2" charset="0"/>
              </a:rPr>
              <a:t>, </a:t>
            </a:r>
            <a:r>
              <a:rPr lang="en-US" sz="1600" dirty="0" err="1">
                <a:effectLst/>
                <a:latin typeface="Courier" pitchFamily="2" charset="0"/>
              </a:rPr>
              <a:t>Profit_Fact</a:t>
            </a:r>
            <a:r>
              <a:rPr lang="en-US" sz="1600" dirty="0">
                <a:effectLst/>
                <a:latin typeface="Courier" pitchFamily="2" charset="0"/>
              </a:rPr>
              <a:t> AS 	p, Customer AS </a:t>
            </a:r>
            <a:r>
              <a:rPr lang="en-US" sz="1600" dirty="0" err="1">
                <a:effectLst/>
                <a:latin typeface="Courier" pitchFamily="2" charset="0"/>
              </a:rPr>
              <a:t>cust</a:t>
            </a:r>
            <a:endParaRPr lang="en-US" sz="1600" dirty="0">
              <a:effectLst/>
              <a:latin typeface="Courier" pitchFamily="2" charset="0"/>
            </a:endParaRPr>
          </a:p>
          <a:p>
            <a:r>
              <a:rPr lang="en-US" sz="1600" dirty="0">
                <a:effectLst/>
                <a:latin typeface="Courier" pitchFamily="2" charset="0"/>
              </a:rPr>
              <a:t>WHERE </a:t>
            </a:r>
            <a:r>
              <a:rPr lang="en-US" sz="1600" dirty="0" err="1">
                <a:effectLst/>
                <a:latin typeface="Courier" pitchFamily="2" charset="0"/>
              </a:rPr>
              <a:t>cal.date_id</a:t>
            </a:r>
            <a:r>
              <a:rPr lang="en-US" sz="1600" dirty="0">
                <a:effectLst/>
                <a:latin typeface="Courier" pitchFamily="2" charset="0"/>
              </a:rPr>
              <a:t> = </a:t>
            </a:r>
            <a:r>
              <a:rPr lang="en-US" sz="1600" dirty="0" err="1">
                <a:effectLst/>
                <a:latin typeface="Courier" pitchFamily="2" charset="0"/>
              </a:rPr>
              <a:t>p.date_id</a:t>
            </a:r>
            <a:endParaRPr lang="en-US" sz="1600" dirty="0">
              <a:effectLst/>
              <a:latin typeface="Courier" pitchFamily="2" charset="0"/>
            </a:endParaRPr>
          </a:p>
          <a:p>
            <a:r>
              <a:rPr lang="en-US" sz="1600" dirty="0">
                <a:latin typeface="Courier" pitchFamily="2" charset="0"/>
              </a:rPr>
              <a:t>	</a:t>
            </a:r>
            <a:r>
              <a:rPr lang="en-US" sz="1600" dirty="0">
                <a:effectLst/>
                <a:latin typeface="Courier" pitchFamily="2" charset="0"/>
              </a:rPr>
              <a:t>AND </a:t>
            </a:r>
            <a:r>
              <a:rPr lang="en-US" sz="1600" dirty="0" err="1">
                <a:effectLst/>
                <a:latin typeface="Courier" pitchFamily="2" charset="0"/>
              </a:rPr>
              <a:t>cust.customer_id</a:t>
            </a:r>
            <a:r>
              <a:rPr lang="en-US" sz="1600" dirty="0">
                <a:effectLst/>
                <a:latin typeface="Courier" pitchFamily="2" charset="0"/>
              </a:rPr>
              <a:t> = </a:t>
            </a:r>
            <a:r>
              <a:rPr lang="en-US" sz="1600" dirty="0" err="1">
                <a:effectLst/>
                <a:latin typeface="Courier" pitchFamily="2" charset="0"/>
              </a:rPr>
              <a:t>p.customer_id</a:t>
            </a:r>
            <a:endParaRPr lang="en-US" sz="1600" dirty="0">
              <a:effectLst/>
              <a:latin typeface="Courier" pitchFamily="2" charset="0"/>
            </a:endParaRPr>
          </a:p>
          <a:p>
            <a:r>
              <a:rPr lang="en-US" sz="1600" dirty="0">
                <a:effectLst/>
                <a:latin typeface="Courier" pitchFamily="2" charset="0"/>
              </a:rPr>
              <a:t>GROUP BY country, </a:t>
            </a:r>
            <a:r>
              <a:rPr lang="en-US" sz="1600" dirty="0" err="1">
                <a:effectLst/>
                <a:latin typeface="Courier" pitchFamily="2" charset="0"/>
              </a:rPr>
              <a:t>st_prov</a:t>
            </a:r>
            <a:r>
              <a:rPr lang="en-US" sz="1600" dirty="0">
                <a:effectLst/>
                <a:latin typeface="Courier" pitchFamily="2" charset="0"/>
              </a:rPr>
              <a:t>, year</a:t>
            </a:r>
          </a:p>
          <a:p>
            <a:r>
              <a:rPr lang="en-US" sz="1600" dirty="0">
                <a:effectLst/>
                <a:latin typeface="Courier" pitchFamily="2" charset="0"/>
              </a:rPr>
              <a:t>ORDER BY country, </a:t>
            </a:r>
            <a:r>
              <a:rPr lang="en-US" sz="1600" dirty="0" err="1">
                <a:effectLst/>
                <a:latin typeface="Courier" pitchFamily="2" charset="0"/>
              </a:rPr>
              <a:t>st_prov</a:t>
            </a:r>
            <a:r>
              <a:rPr lang="en-US" sz="1600" dirty="0">
                <a:effectLst/>
                <a:latin typeface="Courier" pitchFamily="2" charset="0"/>
              </a:rPr>
              <a:t>, year;</a:t>
            </a:r>
          </a:p>
        </p:txBody>
      </p:sp>
      <p:sp>
        <p:nvSpPr>
          <p:cNvPr id="11" name="TextBox 10">
            <a:extLst>
              <a:ext uri="{FF2B5EF4-FFF2-40B4-BE49-F238E27FC236}">
                <a16:creationId xmlns:a16="http://schemas.microsoft.com/office/drawing/2014/main" id="{ADBF62E7-F270-3740-87EA-2E1E115B11DA}"/>
              </a:ext>
            </a:extLst>
          </p:cNvPr>
          <p:cNvSpPr txBox="1"/>
          <p:nvPr/>
        </p:nvSpPr>
        <p:spPr>
          <a:xfrm>
            <a:off x="5943600" y="3574477"/>
            <a:ext cx="4585854" cy="646331"/>
          </a:xfrm>
          <a:prstGeom prst="rect">
            <a:avLst/>
          </a:prstGeom>
          <a:noFill/>
        </p:spPr>
        <p:txBody>
          <a:bodyPr wrap="square" rtlCol="0">
            <a:spAutoFit/>
          </a:bodyPr>
          <a:lstStyle/>
          <a:p>
            <a:r>
              <a:rPr lang="en-US" dirty="0"/>
              <a:t>This is the query to obtain data at the state level by year:</a:t>
            </a: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77</a:t>
            </a:fld>
            <a:endParaRPr lang="en-US">
              <a:solidFill>
                <a:prstClr val="black">
                  <a:tint val="75000"/>
                </a:prstClr>
              </a:solidFill>
            </a:endParaRPr>
          </a:p>
        </p:txBody>
      </p:sp>
    </p:spTree>
    <p:extLst>
      <p:ext uri="{BB962C8B-B14F-4D97-AF65-F5344CB8AC3E}">
        <p14:creationId xmlns:p14="http://schemas.microsoft.com/office/powerpoint/2010/main" val="86608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6B47-782C-DC45-B6A5-AE39164DDBAF}"/>
              </a:ext>
            </a:extLst>
          </p:cNvPr>
          <p:cNvSpPr>
            <a:spLocks noGrp="1"/>
          </p:cNvSpPr>
          <p:nvPr>
            <p:ph type="title"/>
          </p:nvPr>
        </p:nvSpPr>
        <p:spPr/>
        <p:txBody>
          <a:bodyPr/>
          <a:lstStyle/>
          <a:p>
            <a:r>
              <a:rPr lang="en-US" dirty="0">
                <a:solidFill>
                  <a:srgbClr val="0070C0"/>
                </a:solidFill>
              </a:rPr>
              <a:t>Exploiting Group and Generalization</a:t>
            </a:r>
          </a:p>
        </p:txBody>
      </p:sp>
      <p:pic>
        <p:nvPicPr>
          <p:cNvPr id="5" name="Content Placeholder 4">
            <a:extLst>
              <a:ext uri="{FF2B5EF4-FFF2-40B4-BE49-F238E27FC236}">
                <a16:creationId xmlns:a16="http://schemas.microsoft.com/office/drawing/2014/main" id="{D06F70A7-8242-0646-BC8F-A8485CEB9BAD}"/>
              </a:ext>
            </a:extLst>
          </p:cNvPr>
          <p:cNvPicPr>
            <a:picLocks noGrp="1" noChangeAspect="1"/>
          </p:cNvPicPr>
          <p:nvPr>
            <p:ph idx="1"/>
          </p:nvPr>
        </p:nvPicPr>
        <p:blipFill>
          <a:blip r:embed="rId2"/>
          <a:stretch>
            <a:fillRect/>
          </a:stretch>
        </p:blipFill>
        <p:spPr>
          <a:xfrm>
            <a:off x="2216727" y="1867189"/>
            <a:ext cx="6968837" cy="4351338"/>
          </a:xfrm>
          <a:prstGeom prst="rect">
            <a:avLst/>
          </a:prstGeom>
        </p:spPr>
      </p:pic>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pPr/>
              <a:t>78</a:t>
            </a:fld>
            <a:endParaRPr lang="en-US">
              <a:solidFill>
                <a:prstClr val="black">
                  <a:tint val="75000"/>
                </a:prstClr>
              </a:solidFill>
            </a:endParaRPr>
          </a:p>
        </p:txBody>
      </p:sp>
    </p:spTree>
    <p:extLst>
      <p:ext uri="{BB962C8B-B14F-4D97-AF65-F5344CB8AC3E}">
        <p14:creationId xmlns:p14="http://schemas.microsoft.com/office/powerpoint/2010/main" val="16860165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845A-08E9-2D42-8BD9-492764107D02}"/>
              </a:ext>
            </a:extLst>
          </p:cNvPr>
          <p:cNvSpPr>
            <a:spLocks noGrp="1"/>
          </p:cNvSpPr>
          <p:nvPr>
            <p:ph type="title"/>
          </p:nvPr>
        </p:nvSpPr>
        <p:spPr/>
        <p:txBody>
          <a:bodyPr/>
          <a:lstStyle/>
          <a:p>
            <a:r>
              <a:rPr lang="en-US" dirty="0">
                <a:solidFill>
                  <a:srgbClr val="0070C0"/>
                </a:solidFill>
              </a:rPr>
              <a:t>Resource Considerations</a:t>
            </a:r>
          </a:p>
        </p:txBody>
      </p:sp>
      <p:sp>
        <p:nvSpPr>
          <p:cNvPr id="3" name="Content Placeholder 2">
            <a:extLst>
              <a:ext uri="{FF2B5EF4-FFF2-40B4-BE49-F238E27FC236}">
                <a16:creationId xmlns:a16="http://schemas.microsoft.com/office/drawing/2014/main" id="{107D2265-591F-5F47-B47E-DA1FF83A45E3}"/>
              </a:ext>
            </a:extLst>
          </p:cNvPr>
          <p:cNvSpPr>
            <a:spLocks noGrp="1"/>
          </p:cNvSpPr>
          <p:nvPr>
            <p:ph idx="1"/>
          </p:nvPr>
        </p:nvSpPr>
        <p:spPr>
          <a:xfrm>
            <a:off x="838201" y="1825625"/>
            <a:ext cx="4027714" cy="4351338"/>
          </a:xfrm>
        </p:spPr>
        <p:txBody>
          <a:bodyPr>
            <a:normAutofit lnSpcReduction="10000"/>
          </a:bodyPr>
          <a:lstStyle/>
          <a:p>
            <a:r>
              <a:rPr lang="en-US" dirty="0"/>
              <a:t>The number of materialized views.</a:t>
            </a:r>
          </a:p>
          <a:p>
            <a:r>
              <a:rPr lang="en-US" dirty="0"/>
              <a:t>The extra disk space required.</a:t>
            </a:r>
          </a:p>
          <a:p>
            <a:r>
              <a:rPr lang="en-US" dirty="0"/>
              <a:t>The length of the available update windows.</a:t>
            </a:r>
          </a:p>
        </p:txBody>
      </p:sp>
      <p:pic>
        <p:nvPicPr>
          <p:cNvPr id="4" name="Content Placeholder 3">
            <a:extLst>
              <a:ext uri="{FF2B5EF4-FFF2-40B4-BE49-F238E27FC236}">
                <a16:creationId xmlns:a16="http://schemas.microsoft.com/office/drawing/2014/main" id="{6162018A-7A28-894E-B9F1-6951B25D063D}"/>
              </a:ext>
            </a:extLst>
          </p:cNvPr>
          <p:cNvPicPr>
            <a:picLocks noChangeAspect="1"/>
          </p:cNvPicPr>
          <p:nvPr/>
        </p:nvPicPr>
        <p:blipFill>
          <a:blip r:embed="rId2"/>
          <a:stretch>
            <a:fillRect/>
          </a:stretch>
        </p:blipFill>
        <p:spPr>
          <a:xfrm>
            <a:off x="4441371" y="1604849"/>
            <a:ext cx="7536543" cy="4792889"/>
          </a:xfrm>
          <a:prstGeom prst="rect">
            <a:avLst/>
          </a:prstGeom>
        </p:spPr>
      </p:pic>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79</a:t>
            </a:fld>
            <a:endParaRPr lang="en-US">
              <a:solidFill>
                <a:prstClr val="black">
                  <a:tint val="75000"/>
                </a:prstClr>
              </a:solidFill>
            </a:endParaRPr>
          </a:p>
        </p:txBody>
      </p:sp>
    </p:spTree>
    <p:extLst>
      <p:ext uri="{BB962C8B-B14F-4D97-AF65-F5344CB8AC3E}">
        <p14:creationId xmlns:p14="http://schemas.microsoft.com/office/powerpoint/2010/main" val="412599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Physical </a:t>
            </a:r>
            <a:r>
              <a:rPr lang="en-US" sz="4400" dirty="0">
                <a:solidFill>
                  <a:srgbClr val="0070C0"/>
                </a:solidFill>
                <a:latin typeface="Times New Roman" panose="02020603050405020304" pitchFamily="18" charset="0"/>
                <a:cs typeface="Times New Roman" panose="02020603050405020304" pitchFamily="18" charset="0"/>
              </a:rPr>
              <a:t>Database Design</a:t>
            </a:r>
            <a:endParaRPr lang="en-US" sz="4399"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8</a:t>
            </a:fld>
            <a:endParaRPr lang="en-US">
              <a:solidFill>
                <a:prstClr val="black">
                  <a:tint val="75000"/>
                </a:prstClr>
              </a:solidFill>
            </a:endParaRPr>
          </a:p>
        </p:txBody>
      </p:sp>
      <p:sp>
        <p:nvSpPr>
          <p:cNvPr id="2" name="TextBox 1"/>
          <p:cNvSpPr txBox="1"/>
          <p:nvPr/>
        </p:nvSpPr>
        <p:spPr>
          <a:xfrm>
            <a:off x="533400" y="1067843"/>
            <a:ext cx="10668000" cy="754694"/>
          </a:xfrm>
          <a:prstGeom prst="rect">
            <a:avLst/>
          </a:prstGeom>
          <a:noFill/>
        </p:spPr>
        <p:txBody>
          <a:bodyPr wrap="square" rtlCol="0">
            <a:spAutoFit/>
          </a:bodyPr>
          <a:lstStyle/>
          <a:p>
            <a:pPr>
              <a:lnSpc>
                <a:spcPct val="150000"/>
              </a:lnSpc>
              <a:spcBef>
                <a:spcPts val="600"/>
              </a:spcBef>
              <a:spcAft>
                <a:spcPts val="600"/>
              </a:spcAft>
            </a:pPr>
            <a:r>
              <a:rPr lang="en-US" sz="3200" dirty="0">
                <a:solidFill>
                  <a:srgbClr val="C00000"/>
                </a:solidFill>
              </a:rPr>
              <a:t>A storage </a:t>
            </a:r>
            <a:r>
              <a:rPr lang="en-US" sz="3200" dirty="0" smtClean="0">
                <a:solidFill>
                  <a:srgbClr val="C00000"/>
                </a:solidFill>
              </a:rPr>
              <a:t>strategy?</a:t>
            </a:r>
            <a:endParaRPr lang="en-US" sz="3200" dirty="0">
              <a:solidFill>
                <a:srgbClr val="C00000"/>
              </a:solidFill>
            </a:endParaRPr>
          </a:p>
        </p:txBody>
      </p:sp>
      <p:sp>
        <p:nvSpPr>
          <p:cNvPr id="3" name="TextBox 2"/>
          <p:cNvSpPr txBox="1"/>
          <p:nvPr/>
        </p:nvSpPr>
        <p:spPr>
          <a:xfrm>
            <a:off x="838198" y="1981200"/>
            <a:ext cx="5907620" cy="4893647"/>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Storage </a:t>
            </a:r>
            <a:r>
              <a:rPr lang="en-US" dirty="0"/>
              <a:t>structures for relations:</a:t>
            </a:r>
            <a:br>
              <a:rPr lang="en-US" dirty="0"/>
            </a:br>
            <a:r>
              <a:rPr lang="en-US" dirty="0"/>
              <a:t>– heap (small data set, scan operations, use of indexes</a:t>
            </a:r>
            <a:r>
              <a:rPr lang="en-US" dirty="0" smtClean="0"/>
              <a:t>): </a:t>
            </a:r>
            <a:r>
              <a:rPr lang="en-US" dirty="0"/>
              <a:t>Set of records, partitioned into blocks - Unsorted </a:t>
            </a:r>
            <a:br>
              <a:rPr lang="en-US" dirty="0"/>
            </a:br>
            <a:r>
              <a:rPr lang="en-US" dirty="0"/>
              <a:t>– sequential (sorted static data)</a:t>
            </a:r>
            <a:br>
              <a:rPr lang="en-US" dirty="0"/>
            </a:br>
            <a:r>
              <a:rPr lang="en-US" dirty="0"/>
              <a:t>– hash (key equality search), usually static</a:t>
            </a:r>
            <a:br>
              <a:rPr lang="en-US" dirty="0"/>
            </a:br>
            <a:r>
              <a:rPr lang="en-US" dirty="0"/>
              <a:t>– tree (index sequential) (key equality and range </a:t>
            </a:r>
            <a:r>
              <a:rPr lang="en-US" dirty="0" smtClean="0"/>
              <a:t>search )</a:t>
            </a:r>
            <a:endParaRPr lang="en-US" dirty="0"/>
          </a:p>
          <a:p>
            <a:pPr marL="342900" indent="-342900">
              <a:buFont typeface="Wingdings" panose="05000000000000000000" pitchFamily="2" charset="2"/>
              <a:buChar char="v"/>
            </a:pPr>
            <a:r>
              <a:rPr lang="en-US" dirty="0" smtClean="0"/>
              <a:t>Choice </a:t>
            </a:r>
            <a:r>
              <a:rPr lang="en-US" dirty="0"/>
              <a:t>of secondary index, considering that</a:t>
            </a:r>
            <a:br>
              <a:rPr lang="en-US" dirty="0"/>
            </a:br>
            <a:r>
              <a:rPr lang="en-US" dirty="0"/>
              <a:t>– they are extremely useful</a:t>
            </a:r>
            <a:br>
              <a:rPr lang="en-US" dirty="0"/>
            </a:br>
            <a:r>
              <a:rPr lang="en-US" dirty="0"/>
              <a:t>– slow down the updated of the index keys</a:t>
            </a:r>
            <a:br>
              <a:rPr lang="en-US" dirty="0"/>
            </a:br>
            <a:r>
              <a:rPr lang="en-US" dirty="0"/>
              <a:t>– require memory </a:t>
            </a:r>
            <a:br>
              <a:rPr lang="en-US" dirty="0"/>
            </a:br>
            <a:endParaRPr lang="en-US" dirty="0" smtClean="0">
              <a:latin typeface="Times New Roman" panose="02020603050405020304" pitchFamily="18" charset="0"/>
              <a:cs typeface="Times New Roman" panose="02020603050405020304" pitchFamily="18" charset="0"/>
            </a:endParaRPr>
          </a:p>
        </p:txBody>
      </p:sp>
      <p:sp>
        <p:nvSpPr>
          <p:cNvPr id="7" name="Down Arrow 6"/>
          <p:cNvSpPr/>
          <p:nvPr/>
        </p:nvSpPr>
        <p:spPr>
          <a:xfrm>
            <a:off x="9166194" y="4738397"/>
            <a:ext cx="502120" cy="620211"/>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56"/>
          <p:cNvSpPr txBox="1"/>
          <p:nvPr/>
        </p:nvSpPr>
        <p:spPr>
          <a:xfrm>
            <a:off x="10372858" y="4826920"/>
            <a:ext cx="1666742"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IO Accesses</a:t>
            </a:r>
            <a:endParaRPr lang="en-US" b="1" dirty="0"/>
          </a:p>
        </p:txBody>
      </p:sp>
      <p:grpSp>
        <p:nvGrpSpPr>
          <p:cNvPr id="9" name="Group 8"/>
          <p:cNvGrpSpPr/>
          <p:nvPr/>
        </p:nvGrpSpPr>
        <p:grpSpPr>
          <a:xfrm>
            <a:off x="7980810" y="5358608"/>
            <a:ext cx="3049292" cy="1254047"/>
            <a:chOff x="3210088" y="4946518"/>
            <a:chExt cx="3446414" cy="1466081"/>
          </a:xfrm>
        </p:grpSpPr>
        <p:grpSp>
          <p:nvGrpSpPr>
            <p:cNvPr id="21" name="Group 20"/>
            <p:cNvGrpSpPr/>
            <p:nvPr/>
          </p:nvGrpSpPr>
          <p:grpSpPr>
            <a:xfrm>
              <a:off x="3210088" y="4946518"/>
              <a:ext cx="1495694" cy="1466081"/>
              <a:chOff x="3210088" y="4946518"/>
              <a:chExt cx="1495694" cy="1466081"/>
            </a:xfrm>
          </p:grpSpPr>
          <p:sp>
            <p:nvSpPr>
              <p:cNvPr id="28" name="Can 27"/>
              <p:cNvSpPr/>
              <p:nvPr/>
            </p:nvSpPr>
            <p:spPr>
              <a:xfrm>
                <a:off x="3210088" y="49465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Can 28"/>
              <p:cNvSpPr/>
              <p:nvPr/>
            </p:nvSpPr>
            <p:spPr>
              <a:xfrm>
                <a:off x="3362488" y="50989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Can 29"/>
              <p:cNvSpPr/>
              <p:nvPr/>
            </p:nvSpPr>
            <p:spPr>
              <a:xfrm>
                <a:off x="3514888" y="52513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Can 30"/>
              <p:cNvSpPr/>
              <p:nvPr/>
            </p:nvSpPr>
            <p:spPr>
              <a:xfrm>
                <a:off x="3667288" y="54037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Can 31"/>
              <p:cNvSpPr/>
              <p:nvPr/>
            </p:nvSpPr>
            <p:spPr>
              <a:xfrm>
                <a:off x="3819688" y="5556118"/>
                <a:ext cx="886094" cy="85648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2" name="Group 21"/>
            <p:cNvGrpSpPr/>
            <p:nvPr/>
          </p:nvGrpSpPr>
          <p:grpSpPr>
            <a:xfrm>
              <a:off x="4860538" y="4970076"/>
              <a:ext cx="1795964" cy="1418964"/>
              <a:chOff x="4860538" y="4993635"/>
              <a:chExt cx="1795964" cy="1418964"/>
            </a:xfrm>
          </p:grpSpPr>
          <p:pic>
            <p:nvPicPr>
              <p:cNvPr id="23" name="Picture 22"/>
              <p:cNvPicPr>
                <a:picLocks noChangeAspect="1"/>
              </p:cNvPicPr>
              <p:nvPr/>
            </p:nvPicPr>
            <p:blipFill>
              <a:blip r:embed="rId3"/>
              <a:stretch>
                <a:fillRect/>
              </a:stretch>
            </p:blipFill>
            <p:spPr>
              <a:xfrm>
                <a:off x="4860538" y="4993635"/>
                <a:ext cx="1186364" cy="809364"/>
              </a:xfrm>
              <a:prstGeom prst="rect">
                <a:avLst/>
              </a:prstGeom>
            </p:spPr>
          </p:pic>
          <p:pic>
            <p:nvPicPr>
              <p:cNvPr id="24" name="Picture 23"/>
              <p:cNvPicPr>
                <a:picLocks noChangeAspect="1"/>
              </p:cNvPicPr>
              <p:nvPr/>
            </p:nvPicPr>
            <p:blipFill>
              <a:blip r:embed="rId3"/>
              <a:stretch>
                <a:fillRect/>
              </a:stretch>
            </p:blipFill>
            <p:spPr>
              <a:xfrm>
                <a:off x="5012938" y="5146035"/>
                <a:ext cx="1186364" cy="809364"/>
              </a:xfrm>
              <a:prstGeom prst="rect">
                <a:avLst/>
              </a:prstGeom>
            </p:spPr>
          </p:pic>
          <p:pic>
            <p:nvPicPr>
              <p:cNvPr id="25" name="Picture 24"/>
              <p:cNvPicPr>
                <a:picLocks noChangeAspect="1"/>
              </p:cNvPicPr>
              <p:nvPr/>
            </p:nvPicPr>
            <p:blipFill>
              <a:blip r:embed="rId3"/>
              <a:stretch>
                <a:fillRect/>
              </a:stretch>
            </p:blipFill>
            <p:spPr>
              <a:xfrm>
                <a:off x="5165338" y="5298435"/>
                <a:ext cx="1186364" cy="809364"/>
              </a:xfrm>
              <a:prstGeom prst="rect">
                <a:avLst/>
              </a:prstGeom>
            </p:spPr>
          </p:pic>
          <p:pic>
            <p:nvPicPr>
              <p:cNvPr id="26" name="Picture 25"/>
              <p:cNvPicPr>
                <a:picLocks noChangeAspect="1"/>
              </p:cNvPicPr>
              <p:nvPr/>
            </p:nvPicPr>
            <p:blipFill>
              <a:blip r:embed="rId3"/>
              <a:stretch>
                <a:fillRect/>
              </a:stretch>
            </p:blipFill>
            <p:spPr>
              <a:xfrm>
                <a:off x="5317738" y="5450835"/>
                <a:ext cx="1186364" cy="809364"/>
              </a:xfrm>
              <a:prstGeom prst="rect">
                <a:avLst/>
              </a:prstGeom>
            </p:spPr>
          </p:pic>
          <p:pic>
            <p:nvPicPr>
              <p:cNvPr id="27" name="Picture 26"/>
              <p:cNvPicPr>
                <a:picLocks noChangeAspect="1"/>
              </p:cNvPicPr>
              <p:nvPr/>
            </p:nvPicPr>
            <p:blipFill>
              <a:blip r:embed="rId3"/>
              <a:stretch>
                <a:fillRect/>
              </a:stretch>
            </p:blipFill>
            <p:spPr>
              <a:xfrm>
                <a:off x="5470138" y="5603235"/>
                <a:ext cx="1186364" cy="809364"/>
              </a:xfrm>
              <a:prstGeom prst="rect">
                <a:avLst/>
              </a:prstGeom>
            </p:spPr>
          </p:pic>
        </p:grpSp>
      </p:grpSp>
      <p:grpSp>
        <p:nvGrpSpPr>
          <p:cNvPr id="10" name="Group 9"/>
          <p:cNvGrpSpPr/>
          <p:nvPr/>
        </p:nvGrpSpPr>
        <p:grpSpPr>
          <a:xfrm>
            <a:off x="7017581" y="1219200"/>
            <a:ext cx="5011111" cy="3466395"/>
            <a:chOff x="1822174" y="789338"/>
            <a:chExt cx="4209369" cy="3320586"/>
          </a:xfrm>
        </p:grpSpPr>
        <p:sp>
          <p:nvSpPr>
            <p:cNvPr id="11" name="Rectangle 10"/>
            <p:cNvSpPr/>
            <p:nvPr/>
          </p:nvSpPr>
          <p:spPr>
            <a:xfrm>
              <a:off x="1822174" y="3533913"/>
              <a:ext cx="4209369" cy="576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smtClean="0"/>
                <a:t>I/O Manager</a:t>
              </a:r>
            </a:p>
          </p:txBody>
        </p:sp>
        <p:grpSp>
          <p:nvGrpSpPr>
            <p:cNvPr id="12" name="Group 11"/>
            <p:cNvGrpSpPr/>
            <p:nvPr/>
          </p:nvGrpSpPr>
          <p:grpSpPr>
            <a:xfrm>
              <a:off x="1855558" y="809235"/>
              <a:ext cx="2684820" cy="1912651"/>
              <a:chOff x="2737528" y="809235"/>
              <a:chExt cx="2684820" cy="1912651"/>
            </a:xfrm>
          </p:grpSpPr>
          <p:sp>
            <p:nvSpPr>
              <p:cNvPr id="16" name="Rectangle 15"/>
              <p:cNvSpPr/>
              <p:nvPr/>
            </p:nvSpPr>
            <p:spPr>
              <a:xfrm>
                <a:off x="2737528" y="809235"/>
                <a:ext cx="2684820" cy="19126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t>Access Methods</a:t>
                </a:r>
              </a:p>
            </p:txBody>
          </p:sp>
          <p:sp>
            <p:nvSpPr>
              <p:cNvPr id="17" name="Rectangle 16"/>
              <p:cNvSpPr/>
              <p:nvPr/>
            </p:nvSpPr>
            <p:spPr>
              <a:xfrm>
                <a:off x="2863720" y="2093537"/>
                <a:ext cx="1161288" cy="4724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000" b="1" dirty="0" smtClean="0">
                    <a:solidFill>
                      <a:schemeClr val="bg1"/>
                    </a:solidFill>
                  </a:rPr>
                  <a:t>Heap File</a:t>
                </a:r>
              </a:p>
            </p:txBody>
          </p:sp>
          <p:sp>
            <p:nvSpPr>
              <p:cNvPr id="18" name="Rectangle 17"/>
              <p:cNvSpPr/>
              <p:nvPr/>
            </p:nvSpPr>
            <p:spPr>
              <a:xfrm>
                <a:off x="4147080" y="2071451"/>
                <a:ext cx="1161288" cy="4945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000" b="1" dirty="0" smtClean="0">
                    <a:solidFill>
                      <a:schemeClr val="bg1"/>
                    </a:solidFill>
                  </a:rPr>
                  <a:t>B+-</a:t>
                </a:r>
                <a:r>
                  <a:rPr lang="en-US" sz="2000" b="1" smtClean="0">
                    <a:solidFill>
                      <a:schemeClr val="bg1"/>
                    </a:solidFill>
                  </a:rPr>
                  <a:t>tree Index</a:t>
                </a:r>
                <a:endParaRPr lang="en-US" sz="2000" b="1" dirty="0" smtClean="0">
                  <a:solidFill>
                    <a:schemeClr val="bg1"/>
                  </a:solidFill>
                </a:endParaRPr>
              </a:p>
            </p:txBody>
          </p:sp>
          <p:sp>
            <p:nvSpPr>
              <p:cNvPr id="19" name="Rectangle 18"/>
              <p:cNvSpPr/>
              <p:nvPr/>
            </p:nvSpPr>
            <p:spPr>
              <a:xfrm>
                <a:off x="2863720" y="1473122"/>
                <a:ext cx="1161288" cy="4945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000" b="1" dirty="0" smtClean="0">
                    <a:solidFill>
                      <a:schemeClr val="bg1"/>
                    </a:solidFill>
                  </a:rPr>
                  <a:t>Sorted File</a:t>
                </a:r>
              </a:p>
            </p:txBody>
          </p:sp>
          <p:sp>
            <p:nvSpPr>
              <p:cNvPr id="20" name="Rectangle 19"/>
              <p:cNvSpPr/>
              <p:nvPr/>
            </p:nvSpPr>
            <p:spPr>
              <a:xfrm>
                <a:off x="4147080" y="1473122"/>
                <a:ext cx="1161288" cy="4945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000" b="1" dirty="0" smtClean="0">
                    <a:solidFill>
                      <a:schemeClr val="bg1"/>
                    </a:solidFill>
                  </a:rPr>
                  <a:t>Hash Index</a:t>
                </a:r>
              </a:p>
            </p:txBody>
          </p:sp>
        </p:grpSp>
        <p:sp>
          <p:nvSpPr>
            <p:cNvPr id="13" name="Rectangle 12"/>
            <p:cNvSpPr/>
            <p:nvPr/>
          </p:nvSpPr>
          <p:spPr>
            <a:xfrm>
              <a:off x="1833550" y="2836764"/>
              <a:ext cx="2667004" cy="576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t>Buffer Manager</a:t>
              </a:r>
            </a:p>
          </p:txBody>
        </p:sp>
        <p:sp>
          <p:nvSpPr>
            <p:cNvPr id="14" name="Rectangle 13"/>
            <p:cNvSpPr/>
            <p:nvPr/>
          </p:nvSpPr>
          <p:spPr>
            <a:xfrm rot="16200000">
              <a:off x="3659748" y="1822369"/>
              <a:ext cx="2642072" cy="576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400" dirty="0" smtClean="0"/>
                <a:t>Concurrency Control Manager</a:t>
              </a:r>
            </a:p>
          </p:txBody>
        </p:sp>
        <p:sp>
          <p:nvSpPr>
            <p:cNvPr id="15" name="Rectangle 14"/>
            <p:cNvSpPr/>
            <p:nvPr/>
          </p:nvSpPr>
          <p:spPr>
            <a:xfrm rot="16200000">
              <a:off x="4422501" y="1822368"/>
              <a:ext cx="2642072" cy="576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80000"/>
                </a:lnSpc>
              </a:pPr>
              <a:r>
                <a:rPr lang="en-US" sz="2400" dirty="0" smtClean="0"/>
                <a:t>Recovery Manager</a:t>
              </a:r>
            </a:p>
          </p:txBody>
        </p:sp>
      </p:grpSp>
    </p:spTree>
    <p:extLst>
      <p:ext uri="{BB962C8B-B14F-4D97-AF65-F5344CB8AC3E}">
        <p14:creationId xmlns:p14="http://schemas.microsoft.com/office/powerpoint/2010/main" val="14696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56B3-4AAA-9741-AECB-6D8CE4BCA90E}"/>
              </a:ext>
            </a:extLst>
          </p:cNvPr>
          <p:cNvSpPr>
            <a:spLocks noGrp="1"/>
          </p:cNvSpPr>
          <p:nvPr>
            <p:ph type="title"/>
          </p:nvPr>
        </p:nvSpPr>
        <p:spPr/>
        <p:txBody>
          <a:bodyPr/>
          <a:lstStyle/>
          <a:p>
            <a:r>
              <a:rPr lang="en-US" dirty="0">
                <a:solidFill>
                  <a:srgbClr val="0070C0"/>
                </a:solidFill>
              </a:rPr>
              <a:t>Tips and insights for database </a:t>
            </a:r>
            <a:r>
              <a:rPr lang="en-US" dirty="0" err="1">
                <a:solidFill>
                  <a:srgbClr val="0070C0"/>
                </a:solidFill>
              </a:rPr>
              <a:t>profresssionals</a:t>
            </a:r>
            <a:endParaRPr lang="en-US" dirty="0">
              <a:solidFill>
                <a:srgbClr val="0070C0"/>
              </a:solidFill>
            </a:endParaRPr>
          </a:p>
        </p:txBody>
      </p:sp>
      <p:sp>
        <p:nvSpPr>
          <p:cNvPr id="3" name="Content Placeholder 2">
            <a:extLst>
              <a:ext uri="{FF2B5EF4-FFF2-40B4-BE49-F238E27FC236}">
                <a16:creationId xmlns:a16="http://schemas.microsoft.com/office/drawing/2014/main" id="{EE82F018-E1B1-0C44-9D90-A257E4ED04D4}"/>
              </a:ext>
            </a:extLst>
          </p:cNvPr>
          <p:cNvSpPr>
            <a:spLocks noGrp="1"/>
          </p:cNvSpPr>
          <p:nvPr>
            <p:ph idx="1"/>
          </p:nvPr>
        </p:nvSpPr>
        <p:spPr/>
        <p:txBody>
          <a:bodyPr>
            <a:normAutofit fontScale="92500" lnSpcReduction="20000"/>
          </a:bodyPr>
          <a:lstStyle/>
          <a:p>
            <a:r>
              <a:rPr lang="en-US" dirty="0"/>
              <a:t>Utilizing materialized view can bring marked improvement in both total disk I/O and query response.</a:t>
            </a:r>
          </a:p>
          <a:p>
            <a:r>
              <a:rPr lang="en-US" dirty="0"/>
              <a:t>Good candidates to consider for materialization are the natural view of frequent queries and also common ancestors of those views.</a:t>
            </a:r>
          </a:p>
          <a:p>
            <a:r>
              <a:rPr lang="en-US" dirty="0"/>
              <a:t>Star schemas can make a materialized view applicable to a large family of queries, thereby multiplying the gain for the given resources.</a:t>
            </a:r>
          </a:p>
          <a:p>
            <a:r>
              <a:rPr lang="en-US" dirty="0"/>
              <a:t>Lattice structure diagrams can facilitate the selection of materialized views and also the planning of data update paths through the lattice.</a:t>
            </a:r>
          </a:p>
          <a:p>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80</a:t>
            </a:fld>
            <a:endParaRPr lang="en-US">
              <a:solidFill>
                <a:prstClr val="black">
                  <a:tint val="75000"/>
                </a:prstClr>
              </a:solidFill>
            </a:endParaRPr>
          </a:p>
        </p:txBody>
      </p:sp>
    </p:spTree>
    <p:extLst>
      <p:ext uri="{BB962C8B-B14F-4D97-AF65-F5344CB8AC3E}">
        <p14:creationId xmlns:p14="http://schemas.microsoft.com/office/powerpoint/2010/main" val="467151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56B3-4AAA-9741-AECB-6D8CE4BCA90E}"/>
              </a:ext>
            </a:extLst>
          </p:cNvPr>
          <p:cNvSpPr>
            <a:spLocks noGrp="1"/>
          </p:cNvSpPr>
          <p:nvPr>
            <p:ph type="title"/>
          </p:nvPr>
        </p:nvSpPr>
        <p:spPr>
          <a:xfrm>
            <a:off x="609600" y="228600"/>
            <a:ext cx="10972801" cy="711081"/>
          </a:xfrm>
        </p:spPr>
        <p:txBody>
          <a:bodyPr/>
          <a:lstStyle/>
          <a:p>
            <a:r>
              <a:rPr lang="en-US" dirty="0">
                <a:solidFill>
                  <a:srgbClr val="0070C0"/>
                </a:solidFill>
              </a:rPr>
              <a:t>Tips and insights for database </a:t>
            </a:r>
            <a:r>
              <a:rPr lang="en-US" dirty="0" err="1">
                <a:solidFill>
                  <a:srgbClr val="0070C0"/>
                </a:solidFill>
              </a:rPr>
              <a:t>profresssionals</a:t>
            </a:r>
            <a:endParaRPr lang="en-US" dirty="0">
              <a:solidFill>
                <a:srgbClr val="0070C0"/>
              </a:solidFill>
            </a:endParaRPr>
          </a:p>
        </p:txBody>
      </p:sp>
      <p:sp>
        <p:nvSpPr>
          <p:cNvPr id="3" name="Content Placeholder 2">
            <a:extLst>
              <a:ext uri="{FF2B5EF4-FFF2-40B4-BE49-F238E27FC236}">
                <a16:creationId xmlns:a16="http://schemas.microsoft.com/office/drawing/2014/main" id="{EE82F018-E1B1-0C44-9D90-A257E4ED04D4}"/>
              </a:ext>
            </a:extLst>
          </p:cNvPr>
          <p:cNvSpPr>
            <a:spLocks noGrp="1"/>
          </p:cNvSpPr>
          <p:nvPr>
            <p:ph idx="1"/>
          </p:nvPr>
        </p:nvSpPr>
        <p:spPr/>
        <p:txBody>
          <a:bodyPr>
            <a:normAutofit fontScale="92500" lnSpcReduction="10000"/>
          </a:bodyPr>
          <a:lstStyle/>
          <a:p>
            <a:r>
              <a:rPr lang="en-US" dirty="0"/>
              <a:t>Decide on the update strategy for each materialized view.</a:t>
            </a:r>
          </a:p>
          <a:p>
            <a:r>
              <a:rPr lang="en-US" dirty="0"/>
              <a:t>Set a limit on the number of views you are willing to design and maintain.</a:t>
            </a:r>
          </a:p>
          <a:p>
            <a:r>
              <a:rPr lang="en-US" dirty="0"/>
              <a:t>Decide on a limit for the amount of disk space available for materialized views.</a:t>
            </a:r>
          </a:p>
          <a:p>
            <a:r>
              <a:rPr lang="en-US" dirty="0"/>
              <a:t>Materialized views need indexing too!</a:t>
            </a:r>
          </a:p>
          <a:p>
            <a:r>
              <a:rPr lang="en-US" dirty="0"/>
              <a:t>Help the query compiler find matching materialized views.</a:t>
            </a:r>
          </a:p>
          <a:p>
            <a:r>
              <a:rPr lang="en-US" dirty="0"/>
              <a:t>Avoid problematic materialized view designs that make routing hard.</a:t>
            </a:r>
          </a:p>
          <a:p>
            <a:endParaRPr lang="en-US" dirty="0"/>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81</a:t>
            </a:fld>
            <a:endParaRPr lang="en-US">
              <a:solidFill>
                <a:prstClr val="black">
                  <a:tint val="75000"/>
                </a:prstClr>
              </a:solidFill>
            </a:endParaRPr>
          </a:p>
        </p:txBody>
      </p:sp>
    </p:spTree>
    <p:extLst>
      <p:ext uri="{BB962C8B-B14F-4D97-AF65-F5344CB8AC3E}">
        <p14:creationId xmlns:p14="http://schemas.microsoft.com/office/powerpoint/2010/main" val="19408443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82</a:t>
            </a:fld>
            <a:endParaRPr lang="en-US">
              <a:solidFill>
                <a:prstClr val="black">
                  <a:tint val="75000"/>
                </a:prst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7859"/>
            <a:ext cx="12632445" cy="70687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273" y="1967345"/>
            <a:ext cx="6520873" cy="489065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465" y="-189201"/>
            <a:ext cx="4848681" cy="3227964"/>
          </a:xfrm>
          <a:prstGeom prst="rect">
            <a:avLst/>
          </a:prstGeom>
        </p:spPr>
      </p:pic>
    </p:spTree>
    <p:extLst>
      <p:ext uri="{BB962C8B-B14F-4D97-AF65-F5344CB8AC3E}">
        <p14:creationId xmlns:p14="http://schemas.microsoft.com/office/powerpoint/2010/main" val="2329156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2" name="TextBox 51"/>
          <p:cNvSpPr txBox="1"/>
          <p:nvPr/>
        </p:nvSpPr>
        <p:spPr>
          <a:xfrm>
            <a:off x="0" y="297487"/>
            <a:ext cx="12192000" cy="769313"/>
          </a:xfrm>
          <a:prstGeom prst="rect">
            <a:avLst/>
          </a:prstGeom>
          <a:noFill/>
        </p:spPr>
        <p:txBody>
          <a:bodyPr wrap="square" rtlCol="0">
            <a:spAutoFit/>
          </a:bodyPr>
          <a:lstStyle/>
          <a:p>
            <a:pPr algn="ctr" defTabSz="914126"/>
            <a:r>
              <a:rPr lang="en-US" sz="4400" dirty="0" smtClean="0">
                <a:solidFill>
                  <a:srgbClr val="0070C0"/>
                </a:solidFill>
                <a:latin typeface="Times New Roman" panose="02020603050405020304" pitchFamily="18" charset="0"/>
                <a:cs typeface="Times New Roman" panose="02020603050405020304" pitchFamily="18" charset="0"/>
              </a:rPr>
              <a:t>Physical</a:t>
            </a:r>
            <a:r>
              <a:rPr lang="en-US" sz="4400" dirty="0" smtClean="0">
                <a:solidFill>
                  <a:srgbClr val="0070C0"/>
                </a:solidFill>
              </a:rPr>
              <a:t> </a:t>
            </a:r>
            <a:r>
              <a:rPr lang="en-US" sz="4400" dirty="0">
                <a:solidFill>
                  <a:srgbClr val="0070C0"/>
                </a:solidFill>
              </a:rPr>
              <a:t>Database Design</a:t>
            </a:r>
            <a:endParaRPr lang="en-US" sz="4399" b="1"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9</a:t>
            </a:fld>
            <a:endParaRPr lang="en-US">
              <a:solidFill>
                <a:prstClr val="black">
                  <a:tint val="75000"/>
                </a:prstClr>
              </a:solidFill>
            </a:endParaRPr>
          </a:p>
        </p:txBody>
      </p:sp>
      <p:sp>
        <p:nvSpPr>
          <p:cNvPr id="2" name="TextBox 1"/>
          <p:cNvSpPr txBox="1"/>
          <p:nvPr/>
        </p:nvSpPr>
        <p:spPr>
          <a:xfrm>
            <a:off x="838198" y="1066800"/>
            <a:ext cx="10972802" cy="523220"/>
          </a:xfrm>
          <a:prstGeom prst="rect">
            <a:avLst/>
          </a:prstGeom>
          <a:noFill/>
        </p:spPr>
        <p:txBody>
          <a:bodyPr wrap="square" rtlCol="0">
            <a:spAutoFit/>
          </a:bodyPr>
          <a:lstStyle/>
          <a:p>
            <a:r>
              <a:rPr lang="en-US" sz="2800" dirty="0">
                <a:solidFill>
                  <a:srgbClr val="C00000"/>
                </a:solidFill>
              </a:rPr>
              <a:t>Index Classification</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8198" y="1828800"/>
            <a:ext cx="10058402" cy="3970318"/>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v"/>
            </a:pPr>
            <a:r>
              <a:rPr lang="en-US" b="1" dirty="0"/>
              <a:t>Clustered/</a:t>
            </a:r>
            <a:r>
              <a:rPr lang="en-US" b="1" dirty="0" err="1"/>
              <a:t>unclustered</a:t>
            </a:r>
            <a:r>
              <a:rPr lang="en-US" b="1" dirty="0"/>
              <a:t> </a:t>
            </a:r>
            <a:endParaRPr lang="en-US" b="1" dirty="0" smtClean="0"/>
          </a:p>
          <a:p>
            <a:pPr>
              <a:spcBef>
                <a:spcPts val="600"/>
              </a:spcBef>
              <a:spcAft>
                <a:spcPts val="600"/>
              </a:spcAft>
            </a:pPr>
            <a:r>
              <a:rPr lang="en-US" dirty="0" smtClean="0"/>
              <a:t>– </a:t>
            </a:r>
            <a:r>
              <a:rPr lang="en-US" dirty="0"/>
              <a:t>Clustered = records close in index are close in data </a:t>
            </a:r>
            <a:endParaRPr lang="en-US" dirty="0" smtClean="0"/>
          </a:p>
          <a:p>
            <a:pPr>
              <a:spcBef>
                <a:spcPts val="600"/>
              </a:spcBef>
              <a:spcAft>
                <a:spcPts val="600"/>
              </a:spcAft>
            </a:pPr>
            <a:r>
              <a:rPr lang="en-US" dirty="0" smtClean="0"/>
              <a:t>– </a:t>
            </a:r>
            <a:r>
              <a:rPr lang="en-US" dirty="0" err="1"/>
              <a:t>Unclustered</a:t>
            </a:r>
            <a:r>
              <a:rPr lang="en-US" dirty="0"/>
              <a:t> = records close in index may be far in </a:t>
            </a:r>
            <a:r>
              <a:rPr lang="en-US" dirty="0" smtClean="0"/>
              <a:t>data</a:t>
            </a:r>
          </a:p>
          <a:p>
            <a:pPr marL="342900" indent="-342900">
              <a:spcBef>
                <a:spcPts val="600"/>
              </a:spcBef>
              <a:spcAft>
                <a:spcPts val="600"/>
              </a:spcAft>
              <a:buFont typeface="Wingdings" panose="05000000000000000000" pitchFamily="2" charset="2"/>
              <a:buChar char="v"/>
            </a:pPr>
            <a:r>
              <a:rPr lang="en-US" dirty="0" smtClean="0"/>
              <a:t> </a:t>
            </a:r>
            <a:r>
              <a:rPr lang="en-US" b="1" dirty="0" smtClean="0"/>
              <a:t>Primary/secondary</a:t>
            </a:r>
          </a:p>
          <a:p>
            <a:pPr>
              <a:spcBef>
                <a:spcPts val="600"/>
              </a:spcBef>
              <a:spcAft>
                <a:spcPts val="600"/>
              </a:spcAft>
            </a:pPr>
            <a:r>
              <a:rPr lang="en-US" dirty="0" smtClean="0"/>
              <a:t>– </a:t>
            </a:r>
            <a:r>
              <a:rPr lang="en-US" dirty="0"/>
              <a:t>Meaning 1: </a:t>
            </a:r>
            <a:r>
              <a:rPr lang="en-US" dirty="0" smtClean="0"/>
              <a:t>Primary </a:t>
            </a:r>
            <a:r>
              <a:rPr lang="en-US" dirty="0"/>
              <a:t>= is over attributes that include the primary key </a:t>
            </a:r>
            <a:r>
              <a:rPr lang="en-US" dirty="0" smtClean="0"/>
              <a:t> </a:t>
            </a:r>
            <a:r>
              <a:rPr lang="en-US" dirty="0"/>
              <a:t>Secondary = otherwise </a:t>
            </a:r>
            <a:endParaRPr lang="en-US" dirty="0" smtClean="0"/>
          </a:p>
          <a:p>
            <a:pPr>
              <a:spcBef>
                <a:spcPts val="600"/>
              </a:spcBef>
              <a:spcAft>
                <a:spcPts val="600"/>
              </a:spcAft>
            </a:pPr>
            <a:r>
              <a:rPr lang="en-US" dirty="0" smtClean="0"/>
              <a:t>– </a:t>
            </a:r>
            <a:r>
              <a:rPr lang="en-US" dirty="0"/>
              <a:t>Meaning 2: means the same as clustered/</a:t>
            </a:r>
            <a:r>
              <a:rPr lang="en-US" dirty="0" err="1"/>
              <a:t>unclustered</a:t>
            </a:r>
            <a:r>
              <a:rPr lang="en-US" dirty="0"/>
              <a:t> </a:t>
            </a:r>
            <a:endParaRPr lang="en-US" dirty="0" smtClean="0"/>
          </a:p>
          <a:p>
            <a:pPr marL="342900" indent="-342900">
              <a:spcBef>
                <a:spcPts val="600"/>
              </a:spcBef>
              <a:spcAft>
                <a:spcPts val="600"/>
              </a:spcAft>
              <a:buFont typeface="Wingdings" panose="05000000000000000000" pitchFamily="2" charset="2"/>
              <a:buChar char="v"/>
            </a:pPr>
            <a:r>
              <a:rPr lang="en-US" b="1" dirty="0" smtClean="0"/>
              <a:t>Organization</a:t>
            </a:r>
            <a:r>
              <a:rPr lang="en-US" dirty="0"/>
              <a:t>: B+ tree or Hash table</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611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2.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3.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4.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5.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6.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7.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8.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ppt/theme/themeOverride9.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16877</TotalTime>
  <Words>6005</Words>
  <Application>Microsoft Office PowerPoint</Application>
  <PresentationFormat>Widescreen</PresentationFormat>
  <Paragraphs>1410</Paragraphs>
  <Slides>82</Slides>
  <Notes>51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Arial</vt:lpstr>
      <vt:lpstr>Book Antiqua</vt:lpstr>
      <vt:lpstr>Calibri</vt:lpstr>
      <vt:lpstr>Cambria Math</vt:lpstr>
      <vt:lpstr>Courier</vt:lpstr>
      <vt:lpstr>Menlo</vt:lpstr>
      <vt:lpstr>Roboto</vt:lpstr>
      <vt:lpstr>Tahoma</vt:lpstr>
      <vt:lpstr>Times New Roman</vt:lpstr>
      <vt:lpstr>Wingdings</vt:lpstr>
      <vt:lpstr>7_Office Theme</vt:lpstr>
      <vt:lpstr>Physical Database Design &amp; Tuning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Tree Basics</vt:lpstr>
      <vt:lpstr>B+ Tree Basics</vt:lpstr>
      <vt:lpstr>B+ Tree Page Format</vt:lpstr>
      <vt:lpstr>B+ Trees: Operations, Design &amp; Cost</vt:lpstr>
      <vt:lpstr>Searching a B+ Tree</vt:lpstr>
      <vt:lpstr>B+ Tree: Search</vt:lpstr>
      <vt:lpstr>B+ Tree Search</vt:lpstr>
      <vt:lpstr>B+ Tree Range Search Animation</vt:lpstr>
      <vt:lpstr>B+ Tree: Insert</vt:lpstr>
      <vt:lpstr>PowerPoint Presentation</vt:lpstr>
      <vt:lpstr>PowerPoint Presentation</vt:lpstr>
      <vt:lpstr>PowerPoint Presentation</vt:lpstr>
      <vt:lpstr>PowerPoint Presentation</vt:lpstr>
      <vt:lpstr>Fast Insertions &amp; Self-Balancing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Tree Design</vt:lpstr>
      <vt:lpstr>B+ Tree: High Fanout = Smaller &amp; Lower IO</vt:lpstr>
      <vt:lpstr>B+ Trees in Practice</vt:lpstr>
      <vt:lpstr>Cost: Number of Block accesses : Read </vt:lpstr>
      <vt:lpstr>Cost: Number of Block accesses : Update</vt:lpstr>
      <vt:lpstr>Cost: Number of Block accesses : Insert</vt:lpstr>
      <vt:lpstr>Cost: Number of Block accesses : Delete</vt:lpstr>
      <vt:lpstr>Clustered Indexes</vt:lpstr>
      <vt:lpstr>Clustered vs. Unclustered Index</vt:lpstr>
      <vt:lpstr>Clustered vs. Unclustered Index</vt:lpstr>
      <vt:lpstr>Summary</vt:lpstr>
      <vt:lpstr>B+-tree indices are an alternative to indexed sequential files</vt:lpstr>
      <vt:lpstr>Composite Index</vt:lpstr>
      <vt:lpstr>How does composite index work?</vt:lpstr>
      <vt:lpstr>How does composite index work?</vt:lpstr>
      <vt:lpstr>Example</vt:lpstr>
      <vt:lpstr>Query cost  </vt:lpstr>
      <vt:lpstr>Query cost Composite Index Approach  </vt:lpstr>
      <vt:lpstr>Bitmap Indexing in DBMS</vt:lpstr>
      <vt:lpstr>Storing the Bitmap index</vt:lpstr>
      <vt:lpstr>Advantages Disadvantages of Bitmap </vt:lpstr>
      <vt:lpstr> How to choose indexes  </vt:lpstr>
      <vt:lpstr>Selecting materialized view</vt:lpstr>
      <vt:lpstr>Simple View Materialization</vt:lpstr>
      <vt:lpstr>Simple View Materialization</vt:lpstr>
      <vt:lpstr>Simple View Materialization</vt:lpstr>
      <vt:lpstr>Simple View Materialization</vt:lpstr>
      <vt:lpstr>Simple View Materialization</vt:lpstr>
      <vt:lpstr>Simple View Materialization</vt:lpstr>
      <vt:lpstr>Exploiting Commonality</vt:lpstr>
      <vt:lpstr>Tracking profitability by invoice date</vt:lpstr>
      <vt:lpstr>Tracking profitability by invoice date</vt:lpstr>
      <vt:lpstr>Tracking profitability by invoice date</vt:lpstr>
      <vt:lpstr>Tracking profitability by invoice date</vt:lpstr>
      <vt:lpstr>Tracking profitability by customer</vt:lpstr>
      <vt:lpstr>Tracking profitability by customer</vt:lpstr>
      <vt:lpstr>Tracking profitability by customer</vt:lpstr>
      <vt:lpstr>Tracking profitability by customer</vt:lpstr>
      <vt:lpstr>Exploiting Commonality</vt:lpstr>
      <vt:lpstr>Exploiting Commonality</vt:lpstr>
      <vt:lpstr>Exploiting Commonality</vt:lpstr>
      <vt:lpstr>Exploiting Group and Generalization</vt:lpstr>
      <vt:lpstr>Exploiting Group and Generalization</vt:lpstr>
      <vt:lpstr>Resource Considerations</vt:lpstr>
      <vt:lpstr>Tips and insights for database profresssionals</vt:lpstr>
      <vt:lpstr>Tips and insights for database profresssionals</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admin</cp:lastModifiedBy>
  <cp:revision>1212</cp:revision>
  <dcterms:created xsi:type="dcterms:W3CDTF">2013-09-12T13:05:01Z</dcterms:created>
  <dcterms:modified xsi:type="dcterms:W3CDTF">2019-10-02T09:58:02Z</dcterms:modified>
  <cp:category>Presentations, Business Presentations, Free PowerPoint Templates</cp:category>
  <cp:contentStatus>Template</cp:contentStatus>
</cp:coreProperties>
</file>