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42" r:id="rId2"/>
    <p:sldId id="343" r:id="rId3"/>
    <p:sldId id="432" r:id="rId4"/>
    <p:sldId id="440" r:id="rId5"/>
    <p:sldId id="442" r:id="rId6"/>
    <p:sldId id="434" r:id="rId7"/>
    <p:sldId id="435" r:id="rId8"/>
    <p:sldId id="454" r:id="rId9"/>
    <p:sldId id="436" r:id="rId10"/>
    <p:sldId id="437" r:id="rId11"/>
    <p:sldId id="460" r:id="rId12"/>
    <p:sldId id="423" r:id="rId13"/>
    <p:sldId id="446" r:id="rId14"/>
    <p:sldId id="424" r:id="rId15"/>
    <p:sldId id="441" r:id="rId16"/>
    <p:sldId id="425" r:id="rId17"/>
    <p:sldId id="426" r:id="rId18"/>
    <p:sldId id="443" r:id="rId19"/>
    <p:sldId id="427" r:id="rId20"/>
    <p:sldId id="428" r:id="rId21"/>
    <p:sldId id="456" r:id="rId22"/>
    <p:sldId id="455" r:id="rId23"/>
    <p:sldId id="457" r:id="rId24"/>
    <p:sldId id="430" r:id="rId25"/>
    <p:sldId id="411" r:id="rId26"/>
    <p:sldId id="409" r:id="rId27"/>
    <p:sldId id="410" r:id="rId28"/>
    <p:sldId id="412" r:id="rId29"/>
    <p:sldId id="380" r:id="rId30"/>
    <p:sldId id="381" r:id="rId31"/>
    <p:sldId id="414" r:id="rId32"/>
    <p:sldId id="382" r:id="rId33"/>
    <p:sldId id="444" r:id="rId34"/>
    <p:sldId id="445" r:id="rId35"/>
    <p:sldId id="415" r:id="rId36"/>
    <p:sldId id="386" r:id="rId37"/>
    <p:sldId id="447" r:id="rId38"/>
    <p:sldId id="448" r:id="rId39"/>
    <p:sldId id="449" r:id="rId40"/>
    <p:sldId id="384" r:id="rId41"/>
    <p:sldId id="387" r:id="rId42"/>
    <p:sldId id="397" r:id="rId43"/>
    <p:sldId id="398" r:id="rId44"/>
    <p:sldId id="399" r:id="rId45"/>
    <p:sldId id="401" r:id="rId46"/>
    <p:sldId id="402" r:id="rId47"/>
    <p:sldId id="403" r:id="rId48"/>
    <p:sldId id="404" r:id="rId49"/>
    <p:sldId id="405" r:id="rId50"/>
    <p:sldId id="406" r:id="rId51"/>
    <p:sldId id="407" r:id="rId52"/>
    <p:sldId id="458" r:id="rId53"/>
    <p:sldId id="459" r:id="rId54"/>
    <p:sldId id="369" r:id="rId55"/>
    <p:sldId id="371" r:id="rId56"/>
    <p:sldId id="372" r:id="rId57"/>
    <p:sldId id="373" r:id="rId58"/>
    <p:sldId id="461" r:id="rId59"/>
    <p:sldId id="450"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6]" lastIdx="1" clrIdx="0"/>
  <p:cmAuthor id="2" name="Microsoft Office User" initials="Office" lastIdx="1" clrIdx="1"/>
  <p:cmAuthor id="3" name="Microsoft Office User" initials="Office [2]" lastIdx="1" clrIdx="2"/>
  <p:cmAuthor id="4" name="Microsoft Office User" initials="Office [3]" lastIdx="1" clrIdx="3"/>
  <p:cmAuthor id="5" name="Microsoft Office User" initials="Office [4]"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85" autoAdjust="0"/>
    <p:restoredTop sz="79894" autoAdjust="0"/>
  </p:normalViewPr>
  <p:slideViewPr>
    <p:cSldViewPr>
      <p:cViewPr varScale="1">
        <p:scale>
          <a:sx n="85" d="100"/>
          <a:sy n="85" d="100"/>
        </p:scale>
        <p:origin x="1984" y="176"/>
      </p:cViewPr>
      <p:guideLst>
        <p:guide orient="horz" pos="2160"/>
        <p:guide pos="2880"/>
      </p:guideLst>
    </p:cSldViewPr>
  </p:slideViewPr>
  <p:outlineViewPr>
    <p:cViewPr>
      <p:scale>
        <a:sx n="33" d="100"/>
        <a:sy n="33" d="100"/>
      </p:scale>
      <p:origin x="0" y="-2917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E336A5-CB01-486C-8DFC-E33B95DB5591}" type="datetimeFigureOut">
              <a:rPr lang="en-US" smtClean="0"/>
              <a:pPr/>
              <a:t>11/13/19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304D-4334-4397-850E-46F4A5A3C94F}" type="slidenum">
              <a:rPr lang="en-US" smtClean="0"/>
              <a:pPr/>
              <a:t>‹#›</a:t>
            </a:fld>
            <a:endParaRPr lang="en-US"/>
          </a:p>
        </p:txBody>
      </p:sp>
    </p:spTree>
    <p:extLst>
      <p:ext uri="{BB962C8B-B14F-4D97-AF65-F5344CB8AC3E}">
        <p14:creationId xmlns:p14="http://schemas.microsoft.com/office/powerpoint/2010/main" val="99534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9489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crack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a:t>
            </a:r>
          </a:p>
          <a:p>
            <a:r>
              <a:rPr lang="vi-VN" dirty="0"/>
              <a:t>Phân phối là một trong những vấn đề phức tạp nhất trong thế giới mã hoá. Tôi sẽ thảo luận về khoá mã hóa</a:t>
            </a:r>
            <a:endParaRPr lang="en-US" dirty="0"/>
          </a:p>
          <a:p>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ngay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endParaRPr lang="en-US" sz="1200" kern="1200" dirty="0">
              <a:solidFill>
                <a:schemeClr val="tx1"/>
              </a:solidFill>
              <a:effectLst/>
              <a:latin typeface="+mn-lt"/>
              <a:ea typeface="+mn-ea"/>
              <a:cs typeface="+mn-cs"/>
            </a:endParaRPr>
          </a:p>
          <a:p>
            <a:r>
              <a:rPr lang="vi-VN" dirty="0"/>
              <a:t>Ví dụ, bạn phải xác định mức độ bảo mật của dữ liệu bạn đang lưu trữ và liệu bạn có</a:t>
            </a:r>
            <a:r>
              <a:rPr lang="en-US" dirty="0"/>
              <a:t> </a:t>
            </a:r>
            <a:r>
              <a:rPr lang="vi-VN" dirty="0"/>
              <a:t>Tùy thuộc vào bất kỳ luật nào liên quan đến bảo mật dữ liệu</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12</a:t>
            </a:fld>
            <a:endParaRPr lang="en-US"/>
          </a:p>
        </p:txBody>
      </p:sp>
    </p:spTree>
    <p:extLst>
      <p:ext uri="{BB962C8B-B14F-4D97-AF65-F5344CB8AC3E}">
        <p14:creationId xmlns:p14="http://schemas.microsoft.com/office/powerpoint/2010/main" val="53239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SQL Server chia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an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Service Master Key - SMK</a:t>
            </a:r>
          </a:p>
          <a:p>
            <a:pPr lvl="0"/>
            <a:r>
              <a:rPr lang="en-US" sz="1200" kern="1200" dirty="0">
                <a:solidFill>
                  <a:schemeClr val="tx1"/>
                </a:solidFill>
                <a:effectLst/>
                <a:latin typeface="+mn-lt"/>
                <a:ea typeface="+mn-ea"/>
                <a:cs typeface="+mn-cs"/>
              </a:rPr>
              <a:t>Database Master Key DMK</a:t>
            </a:r>
          </a:p>
          <a:p>
            <a:pPr lvl="0"/>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SQL Server 2012:</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13</a:t>
            </a:fld>
            <a:endParaRPr lang="en-US"/>
          </a:p>
        </p:txBody>
      </p:sp>
    </p:spTree>
    <p:extLst>
      <p:ext uri="{BB962C8B-B14F-4D97-AF65-F5344CB8AC3E}">
        <p14:creationId xmlns:p14="http://schemas.microsoft.com/office/powerpoint/2010/main" val="249626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describes a hierarchical structure for encryption key management</a:t>
            </a:r>
            <a:r>
              <a:rPr lang="en-US" dirty="0"/>
              <a:t> </a:t>
            </a:r>
            <a:br>
              <a:rPr lang="en-US" dirty="0"/>
            </a:b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SQL Server chia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an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Service Master Key - SMK</a:t>
            </a:r>
          </a:p>
          <a:p>
            <a:pPr lvl="0"/>
            <a:r>
              <a:rPr lang="en-US" sz="1200" kern="1200" dirty="0">
                <a:solidFill>
                  <a:schemeClr val="tx1"/>
                </a:solidFill>
                <a:effectLst/>
                <a:latin typeface="+mn-lt"/>
                <a:ea typeface="+mn-ea"/>
                <a:cs typeface="+mn-cs"/>
              </a:rPr>
              <a:t>Database Master Key DMK</a:t>
            </a:r>
          </a:p>
          <a:p>
            <a:pPr lvl="0"/>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SQL Server 2012:</a:t>
            </a:r>
          </a:p>
        </p:txBody>
      </p:sp>
      <p:sp>
        <p:nvSpPr>
          <p:cNvPr id="4" name="Slide Number Placeholder 3"/>
          <p:cNvSpPr>
            <a:spLocks noGrp="1"/>
          </p:cNvSpPr>
          <p:nvPr>
            <p:ph type="sldNum" sz="quarter" idx="10"/>
          </p:nvPr>
        </p:nvSpPr>
        <p:spPr/>
        <p:txBody>
          <a:bodyPr/>
          <a:lstStyle/>
          <a:p>
            <a:fld id="{E3E7304D-4334-4397-850E-46F4A5A3C94F}" type="slidenum">
              <a:rPr lang="en-US" smtClean="0"/>
              <a:pPr/>
              <a:t>14</a:t>
            </a:fld>
            <a:endParaRPr lang="en-US"/>
          </a:p>
        </p:txBody>
      </p:sp>
    </p:spTree>
    <p:extLst>
      <p:ext uri="{BB962C8B-B14F-4D97-AF65-F5344CB8AC3E}">
        <p14:creationId xmlns:p14="http://schemas.microsoft.com/office/powerpoint/2010/main" val="3456464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Vấn đề là để đảm bảo khóa bạn sử dụng để mã hóa khóa mã hoá dữ liệu của bạn</a:t>
            </a:r>
            <a:br>
              <a:rPr lang="vi-VN" dirty="0"/>
            </a:br>
            <a:r>
              <a:rPr lang="vi-VN" dirty="0"/>
              <a:t>SQL Server thực hiện, sử dụng một hệ thống phân cấp chính để bảo vệ các khóa mã hoá dữ liệu của bạn</a:t>
            </a:r>
            <a:br>
              <a:rPr lang="vi-VN" dirty="0"/>
            </a:br>
            <a:r>
              <a:rPr lang="vi-VN" dirty="0"/>
              <a:t>Về cơ bản, bạn sử dụng một khoá mã hóa để bảo vệ người khác.</a:t>
            </a:r>
            <a:br>
              <a:rPr lang="vi-VN" dirty="0"/>
            </a:br>
            <a:r>
              <a:rPr lang="vi-VN" dirty="0"/>
              <a:t>Làm thế nào để bạn đảm bảo chìa khóa bảo mật khóa mã hóa dữ liệu của bạn? SQL Server cung cấp cho bạn ba lựa chọn sau:</a:t>
            </a:r>
            <a:br>
              <a:rPr lang="vi-VN" dirty="0"/>
            </a:br>
            <a:r>
              <a:rPr lang="vi-VN" dirty="0"/>
              <a:t>- SQL Server sẽ mã hóa toàn bộ hệ thống phân cấp chính của bạn, sử dụng Master Master (SMK)</a:t>
            </a:r>
            <a:br>
              <a:rPr lang="vi-VN" dirty="0"/>
            </a:br>
            <a:r>
              <a:rPr lang="vi-VN" dirty="0"/>
              <a:t>Ngoài ra, bạn có thể sử dụng mật mã để mã hóa bất kỳ khoá nào trong hệ thống phân cấp của mình? Cuối cùng, bạn có thể sử dụng EKM để giảm tải trách nhiệm bảo mật các khóa của bạn đến thiết bị phần cứng của bên thứ ba, một HSM</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15</a:t>
            </a:fld>
            <a:endParaRPr lang="en-US"/>
          </a:p>
        </p:txBody>
      </p:sp>
    </p:spTree>
    <p:extLst>
      <p:ext uri="{BB962C8B-B14F-4D97-AF65-F5344CB8AC3E}">
        <p14:creationId xmlns:p14="http://schemas.microsoft.com/office/powerpoint/2010/main" val="64137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effectLst/>
            </a:endParaRPr>
          </a:p>
          <a:p>
            <a:pPr rtl="0"/>
            <a:r>
              <a:rPr lang="vi-VN" dirty="0"/>
              <a:t>Khóa chính của dịch vụ (SMK) là một khoá mật mã trên toàn server nằm ở phía trên cùng của SQL Server</a:t>
            </a:r>
            <a:br>
              <a:rPr lang="vi-VN" dirty="0"/>
            </a:br>
            <a:r>
              <a:rPr lang="vi-VN" dirty="0"/>
              <a:t>Phân cấp mã hóa.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SMK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Windows Data Protect API (DPAPI),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AES (Advanced Encryption Standard)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(credentials)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(Database Master Key ).</a:t>
            </a:r>
          </a:p>
          <a:p>
            <a:pPr rtl="0"/>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SQL Server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a:t>
            </a:r>
          </a:p>
          <a:p>
            <a:pPr rtl="0"/>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16</a:t>
            </a:fld>
            <a:endParaRPr lang="en-US"/>
          </a:p>
        </p:txBody>
      </p:sp>
    </p:spTree>
    <p:extLst>
      <p:ext uri="{BB962C8B-B14F-4D97-AF65-F5344CB8AC3E}">
        <p14:creationId xmlns:p14="http://schemas.microsoft.com/office/powerpoint/2010/main" val="3663779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SMK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Windows Data Protect API (DPAPI),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AES (Advanced Encryption Standard)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(credentials)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(Database Master Key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SQL Server,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CLOSE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dirty="0"/>
              <a:t>Tái tạo hoặc khôi phục Khóa Dịch vụ chính bao gồm: giải mã và mã hóa lại toàn bộ hệ thống cấp mã hóa hoàn chỉnh</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E7304D-4334-4397-850E-46F4A5A3C94F}" type="slidenum">
              <a:rPr lang="en-US" smtClean="0"/>
              <a:pPr/>
              <a:t>17</a:t>
            </a:fld>
            <a:endParaRPr lang="en-US"/>
          </a:p>
        </p:txBody>
      </p:sp>
    </p:spTree>
    <p:extLst>
      <p:ext uri="{BB962C8B-B14F-4D97-AF65-F5344CB8AC3E}">
        <p14:creationId xmlns:p14="http://schemas.microsoft.com/office/powerpoint/2010/main" val="26573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SQL Server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BACKUP SERVICE MASTER KEY TO FILE = ‘e:\</a:t>
            </a:r>
            <a:r>
              <a:rPr lang="en-US" sz="1200" i="1" kern="1200" dirty="0" err="1">
                <a:solidFill>
                  <a:schemeClr val="tx1"/>
                </a:solidFill>
                <a:effectLst/>
                <a:latin typeface="+mn-lt"/>
                <a:ea typeface="+mn-ea"/>
                <a:cs typeface="+mn-cs"/>
              </a:rPr>
              <a:t>encryption_keys</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smk.key</a:t>
            </a:r>
            <a:r>
              <a:rPr lang="en-US" sz="1200"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ENCRYPTION BY PASSWORD = ‘a strong password’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a:t>
            </a:r>
          </a:p>
          <a:p>
            <a:r>
              <a:rPr lang="en-US" sz="1200" i="1" kern="1200" dirty="0">
                <a:solidFill>
                  <a:schemeClr val="tx1"/>
                </a:solidFill>
                <a:effectLst/>
                <a:latin typeface="+mn-lt"/>
                <a:ea typeface="+mn-ea"/>
                <a:cs typeface="+mn-cs"/>
              </a:rPr>
              <a:t>RESTORE SERVICE MASTER KEY FROM FILE = ‘e:\</a:t>
            </a:r>
            <a:r>
              <a:rPr lang="en-US" sz="1200" i="1" kern="1200" dirty="0" err="1">
                <a:solidFill>
                  <a:schemeClr val="tx1"/>
                </a:solidFill>
                <a:effectLst/>
                <a:latin typeface="+mn-lt"/>
                <a:ea typeface="+mn-ea"/>
                <a:cs typeface="+mn-cs"/>
              </a:rPr>
              <a:t>encryption_keys</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smk.key</a:t>
            </a:r>
            <a:r>
              <a:rPr lang="en-US" sz="1200"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DECRYPTION BY PASSWORD = ‘a strong password’ FORCE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an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SMK</a:t>
            </a:r>
          </a:p>
          <a:p>
            <a:r>
              <a:rPr lang="en-US" sz="1200" i="1" kern="1200" dirty="0">
                <a:solidFill>
                  <a:schemeClr val="tx1"/>
                </a:solidFill>
                <a:effectLst/>
                <a:latin typeface="+mn-lt"/>
                <a:ea typeface="+mn-ea"/>
                <a:cs typeface="+mn-cs"/>
              </a:rPr>
              <a:t>ALTER SERVICE MASTER KEY REGENERATE;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18</a:t>
            </a:fld>
            <a:endParaRPr lang="en-US"/>
          </a:p>
        </p:txBody>
      </p:sp>
    </p:spTree>
    <p:extLst>
      <p:ext uri="{BB962C8B-B14F-4D97-AF65-F5344CB8AC3E}">
        <p14:creationId xmlns:p14="http://schemas.microsoft.com/office/powerpoint/2010/main" val="522010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19</a:t>
            </a:fld>
            <a:endParaRPr lang="en-US"/>
          </a:p>
        </p:txBody>
      </p:sp>
    </p:spTree>
    <p:extLst>
      <p:ext uri="{BB962C8B-B14F-4D97-AF65-F5344CB8AC3E}">
        <p14:creationId xmlns:p14="http://schemas.microsoft.com/office/powerpoint/2010/main" val="3830968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master.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SMK.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endParaRPr lang="en-US" sz="1200" kern="1200" dirty="0">
              <a:solidFill>
                <a:schemeClr val="tx1"/>
              </a:solidFill>
              <a:effectLst/>
              <a:latin typeface="+mn-lt"/>
              <a:ea typeface="+mn-ea"/>
              <a:cs typeface="+mn-cs"/>
            </a:endParaRPr>
          </a:p>
          <a:p>
            <a:pPr marL="171450" indent="-171450">
              <a:buFontTx/>
              <a:buChar char="-"/>
            </a:pPr>
            <a:r>
              <a:rPr lang="vi-VN" dirty="0"/>
              <a:t>Bản sao của DMK được lưu trữ trong cơ sở dữ liệu chủ được cập nhật âm thầm bất cứ khi nào DMK được thay đổi. Tuy nhiên, mặc định này có thể được thay đổi bằng cách sử dụng tùy chọn DROP ENCRYPTION BY SERVICE MASTER KEY của câu lệnh ALTER MASTER KEY.</a:t>
            </a:r>
            <a:endParaRPr lang="en-US" dirty="0"/>
          </a:p>
          <a:p>
            <a:pPr marL="0" indent="0">
              <a:buFontTx/>
              <a:buNone/>
            </a:pPr>
            <a:endParaRPr lang="en-US" dirty="0"/>
          </a:p>
          <a:p>
            <a:pPr marL="171450" indent="-171450">
              <a:buFontTx/>
              <a:buChar char="-"/>
            </a:pPr>
            <a:r>
              <a:rPr lang="vi-VN" dirty="0"/>
              <a:t>Một DMK không được mã hóa bởi khóa chính của dịch vụ phải được mở bằng cách sử dụng OPEN MASTER KEY và a? mật khẩu.</a:t>
            </a:r>
            <a:endParaRPr lang="en-US" sz="1200" kern="1200" dirty="0">
              <a:solidFill>
                <a:schemeClr val="tx1"/>
              </a:solidFill>
              <a:effectLst/>
              <a:latin typeface="+mn-lt"/>
              <a:ea typeface="+mn-ea"/>
              <a:cs typeface="+mn-cs"/>
            </a:endParaRPr>
          </a:p>
          <a:p>
            <a:endParaRPr lang="en-US" dirty="0"/>
          </a:p>
          <a:p>
            <a:r>
              <a:rPr lang="en-US" dirty="0"/>
              <a:t>-</a:t>
            </a:r>
            <a:r>
              <a:rPr lang="vi-VN" dirty="0"/>
              <a:t>Cơ sở dữ liệu được giải mã tự động khi phát hành câu lệnh OPEN MASTER KEY để mở DMK mà không cần</a:t>
            </a:r>
            <a:br>
              <a:rPr lang="vi-VN" dirty="0"/>
            </a:br>
            <a:r>
              <a:rPr lang="vi-VN" dirty="0"/>
              <a:t>Cung cấp mật khẩu</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20</a:t>
            </a:fld>
            <a:endParaRPr lang="en-US"/>
          </a:p>
        </p:txBody>
      </p:sp>
    </p:spTree>
    <p:extLst>
      <p:ext uri="{BB962C8B-B14F-4D97-AF65-F5344CB8AC3E}">
        <p14:creationId xmlns:p14="http://schemas.microsoft.com/office/powerpoint/2010/main" val="1415115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I’ll discuss the symmetric encryption algorithms that SQL Server supports and describe how to encrypt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and other keys using symmetric keys.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32</a:t>
            </a:fld>
            <a:endParaRPr lang="en-US"/>
          </a:p>
        </p:txBody>
      </p:sp>
    </p:spTree>
    <p:extLst>
      <p:ext uri="{BB962C8B-B14F-4D97-AF65-F5344CB8AC3E}">
        <p14:creationId xmlns:p14="http://schemas.microsoft.com/office/powerpoint/2010/main" val="81098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SQL Server 2008 cung cấp bộ công nghệ mã hóa toàn diện nhất của bất kỳ bản phát hành SQL Server nào cho đến nay.</a:t>
            </a:r>
            <a:br>
              <a:rPr lang="vi-VN" dirty="0"/>
            </a:br>
            <a:r>
              <a:rPr lang="vi-VN" dirty="0"/>
              <a:t>Phiên bản mới nhất của SQL Server thực hiện các tính năng mã hóa bao gồm phổ từ mã hóa cấp độ cột sang mã hóa cơ sở dữ liệu với hỗ trợ các mô đun bảo mật phần cứng bên ngoài</a:t>
            </a:r>
            <a:br>
              <a:rPr lang="vi-VN" dirty="0"/>
            </a:br>
            <a:r>
              <a:rPr lang="vi-VN" dirty="0"/>
              <a:t>Sự kết hợp các tùy chọn này cung cấp bộ công cụ hoàn chỉnh để đảm bảo dữ liệu của bạn ở bất kỳ mức độ lưu trữ mật độ, cấp độ cơ sở dữ liệu hoặc toàn bộ </a:t>
            </a:r>
            <a:r>
              <a:rPr lang="en-US" dirty="0"/>
              <a:t>VOLUME</a:t>
            </a:r>
            <a:r>
              <a:rPr lang="vi-VN" dirty="0"/>
              <a:t>.</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3</a:t>
            </a:fld>
            <a:endParaRPr lang="en-US"/>
          </a:p>
        </p:txBody>
      </p:sp>
    </p:spTree>
    <p:extLst>
      <p:ext uri="{BB962C8B-B14F-4D97-AF65-F5344CB8AC3E}">
        <p14:creationId xmlns:p14="http://schemas.microsoft.com/office/powerpoint/2010/main" val="178772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you create a symmetric key to protect your data you first need to create an asymmetric key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certificate to protect the symmetric key</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33</a:t>
            </a:fld>
            <a:endParaRPr lang="en-US"/>
          </a:p>
        </p:txBody>
      </p:sp>
    </p:spTree>
    <p:extLst>
      <p:ext uri="{BB962C8B-B14F-4D97-AF65-F5344CB8AC3E}">
        <p14:creationId xmlns:p14="http://schemas.microsoft.com/office/powerpoint/2010/main" val="982966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riêng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vẫn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khẩu</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RSA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Ron </a:t>
            </a:r>
            <a:r>
              <a:rPr lang="en-US" sz="1200" kern="1200" dirty="0" err="1">
                <a:solidFill>
                  <a:schemeClr val="tx1"/>
                </a:solidFill>
                <a:effectLst/>
                <a:latin typeface="+mn-lt"/>
                <a:ea typeface="+mn-ea"/>
                <a:cs typeface="+mn-cs"/>
              </a:rPr>
              <a:t>Rivest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Adi</a:t>
            </a:r>
            <a:r>
              <a:rPr lang="en-US" sz="1200" kern="1200" dirty="0">
                <a:solidFill>
                  <a:schemeClr val="tx1"/>
                </a:solidFill>
                <a:effectLst/>
                <a:latin typeface="+mn-lt"/>
                <a:ea typeface="+mn-ea"/>
                <a:cs typeface="+mn-cs"/>
              </a:rPr>
              <a:t> Shamir, Leonard </a:t>
            </a:r>
            <a:r>
              <a:rPr lang="en-US" sz="1200" kern="1200" dirty="0" err="1">
                <a:solidFill>
                  <a:schemeClr val="tx1"/>
                </a:solidFill>
                <a:effectLst/>
                <a:latin typeface="+mn-lt"/>
                <a:ea typeface="+mn-ea"/>
                <a:cs typeface="+mn-cs"/>
              </a:rPr>
              <a:t>Adleman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2028 bit.</a:t>
            </a:r>
          </a:p>
          <a:p>
            <a:r>
              <a:rPr lang="en-US" sz="1200" kern="1200" dirty="0">
                <a:solidFill>
                  <a:schemeClr val="tx1"/>
                </a:solidFill>
                <a:effectLst/>
                <a:latin typeface="+mn-lt"/>
                <a:ea typeface="+mn-ea"/>
                <a:cs typeface="+mn-cs"/>
              </a:rPr>
              <a:t>Microsoft </a:t>
            </a:r>
            <a:r>
              <a:rPr lang="en-US" sz="1200" kern="1200" dirty="0" err="1">
                <a:solidFill>
                  <a:schemeClr val="tx1"/>
                </a:solidFill>
                <a:effectLst/>
                <a:latin typeface="+mn-lt"/>
                <a:ea typeface="+mn-ea"/>
                <a:cs typeface="+mn-cs"/>
              </a:rPr>
              <a:t>khuyến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Theo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xảy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phi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36</a:t>
            </a:fld>
            <a:endParaRPr lang="en-US"/>
          </a:p>
        </p:txBody>
      </p:sp>
    </p:spTree>
    <p:extLst>
      <p:ext uri="{BB962C8B-B14F-4D97-AF65-F5344CB8AC3E}">
        <p14:creationId xmlns:p14="http://schemas.microsoft.com/office/powerpoint/2010/main" val="1523712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ý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khẩu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khẩu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riêng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Ở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HumanResourceASKey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khẩu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DMK.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(export)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server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37</a:t>
            </a:fld>
            <a:endParaRPr lang="en-US"/>
          </a:p>
        </p:txBody>
      </p:sp>
    </p:spTree>
    <p:extLst>
      <p:ext uri="{BB962C8B-B14F-4D97-AF65-F5344CB8AC3E}">
        <p14:creationId xmlns:p14="http://schemas.microsoft.com/office/powerpoint/2010/main" val="985954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Chứng chỉ là một đối tượng bảo mật được ký kết bằng chữ ký có chứa khóa công (và tùy chọn riêng) cho SQL Server - Bạn có thể sử dụng các chứng chỉ được tạo từ bên ngoài hoặc SQL Server có thể tạo ra các chứng chỉ. - Chứng chỉ SQL Server tuân thủ IETF Tiêu chuẩn giấy chứng nhận X.509v3?</a:t>
            </a:r>
            <a:br>
              <a:rPr lang="vi-VN" dirty="0"/>
            </a:br>
            <a:r>
              <a:rPr lang="vi-VN" dirty="0"/>
              <a:t>- Có thể cung cấp khả năng quản lý hết hạn (SQL Server không thi hành khi được sử dụng để mã hóa)</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40</a:t>
            </a:fld>
            <a:endParaRPr lang="en-US"/>
          </a:p>
        </p:txBody>
      </p:sp>
    </p:spTree>
    <p:extLst>
      <p:ext uri="{BB962C8B-B14F-4D97-AF65-F5344CB8AC3E}">
        <p14:creationId xmlns:p14="http://schemas.microsoft.com/office/powerpoint/2010/main" val="2571502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Thực hiện mã hoá I / O theo thời gian thực và giải mã các dữ liệu và các tệp nhật ký - TDE bảo vệ dữ liệu "nghỉ ngơi", nghĩa là khi trên đĩa - Cho phép các nhà phát triển phần mềm mã hóa dữ liệu mà không cần thay đổi các ứng dụng hiện có.</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43</a:t>
            </a:fld>
            <a:endParaRPr lang="en-US"/>
          </a:p>
        </p:txBody>
      </p:sp>
    </p:spTree>
    <p:extLst>
      <p:ext uri="{BB962C8B-B14F-4D97-AF65-F5344CB8AC3E}">
        <p14:creationId xmlns:p14="http://schemas.microsoft.com/office/powerpoint/2010/main" val="23189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vi-VN" dirty="0"/>
              <a:t>Không mã hóa dữ liệu trong bộ nhớ tạm thời của máy chủ - vùng đệm mà tôi đã tham chiếu trước đó - ngay cả khi</a:t>
            </a:r>
            <a:br>
              <a:rPr lang="vi-VN" dirty="0"/>
            </a:br>
            <a:r>
              <a:rPr lang="vi-VN" dirty="0"/>
              <a:t>TDE đã được bật. Điều này có nghĩa là dữ liệu của bạn sẽ không được mã hóa trong bộ nhớ và các phần thậm chí có thể bị tràn</a:t>
            </a:r>
            <a:endParaRPr lang="en-US" dirty="0"/>
          </a:p>
          <a:p>
            <a:r>
              <a:rPr lang="vi-VN" dirty="0"/>
              <a:t>Tất cả dữ liệu khác trong mỗi trang dữ liệu được mã hóa hoàn toàn bởi TDE trong lưu trữ vật lý.</a:t>
            </a:r>
            <a:br>
              <a:rPr lang="vi-VN" dirty="0"/>
            </a:br>
            <a:r>
              <a:rPr lang="vi-VN" dirty="0"/>
              <a:t>Bởi vì TDE hoạt động giữa vùng đệm và lưu trữ vật lý, chỉ có dữ liệu được viết</a:t>
            </a:r>
            <a:br>
              <a:rPr lang="vi-VN" dirty="0"/>
            </a:br>
            <a:r>
              <a:rPr lang="vi-VN" dirty="0"/>
              <a:t>Thông qua các hồ bơi đệm được mã hóa. Các tính năng của SQL Server bỏ qua bộ đệm và tương tác</a:t>
            </a:r>
            <a:br>
              <a:rPr lang="vi-VN" dirty="0"/>
            </a:br>
            <a:r>
              <a:rPr lang="vi-VN" dirty="0"/>
              <a:t>Trực tiếp với lưu trữ vật lý, như tính năng filestream mới, không mã hóa dữ liệu của họ. Nếu bạn đang sử dụng</a:t>
            </a:r>
            <a:br>
              <a:rPr lang="vi-VN" dirty="0"/>
            </a:br>
            <a:r>
              <a:rPr lang="vi-VN" dirty="0"/>
              <a:t>TDE trên cơ sở dữ liệu được sử dụng để phản ánh hoặc đăng nhập vận chuyển, cả hai cơ sở dữ liệu được mã hóa và đăng nhập</a:t>
            </a:r>
            <a:br>
              <a:rPr lang="vi-VN" dirty="0"/>
            </a:br>
            <a:r>
              <a:rPr lang="vi-VN" dirty="0"/>
              <a:t>Các giao dịch được chuyển giữa các cơ sở dữ liệu được mã hóa qua đường dây.</a:t>
            </a:r>
            <a:r>
              <a:rPr lang="en-US" dirty="0"/>
              <a:t> “ wire”</a:t>
            </a:r>
          </a:p>
        </p:txBody>
      </p:sp>
      <p:sp>
        <p:nvSpPr>
          <p:cNvPr id="4" name="Slide Number Placeholder 3"/>
          <p:cNvSpPr>
            <a:spLocks noGrp="1"/>
          </p:cNvSpPr>
          <p:nvPr>
            <p:ph type="sldNum" sz="quarter" idx="10"/>
          </p:nvPr>
        </p:nvSpPr>
        <p:spPr/>
        <p:txBody>
          <a:bodyPr/>
          <a:lstStyle/>
          <a:p>
            <a:fld id="{E3E7304D-4334-4397-850E-46F4A5A3C94F}" type="slidenum">
              <a:rPr lang="en-US" smtClean="0"/>
              <a:pPr/>
              <a:t>46</a:t>
            </a:fld>
            <a:endParaRPr lang="en-US"/>
          </a:p>
        </p:txBody>
      </p:sp>
    </p:spTree>
    <p:extLst>
      <p:ext uri="{BB962C8B-B14F-4D97-AF65-F5344CB8AC3E}">
        <p14:creationId xmlns:p14="http://schemas.microsoft.com/office/powerpoint/2010/main" val="2743920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Khôi</a:t>
            </a:r>
            <a:r>
              <a:rPr lang="en-US" baseline="0" dirty="0"/>
              <a:t> </a:t>
            </a:r>
            <a:r>
              <a:rPr lang="en-US" baseline="0" dirty="0" err="1"/>
              <a:t>phuc</a:t>
            </a:r>
            <a:r>
              <a:rPr lang="en-US" baseline="0" dirty="0"/>
              <a:t> </a:t>
            </a:r>
            <a:r>
              <a:rPr lang="en-US" baseline="0" dirty="0" err="1"/>
              <a:t>thảm</a:t>
            </a:r>
            <a:r>
              <a:rPr lang="en-US" baseline="0" dirty="0"/>
              <a:t> </a:t>
            </a:r>
            <a:r>
              <a:rPr lang="en-US" baseline="0" dirty="0" err="1"/>
              <a:t>họa</a:t>
            </a:r>
            <a:r>
              <a:rPr lang="en-US" baseline="0" dirty="0"/>
              <a:t> (</a:t>
            </a:r>
            <a:r>
              <a:rPr lang="en-US" baseline="0" dirty="0" err="1"/>
              <a:t>phục</a:t>
            </a:r>
            <a:r>
              <a:rPr lang="en-US" baseline="0" dirty="0"/>
              <a:t> </a:t>
            </a:r>
            <a:r>
              <a:rPr lang="en-US" baseline="0" dirty="0" err="1"/>
              <a:t>hồi</a:t>
            </a:r>
            <a:r>
              <a:rPr lang="en-US" baseline="0" dirty="0"/>
              <a:t>)</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53</a:t>
            </a:fld>
            <a:endParaRPr lang="en-US"/>
          </a:p>
        </p:txBody>
      </p:sp>
    </p:spTree>
    <p:extLst>
      <p:ext uri="{BB962C8B-B14F-4D97-AF65-F5344CB8AC3E}">
        <p14:creationId xmlns:p14="http://schemas.microsoft.com/office/powerpoint/2010/main" val="1400962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Toàn bộ cơ sở dữ liệu Mã hóa Ưu điểm</a:t>
            </a:r>
            <a:br>
              <a:rPr lang="vi-VN" dirty="0"/>
            </a:br>
            <a:r>
              <a:rPr lang="vi-VN" dirty="0"/>
              <a:t>Đơn giản nhất để thực hiện - một vài cú nhấp chuột và nó được thực hiện.</a:t>
            </a:r>
            <a:br>
              <a:rPr lang="vi-VN" dirty="0"/>
            </a:br>
            <a:r>
              <a:rPr lang="vi-VN" dirty="0"/>
              <a:t>Không có thay đổi mã cần thiết cho ứng dụng</a:t>
            </a:r>
            <a:br>
              <a:rPr lang="vi-VN" dirty="0"/>
            </a:br>
            <a:r>
              <a:rPr lang="vi-VN" dirty="0"/>
              <a:t>Hiệu suất không đáng kể tác động đến các giao dịch điển hình trên một máy chủ đa xử lý. Hiệu quả hơn và ít tác động hơn Mã hóa Mã.</a:t>
            </a:r>
            <a:br>
              <a:rPr lang="vi-VN" dirty="0"/>
            </a:br>
            <a:r>
              <a:rPr lang="vi-VN" dirty="0"/>
              <a:t>Ngăn chặn các cơ sở dữ liệu từ gắn liền với một ví dụ không được phép của SQL Server.</a:t>
            </a:r>
            <a:br>
              <a:rPr lang="vi-VN" dirty="0"/>
            </a:br>
            <a:r>
              <a:rPr lang="vi-VN" dirty="0"/>
              <a:t>Có thể bảo vệ cơ sở dữ liệu trên phương tiện sao lưu</a:t>
            </a:r>
            <a:br>
              <a:rPr lang="vi-VN" dirty="0"/>
            </a:br>
            <a:r>
              <a:rPr lang="vi-VN" dirty="0"/>
              <a:t>Có thể bảo vệ cơ sở dữ liệu từ mạng, miền hoặc quản trị viên Windows</a:t>
            </a:r>
            <a:br>
              <a:rPr lang="vi-VN" dirty="0"/>
            </a:br>
            <a:r>
              <a:rPr lang="vi-VN" dirty="0"/>
              <a:t>Có thể bảo vệ cơ sở dữ liệu từ SQL sysadmin trong một số trường hợp (yêu cầu một cá thể SQL dành riêng cho cơ sở dữ liệu).</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54</a:t>
            </a:fld>
            <a:endParaRPr lang="en-US"/>
          </a:p>
        </p:txBody>
      </p:sp>
    </p:spTree>
    <p:extLst>
      <p:ext uri="{BB962C8B-B14F-4D97-AF65-F5344CB8AC3E}">
        <p14:creationId xmlns:p14="http://schemas.microsoft.com/office/powerpoint/2010/main" val="4068487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Linh hoạt hơn trong việc chọn những phần dữ liệu cần mã hóa. Các ứng dụng có thể được viết để kiểm soát cuối cùng khi nào, ở đâu, bởi ai và dữ liệu được xem như thế nào.</a:t>
            </a:r>
            <a:br>
              <a:rPr lang="vi-VN" dirty="0"/>
            </a:br>
            <a:r>
              <a:rPr lang="vi-VN" dirty="0"/>
              <a:t>Có thể bảo vệ dữ liệu từ SQL sysadmin ngay cả khi không có trường hợp SQL chuyên dụng.</a:t>
            </a:r>
            <a:br>
              <a:rPr lang="vi-VN" dirty="0"/>
            </a:br>
            <a:r>
              <a:rPr lang="vi-VN" dirty="0"/>
              <a:t>Các cột khác nhau (và thậm chí các hàng khác nhau) có thể được mã hóa với các phím khác nhau.</a:t>
            </a:r>
            <a:br>
              <a:rPr lang="vi-VN" dirty="0"/>
            </a:br>
            <a:r>
              <a:rPr lang="vi-VN" dirty="0"/>
              <a:t>Có thể được kết hợp với Encryptionizer DE để mã hóa dữ liệu qua mạng</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56</a:t>
            </a:fld>
            <a:endParaRPr lang="en-US"/>
          </a:p>
        </p:txBody>
      </p:sp>
    </p:spTree>
    <p:extLst>
      <p:ext uri="{BB962C8B-B14F-4D97-AF65-F5344CB8AC3E}">
        <p14:creationId xmlns:p14="http://schemas.microsoft.com/office/powerpoint/2010/main" val="166981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Quản trị viên cơ sở dữ liệu (DBA): Rogue DBAs là một mối đe dọa nội bộ. DBAs giữ</a:t>
            </a:r>
            <a:br>
              <a:rPr lang="vi-VN" dirty="0"/>
            </a:br>
            <a:r>
              <a:rPr lang="vi-VN" dirty="0"/>
              <a:t>Các "chìa khóa để vương quốc", với quyền truy cập vào tất cả mọi thứ trong phạm vi</a:t>
            </a:r>
            <a:br>
              <a:rPr lang="vi-VN" dirty="0"/>
            </a:br>
            <a:r>
              <a:rPr lang="vi-VN" dirty="0"/>
              <a:t>Trách nhiệm. Các DBA thường có quyền truy cập vào các tài nguyên mạng khác bên ngoài</a:t>
            </a:r>
            <a:br>
              <a:rPr lang="vi-VN" dirty="0"/>
            </a:br>
            <a:r>
              <a:rPr lang="vi-VN" dirty="0"/>
              <a:t>Máy chủ mà họ là những người có trách nhiệm chia sẻ mạng, các tệp tin, phần cứng và</a:t>
            </a:r>
            <a:br>
              <a:rPr lang="vi-VN" dirty="0"/>
            </a:br>
            <a:r>
              <a:rPr lang="vi-VN" dirty="0"/>
              <a:t>các ứng dụng. Mã hóa cơ sở dữ liệu, khi kết hợp với các biện pháp khác như</a:t>
            </a:r>
            <a:br>
              <a:rPr lang="vi-VN" dirty="0"/>
            </a:br>
            <a:r>
              <a:rPr lang="vi-VN" dirty="0"/>
              <a:t>Kiểm toán, có thể hành động như một biện pháp phòng vệ chống lại một DBA giả mạo bằng cách làm cho nó khó khăn cho anh ta</a:t>
            </a:r>
            <a:br>
              <a:rPr lang="vi-VN" dirty="0"/>
            </a:br>
            <a:r>
              <a:rPr lang="vi-VN" dirty="0"/>
              <a:t>Truy cập thông tin nhạy cảm ngoài phạm vi nhiệm vụ của mình.</a:t>
            </a:r>
            <a:endParaRPr lang="en-US" dirty="0"/>
          </a:p>
          <a:p>
            <a:r>
              <a:rPr lang="en-US" dirty="0"/>
              <a:t>- </a:t>
            </a:r>
            <a:r>
              <a:rPr lang="vi-VN" dirty="0"/>
              <a:t>Mục đích và chống lại người dùng doanh nghiệp bình thường bằng cách nào đó có được quyền truy cập lớn hơn</a:t>
            </a:r>
            <a:r>
              <a:rPr lang="en-US" dirty="0"/>
              <a:t> </a:t>
            </a:r>
            <a:r>
              <a:rPr lang="vi-VN" dirty="0"/>
              <a:t>Hơn họ cần</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5</a:t>
            </a:fld>
            <a:endParaRPr lang="en-US"/>
          </a:p>
        </p:txBody>
      </p:sp>
    </p:spTree>
    <p:extLst>
      <p:ext uri="{BB962C8B-B14F-4D97-AF65-F5344CB8AC3E}">
        <p14:creationId xmlns:p14="http://schemas.microsoft.com/office/powerpoint/2010/main" val="348748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Mã hoá là quá trình chuyển đổi thông tin (gọi tắt là bản rõ) bằng cách sử dụng thuật toán (gọi là mật mã) để làm cho nó không thể đọc được cho bất kỳ ai ngoại trừ những người có kiến thức đặc biệt, thường được gọi là khoá. Kết quả của quá trình là thông tin mã hóa (trong mật mã học, được gọi là bản mã).</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6</a:t>
            </a:fld>
            <a:endParaRPr lang="en-US"/>
          </a:p>
        </p:txBody>
      </p:sp>
    </p:spTree>
    <p:extLst>
      <p:ext uri="{BB962C8B-B14F-4D97-AF65-F5344CB8AC3E}">
        <p14:creationId xmlns:p14="http://schemas.microsoft.com/office/powerpoint/2010/main" val="84429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vi-VN" sz="1200" b="0" i="0" kern="1200" dirty="0">
                <a:solidFill>
                  <a:schemeClr val="tx1"/>
                </a:solidFill>
                <a:effectLst/>
                <a:latin typeface="+mn-lt"/>
                <a:ea typeface="+mn-ea"/>
                <a:cs typeface="+mn-cs"/>
              </a:rPr>
              <a:t>năm 1977 của cục An ninh Quốc gia Mỹ (NSA) về Data Encryption Standard, viết tắt là DES.</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Thực chất, DES được phát triển bởi IBM như là sự sửa đổi của một hệ mã trước kia được biết</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với cái tên Lucipher. Trong khoảng 2 thập kỷ tiếp theo, DES là hệ mã được dùng rộng rãi nhất</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và cũng là gây ra nhiều nghi ngờ, tranh cãi trong lĩnh vực này: xung quanh các nguyên tắc thiết</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kế đảm bảo tính mật, chiều dài khóa tương đối ngắn và khả năng NSA còn che giấu cửa sau</a:t>
            </a:r>
            <a:r>
              <a:rPr lang="vi-VN" dirty="0"/>
              <a:t> </a:t>
            </a:r>
            <a:br>
              <a:rPr lang="vi-VN" dirty="0"/>
            </a:br>
            <a:endParaRPr lang="en-US" dirty="0"/>
          </a:p>
          <a:p>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Hệ mã Rijndael đã được chọn và được công bố (2002) như là chuẩn mật mã mới thay thế</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cho DES, với tên gọi là Advanced Encryption Standard (AES). Vào đến vòng trong còn có các</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ứng viên khác là RC6, Serpent, MARS và Twofish. Hệ mã này được phát triển bởi 2 nhà khoa</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học Bỉ, Joan Daemen và Vincent Rijnmen (vì vậy tên gọi Rijndael được tạo ra từ việc ghép tiền</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tố tên họ 2 ông này)</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AES được xây dựng trên nguyên lý thiết kế </a:t>
            </a:r>
            <a:r>
              <a:rPr lang="vi-VN" sz="1200" b="0" i="1" kern="1200" dirty="0">
                <a:solidFill>
                  <a:schemeClr val="tx1"/>
                </a:solidFill>
                <a:effectLst/>
                <a:latin typeface="+mn-lt"/>
                <a:ea typeface="+mn-ea"/>
                <a:cs typeface="+mn-cs"/>
              </a:rPr>
              <a:t>lưới giao hoán – thay thế </a:t>
            </a:r>
            <a:r>
              <a:rPr lang="vi-VN" sz="1200" b="0" i="0" kern="1200" dirty="0">
                <a:solidFill>
                  <a:schemeClr val="tx1"/>
                </a:solidFill>
                <a:effectLst/>
                <a:latin typeface="+mn-lt"/>
                <a:ea typeface="+mn-ea"/>
                <a:cs typeface="+mn-cs"/>
              </a:rPr>
              <a:t>(substitution-permutation</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network). Đây là một hệ mã có tốc độ tốt trong cả cài đặt phần mềm cũng như phần cứng. Khác</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với DES, AES không theo mẫu thiết kế mạng Feistel. Thay vào đó các thao tác cơ bản được</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thực hiện trên các khối ma trận dữ liệu 4*4 (bytes), được gọi là các trạng thái (state). Số vòng</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lặp của AES là một tham số xác định trên cơ sở kích thước khóa: 10 vòng lặp cho khóa 128bit,</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12 cho 192 bit, 14 cho 256bit</a:t>
            </a:r>
            <a:r>
              <a:rPr lang="vi-VN" dirty="0"/>
              <a:t> </a:t>
            </a:r>
            <a:br>
              <a:rPr lang="vi-VN" dirty="0"/>
            </a:br>
            <a:endParaRPr lang="en-US" dirty="0"/>
          </a:p>
          <a:p>
            <a:r>
              <a:rPr lang="vi-VN" dirty="0">
                <a:effectLst/>
              </a:rPr>
              <a:t>Các thuật toán mã hoá và xác thực của SSL được sửdụng bao gồm (phiên bản 3.0):</a:t>
            </a:r>
          </a:p>
          <a:p>
            <a:r>
              <a:rPr lang="vi-VN" dirty="0">
                <a:effectLst/>
              </a:rPr>
              <a:t>– DES – chuẩn mã hoá dữliệu (ra đời năm 1977), phát minh và sửdụng của chính phủ Mỹ;</a:t>
            </a:r>
          </a:p>
          <a:p>
            <a:r>
              <a:rPr lang="vi-VN" dirty="0">
                <a:effectLst/>
              </a:rPr>
              <a:t>– DSA – thuật toán chữký điện tử, chuẩn xác thực điện tử, phát minh và sử dụng của chính phủ Mỹ;</a:t>
            </a:r>
          </a:p>
          <a:p>
            <a:r>
              <a:rPr lang="vi-VN" dirty="0">
                <a:effectLst/>
              </a:rPr>
              <a:t>– KEA – thuật toán trao đổi khoá, phát minh và sử dụng của chính phủM ỹ;</a:t>
            </a:r>
          </a:p>
          <a:p>
            <a:r>
              <a:rPr lang="vi-VN" dirty="0">
                <a:effectLst/>
              </a:rPr>
              <a:t>– MD5 – thuật toán tạo giá trị”bǎm” (message digest), phát minh bởi Rivest;</a:t>
            </a:r>
          </a:p>
          <a:p>
            <a:r>
              <a:rPr lang="vi-VN" dirty="0">
                <a:effectLst/>
              </a:rPr>
              <a:t>– RC2, RC4 – mã hoá Rivest, phát triển bởi công ty RSA Data Security;</a:t>
            </a:r>
          </a:p>
          <a:p>
            <a:r>
              <a:rPr lang="vi-VN" dirty="0">
                <a:effectLst/>
              </a:rPr>
              <a:t>– RSA – thuật toán khoá công khai, cho mã hoá và xác thực, phát triển bởi Rivest, Shamir và Adleman;</a:t>
            </a:r>
          </a:p>
          <a:p>
            <a:r>
              <a:rPr lang="vi-VN" dirty="0">
                <a:effectLst/>
              </a:rPr>
              <a:t>– RSA key exchange – thuật toán trao đổi khoá cho SSL dựa trên thuật toán RSA;</a:t>
            </a:r>
          </a:p>
          <a:p>
            <a:r>
              <a:rPr lang="vi-VN" dirty="0">
                <a:effectLst/>
              </a:rPr>
              <a:t>– SHA-1 – thuật toán hàm băm an toàn, phát triển và sửdụng bởi chính phủMỹ;</a:t>
            </a:r>
          </a:p>
          <a:p>
            <a:r>
              <a:rPr lang="vi-VN" dirty="0">
                <a:effectLst/>
              </a:rPr>
              <a:t>– SKIPJACK – thuật toán khoá đối xứng phân loại được thực hiện trong phần cứng Fortezza, sử dụng bởi chính phủ Mỹ;</a:t>
            </a:r>
          </a:p>
          <a:p>
            <a:r>
              <a:rPr lang="vi-VN" dirty="0">
                <a:effectLst/>
              </a:rPr>
              <a:t>– Triple-DES – mã hoá DES ba lần.</a:t>
            </a:r>
          </a:p>
          <a:p>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7</a:t>
            </a:fld>
            <a:endParaRPr lang="en-US"/>
          </a:p>
        </p:txBody>
      </p:sp>
    </p:spTree>
    <p:extLst>
      <p:ext uri="{BB962C8B-B14F-4D97-AF65-F5344CB8AC3E}">
        <p14:creationId xmlns:p14="http://schemas.microsoft.com/office/powerpoint/2010/main" val="18893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kern="1200" dirty="0">
                <a:solidFill>
                  <a:schemeClr val="tx1"/>
                </a:solidFill>
                <a:effectLst/>
                <a:latin typeface="+mn-lt"/>
                <a:ea typeface="+mn-ea"/>
                <a:cs typeface="+mn-cs"/>
              </a:rPr>
              <a:t>Mã hóa dữ liệu trong suốt (Transparent Data Encryption - TDE) là tùy chọn mã hóa chính trong SQL Server. Lần đầu tiên TDE có sẵn trong SQL Server 2008, SQL Server 2012 và nó chỉ có trong các phiên bản SQL Server Enterprise. TDE  cho phép chúng ta mã hóa toàn bộ một cơ sở dữ liệu. Các  bản sao lưu cơ sở dữ liệu sử dụng TDE cũng được mã hóa. TDE bảo vệ phần dữ liệu ở trên thiết bị lưu trữ, có nghĩa là các file của cơ sở dữ liệu và các file log được mã hóa bằng thuật toán AES và 3DES. TDE là hoàn toàn trong suốt  với các ứng dụng và không đòi hỏi phải sửa đổi mã lệnh để thực hiện.</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Mã hóa mức cộ</a:t>
            </a:r>
            <a:r>
              <a:rPr lang="en-US" sz="1200" kern="1200" dirty="0">
                <a:solidFill>
                  <a:schemeClr val="tx1"/>
                </a:solidFill>
                <a:effectLst/>
                <a:latin typeface="+mn-lt"/>
                <a:ea typeface="+mn-ea"/>
                <a:cs typeface="+mn-cs"/>
              </a:rPr>
              <a:t>t</a:t>
            </a:r>
            <a:r>
              <a:rPr lang="vi-VN" sz="1200" kern="1200" dirty="0">
                <a:solidFill>
                  <a:schemeClr val="tx1"/>
                </a:solidFill>
                <a:effectLst/>
                <a:latin typeface="+mn-lt"/>
                <a:ea typeface="+mn-ea"/>
                <a:cs typeface="+mn-cs"/>
              </a:rPr>
              <a:t> (Column-level): Mã hóa mức cột (hay c</a:t>
            </a:r>
            <a:r>
              <a:rPr lang="en-US" sz="1200" kern="1200" dirty="0">
                <a:solidFill>
                  <a:schemeClr val="tx1"/>
                </a:solidFill>
                <a:effectLst/>
                <a:latin typeface="+mn-lt"/>
                <a:ea typeface="+mn-ea"/>
                <a:cs typeface="+mn-cs"/>
              </a:rPr>
              <a:t>ò</a:t>
            </a:r>
            <a:r>
              <a:rPr lang="vi-VN" sz="1200" kern="1200" dirty="0">
                <a:solidFill>
                  <a:schemeClr val="tx1"/>
                </a:solidFill>
                <a:effectLst/>
                <a:latin typeface="+mn-lt"/>
                <a:ea typeface="+mn-ea"/>
                <a:cs typeface="+mn-cs"/>
              </a:rPr>
              <a:t>n gọi là mã hóa mức ô – cell-level) đã được đưa ra trong SQL Server 2005 và có sẵn trong tất cả các phiên bản của SQL Server. Để sử dụng mã hóa mức ô, các lược đồ phải thay đổi tới kiểu nhị phân (varbinary), sau đó chuyển đổi lại về kiểu dữ liệu mong muốn. Điều này có nghĩa là các ứng dụng phải sửa đổi để hỗ trợ việc mã hóa, giải mã, ngoài ra nó có thể ảnh hưởng đến hiệu năng. Mã hóa cơ sở dữ liệu xảy ra ở mức trang, nhưng khi các trang được đọc đến pool đệm thì chúng được giải mã. Dữ liệu có thể được mã hóa bằng cách sử dụng mật khẩu, khóa bất đối xứng, khóa đối xứng, hoặc chứng chỉ. Các thuật toán hỗ trợ cho việc mã hóa mức cột là AES với 128, 196, 256 bit khóa và 3DES.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Mã hóa và giải mã dữ liệu với .NET Framework:. Một tùy chọn khác cho việc mã hóa dữ liệu được lưu trữ trong SQL Server là thực hiện việc mã hóa và giải mã từ bên trong ứng dụng. Tất cả các phiên bản của SQL Server hỗ trợ kiểu mã hóa dữ liệu này. Tuy nhiên, không giống như TDE, mã hóa dữ liệu trong ứng dụng yêu cầu chúng ta phải viết code ứng dụng để thực hiện mã hóa bằng cách gọi cách hàm mã hóa và giải mã trong .NET Framework, bằng cách sử dụng không gian tên System.Security.Cryptography để thực hiện mã hóa đối xứng hoặc bất đối xứng.</a:t>
            </a:r>
            <a:endParaRPr lang="en-US"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Mã hóa hệ thống tập tin (Encrypting File Systems - EFS): Phương pháp này là một tính năng mã hóa file được giới thiệu trong Windows 2000. Windows Server hỗ trợ EFS để mã hóa dữ liệu vào file và cấp độ thư mục. EFS sử dụng thuật toán mã hóa AES,  ECC và mã hóa dựa vào smartcard. Cài đặt một cơ sở dữ liệu SQL Server trong EFS trên thực tế là không được đề nghị vì tăng thêm các chi phí. EFS không được tối ưu hóa cho hiệu suất, và tất cả các thao tác vào/ra là đồng bộ. Nếu chúng ta sử dụng EFS, các tập tin cơ sở dữ liệu được mã hóa dưới danh tính của các tài khoản đang chạy SQL Server. Nếu chúng ta thay đổi tài khoản chạy dịch vụ SQL Server, trước tiên cần phải giải mã các tập tin bằng cách sử dụng tài khoản cũ, sau đó mã hóa lại chúng bằng cách sử dụng tài khoản mới. </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vi-VN" sz="1200" kern="1200" dirty="0">
                <a:solidFill>
                  <a:schemeClr val="tx1"/>
                </a:solidFill>
                <a:effectLst/>
                <a:latin typeface="+mn-lt"/>
                <a:ea typeface="+mn-ea"/>
                <a:cs typeface="+mn-cs"/>
              </a:rPr>
              <a:t>BitLocker: Đây là một tính năng bảo vệ dữ liệu có sẵn trong Windows Server 2012, Windows 8, Windows 7 và Windows Server 2008 R2. BitLocker thực hiện bảo vệ dữ liệu bằng cách mã hóa tất cả các dữ liệu trên phân vùng của hệ điều hành Windows.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8</a:t>
            </a:fld>
            <a:endParaRPr lang="en-US"/>
          </a:p>
        </p:txBody>
      </p:sp>
    </p:spTree>
    <p:extLst>
      <p:ext uri="{BB962C8B-B14F-4D97-AF65-F5344CB8AC3E}">
        <p14:creationId xmlns:p14="http://schemas.microsoft.com/office/powerpoint/2010/main" val="183880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vi-VN" dirty="0"/>
              <a:t>1 khối là một đoạn dữ liệu nhất quán</a:t>
            </a:r>
            <a:endParaRPr lang="en-US" dirty="0"/>
          </a:p>
          <a:p>
            <a:endParaRPr lang="en-US" dirty="0"/>
          </a:p>
          <a:p>
            <a:r>
              <a:rPr lang="en-US" dirty="0" err="1"/>
              <a:t>Hệ</a:t>
            </a:r>
            <a:r>
              <a:rPr lang="en-US" dirty="0"/>
              <a:t> </a:t>
            </a:r>
            <a:r>
              <a:rPr lang="en-US" dirty="0" err="1"/>
              <a:t>mã</a:t>
            </a:r>
            <a:r>
              <a:rPr lang="en-US" baseline="0" dirty="0"/>
              <a:t> </a:t>
            </a:r>
            <a:r>
              <a:rPr lang="en-US" baseline="0" dirty="0" err="1"/>
              <a:t>hóa</a:t>
            </a:r>
            <a:r>
              <a:rPr lang="en-US" baseline="0" dirty="0"/>
              <a:t> </a:t>
            </a:r>
            <a:r>
              <a:rPr lang="en-US" baseline="0" dirty="0" err="1"/>
              <a:t>cổ</a:t>
            </a:r>
            <a:r>
              <a:rPr lang="en-US" baseline="0" dirty="0"/>
              <a:t> </a:t>
            </a:r>
            <a:r>
              <a:rPr lang="en-US" baseline="0" dirty="0" err="1"/>
              <a:t>điển</a:t>
            </a:r>
            <a:r>
              <a:rPr lang="en-US" baseline="0" dirty="0"/>
              <a:t> </a:t>
            </a:r>
            <a:r>
              <a:rPr lang="en-US" baseline="0" dirty="0" err="1"/>
              <a:t>sử</a:t>
            </a:r>
            <a:r>
              <a:rPr lang="en-US" baseline="0" dirty="0"/>
              <a:t> dung </a:t>
            </a:r>
            <a:r>
              <a:rPr lang="en-US" baseline="0" dirty="0" err="1"/>
              <a:t>mã</a:t>
            </a:r>
            <a:r>
              <a:rPr lang="en-US" baseline="0" dirty="0"/>
              <a:t> </a:t>
            </a:r>
            <a:r>
              <a:rPr lang="en-US" baseline="0" dirty="0" err="1"/>
              <a:t>hóa</a:t>
            </a:r>
            <a:r>
              <a:rPr lang="en-US" baseline="0" dirty="0"/>
              <a:t> </a:t>
            </a:r>
            <a:r>
              <a:rPr lang="en-US" baseline="0" dirty="0" err="1"/>
              <a:t>dòng</a:t>
            </a:r>
            <a:r>
              <a:rPr lang="en-US" baseline="0" dirty="0"/>
              <a:t>- stream cipher</a:t>
            </a:r>
          </a:p>
          <a:p>
            <a:r>
              <a:rPr lang="en-US" baseline="0" dirty="0" err="1"/>
              <a:t>Hệ</a:t>
            </a:r>
            <a:r>
              <a:rPr lang="en-US" baseline="0" dirty="0"/>
              <a:t> </a:t>
            </a:r>
            <a:r>
              <a:rPr lang="en-US" baseline="0" dirty="0" err="1"/>
              <a:t>mã</a:t>
            </a:r>
            <a:r>
              <a:rPr lang="en-US" baseline="0" dirty="0"/>
              <a:t> </a:t>
            </a:r>
            <a:r>
              <a:rPr lang="en-US" baseline="0" dirty="0" err="1"/>
              <a:t>hóa</a:t>
            </a:r>
            <a:r>
              <a:rPr lang="en-US" baseline="0" dirty="0"/>
              <a:t> </a:t>
            </a:r>
            <a:r>
              <a:rPr lang="en-US" baseline="0" dirty="0" err="1"/>
              <a:t>ngày</a:t>
            </a:r>
            <a:r>
              <a:rPr lang="en-US" baseline="0" dirty="0"/>
              <a:t> nay -&gt; </a:t>
            </a:r>
            <a:r>
              <a:rPr lang="en-US" baseline="0" dirty="0" err="1"/>
              <a:t>sử</a:t>
            </a:r>
            <a:r>
              <a:rPr lang="en-US" baseline="0" dirty="0"/>
              <a:t> dung </a:t>
            </a:r>
            <a:r>
              <a:rPr lang="en-US" baseline="0" dirty="0" err="1"/>
              <a:t>hệ</a:t>
            </a:r>
            <a:r>
              <a:rPr lang="en-US" baseline="0" dirty="0"/>
              <a:t> </a:t>
            </a:r>
            <a:r>
              <a:rPr lang="en-US" baseline="0" dirty="0" err="1"/>
              <a:t>mã</a:t>
            </a:r>
            <a:r>
              <a:rPr lang="en-US" baseline="0" dirty="0"/>
              <a:t> </a:t>
            </a:r>
            <a:r>
              <a:rPr lang="en-US" baseline="0" dirty="0" err="1"/>
              <a:t>hóa</a:t>
            </a:r>
            <a:r>
              <a:rPr lang="en-US" baseline="0" dirty="0"/>
              <a:t> </a:t>
            </a:r>
            <a:r>
              <a:rPr lang="en-US" baseline="0" dirty="0" err="1"/>
              <a:t>khối</a:t>
            </a:r>
            <a:r>
              <a:rPr lang="en-US" baseline="0" dirty="0"/>
              <a:t> (block) : time </a:t>
            </a:r>
            <a:r>
              <a:rPr lang="en-US" baseline="0" dirty="0" err="1"/>
              <a:t>phụ</a:t>
            </a:r>
            <a:r>
              <a:rPr lang="en-US" baseline="0" dirty="0"/>
              <a:t> </a:t>
            </a:r>
            <a:r>
              <a:rPr lang="en-US" baseline="0" dirty="0" err="1"/>
              <a:t>thuộc</a:t>
            </a:r>
            <a:r>
              <a:rPr lang="en-US" baseline="0" dirty="0"/>
              <a:t> </a:t>
            </a:r>
            <a:r>
              <a:rPr lang="en-US" baseline="0" dirty="0" err="1"/>
              <a:t>kích</a:t>
            </a:r>
            <a:r>
              <a:rPr lang="en-US" baseline="0" dirty="0"/>
              <a:t> </a:t>
            </a:r>
            <a:r>
              <a:rPr lang="en-US" baseline="0" dirty="0" err="1"/>
              <a:t>thước</a:t>
            </a:r>
            <a:r>
              <a:rPr lang="en-US" baseline="0" dirty="0"/>
              <a:t> </a:t>
            </a:r>
            <a:r>
              <a:rPr lang="en-US" baseline="0" dirty="0" err="1"/>
              <a:t>khối</a:t>
            </a:r>
            <a:r>
              <a:rPr lang="en-US" baseline="0" dirty="0"/>
              <a:t> </a:t>
            </a:r>
            <a:r>
              <a:rPr lang="en-US" baseline="0" dirty="0" err="1"/>
              <a:t>và</a:t>
            </a:r>
            <a:r>
              <a:rPr lang="en-US" baseline="0" dirty="0"/>
              <a:t> </a:t>
            </a:r>
            <a:r>
              <a:rPr lang="en-US" baseline="0" dirty="0" err="1"/>
              <a:t>độ</a:t>
            </a:r>
            <a:r>
              <a:rPr lang="en-US" baseline="0" dirty="0"/>
              <a:t> </a:t>
            </a:r>
            <a:r>
              <a:rPr lang="en-US" baseline="0" dirty="0" err="1"/>
              <a:t>dài</a:t>
            </a:r>
            <a:r>
              <a:rPr lang="en-US" baseline="0" dirty="0"/>
              <a:t> </a:t>
            </a:r>
            <a:r>
              <a:rPr lang="en-US" baseline="0" dirty="0" err="1"/>
              <a:t>khóa</a:t>
            </a:r>
            <a:endParaRPr lang="en-US" baseline="0" dirty="0"/>
          </a:p>
          <a:p>
            <a:r>
              <a:rPr lang="en-US" baseline="0" dirty="0" err="1"/>
              <a:t>Kích</a:t>
            </a:r>
            <a:r>
              <a:rPr lang="en-US" baseline="0" dirty="0"/>
              <a:t> </a:t>
            </a:r>
            <a:r>
              <a:rPr lang="en-US" baseline="0" dirty="0" err="1"/>
              <a:t>thước</a:t>
            </a:r>
            <a:r>
              <a:rPr lang="en-US" baseline="0" dirty="0"/>
              <a:t> </a:t>
            </a:r>
            <a:r>
              <a:rPr lang="en-US" baseline="0" dirty="0" err="1"/>
              <a:t>khóa</a:t>
            </a:r>
            <a:r>
              <a:rPr lang="en-US" baseline="0" dirty="0"/>
              <a:t> </a:t>
            </a:r>
            <a:r>
              <a:rPr lang="en-US" baseline="0" dirty="0" err="1"/>
              <a:t>lớn</a:t>
            </a:r>
            <a:r>
              <a:rPr lang="en-US" baseline="0" dirty="0"/>
              <a:t>-&gt; </a:t>
            </a:r>
            <a:r>
              <a:rPr lang="en-US" baseline="0" dirty="0" err="1"/>
              <a:t>làm</a:t>
            </a:r>
            <a:r>
              <a:rPr lang="en-US" baseline="0" dirty="0"/>
              <a:t> </a:t>
            </a:r>
            <a:r>
              <a:rPr lang="en-US" baseline="0" dirty="0" err="1"/>
              <a:t>giảm</a:t>
            </a:r>
            <a:r>
              <a:rPr lang="en-US" baseline="0" dirty="0"/>
              <a:t> </a:t>
            </a:r>
            <a:r>
              <a:rPr lang="en-US" baseline="0" dirty="0" err="1"/>
              <a:t>hiêu</a:t>
            </a:r>
            <a:r>
              <a:rPr lang="en-US" baseline="0" dirty="0"/>
              <a:t> </a:t>
            </a:r>
            <a:r>
              <a:rPr lang="en-US" baseline="0" dirty="0" err="1"/>
              <a:t>suất</a:t>
            </a:r>
            <a:r>
              <a:rPr lang="en-US" baseline="0" dirty="0"/>
              <a:t> , </a:t>
            </a:r>
            <a:r>
              <a:rPr lang="en-US" baseline="0" dirty="0" err="1"/>
              <a:t>tăng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trễ</a:t>
            </a: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9</a:t>
            </a:fld>
            <a:endParaRPr lang="en-US"/>
          </a:p>
        </p:txBody>
      </p:sp>
    </p:spTree>
    <p:extLst>
      <p:ext uri="{BB962C8B-B14F-4D97-AF65-F5344CB8AC3E}">
        <p14:creationId xmlns:p14="http://schemas.microsoft.com/office/powerpoint/2010/main" val="3002835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Về các nguyên lý thiết kế mật mã khối, người ta đã ghi nhận 2 nguyên tắc cơ sở sau để có bảo</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mật cao, đó là việc tạo ra confusion (tính hỗn loạn, rắc rối) và diffusion (tính khuếch tán)</a:t>
            </a:r>
            <a:r>
              <a:rPr lang="vi-VN" dirty="0"/>
              <a:t> </a:t>
            </a:r>
            <a:br>
              <a:rPr lang="vi-VN" dirty="0"/>
            </a:br>
            <a:r>
              <a:rPr lang="vi-VN" sz="1200" b="0" i="1" kern="1200" dirty="0">
                <a:solidFill>
                  <a:schemeClr val="tx1"/>
                </a:solidFill>
                <a:effectLst/>
                <a:latin typeface="+mn-lt"/>
                <a:ea typeface="+mn-ea"/>
                <a:cs typeface="+mn-cs"/>
              </a:rPr>
              <a:t>Confusion. </a:t>
            </a:r>
            <a:r>
              <a:rPr lang="vi-VN" sz="1200" b="0" i="0" kern="1200" dirty="0">
                <a:solidFill>
                  <a:schemeClr val="tx1"/>
                </a:solidFill>
                <a:effectLst/>
                <a:latin typeface="+mn-lt"/>
                <a:ea typeface="+mn-ea"/>
                <a:cs typeface="+mn-cs"/>
              </a:rPr>
              <a:t>(Hỗn loạn, rắc rối) Sự phụ thuộc của bản mã đối với bản rõ phải thực phức tạp để</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gây rắc rối, cảm giác hỗn loạn đối với kẻ thù có ý định phân tích tìm qui luật để phá mã. Quan</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hệ hàm số của mã-tin là phi tuyến (non-linear).</a:t>
            </a:r>
            <a:br>
              <a:rPr lang="vi-VN" sz="1200" b="0" i="0" kern="1200" dirty="0">
                <a:solidFill>
                  <a:schemeClr val="tx1"/>
                </a:solidFill>
                <a:effectLst/>
                <a:latin typeface="+mn-lt"/>
                <a:ea typeface="+mn-ea"/>
                <a:cs typeface="+mn-cs"/>
              </a:rPr>
            </a:br>
            <a:r>
              <a:rPr lang="vi-VN" sz="1200" b="0" i="1" kern="1200" dirty="0">
                <a:solidFill>
                  <a:schemeClr val="tx1"/>
                </a:solidFill>
                <a:effectLst/>
                <a:latin typeface="+mn-lt"/>
                <a:ea typeface="+mn-ea"/>
                <a:cs typeface="+mn-cs"/>
              </a:rPr>
              <a:t>Diffusion. </a:t>
            </a:r>
            <a:r>
              <a:rPr lang="vi-VN" sz="1200" b="0" i="0" kern="1200" dirty="0">
                <a:solidFill>
                  <a:schemeClr val="tx1"/>
                </a:solidFill>
                <a:effectLst/>
                <a:latin typeface="+mn-lt"/>
                <a:ea typeface="+mn-ea"/>
                <a:cs typeface="+mn-cs"/>
              </a:rPr>
              <a:t>(Khuếch tán) Làm khuếch tán những mẫu văn bản mang đặc tính thống kê (gây ra do</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dư thừa của ngôn ngữ) lẫn vào toàn bộ văn bản. Nhờ đó tạo ra khó khăn cho kẻ thù trong việc</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dò phá mã trên cơ sở thống kê các mẫu lặp lại cao. Sự thay đổi của một bit trong một khối bản</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rõ phải dẫn tới sự thay đối hoàn toàn trong khối mã tạo ra.</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fld id="{E3E7304D-4334-4397-850E-46F4A5A3C94F}" type="slidenum">
              <a:rPr lang="en-US" smtClean="0"/>
              <a:pPr/>
              <a:t>10</a:t>
            </a:fld>
            <a:endParaRPr lang="en-US"/>
          </a:p>
        </p:txBody>
      </p:sp>
    </p:spTree>
    <p:extLst>
      <p:ext uri="{BB962C8B-B14F-4D97-AF65-F5344CB8AC3E}">
        <p14:creationId xmlns:p14="http://schemas.microsoft.com/office/powerpoint/2010/main" val="3898291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E7304D-4334-4397-850E-46F4A5A3C94F}" type="slidenum">
              <a:rPr lang="en-US" smtClean="0"/>
              <a:pPr/>
              <a:t>11</a:t>
            </a:fld>
            <a:endParaRPr lang="en-US"/>
          </a:p>
        </p:txBody>
      </p:sp>
    </p:spTree>
    <p:extLst>
      <p:ext uri="{BB962C8B-B14F-4D97-AF65-F5344CB8AC3E}">
        <p14:creationId xmlns:p14="http://schemas.microsoft.com/office/powerpoint/2010/main" val="2841519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3092" name="Group 20"/>
          <p:cNvGrpSpPr>
            <a:grpSpLocks/>
          </p:cNvGrpSpPr>
          <p:nvPr/>
        </p:nvGrpSpPr>
        <p:grpSpPr bwMode="auto">
          <a:xfrm>
            <a:off x="0" y="3019425"/>
            <a:ext cx="9144000" cy="696913"/>
            <a:chOff x="0" y="1902"/>
            <a:chExt cx="5760" cy="439"/>
          </a:xfrm>
        </p:grpSpPr>
        <p:sp>
          <p:nvSpPr>
            <p:cNvPr id="3089" name="Rectangle 17"/>
            <p:cNvSpPr>
              <a:spLocks noChangeArrowheads="1"/>
            </p:cNvSpPr>
            <p:nvPr userDrawn="1"/>
          </p:nvSpPr>
          <p:spPr bwMode="gray">
            <a:xfrm>
              <a:off x="1066" y="1902"/>
              <a:ext cx="4694" cy="439"/>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userDrawn="1"/>
          </p:nvSpPr>
          <p:spPr bwMode="gray">
            <a:xfrm>
              <a:off x="0" y="2242"/>
              <a:ext cx="1152" cy="96"/>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4" name="Rectangle 2"/>
          <p:cNvSpPr>
            <a:spLocks noGrp="1" noChangeArrowheads="1"/>
          </p:cNvSpPr>
          <p:nvPr>
            <p:ph type="ctrTitle"/>
          </p:nvPr>
        </p:nvSpPr>
        <p:spPr bwMode="gray">
          <a:xfrm>
            <a:off x="2057400" y="2987675"/>
            <a:ext cx="7086600" cy="685800"/>
          </a:xfrm>
        </p:spPr>
        <p:txBody>
          <a:bodyPr/>
          <a:lstStyle>
            <a:lvl1pPr algn="l">
              <a:defRPr sz="4000" b="1"/>
            </a:lvl1pPr>
          </a:lstStyle>
          <a:p>
            <a:pPr lvl="0"/>
            <a:r>
              <a:rPr lang="en-US" noProof="0"/>
              <a:t>Click to edit Master title style</a:t>
            </a:r>
          </a:p>
        </p:txBody>
      </p:sp>
      <p:sp>
        <p:nvSpPr>
          <p:cNvPr id="3075" name="Rectangle 3"/>
          <p:cNvSpPr>
            <a:spLocks noGrp="1" noChangeArrowheads="1"/>
          </p:cNvSpPr>
          <p:nvPr>
            <p:ph type="subTitle" idx="1"/>
          </p:nvPr>
        </p:nvSpPr>
        <p:spPr bwMode="black">
          <a:xfrm>
            <a:off x="228600" y="4114800"/>
            <a:ext cx="8305800" cy="609600"/>
          </a:xfrm>
        </p:spPr>
        <p:txBody>
          <a:bodyPr/>
          <a:lstStyle>
            <a:lvl1pPr marL="0" indent="0" algn="ctr">
              <a:buFont typeface="Wingdings" pitchFamily="2" charset="2"/>
              <a:buNone/>
              <a:defRPr>
                <a:solidFill>
                  <a:schemeClr val="bg1"/>
                </a:solidFill>
                <a:latin typeface="Arial" charset="0"/>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F0CE7E-1CAB-4875-B3C8-2FD73DF7E1B1}" type="slidenum">
              <a:rPr lang="en-US"/>
              <a:pPr/>
              <a:t>‹#›</a:t>
            </a:fld>
            <a:endParaRPr lang="en-US"/>
          </a:p>
        </p:txBody>
      </p:sp>
    </p:spTree>
    <p:extLst>
      <p:ext uri="{BB962C8B-B14F-4D97-AF65-F5344CB8AC3E}">
        <p14:creationId xmlns:p14="http://schemas.microsoft.com/office/powerpoint/2010/main" val="269246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7D9FA1-D157-4B9F-97F4-82F9C872EDC9}" type="slidenum">
              <a:rPr lang="en-US"/>
              <a:pPr/>
              <a:t>‹#›</a:t>
            </a:fld>
            <a:endParaRPr lang="en-US"/>
          </a:p>
        </p:txBody>
      </p:sp>
    </p:spTree>
    <p:extLst>
      <p:ext uri="{BB962C8B-B14F-4D97-AF65-F5344CB8AC3E}">
        <p14:creationId xmlns:p14="http://schemas.microsoft.com/office/powerpoint/2010/main" val="4532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39763"/>
          </a:xfrm>
        </p:spPr>
        <p:txBody>
          <a:bodyPr/>
          <a:lstStyle/>
          <a:p>
            <a:r>
              <a:rPr lang="en-US"/>
              <a:t>Click to edit Master title style</a:t>
            </a:r>
          </a:p>
        </p:txBody>
      </p:sp>
      <p:sp>
        <p:nvSpPr>
          <p:cNvPr id="3" name="Table Placeholder 2"/>
          <p:cNvSpPr>
            <a:spLocks noGrp="1"/>
          </p:cNvSpPr>
          <p:nvPr>
            <p:ph type="tbl" idx="1"/>
          </p:nvPr>
        </p:nvSpPr>
        <p:spPr>
          <a:xfrm>
            <a:off x="457200" y="1457325"/>
            <a:ext cx="8229600" cy="4943475"/>
          </a:xfrm>
        </p:spPr>
        <p:txBody>
          <a:bodyPr/>
          <a:lstStyle/>
          <a:p>
            <a:r>
              <a:rPr lang="en-US"/>
              <a:t>Click icon to add table</a:t>
            </a:r>
          </a:p>
        </p:txBody>
      </p:sp>
      <p:sp>
        <p:nvSpPr>
          <p:cNvPr id="4" name="Date Placeholder 3"/>
          <p:cNvSpPr>
            <a:spLocks noGrp="1"/>
          </p:cNvSpPr>
          <p:nvPr>
            <p:ph type="dt" sz="half" idx="10"/>
          </p:nvPr>
        </p:nvSpPr>
        <p:spPr>
          <a:xfrm>
            <a:off x="228600" y="990600"/>
            <a:ext cx="2362200" cy="320675"/>
          </a:xfrm>
        </p:spPr>
        <p:txBody>
          <a:bodyPr/>
          <a:lstStyle>
            <a:lvl1pPr>
              <a:defRPr/>
            </a:lvl1pPr>
          </a:lstStyle>
          <a:p>
            <a:endParaRPr lang="en-US"/>
          </a:p>
        </p:txBody>
      </p:sp>
      <p:sp>
        <p:nvSpPr>
          <p:cNvPr id="5" name="Footer Placeholder 4"/>
          <p:cNvSpPr>
            <a:spLocks noGrp="1"/>
          </p:cNvSpPr>
          <p:nvPr>
            <p:ph type="ftr" sz="quarter" idx="11"/>
          </p:nvPr>
        </p:nvSpPr>
        <p:spPr>
          <a:xfrm>
            <a:off x="5638800" y="6457950"/>
            <a:ext cx="2895600" cy="314325"/>
          </a:xfrm>
        </p:spPr>
        <p:txBody>
          <a:bodyPr/>
          <a:lstStyle>
            <a:lvl1pPr>
              <a:defRPr/>
            </a:lvl1pPr>
          </a:lstStyle>
          <a:p>
            <a:endParaRPr lang="en-US"/>
          </a:p>
        </p:txBody>
      </p:sp>
      <p:sp>
        <p:nvSpPr>
          <p:cNvPr id="6" name="Slide Number Placeholder 5"/>
          <p:cNvSpPr>
            <a:spLocks noGrp="1"/>
          </p:cNvSpPr>
          <p:nvPr>
            <p:ph type="sldNum" sz="quarter" idx="12"/>
          </p:nvPr>
        </p:nvSpPr>
        <p:spPr>
          <a:xfrm>
            <a:off x="3048000" y="6448425"/>
            <a:ext cx="2133600" cy="320675"/>
          </a:xfrm>
        </p:spPr>
        <p:txBody>
          <a:bodyPr/>
          <a:lstStyle>
            <a:lvl1pPr>
              <a:defRPr/>
            </a:lvl1pPr>
          </a:lstStyle>
          <a:p>
            <a:fld id="{D36BA1C7-FEA0-480B-9D89-16BCC1FB6877}" type="slidenum">
              <a:rPr lang="en-US"/>
              <a:pPr/>
              <a:t>‹#›</a:t>
            </a:fld>
            <a:endParaRPr lang="en-US"/>
          </a:p>
        </p:txBody>
      </p:sp>
    </p:spTree>
    <p:extLst>
      <p:ext uri="{BB962C8B-B14F-4D97-AF65-F5344CB8AC3E}">
        <p14:creationId xmlns:p14="http://schemas.microsoft.com/office/powerpoint/2010/main" val="281790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09533AE-6FF8-4C7C-B42F-20835538553A}" type="slidenum">
              <a:rPr lang="en-US"/>
              <a:pPr/>
              <a:t>‹#›</a:t>
            </a:fld>
            <a:endParaRPr lang="en-US"/>
          </a:p>
        </p:txBody>
      </p:sp>
    </p:spTree>
    <p:extLst>
      <p:ext uri="{BB962C8B-B14F-4D97-AF65-F5344CB8AC3E}">
        <p14:creationId xmlns:p14="http://schemas.microsoft.com/office/powerpoint/2010/main" val="116923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latin typeface="Times New Roman" pitchFamily="18" charset="0"/>
                <a:cs typeface="Times New Roman"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35D477-1CB3-40D8-B0E3-C3203652762E}" type="slidenum">
              <a:rPr lang="en-US"/>
              <a:pPr/>
              <a:t>‹#›</a:t>
            </a:fld>
            <a:endParaRPr lang="en-US"/>
          </a:p>
        </p:txBody>
      </p:sp>
    </p:spTree>
    <p:extLst>
      <p:ext uri="{BB962C8B-B14F-4D97-AF65-F5344CB8AC3E}">
        <p14:creationId xmlns:p14="http://schemas.microsoft.com/office/powerpoint/2010/main" val="405592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7325"/>
            <a:ext cx="40386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7325"/>
            <a:ext cx="40386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83746A8-42D0-4D8C-B765-1D6C424DD861}" type="slidenum">
              <a:rPr lang="en-US"/>
              <a:pPr/>
              <a:t>‹#›</a:t>
            </a:fld>
            <a:endParaRPr lang="en-US"/>
          </a:p>
        </p:txBody>
      </p:sp>
    </p:spTree>
    <p:extLst>
      <p:ext uri="{BB962C8B-B14F-4D97-AF65-F5344CB8AC3E}">
        <p14:creationId xmlns:p14="http://schemas.microsoft.com/office/powerpoint/2010/main" val="133859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8039454-0F36-4C79-A2FA-287396F976B8}" type="slidenum">
              <a:rPr lang="en-US"/>
              <a:pPr/>
              <a:t>‹#›</a:t>
            </a:fld>
            <a:endParaRPr lang="en-US"/>
          </a:p>
        </p:txBody>
      </p:sp>
    </p:spTree>
    <p:extLst>
      <p:ext uri="{BB962C8B-B14F-4D97-AF65-F5344CB8AC3E}">
        <p14:creationId xmlns:p14="http://schemas.microsoft.com/office/powerpoint/2010/main" val="386150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E6483A9-D519-4D45-9B77-CF59DB71420B}" type="slidenum">
              <a:rPr lang="en-US"/>
              <a:pPr/>
              <a:t>‹#›</a:t>
            </a:fld>
            <a:endParaRPr lang="en-US"/>
          </a:p>
        </p:txBody>
      </p:sp>
    </p:spTree>
    <p:extLst>
      <p:ext uri="{BB962C8B-B14F-4D97-AF65-F5344CB8AC3E}">
        <p14:creationId xmlns:p14="http://schemas.microsoft.com/office/powerpoint/2010/main" val="324818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83B5570-FA53-4532-959E-EB837A238AC1}" type="slidenum">
              <a:rPr lang="en-US"/>
              <a:pPr/>
              <a:t>‹#›</a:t>
            </a:fld>
            <a:endParaRPr lang="en-US"/>
          </a:p>
        </p:txBody>
      </p:sp>
    </p:spTree>
    <p:extLst>
      <p:ext uri="{BB962C8B-B14F-4D97-AF65-F5344CB8AC3E}">
        <p14:creationId xmlns:p14="http://schemas.microsoft.com/office/powerpoint/2010/main" val="67683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CA6EF83-98CB-41E6-A6C1-F68186E0A0F6}" type="slidenum">
              <a:rPr lang="en-US"/>
              <a:pPr/>
              <a:t>‹#›</a:t>
            </a:fld>
            <a:endParaRPr lang="en-US"/>
          </a:p>
        </p:txBody>
      </p:sp>
    </p:spTree>
    <p:extLst>
      <p:ext uri="{BB962C8B-B14F-4D97-AF65-F5344CB8AC3E}">
        <p14:creationId xmlns:p14="http://schemas.microsoft.com/office/powerpoint/2010/main" val="360410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81B24B-AED8-450A-A472-DC0FBE47FA34}" type="slidenum">
              <a:rPr lang="en-US"/>
              <a:pPr/>
              <a:t>‹#›</a:t>
            </a:fld>
            <a:endParaRPr lang="en-US"/>
          </a:p>
        </p:txBody>
      </p:sp>
    </p:spTree>
    <p:extLst>
      <p:ext uri="{BB962C8B-B14F-4D97-AF65-F5344CB8AC3E}">
        <p14:creationId xmlns:p14="http://schemas.microsoft.com/office/powerpoint/2010/main" val="399780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extLst>
              <p:ext uri="{D42A27DB-BD31-4B8C-83A1-F6EECF244321}">
                <p14:modId xmlns:p14="http://schemas.microsoft.com/office/powerpoint/2010/main" val="1845955009"/>
              </p:ext>
            </p:extLst>
          </p:nvPr>
        </p:nvGraphicFramePr>
        <p:xfrm>
          <a:off x="0" y="1"/>
          <a:ext cx="9144000" cy="762000"/>
        </p:xfrm>
        <a:graphic>
          <a:graphicData uri="http://schemas.openxmlformats.org/presentationml/2006/ole">
            <mc:AlternateContent xmlns:mc="http://schemas.openxmlformats.org/markup-compatibility/2006">
              <mc:Choice xmlns:v="urn:schemas-microsoft-com:vml" Requires="v">
                <p:oleObj spid="_x0000_s2241" name="Image" r:id="rId15" imgW="9346032" imgH="1282540" progId="">
                  <p:embed/>
                </p:oleObj>
              </mc:Choice>
              <mc:Fallback>
                <p:oleObj name="Image" r:id="rId15" imgW="9346032" imgH="1282540" progId="">
                  <p:embed/>
                  <p:pic>
                    <p:nvPicPr>
                      <p:cNvPr id="0" name="Picture 2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
                        <a:ext cx="9144000" cy="762000"/>
                      </a:xfrm>
                      <a:prstGeom prst="rect">
                        <a:avLst/>
                      </a:prstGeom>
                      <a:noFill/>
                      <a:ln>
                        <a:noFill/>
                      </a:ln>
                      <a:effectLst/>
                    </p:spPr>
                  </p:pic>
                </p:oleObj>
              </mc:Fallback>
            </mc:AlternateContent>
          </a:graphicData>
        </a:graphic>
      </p:graphicFrame>
      <p:sp>
        <p:nvSpPr>
          <p:cNvPr id="1040" name="Rectangle 16"/>
          <p:cNvSpPr>
            <a:spLocks noChangeArrowheads="1"/>
          </p:cNvSpPr>
          <p:nvPr/>
        </p:nvSpPr>
        <p:spPr bwMode="black">
          <a:xfrm>
            <a:off x="0" y="762000"/>
            <a:ext cx="9144000" cy="31908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143001"/>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white">
          <a:xfrm>
            <a:off x="228600" y="762000"/>
            <a:ext cx="2362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solidFill>
                  <a:schemeClr val="bg1"/>
                </a:solidFill>
                <a:latin typeface="+mn-lt"/>
              </a:defRPr>
            </a:lvl1pPr>
          </a:lstStyle>
          <a:p>
            <a:endParaRPr lang="en-US" dirty="0"/>
          </a:p>
        </p:txBody>
      </p:sp>
      <p:sp>
        <p:nvSpPr>
          <p:cNvPr id="1029" name="Rectangle 5"/>
          <p:cNvSpPr>
            <a:spLocks noGrp="1" noChangeArrowheads="1"/>
          </p:cNvSpPr>
          <p:nvPr>
            <p:ph type="ftr" sz="quarter" idx="3"/>
          </p:nvPr>
        </p:nvSpPr>
        <p:spPr bwMode="auto">
          <a:xfrm>
            <a:off x="5638800" y="6457950"/>
            <a:ext cx="28956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mn-lt"/>
              </a:defRPr>
            </a:lvl1pPr>
          </a:lstStyle>
          <a:p>
            <a:endParaRPr lang="en-US"/>
          </a:p>
        </p:txBody>
      </p:sp>
      <p:sp>
        <p:nvSpPr>
          <p:cNvPr id="1030" name="Rectangle 6"/>
          <p:cNvSpPr>
            <a:spLocks noGrp="1" noChangeArrowheads="1"/>
          </p:cNvSpPr>
          <p:nvPr>
            <p:ph type="sldNum" sz="quarter" idx="4"/>
          </p:nvPr>
        </p:nvSpPr>
        <p:spPr bwMode="auto">
          <a:xfrm>
            <a:off x="3048000" y="64484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807BD3CF-AB4C-43A6-A61A-12B622CE8985}" type="slidenum">
              <a:rPr lang="en-US"/>
              <a:pPr/>
              <a:t>‹#›</a:t>
            </a:fld>
            <a:endParaRPr lang="en-US"/>
          </a:p>
        </p:txBody>
      </p:sp>
      <p:sp>
        <p:nvSpPr>
          <p:cNvPr id="1026" name="Rectangle 2"/>
          <p:cNvSpPr>
            <a:spLocks noGrp="1" noChangeArrowheads="1"/>
          </p:cNvSpPr>
          <p:nvPr>
            <p:ph type="title"/>
          </p:nvPr>
        </p:nvSpPr>
        <p:spPr bwMode="white">
          <a:xfrm>
            <a:off x="228600" y="76200"/>
            <a:ext cx="8763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Verdana" pitchFamily="34" charset="0"/>
        </a:defRPr>
      </a:lvl2pPr>
      <a:lvl3pPr algn="r" rtl="0" eaLnBrk="1" fontAlgn="base" hangingPunct="1">
        <a:spcBef>
          <a:spcPct val="0"/>
        </a:spcBef>
        <a:spcAft>
          <a:spcPct val="0"/>
        </a:spcAft>
        <a:defRPr sz="3200">
          <a:solidFill>
            <a:schemeClr val="bg1"/>
          </a:solidFill>
          <a:latin typeface="Verdana" pitchFamily="34" charset="0"/>
        </a:defRPr>
      </a:lvl3pPr>
      <a:lvl4pPr algn="r" rtl="0" eaLnBrk="1" fontAlgn="base" hangingPunct="1">
        <a:spcBef>
          <a:spcPct val="0"/>
        </a:spcBef>
        <a:spcAft>
          <a:spcPct val="0"/>
        </a:spcAft>
        <a:defRPr sz="3200">
          <a:solidFill>
            <a:schemeClr val="bg1"/>
          </a:solidFill>
          <a:latin typeface="Verdana" pitchFamily="34" charset="0"/>
        </a:defRPr>
      </a:lvl4pPr>
      <a:lvl5pPr algn="r" rtl="0" eaLnBrk="1" fontAlgn="base" hangingPunct="1">
        <a:spcBef>
          <a:spcPct val="0"/>
        </a:spcBef>
        <a:spcAft>
          <a:spcPct val="0"/>
        </a:spcAft>
        <a:defRPr sz="3200">
          <a:solidFill>
            <a:schemeClr val="bg1"/>
          </a:solidFill>
          <a:latin typeface="Verdana" pitchFamily="34" charset="0"/>
        </a:defRPr>
      </a:lvl5pPr>
      <a:lvl6pPr marL="457200" algn="r" rtl="0" eaLnBrk="1" fontAlgn="base" hangingPunct="1">
        <a:spcBef>
          <a:spcPct val="0"/>
        </a:spcBef>
        <a:spcAft>
          <a:spcPct val="0"/>
        </a:spcAft>
        <a:defRPr sz="3200">
          <a:solidFill>
            <a:schemeClr val="bg1"/>
          </a:solidFill>
          <a:latin typeface="Verdana" pitchFamily="34" charset="0"/>
        </a:defRPr>
      </a:lvl6pPr>
      <a:lvl7pPr marL="914400" algn="r" rtl="0" eaLnBrk="1" fontAlgn="base" hangingPunct="1">
        <a:spcBef>
          <a:spcPct val="0"/>
        </a:spcBef>
        <a:spcAft>
          <a:spcPct val="0"/>
        </a:spcAft>
        <a:defRPr sz="3200">
          <a:solidFill>
            <a:schemeClr val="bg1"/>
          </a:solidFill>
          <a:latin typeface="Verdana" pitchFamily="34" charset="0"/>
        </a:defRPr>
      </a:lvl7pPr>
      <a:lvl8pPr marL="1371600" algn="r" rtl="0" eaLnBrk="1" fontAlgn="base" hangingPunct="1">
        <a:spcBef>
          <a:spcPct val="0"/>
        </a:spcBef>
        <a:spcAft>
          <a:spcPct val="0"/>
        </a:spcAft>
        <a:defRPr sz="3200">
          <a:solidFill>
            <a:schemeClr val="bg1"/>
          </a:solidFill>
          <a:latin typeface="Verdana" pitchFamily="34" charset="0"/>
        </a:defRPr>
      </a:lvl8pPr>
      <a:lvl9pPr marL="1828800" algn="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Ciphertext" TargetMode="External"/><Relationship Id="rId3" Type="http://schemas.openxmlformats.org/officeDocument/2006/relationships/hyperlink" Target="http://en.wikipedia.org/wiki/Information" TargetMode="External"/><Relationship Id="rId7" Type="http://schemas.openxmlformats.org/officeDocument/2006/relationships/hyperlink" Target="http://en.wikipedia.org/wiki/Key_(cryptograph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ki/Cipher" TargetMode="External"/><Relationship Id="rId5" Type="http://schemas.openxmlformats.org/officeDocument/2006/relationships/hyperlink" Target="http://en.wikipedia.org/wiki/Algorithm" TargetMode="External"/><Relationship Id="rId10" Type="http://schemas.openxmlformats.org/officeDocument/2006/relationships/image" Target="../media/image6.png"/><Relationship Id="rId4" Type="http://schemas.openxmlformats.org/officeDocument/2006/relationships/hyperlink" Target="http://en.wikipedia.org/wiki/Plaintext"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3200400"/>
            <a:ext cx="8915400" cy="762000"/>
          </a:xfrm>
        </p:spPr>
        <p:txBody>
          <a:bodyPr/>
          <a:lstStyle/>
          <a:p>
            <a:r>
              <a:rPr lang="en-US" sz="3600" dirty="0"/>
              <a:t>          Database Encryption –SQL Server</a:t>
            </a:r>
            <a:br>
              <a:rPr lang="en-US" sz="3600" dirty="0"/>
            </a:br>
            <a:endParaRPr lang="en-US" sz="3600" dirty="0"/>
          </a:p>
        </p:txBody>
      </p:sp>
      <p:sp>
        <p:nvSpPr>
          <p:cNvPr id="2051" name="Rectangle 3"/>
          <p:cNvSpPr>
            <a:spLocks noGrp="1" noChangeArrowheads="1"/>
          </p:cNvSpPr>
          <p:nvPr>
            <p:ph type="subTitle" idx="1"/>
          </p:nvPr>
        </p:nvSpPr>
        <p:spPr bwMode="gray">
          <a:xfrm>
            <a:off x="914400" y="4724400"/>
            <a:ext cx="8077200" cy="1295400"/>
          </a:xfrm>
        </p:spPr>
        <p:txBody>
          <a:bodyPr/>
          <a:lstStyle/>
          <a:p>
            <a:pPr algn="r"/>
            <a:r>
              <a:rPr lang="en-US" dirty="0"/>
              <a:t>HV: Chu Xuan </a:t>
            </a:r>
            <a:r>
              <a:rPr lang="en-US" dirty="0" err="1"/>
              <a:t>Tinh</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76199"/>
            <a:ext cx="1444625"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10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ENCRYPTION CONCEPTS</a:t>
            </a:r>
            <a:endParaRPr lang="en-US" dirty="0"/>
          </a:p>
        </p:txBody>
      </p:sp>
      <p:sp>
        <p:nvSpPr>
          <p:cNvPr id="3" name="Content Placeholder 2"/>
          <p:cNvSpPr>
            <a:spLocks noGrp="1"/>
          </p:cNvSpPr>
          <p:nvPr>
            <p:ph idx="1"/>
          </p:nvPr>
        </p:nvSpPr>
        <p:spPr/>
        <p:txBody>
          <a:bodyPr/>
          <a:lstStyle/>
          <a:p>
            <a:r>
              <a:rPr lang="en-US" dirty="0"/>
              <a:t>The GOAL: Remove patterns </a:t>
            </a:r>
          </a:p>
          <a:p>
            <a:r>
              <a:rPr lang="en-US" dirty="0"/>
              <a:t>Block Cipher</a:t>
            </a:r>
          </a:p>
          <a:p>
            <a:pPr lvl="1"/>
            <a:r>
              <a:rPr lang="en-US" dirty="0"/>
              <a:t>S-box</a:t>
            </a:r>
          </a:p>
          <a:p>
            <a:pPr lvl="2"/>
            <a:r>
              <a:rPr lang="en-US" dirty="0"/>
              <a:t>Confusion </a:t>
            </a:r>
            <a:r>
              <a:rPr lang="vi-VN" kern="1200" dirty="0"/>
              <a:t>(tính hỗn loạn, rắc rối)</a:t>
            </a:r>
            <a:endParaRPr lang="en-US" kern="1200" dirty="0"/>
          </a:p>
          <a:p>
            <a:pPr marL="914400" lvl="2" indent="0">
              <a:buNone/>
            </a:pPr>
            <a:r>
              <a:rPr lang="en-US" dirty="0"/>
              <a:t>     – replace plaintext with other symbols</a:t>
            </a:r>
          </a:p>
          <a:p>
            <a:pPr lvl="3"/>
            <a:r>
              <a:rPr lang="en-US" dirty="0"/>
              <a:t>Creates initial </a:t>
            </a:r>
            <a:r>
              <a:rPr lang="en-US" dirty="0" err="1"/>
              <a:t>ciphertext</a:t>
            </a:r>
            <a:endParaRPr lang="en-US" dirty="0"/>
          </a:p>
          <a:p>
            <a:pPr lvl="1"/>
            <a:r>
              <a:rPr lang="en-US" dirty="0"/>
              <a:t>P-box</a:t>
            </a:r>
          </a:p>
          <a:p>
            <a:pPr lvl="2"/>
            <a:r>
              <a:rPr lang="en-US" dirty="0"/>
              <a:t>Diffusion </a:t>
            </a:r>
            <a:r>
              <a:rPr lang="vi-VN" kern="1200" dirty="0"/>
              <a:t>(Khuếch tán)</a:t>
            </a:r>
            <a:r>
              <a:rPr lang="en-US" dirty="0"/>
              <a:t> – shuffle and transpose </a:t>
            </a:r>
            <a:r>
              <a:rPr lang="en-US" dirty="0" err="1"/>
              <a:t>ciphertext</a:t>
            </a:r>
            <a:endParaRPr lang="en-US" dirty="0"/>
          </a:p>
          <a:p>
            <a:pPr marL="914400" lvl="2" indent="0">
              <a:buNone/>
            </a:pPr>
            <a:r>
              <a:rPr lang="en-US" dirty="0"/>
              <a:t>  (</a:t>
            </a:r>
            <a:r>
              <a:rPr lang="vi-VN" dirty="0"/>
              <a:t>Thu gọn - Xáo trộn và Chuyển đổi văn bản</a:t>
            </a:r>
            <a:r>
              <a:rPr lang="en-US" dirty="0"/>
              <a:t>)</a:t>
            </a:r>
          </a:p>
          <a:p>
            <a:r>
              <a:rPr lang="fr-FR" dirty="0"/>
              <a:t>SQL Server supports DES, Triple DES, and AES </a:t>
            </a:r>
            <a:r>
              <a:rPr lang="fr-FR" dirty="0" err="1"/>
              <a:t>encryption</a:t>
            </a:r>
            <a:r>
              <a:rPr lang="fr-FR" dirty="0"/>
              <a:t>, … </a:t>
            </a:r>
            <a:br>
              <a:rPr lang="fr-FR"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10</a:t>
            </a:fld>
            <a:endParaRPr lang="en-US"/>
          </a:p>
        </p:txBody>
      </p:sp>
    </p:spTree>
    <p:extLst>
      <p:ext uri="{BB962C8B-B14F-4D97-AF65-F5344CB8AC3E}">
        <p14:creationId xmlns:p14="http://schemas.microsoft.com/office/powerpoint/2010/main" val="418544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tx2"/>
                </a:solidFill>
              </a:rPr>
              <a:t>SQL Encryption Algorithm</a:t>
            </a:r>
          </a:p>
          <a:p>
            <a:pPr marL="0" indent="0">
              <a:buNone/>
            </a:pP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67906365"/>
              </p:ext>
            </p:extLst>
          </p:nvPr>
        </p:nvGraphicFramePr>
        <p:xfrm>
          <a:off x="762000" y="1880395"/>
          <a:ext cx="7620000" cy="2493445"/>
        </p:xfrm>
        <a:graphic>
          <a:graphicData uri="http://schemas.openxmlformats.org/drawingml/2006/table">
            <a:tbl>
              <a:tblPr firstRow="1" bandRow="1">
                <a:tableStyleId>{5C22544A-7EE6-4342-B048-85BDC9FD1C3A}</a:tableStyleId>
              </a:tblPr>
              <a:tblGrid>
                <a:gridCol w="1945532">
                  <a:extLst>
                    <a:ext uri="{9D8B030D-6E8A-4147-A177-3AD203B41FA5}">
                      <a16:colId xmlns:a16="http://schemas.microsoft.com/office/drawing/2014/main" val="20000"/>
                    </a:ext>
                  </a:extLst>
                </a:gridCol>
                <a:gridCol w="2107659">
                  <a:extLst>
                    <a:ext uri="{9D8B030D-6E8A-4147-A177-3AD203B41FA5}">
                      <a16:colId xmlns:a16="http://schemas.microsoft.com/office/drawing/2014/main" val="20001"/>
                    </a:ext>
                  </a:extLst>
                </a:gridCol>
                <a:gridCol w="3566809">
                  <a:extLst>
                    <a:ext uri="{9D8B030D-6E8A-4147-A177-3AD203B41FA5}">
                      <a16:colId xmlns:a16="http://schemas.microsoft.com/office/drawing/2014/main" val="20002"/>
                    </a:ext>
                  </a:extLst>
                </a:gridCol>
              </a:tblGrid>
              <a:tr h="370681">
                <a:tc gridSpan="3">
                  <a:txBody>
                    <a:bodyPr/>
                    <a:lstStyle/>
                    <a:p>
                      <a:pPr algn="ctr"/>
                      <a:r>
                        <a:rPr lang="en-US" sz="1800" dirty="0"/>
                        <a:t>Symmetric Encryption</a:t>
                      </a:r>
                      <a:r>
                        <a:rPr lang="en-US" sz="1800" baseline="0" dirty="0"/>
                        <a:t> Algorithms</a:t>
                      </a:r>
                      <a:endParaRPr lang="en-US" sz="1800" dirty="0"/>
                    </a:p>
                  </a:txBody>
                  <a:tcPr marT="45700" marB="45700"/>
                </a:tc>
                <a:tc hMerge="1">
                  <a:txBody>
                    <a:bodyPr/>
                    <a:lstStyle/>
                    <a:p>
                      <a:endParaRPr lang="en-US" sz="1800" dirty="0"/>
                    </a:p>
                  </a:txBody>
                  <a:tcPr marT="45700" marB="45700"/>
                </a:tc>
                <a:tc hMerge="1">
                  <a:txBody>
                    <a:bodyPr/>
                    <a:lstStyle/>
                    <a:p>
                      <a:endParaRPr lang="en-US" sz="1800" dirty="0"/>
                    </a:p>
                  </a:txBody>
                  <a:tcPr marT="45700" marB="45700"/>
                </a:tc>
                <a:extLst>
                  <a:ext uri="{0D108BD9-81ED-4DB2-BD59-A6C34878D82A}">
                    <a16:rowId xmlns:a16="http://schemas.microsoft.com/office/drawing/2014/main" val="10000"/>
                  </a:ext>
                </a:extLst>
              </a:tr>
              <a:tr h="370681">
                <a:tc>
                  <a:txBody>
                    <a:bodyPr/>
                    <a:lstStyle/>
                    <a:p>
                      <a:r>
                        <a:rPr lang="en-US" sz="1800" b="1" dirty="0"/>
                        <a:t>Keyword</a:t>
                      </a:r>
                    </a:p>
                  </a:txBody>
                  <a:tcPr marT="45700" marB="45700"/>
                </a:tc>
                <a:tc>
                  <a:txBody>
                    <a:bodyPr/>
                    <a:lstStyle/>
                    <a:p>
                      <a:r>
                        <a:rPr lang="en-US" sz="1800" b="1" dirty="0"/>
                        <a:t>Algorithm</a:t>
                      </a:r>
                    </a:p>
                  </a:txBody>
                  <a:tcPr marT="45700" marB="45700"/>
                </a:tc>
                <a:tc>
                  <a:txBody>
                    <a:bodyPr/>
                    <a:lstStyle/>
                    <a:p>
                      <a:r>
                        <a:rPr lang="en-US" sz="1800" b="1" dirty="0"/>
                        <a:t>Key Length (Bits)</a:t>
                      </a:r>
                    </a:p>
                  </a:txBody>
                  <a:tcPr marT="45700" marB="45700"/>
                </a:tc>
                <a:extLst>
                  <a:ext uri="{0D108BD9-81ED-4DB2-BD59-A6C34878D82A}">
                    <a16:rowId xmlns:a16="http://schemas.microsoft.com/office/drawing/2014/main" val="10001"/>
                  </a:ext>
                </a:extLst>
              </a:tr>
              <a:tr h="370681">
                <a:tc>
                  <a:txBody>
                    <a:bodyPr/>
                    <a:lstStyle/>
                    <a:p>
                      <a:r>
                        <a:rPr lang="en-US" sz="1800" dirty="0"/>
                        <a:t>AES_256</a:t>
                      </a:r>
                    </a:p>
                  </a:txBody>
                  <a:tcPr marT="45700" marB="45700"/>
                </a:tc>
                <a:tc>
                  <a:txBody>
                    <a:bodyPr/>
                    <a:lstStyle/>
                    <a:p>
                      <a:r>
                        <a:rPr lang="en-US" sz="1800" dirty="0"/>
                        <a:t>AES</a:t>
                      </a:r>
                    </a:p>
                  </a:txBody>
                  <a:tcPr marT="45700" marB="45700"/>
                </a:tc>
                <a:tc>
                  <a:txBody>
                    <a:bodyPr/>
                    <a:lstStyle/>
                    <a:p>
                      <a:r>
                        <a:rPr lang="en-US" sz="1800" dirty="0"/>
                        <a:t>256</a:t>
                      </a:r>
                    </a:p>
                  </a:txBody>
                  <a:tcPr marT="45700" marB="45700"/>
                </a:tc>
                <a:extLst>
                  <a:ext uri="{0D108BD9-81ED-4DB2-BD59-A6C34878D82A}">
                    <a16:rowId xmlns:a16="http://schemas.microsoft.com/office/drawing/2014/main" val="10002"/>
                  </a:ext>
                </a:extLst>
              </a:tr>
              <a:tr h="370681">
                <a:tc>
                  <a:txBody>
                    <a:bodyPr/>
                    <a:lstStyle/>
                    <a:p>
                      <a:r>
                        <a:rPr lang="en-US" sz="1800" dirty="0"/>
                        <a:t>AES_192</a:t>
                      </a:r>
                    </a:p>
                  </a:txBody>
                  <a:tcPr marT="45700" marB="45700"/>
                </a:tc>
                <a:tc>
                  <a:txBody>
                    <a:bodyPr/>
                    <a:lstStyle/>
                    <a:p>
                      <a:r>
                        <a:rPr lang="en-US" sz="1800" dirty="0"/>
                        <a:t>AES</a:t>
                      </a:r>
                    </a:p>
                  </a:txBody>
                  <a:tcPr marT="45700" marB="45700"/>
                </a:tc>
                <a:tc>
                  <a:txBody>
                    <a:bodyPr/>
                    <a:lstStyle/>
                    <a:p>
                      <a:r>
                        <a:rPr lang="en-US" sz="1800" dirty="0"/>
                        <a:t>192</a:t>
                      </a:r>
                    </a:p>
                  </a:txBody>
                  <a:tcPr marT="45700" marB="45700"/>
                </a:tc>
                <a:extLst>
                  <a:ext uri="{0D108BD9-81ED-4DB2-BD59-A6C34878D82A}">
                    <a16:rowId xmlns:a16="http://schemas.microsoft.com/office/drawing/2014/main" val="10003"/>
                  </a:ext>
                </a:extLst>
              </a:tr>
              <a:tr h="370681">
                <a:tc>
                  <a:txBody>
                    <a:bodyPr/>
                    <a:lstStyle/>
                    <a:p>
                      <a:r>
                        <a:rPr lang="en-US" sz="1800" dirty="0"/>
                        <a:t>AES_128</a:t>
                      </a:r>
                    </a:p>
                  </a:txBody>
                  <a:tcPr marT="45700" marB="45700"/>
                </a:tc>
                <a:tc>
                  <a:txBody>
                    <a:bodyPr/>
                    <a:lstStyle/>
                    <a:p>
                      <a:r>
                        <a:rPr lang="en-US" sz="1800" dirty="0"/>
                        <a:t>AES</a:t>
                      </a:r>
                    </a:p>
                  </a:txBody>
                  <a:tcPr marT="45700" marB="45700"/>
                </a:tc>
                <a:tc>
                  <a:txBody>
                    <a:bodyPr/>
                    <a:lstStyle/>
                    <a:p>
                      <a:r>
                        <a:rPr lang="en-US" sz="1800" dirty="0"/>
                        <a:t>128</a:t>
                      </a:r>
                    </a:p>
                  </a:txBody>
                  <a:tcPr marT="45700" marB="45700"/>
                </a:tc>
                <a:extLst>
                  <a:ext uri="{0D108BD9-81ED-4DB2-BD59-A6C34878D82A}">
                    <a16:rowId xmlns:a16="http://schemas.microsoft.com/office/drawing/2014/main" val="10004"/>
                  </a:ext>
                </a:extLst>
              </a:tr>
              <a:tr h="370681">
                <a:tc>
                  <a:txBody>
                    <a:bodyPr/>
                    <a:lstStyle/>
                    <a:p>
                      <a:r>
                        <a:rPr lang="en-US" sz="1800" dirty="0"/>
                        <a:t>TRIPLE_DES_3KEY</a:t>
                      </a:r>
                    </a:p>
                  </a:txBody>
                  <a:tcPr marT="45700" marB="45700"/>
                </a:tc>
                <a:tc>
                  <a:txBody>
                    <a:bodyPr/>
                    <a:lstStyle/>
                    <a:p>
                      <a:r>
                        <a:rPr lang="en-US" sz="1800" dirty="0"/>
                        <a:t>Triple DES</a:t>
                      </a:r>
                      <a:r>
                        <a:rPr lang="en-US" sz="1800" baseline="0" dirty="0"/>
                        <a:t> (3-Key)</a:t>
                      </a:r>
                      <a:endParaRPr lang="en-US" sz="1800" dirty="0"/>
                    </a:p>
                  </a:txBody>
                  <a:tcPr marT="45700" marB="45700"/>
                </a:tc>
                <a:tc>
                  <a:txBody>
                    <a:bodyPr/>
                    <a:lstStyle/>
                    <a:p>
                      <a:r>
                        <a:rPr lang="en-US" sz="1800" dirty="0"/>
                        <a:t>112</a:t>
                      </a:r>
                    </a:p>
                  </a:txBody>
                  <a:tcPr marT="45700" marB="45700"/>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68486571"/>
              </p:ext>
            </p:extLst>
          </p:nvPr>
        </p:nvGraphicFramePr>
        <p:xfrm>
          <a:off x="762000" y="4242595"/>
          <a:ext cx="7620000" cy="1853405"/>
        </p:xfrm>
        <a:graphic>
          <a:graphicData uri="http://schemas.openxmlformats.org/drawingml/2006/table">
            <a:tbl>
              <a:tblPr firstRow="1" bandRow="1">
                <a:tableStyleId>{5C22544A-7EE6-4342-B048-85BDC9FD1C3A}</a:tableStyleId>
              </a:tblPr>
              <a:tblGrid>
                <a:gridCol w="1945532">
                  <a:extLst>
                    <a:ext uri="{9D8B030D-6E8A-4147-A177-3AD203B41FA5}">
                      <a16:colId xmlns:a16="http://schemas.microsoft.com/office/drawing/2014/main" val="20000"/>
                    </a:ext>
                  </a:extLst>
                </a:gridCol>
                <a:gridCol w="2107659">
                  <a:extLst>
                    <a:ext uri="{9D8B030D-6E8A-4147-A177-3AD203B41FA5}">
                      <a16:colId xmlns:a16="http://schemas.microsoft.com/office/drawing/2014/main" val="20001"/>
                    </a:ext>
                  </a:extLst>
                </a:gridCol>
                <a:gridCol w="3566809">
                  <a:extLst>
                    <a:ext uri="{9D8B030D-6E8A-4147-A177-3AD203B41FA5}">
                      <a16:colId xmlns:a16="http://schemas.microsoft.com/office/drawing/2014/main" val="20002"/>
                    </a:ext>
                  </a:extLst>
                </a:gridCol>
              </a:tblGrid>
              <a:tr h="370681">
                <a:tc gridSpan="3">
                  <a:txBody>
                    <a:bodyPr/>
                    <a:lstStyle/>
                    <a:p>
                      <a:pPr algn="ctr"/>
                      <a:r>
                        <a:rPr lang="en-US" sz="1800" dirty="0"/>
                        <a:t>Asymmetric Encryption</a:t>
                      </a:r>
                      <a:r>
                        <a:rPr lang="en-US" sz="1800" baseline="0" dirty="0"/>
                        <a:t> Algorithms</a:t>
                      </a:r>
                      <a:endParaRPr lang="en-US" sz="1800" dirty="0"/>
                    </a:p>
                  </a:txBody>
                  <a:tcPr marT="45700" marB="45700"/>
                </a:tc>
                <a:tc hMerge="1">
                  <a:txBody>
                    <a:bodyPr/>
                    <a:lstStyle/>
                    <a:p>
                      <a:endParaRPr lang="en-US" sz="1800" dirty="0"/>
                    </a:p>
                  </a:txBody>
                  <a:tcPr marT="45700" marB="45700"/>
                </a:tc>
                <a:tc hMerge="1">
                  <a:txBody>
                    <a:bodyPr/>
                    <a:lstStyle/>
                    <a:p>
                      <a:endParaRPr lang="en-US" sz="1800" dirty="0"/>
                    </a:p>
                  </a:txBody>
                  <a:tcPr marT="45700" marB="45700"/>
                </a:tc>
                <a:extLst>
                  <a:ext uri="{0D108BD9-81ED-4DB2-BD59-A6C34878D82A}">
                    <a16:rowId xmlns:a16="http://schemas.microsoft.com/office/drawing/2014/main" val="10000"/>
                  </a:ext>
                </a:extLst>
              </a:tr>
              <a:tr h="370681">
                <a:tc>
                  <a:txBody>
                    <a:bodyPr/>
                    <a:lstStyle/>
                    <a:p>
                      <a:r>
                        <a:rPr lang="en-US" sz="1800" b="1" dirty="0"/>
                        <a:t>Keyword</a:t>
                      </a:r>
                    </a:p>
                  </a:txBody>
                  <a:tcPr marT="45700" marB="45700"/>
                </a:tc>
                <a:tc>
                  <a:txBody>
                    <a:bodyPr/>
                    <a:lstStyle/>
                    <a:p>
                      <a:r>
                        <a:rPr lang="en-US" sz="1800" b="1" dirty="0"/>
                        <a:t>Algorithm</a:t>
                      </a:r>
                    </a:p>
                  </a:txBody>
                  <a:tcPr marT="45700" marB="45700"/>
                </a:tc>
                <a:tc>
                  <a:txBody>
                    <a:bodyPr/>
                    <a:lstStyle/>
                    <a:p>
                      <a:r>
                        <a:rPr lang="en-US" sz="1800" b="1" dirty="0"/>
                        <a:t>Key Length (Bits)</a:t>
                      </a:r>
                    </a:p>
                  </a:txBody>
                  <a:tcPr marT="45700" marB="45700"/>
                </a:tc>
                <a:extLst>
                  <a:ext uri="{0D108BD9-81ED-4DB2-BD59-A6C34878D82A}">
                    <a16:rowId xmlns:a16="http://schemas.microsoft.com/office/drawing/2014/main" val="10001"/>
                  </a:ext>
                </a:extLst>
              </a:tr>
              <a:tr h="370681">
                <a:tc>
                  <a:txBody>
                    <a:bodyPr/>
                    <a:lstStyle/>
                    <a:p>
                      <a:r>
                        <a:rPr lang="en-US" sz="1800" dirty="0"/>
                        <a:t>RSA_2048</a:t>
                      </a:r>
                    </a:p>
                  </a:txBody>
                  <a:tcPr marT="45700" marB="45700"/>
                </a:tc>
                <a:tc>
                  <a:txBody>
                    <a:bodyPr/>
                    <a:lstStyle/>
                    <a:p>
                      <a:r>
                        <a:rPr lang="en-US" sz="1800" dirty="0"/>
                        <a:t>RSA</a:t>
                      </a:r>
                    </a:p>
                  </a:txBody>
                  <a:tcPr marT="45700" marB="45700"/>
                </a:tc>
                <a:tc>
                  <a:txBody>
                    <a:bodyPr/>
                    <a:lstStyle/>
                    <a:p>
                      <a:r>
                        <a:rPr lang="en-US" sz="1800" dirty="0"/>
                        <a:t>2048</a:t>
                      </a:r>
                    </a:p>
                  </a:txBody>
                  <a:tcPr marT="45700" marB="45700"/>
                </a:tc>
                <a:extLst>
                  <a:ext uri="{0D108BD9-81ED-4DB2-BD59-A6C34878D82A}">
                    <a16:rowId xmlns:a16="http://schemas.microsoft.com/office/drawing/2014/main" val="10002"/>
                  </a:ext>
                </a:extLst>
              </a:tr>
              <a:tr h="370681">
                <a:tc>
                  <a:txBody>
                    <a:bodyPr/>
                    <a:lstStyle/>
                    <a:p>
                      <a:r>
                        <a:rPr lang="en-US" sz="1800" dirty="0"/>
                        <a:t>RSA_1024</a:t>
                      </a:r>
                    </a:p>
                  </a:txBody>
                  <a:tcPr marT="45700" marB="45700"/>
                </a:tc>
                <a:tc>
                  <a:txBody>
                    <a:bodyPr/>
                    <a:lstStyle/>
                    <a:p>
                      <a:r>
                        <a:rPr lang="en-US" sz="1800" dirty="0"/>
                        <a:t>RSA</a:t>
                      </a:r>
                    </a:p>
                  </a:txBody>
                  <a:tcPr marT="45700" marB="45700"/>
                </a:tc>
                <a:tc>
                  <a:txBody>
                    <a:bodyPr/>
                    <a:lstStyle/>
                    <a:p>
                      <a:r>
                        <a:rPr lang="en-US" sz="1800" dirty="0"/>
                        <a:t>1024</a:t>
                      </a:r>
                    </a:p>
                  </a:txBody>
                  <a:tcPr marT="45700" marB="45700"/>
                </a:tc>
                <a:extLst>
                  <a:ext uri="{0D108BD9-81ED-4DB2-BD59-A6C34878D82A}">
                    <a16:rowId xmlns:a16="http://schemas.microsoft.com/office/drawing/2014/main" val="10003"/>
                  </a:ext>
                </a:extLst>
              </a:tr>
              <a:tr h="370681">
                <a:tc>
                  <a:txBody>
                    <a:bodyPr/>
                    <a:lstStyle/>
                    <a:p>
                      <a:r>
                        <a:rPr lang="en-US" sz="1800" dirty="0"/>
                        <a:t>RSA_512</a:t>
                      </a:r>
                    </a:p>
                  </a:txBody>
                  <a:tcPr marT="45700" marB="45700"/>
                </a:tc>
                <a:tc>
                  <a:txBody>
                    <a:bodyPr/>
                    <a:lstStyle/>
                    <a:p>
                      <a:r>
                        <a:rPr lang="en-US" sz="1800" dirty="0"/>
                        <a:t>RSA</a:t>
                      </a:r>
                    </a:p>
                  </a:txBody>
                  <a:tcPr marT="45700" marB="45700"/>
                </a:tc>
                <a:tc>
                  <a:txBody>
                    <a:bodyPr/>
                    <a:lstStyle/>
                    <a:p>
                      <a:r>
                        <a:rPr lang="en-US" sz="1800" dirty="0"/>
                        <a:t>512</a:t>
                      </a:r>
                    </a:p>
                  </a:txBody>
                  <a:tcPr marT="45700" marB="457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413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Complete security of your encrypted data rests with the key</a:t>
            </a:r>
          </a:p>
          <a:p>
            <a:r>
              <a:rPr lang="en-US" dirty="0"/>
              <a:t>Encryption key management and distribution is one of the most complex problems in the world of encryption -&gt;?</a:t>
            </a:r>
          </a:p>
          <a:p>
            <a:r>
              <a:rPr lang="en-US" dirty="0"/>
              <a:t>Do I Need Encryption? </a:t>
            </a:r>
            <a:br>
              <a:rPr lang="en-US" dirty="0"/>
            </a:br>
            <a:r>
              <a:rPr lang="en-US" dirty="0"/>
              <a:t>- determine the level of confidentiality of the data you’re storing and whether you’re subject to any laws concerning data privacy.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12</a:t>
            </a:fld>
            <a:endParaRPr lang="en-US"/>
          </a:p>
        </p:txBody>
      </p:sp>
    </p:spTree>
    <p:extLst>
      <p:ext uri="{BB962C8B-B14F-4D97-AF65-F5344CB8AC3E}">
        <p14:creationId xmlns:p14="http://schemas.microsoft.com/office/powerpoint/2010/main" val="222150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ENCRYPTION HIERARCHY</a:t>
            </a:r>
            <a:endParaRPr lang="en-US" dirty="0"/>
          </a:p>
        </p:txBody>
      </p:sp>
      <p:sp>
        <p:nvSpPr>
          <p:cNvPr id="3" name="Content Placeholder 2"/>
          <p:cNvSpPr>
            <a:spLocks noGrp="1"/>
          </p:cNvSpPr>
          <p:nvPr>
            <p:ph idx="1"/>
          </p:nvPr>
        </p:nvSpPr>
        <p:spPr/>
        <p:txBody>
          <a:bodyPr/>
          <a:lstStyle/>
          <a:p>
            <a:r>
              <a:rPr lang="en-US" b="1" dirty="0"/>
              <a:t>SQL SERVER ENCRYPTION HIERARCHY</a:t>
            </a:r>
            <a:br>
              <a:rPr lang="en-US" b="1" dirty="0"/>
            </a:br>
            <a:r>
              <a:rPr lang="en-US" dirty="0"/>
              <a:t>• Service Master Key (SMK)</a:t>
            </a:r>
            <a:br>
              <a:rPr lang="en-US" dirty="0"/>
            </a:br>
            <a:r>
              <a:rPr lang="en-US" dirty="0"/>
              <a:t>• Database Master Key (DMK)</a:t>
            </a:r>
            <a:br>
              <a:rPr lang="en-US" dirty="0"/>
            </a:br>
            <a:r>
              <a:rPr lang="en-US" dirty="0"/>
              <a:t>• Database Encryption Key (DEK)</a:t>
            </a:r>
            <a:br>
              <a:rPr lang="en-US" dirty="0"/>
            </a:br>
            <a:r>
              <a:rPr lang="en-US" dirty="0"/>
              <a:t>• Key Backups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13</a:t>
            </a:fld>
            <a:endParaRPr lang="en-US"/>
          </a:p>
        </p:txBody>
      </p:sp>
    </p:spTree>
    <p:extLst>
      <p:ext uri="{BB962C8B-B14F-4D97-AF65-F5344CB8AC3E}">
        <p14:creationId xmlns:p14="http://schemas.microsoft.com/office/powerpoint/2010/main" val="26108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ENCRYPTION HIERARCHY</a:t>
            </a: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14</a:t>
            </a:fld>
            <a:endParaRPr lang="en-US"/>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42629" y="1143000"/>
            <a:ext cx="565874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87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Key Security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Problem secure the key you use to encrypt your data encryption key</a:t>
            </a:r>
          </a:p>
          <a:p>
            <a:r>
              <a:rPr lang="en-US" dirty="0"/>
              <a:t>SQL Server implementation, use a key hierarchy to protect your data encryption keys</a:t>
            </a:r>
          </a:p>
          <a:p>
            <a:r>
              <a:rPr lang="en-US" dirty="0"/>
              <a:t>Essentially, you use one encryption key to secure another.</a:t>
            </a:r>
          </a:p>
          <a:p>
            <a:r>
              <a:rPr lang="en-US" dirty="0"/>
              <a:t>How do you secure the key that secures your data encryption key? SQL Server gives you the following three choices: </a:t>
            </a:r>
          </a:p>
          <a:p>
            <a:pPr marL="0" indent="0">
              <a:buNone/>
            </a:pPr>
            <a:r>
              <a:rPr lang="en-US" dirty="0"/>
              <a:t>- SQL Server will encrypt your entire key hierarchy, using the Service Master Key (SMK) </a:t>
            </a:r>
          </a:p>
          <a:p>
            <a:pPr marL="0" indent="0">
              <a:buNone/>
            </a:pPr>
            <a:r>
              <a:rPr lang="en-US" dirty="0"/>
              <a:t>- Alternatively, you can use passwords to encrypt any key in your hierarchy </a:t>
            </a:r>
            <a:br>
              <a:rPr lang="en-US" dirty="0"/>
            </a:br>
            <a:r>
              <a:rPr lang="en-US" dirty="0"/>
              <a:t>- Finally, you can use EKM to offload the responsibility of securing your keys to a third-party hardware appliance, an HSM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15</a:t>
            </a:fld>
            <a:endParaRPr lang="en-US"/>
          </a:p>
        </p:txBody>
      </p:sp>
    </p:spTree>
    <p:extLst>
      <p:ext uri="{BB962C8B-B14F-4D97-AF65-F5344CB8AC3E}">
        <p14:creationId xmlns:p14="http://schemas.microsoft.com/office/powerpoint/2010/main" val="115506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ENCRYPTION HIERARCHY</a:t>
            </a:r>
            <a:endParaRPr lang="en-US" dirty="0"/>
          </a:p>
        </p:txBody>
      </p:sp>
      <p:sp>
        <p:nvSpPr>
          <p:cNvPr id="3" name="Content Placeholder 2"/>
          <p:cNvSpPr>
            <a:spLocks noGrp="1"/>
          </p:cNvSpPr>
          <p:nvPr>
            <p:ph idx="1"/>
          </p:nvPr>
        </p:nvSpPr>
        <p:spPr>
          <a:xfrm>
            <a:off x="457200" y="1143001"/>
            <a:ext cx="8229600" cy="2743199"/>
          </a:xfrm>
        </p:spPr>
        <p:txBody>
          <a:bodyPr/>
          <a:lstStyle/>
          <a:p>
            <a:r>
              <a:rPr lang="en-US" dirty="0"/>
              <a:t> SERVICE MASTER KEY</a:t>
            </a:r>
            <a:br>
              <a:rPr lang="en-US" dirty="0"/>
            </a:br>
            <a:r>
              <a:rPr lang="en-US" dirty="0"/>
              <a:t>– Root of SQL Server Encryption Hierarchy</a:t>
            </a:r>
            <a:br>
              <a:rPr lang="en-US" dirty="0"/>
            </a:br>
            <a:r>
              <a:rPr lang="en-US" dirty="0"/>
              <a:t>– Instance level symmetric key</a:t>
            </a:r>
            <a:br>
              <a:rPr lang="en-US" dirty="0"/>
            </a:br>
            <a:r>
              <a:rPr lang="en-US" dirty="0"/>
              <a:t>– SQL Server 2012+ uses AES encryption. Older versions use 3DES</a:t>
            </a:r>
            <a:br>
              <a:rPr lang="en-US" dirty="0"/>
            </a:br>
            <a:r>
              <a:rPr lang="en-US" dirty="0"/>
              <a:t>– Generated automatically first time it is needed, normally during installation</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16</a:t>
            </a:fld>
            <a:endParaRPr lang="en-US"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00" y="3841750"/>
            <a:ext cx="34544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21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ENCRYPTION HIERARCHY</a:t>
            </a:r>
            <a:endParaRPr lang="en-US" dirty="0"/>
          </a:p>
        </p:txBody>
      </p:sp>
      <p:sp>
        <p:nvSpPr>
          <p:cNvPr id="3" name="Content Placeholder 2"/>
          <p:cNvSpPr>
            <a:spLocks noGrp="1"/>
          </p:cNvSpPr>
          <p:nvPr>
            <p:ph idx="1"/>
          </p:nvPr>
        </p:nvSpPr>
        <p:spPr/>
        <p:txBody>
          <a:bodyPr/>
          <a:lstStyle/>
          <a:p>
            <a:r>
              <a:rPr lang="en-US" dirty="0"/>
              <a:t>SERVICE MASTER KEY</a:t>
            </a:r>
            <a:br>
              <a:rPr lang="en-US" dirty="0"/>
            </a:br>
            <a:r>
              <a:rPr lang="en-US" dirty="0"/>
              <a:t>– Encrypted using Windows Data Protection API (DPAPI) and</a:t>
            </a:r>
            <a:br>
              <a:rPr lang="en-US" dirty="0"/>
            </a:br>
            <a:r>
              <a:rPr lang="en-US" dirty="0"/>
              <a:t>the local machine key using a key derived from the Windows credentials of the SQL Server service account</a:t>
            </a:r>
            <a:br>
              <a:rPr lang="en-US" dirty="0"/>
            </a:br>
            <a:r>
              <a:rPr lang="en-US" dirty="0"/>
              <a:t>– Can only be opened by the Windows service account</a:t>
            </a:r>
            <a:br>
              <a:rPr lang="en-US" dirty="0"/>
            </a:br>
            <a:r>
              <a:rPr lang="en-US" dirty="0"/>
              <a:t>under which it was created or by a principal with access to</a:t>
            </a:r>
            <a:br>
              <a:rPr lang="en-US" dirty="0"/>
            </a:br>
            <a:r>
              <a:rPr lang="en-US" dirty="0"/>
              <a:t>both the service account name and its password </a:t>
            </a:r>
          </a:p>
          <a:p>
            <a:pPr marL="285750" indent="0">
              <a:buNone/>
            </a:pPr>
            <a:r>
              <a:rPr lang="en-US" dirty="0"/>
              <a:t>– Regenerating or restoring the Service Master Key involves</a:t>
            </a:r>
            <a:br>
              <a:rPr lang="en-US" dirty="0"/>
            </a:br>
            <a:r>
              <a:rPr lang="en-US" dirty="0"/>
              <a:t>decrypting and re-encrypting the complete encryption</a:t>
            </a:r>
            <a:br>
              <a:rPr lang="en-US" dirty="0"/>
            </a:br>
            <a:r>
              <a:rPr lang="en-US" dirty="0"/>
              <a:t>hierarchy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17</a:t>
            </a:fld>
            <a:endParaRPr lang="en-US"/>
          </a:p>
        </p:txBody>
      </p:sp>
    </p:spTree>
    <p:extLst>
      <p:ext uri="{BB962C8B-B14F-4D97-AF65-F5344CB8AC3E}">
        <p14:creationId xmlns:p14="http://schemas.microsoft.com/office/powerpoint/2010/main" val="66209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Backup Key SMK</a:t>
            </a:r>
          </a:p>
          <a:p>
            <a:pPr marL="341313" indent="0">
              <a:buNone/>
            </a:pPr>
            <a:r>
              <a:rPr lang="en-US" sz="1800" i="1" dirty="0"/>
              <a:t>BACKUP SERVICE MASTER KEY TO FILE = ‘e:\</a:t>
            </a:r>
            <a:r>
              <a:rPr lang="en-US" sz="1800" i="1" dirty="0" err="1"/>
              <a:t>encryption_keys</a:t>
            </a:r>
            <a:r>
              <a:rPr lang="en-US" sz="1800" i="1" dirty="0"/>
              <a:t>\</a:t>
            </a:r>
            <a:r>
              <a:rPr lang="en-US" sz="1800" i="1" dirty="0" err="1"/>
              <a:t>smk.key</a:t>
            </a:r>
            <a:r>
              <a:rPr lang="en-US" sz="1800" i="1" dirty="0"/>
              <a:t>’</a:t>
            </a:r>
            <a:endParaRPr lang="en-US" sz="1800" dirty="0"/>
          </a:p>
          <a:p>
            <a:pPr marL="0" indent="341313">
              <a:buNone/>
            </a:pPr>
            <a:r>
              <a:rPr lang="en-US" sz="1800" i="1" dirty="0"/>
              <a:t>ENCRYPTION BY PASSWORD = ‘a strong password’ ;</a:t>
            </a:r>
            <a:endParaRPr lang="en-US" sz="1800" dirty="0"/>
          </a:p>
          <a:p>
            <a:r>
              <a:rPr lang="en-US" dirty="0"/>
              <a:t>Restore SMK</a:t>
            </a:r>
          </a:p>
          <a:p>
            <a:pPr marL="341313" indent="0">
              <a:buNone/>
            </a:pPr>
            <a:r>
              <a:rPr lang="en-US" sz="1800" i="1" dirty="0"/>
              <a:t>RESTORE SERVICE MASTER KEY FROM FILE = ‘e:\</a:t>
            </a:r>
            <a:r>
              <a:rPr lang="en-US" sz="1800" i="1" dirty="0" err="1"/>
              <a:t>encryption_keys</a:t>
            </a:r>
            <a:r>
              <a:rPr lang="en-US" sz="1800" i="1" dirty="0"/>
              <a:t>\</a:t>
            </a:r>
            <a:r>
              <a:rPr lang="en-US" sz="1800" i="1" dirty="0" err="1"/>
              <a:t>smk.key</a:t>
            </a:r>
            <a:r>
              <a:rPr lang="en-US" sz="1800" i="1" dirty="0"/>
              <a:t>’</a:t>
            </a:r>
            <a:endParaRPr lang="en-US" sz="1800" dirty="0"/>
          </a:p>
          <a:p>
            <a:pPr marL="0" indent="341313">
              <a:buNone/>
            </a:pPr>
            <a:r>
              <a:rPr lang="en-US" sz="1800" i="1" dirty="0"/>
              <a:t>DECRYPTION BY PASSWORD = ‘a strong password’ FORCE ;</a:t>
            </a:r>
            <a:endParaRPr lang="en-US" sz="1800" dirty="0"/>
          </a:p>
          <a:p>
            <a:r>
              <a:rPr lang="en-US" dirty="0"/>
              <a:t>ALTER SMK</a:t>
            </a:r>
          </a:p>
          <a:p>
            <a:pPr marL="341313" indent="0">
              <a:buNone/>
            </a:pPr>
            <a:r>
              <a:rPr lang="en-US" sz="1800" i="1" dirty="0"/>
              <a:t>ALTER SERVICE MASTER KEY REGENERATE;</a:t>
            </a:r>
            <a:endParaRPr lang="en-US" sz="1800"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18</a:t>
            </a:fld>
            <a:endParaRPr lang="en-US"/>
          </a:p>
        </p:txBody>
      </p:sp>
    </p:spTree>
    <p:extLst>
      <p:ext uri="{BB962C8B-B14F-4D97-AF65-F5344CB8AC3E}">
        <p14:creationId xmlns:p14="http://schemas.microsoft.com/office/powerpoint/2010/main" val="143102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ENCRYPTION HIERARCHY</a:t>
            </a:r>
            <a:endParaRPr lang="en-US" dirty="0"/>
          </a:p>
        </p:txBody>
      </p:sp>
      <p:sp>
        <p:nvSpPr>
          <p:cNvPr id="3" name="Content Placeholder 2"/>
          <p:cNvSpPr>
            <a:spLocks noGrp="1"/>
          </p:cNvSpPr>
          <p:nvPr>
            <p:ph idx="1"/>
          </p:nvPr>
        </p:nvSpPr>
        <p:spPr>
          <a:xfrm>
            <a:off x="457200" y="1143001"/>
            <a:ext cx="8229600" cy="2743199"/>
          </a:xfrm>
        </p:spPr>
        <p:txBody>
          <a:bodyPr/>
          <a:lstStyle/>
          <a:p>
            <a:r>
              <a:rPr lang="en-US" dirty="0"/>
              <a:t> DATABASE MASTER KEY</a:t>
            </a:r>
            <a:br>
              <a:rPr lang="en-US" dirty="0"/>
            </a:br>
            <a:r>
              <a:rPr lang="en-US" dirty="0"/>
              <a:t>- This key is encrypted by the SMK </a:t>
            </a:r>
            <a:br>
              <a:rPr lang="en-US" dirty="0"/>
            </a:br>
            <a:r>
              <a:rPr lang="en-US" dirty="0"/>
              <a:t>- Database level symmetric key</a:t>
            </a:r>
            <a:br>
              <a:rPr lang="en-US" dirty="0"/>
            </a:br>
            <a:r>
              <a:rPr lang="en-US" dirty="0"/>
              <a:t>- Used to protect the private keys of certificates and</a:t>
            </a:r>
            <a:br>
              <a:rPr lang="en-US" dirty="0"/>
            </a:br>
            <a:r>
              <a:rPr lang="en-US" dirty="0"/>
              <a:t>asymmetric keys that are present in the database</a:t>
            </a:r>
            <a:br>
              <a:rPr lang="en-US" dirty="0"/>
            </a:br>
            <a:r>
              <a:rPr lang="en-US" dirty="0"/>
              <a:t>- Encrypted by using the Triple DES algorithm and a user-supplied password </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19</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886200"/>
            <a:ext cx="44005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66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br>
              <a:rPr lang="en-US" dirty="0"/>
            </a:br>
            <a:r>
              <a:rPr lang="en-US" dirty="0"/>
              <a:t>Database Encryption</a:t>
            </a:r>
            <a:br>
              <a:rPr lang="en-US" dirty="0"/>
            </a:br>
            <a:endParaRPr lang="en-US" dirty="0">
              <a:solidFill>
                <a:schemeClr val="accent1"/>
              </a:solidFill>
            </a:endParaRPr>
          </a:p>
        </p:txBody>
      </p:sp>
      <p:sp>
        <p:nvSpPr>
          <p:cNvPr id="69635"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solidFill>
                <a:srgbClr val="1D528D"/>
              </a:solidFill>
            </a:endParaRPr>
          </a:p>
        </p:txBody>
      </p:sp>
      <p:sp>
        <p:nvSpPr>
          <p:cNvPr id="69678"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679" name="AutoShape 47"/>
          <p:cNvSpPr>
            <a:spLocks noChangeArrowheads="1"/>
          </p:cNvSpPr>
          <p:nvPr/>
        </p:nvSpPr>
        <p:spPr bwMode="ltGray">
          <a:xfrm rot="5400000" flipH="1">
            <a:off x="-1967898" y="1935807"/>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33725"/>
                  <a:invGamma/>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1D528D"/>
              </a:solidFill>
            </a:endParaRPr>
          </a:p>
        </p:txBody>
      </p:sp>
      <p:sp>
        <p:nvSpPr>
          <p:cNvPr id="69680" name="AutoShape 48"/>
          <p:cNvSpPr>
            <a:spLocks noChangeArrowheads="1"/>
          </p:cNvSpPr>
          <p:nvPr/>
        </p:nvSpPr>
        <p:spPr bwMode="gray">
          <a:xfrm>
            <a:off x="2362200" y="4597400"/>
            <a:ext cx="54864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b="1" dirty="0">
              <a:solidFill>
                <a:srgbClr val="121DF2"/>
              </a:solidFill>
            </a:endParaRPr>
          </a:p>
        </p:txBody>
      </p:sp>
      <p:sp>
        <p:nvSpPr>
          <p:cNvPr id="69682" name="AutoShape 50"/>
          <p:cNvSpPr>
            <a:spLocks noChangeArrowheads="1"/>
          </p:cNvSpPr>
          <p:nvPr/>
        </p:nvSpPr>
        <p:spPr bwMode="gray">
          <a:xfrm>
            <a:off x="2514600" y="3683000"/>
            <a:ext cx="54102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b="1" dirty="0">
              <a:solidFill>
                <a:srgbClr val="121DF2"/>
              </a:solidFill>
            </a:endParaRPr>
          </a:p>
        </p:txBody>
      </p:sp>
      <p:sp>
        <p:nvSpPr>
          <p:cNvPr id="69683" name="AutoShape 51"/>
          <p:cNvSpPr>
            <a:spLocks noChangeArrowheads="1"/>
          </p:cNvSpPr>
          <p:nvPr/>
        </p:nvSpPr>
        <p:spPr bwMode="gray">
          <a:xfrm>
            <a:off x="2362200" y="2743200"/>
            <a:ext cx="5562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dirty="0">
              <a:solidFill>
                <a:srgbClr val="1D528D"/>
              </a:solidFill>
            </a:endParaRPr>
          </a:p>
        </p:txBody>
      </p:sp>
      <p:sp>
        <p:nvSpPr>
          <p:cNvPr id="69684" name="AutoShape 52"/>
          <p:cNvSpPr>
            <a:spLocks noChangeArrowheads="1"/>
          </p:cNvSpPr>
          <p:nvPr/>
        </p:nvSpPr>
        <p:spPr bwMode="gray">
          <a:xfrm>
            <a:off x="1981200" y="198120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b="1" dirty="0">
              <a:solidFill>
                <a:srgbClr val="121DF2"/>
              </a:solidFill>
            </a:endParaRPr>
          </a:p>
        </p:txBody>
      </p:sp>
      <p:grpSp>
        <p:nvGrpSpPr>
          <p:cNvPr id="69685" name="Group 53"/>
          <p:cNvGrpSpPr>
            <a:grpSpLocks/>
          </p:cNvGrpSpPr>
          <p:nvPr/>
        </p:nvGrpSpPr>
        <p:grpSpPr bwMode="auto">
          <a:xfrm>
            <a:off x="1600200" y="2057400"/>
            <a:ext cx="381000" cy="381000"/>
            <a:chOff x="2078" y="1680"/>
            <a:chExt cx="1615" cy="1615"/>
          </a:xfrm>
        </p:grpSpPr>
        <p:sp>
          <p:nvSpPr>
            <p:cNvPr id="69686"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68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688"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solidFill>
                  <a:srgbClr val="1D528D"/>
                </a:solidFill>
              </a:endParaRPr>
            </a:p>
          </p:txBody>
        </p:sp>
        <p:sp>
          <p:nvSpPr>
            <p:cNvPr id="6968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solidFill>
                  <a:srgbClr val="1D528D"/>
                </a:solidFill>
              </a:endParaRPr>
            </a:p>
          </p:txBody>
        </p:sp>
        <p:sp>
          <p:nvSpPr>
            <p:cNvPr id="69690"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solidFill>
                  <a:srgbClr val="1D528D"/>
                </a:solidFill>
              </a:endParaRPr>
            </a:p>
          </p:txBody>
        </p:sp>
        <p:sp>
          <p:nvSpPr>
            <p:cNvPr id="6969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solidFill>
                  <a:srgbClr val="1D528D"/>
                </a:solidFill>
              </a:endParaRPr>
            </a:p>
          </p:txBody>
        </p:sp>
      </p:grpSp>
      <p:grpSp>
        <p:nvGrpSpPr>
          <p:cNvPr id="69692" name="Group 60"/>
          <p:cNvGrpSpPr>
            <a:grpSpLocks/>
          </p:cNvGrpSpPr>
          <p:nvPr/>
        </p:nvGrpSpPr>
        <p:grpSpPr bwMode="auto">
          <a:xfrm>
            <a:off x="1981200" y="2895600"/>
            <a:ext cx="381000" cy="381000"/>
            <a:chOff x="2078" y="1680"/>
            <a:chExt cx="1615" cy="1615"/>
          </a:xfrm>
        </p:grpSpPr>
        <p:sp>
          <p:nvSpPr>
            <p:cNvPr id="69693"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694"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695"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solidFill>
                  <a:srgbClr val="1D528D"/>
                </a:solidFill>
              </a:endParaRPr>
            </a:p>
          </p:txBody>
        </p:sp>
        <p:sp>
          <p:nvSpPr>
            <p:cNvPr id="69696"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solidFill>
                  <a:srgbClr val="1D528D"/>
                </a:solidFill>
              </a:endParaRPr>
            </a:p>
          </p:txBody>
        </p:sp>
        <p:sp>
          <p:nvSpPr>
            <p:cNvPr id="69697"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solidFill>
                  <a:srgbClr val="1D528D"/>
                </a:solidFill>
              </a:endParaRPr>
            </a:p>
          </p:txBody>
        </p:sp>
        <p:sp>
          <p:nvSpPr>
            <p:cNvPr id="69698"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solidFill>
                  <a:srgbClr val="1D528D"/>
                </a:solidFill>
              </a:endParaRPr>
            </a:p>
          </p:txBody>
        </p:sp>
      </p:grpSp>
      <p:grpSp>
        <p:nvGrpSpPr>
          <p:cNvPr id="69699" name="Group 67"/>
          <p:cNvGrpSpPr>
            <a:grpSpLocks/>
          </p:cNvGrpSpPr>
          <p:nvPr/>
        </p:nvGrpSpPr>
        <p:grpSpPr bwMode="auto">
          <a:xfrm>
            <a:off x="2133600" y="3733800"/>
            <a:ext cx="381000" cy="381000"/>
            <a:chOff x="2078" y="1680"/>
            <a:chExt cx="1615" cy="1615"/>
          </a:xfrm>
        </p:grpSpPr>
        <p:sp>
          <p:nvSpPr>
            <p:cNvPr id="69700"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701"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702"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solidFill>
                  <a:srgbClr val="1D528D"/>
                </a:solidFill>
              </a:endParaRPr>
            </a:p>
          </p:txBody>
        </p:sp>
        <p:sp>
          <p:nvSpPr>
            <p:cNvPr id="69703"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solidFill>
                  <a:srgbClr val="1D528D"/>
                </a:solidFill>
              </a:endParaRPr>
            </a:p>
          </p:txBody>
        </p:sp>
        <p:sp>
          <p:nvSpPr>
            <p:cNvPr id="69704"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solidFill>
                  <a:srgbClr val="1D528D"/>
                </a:solidFill>
              </a:endParaRPr>
            </a:p>
          </p:txBody>
        </p:sp>
        <p:sp>
          <p:nvSpPr>
            <p:cNvPr id="69705"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solidFill>
                  <a:srgbClr val="1D528D"/>
                </a:solidFill>
              </a:endParaRPr>
            </a:p>
          </p:txBody>
        </p:sp>
      </p:grpSp>
      <p:grpSp>
        <p:nvGrpSpPr>
          <p:cNvPr id="69706" name="Group 74"/>
          <p:cNvGrpSpPr>
            <a:grpSpLocks/>
          </p:cNvGrpSpPr>
          <p:nvPr/>
        </p:nvGrpSpPr>
        <p:grpSpPr bwMode="auto">
          <a:xfrm>
            <a:off x="1981200" y="4703763"/>
            <a:ext cx="381000" cy="381000"/>
            <a:chOff x="2078" y="1680"/>
            <a:chExt cx="1615" cy="1615"/>
          </a:xfrm>
        </p:grpSpPr>
        <p:sp>
          <p:nvSpPr>
            <p:cNvPr id="69707"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708"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solidFill>
                  <a:srgbClr val="1D528D"/>
                </a:solidFill>
              </a:endParaRPr>
            </a:p>
          </p:txBody>
        </p:sp>
        <p:sp>
          <p:nvSpPr>
            <p:cNvPr id="69709"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solidFill>
                  <a:srgbClr val="1D528D"/>
                </a:solidFill>
              </a:endParaRPr>
            </a:p>
          </p:txBody>
        </p:sp>
        <p:sp>
          <p:nvSpPr>
            <p:cNvPr id="69710"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solidFill>
                  <a:srgbClr val="1D528D"/>
                </a:solidFill>
              </a:endParaRPr>
            </a:p>
          </p:txBody>
        </p:sp>
        <p:sp>
          <p:nvSpPr>
            <p:cNvPr id="69711"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solidFill>
                  <a:srgbClr val="1D528D"/>
                </a:solidFill>
              </a:endParaRPr>
            </a:p>
          </p:txBody>
        </p:sp>
        <p:sp>
          <p:nvSpPr>
            <p:cNvPr id="69712"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solidFill>
                  <a:srgbClr val="1D528D"/>
                </a:solidFill>
              </a:endParaRPr>
            </a:p>
          </p:txBody>
        </p:sp>
      </p:grpSp>
      <p:sp>
        <p:nvSpPr>
          <p:cNvPr id="2" name="Slide Number Placeholder 1"/>
          <p:cNvSpPr>
            <a:spLocks noGrp="1"/>
          </p:cNvSpPr>
          <p:nvPr>
            <p:ph type="sldNum" sz="quarter" idx="12"/>
          </p:nvPr>
        </p:nvSpPr>
        <p:spPr/>
        <p:txBody>
          <a:bodyPr/>
          <a:lstStyle/>
          <a:p>
            <a:fld id="{209533AE-6FF8-4C7C-B42F-20835538553A}" type="slidenum">
              <a:rPr lang="en-US" sz="1600" b="1" smtClean="0">
                <a:solidFill>
                  <a:srgbClr val="1D528D"/>
                </a:solidFill>
              </a:rPr>
              <a:pPr/>
              <a:t>2</a:t>
            </a:fld>
            <a:endParaRPr lang="en-US" sz="1600" b="1" dirty="0">
              <a:solidFill>
                <a:srgbClr val="1D528D"/>
              </a:solidFill>
            </a:endParaRPr>
          </a:p>
        </p:txBody>
      </p:sp>
      <p:sp>
        <p:nvSpPr>
          <p:cNvPr id="47" name="Rectangle 46"/>
          <p:cNvSpPr/>
          <p:nvPr/>
        </p:nvSpPr>
        <p:spPr>
          <a:xfrm>
            <a:off x="2203450" y="1992868"/>
            <a:ext cx="5568950" cy="369332"/>
          </a:xfrm>
          <a:prstGeom prst="rect">
            <a:avLst/>
          </a:prstGeom>
        </p:spPr>
        <p:txBody>
          <a:bodyPr wrap="square">
            <a:spAutoFit/>
          </a:bodyPr>
          <a:lstStyle/>
          <a:p>
            <a:r>
              <a:rPr lang="en-US" b="1" dirty="0"/>
              <a:t>1.INTRODUCTION ENCRYPTION</a:t>
            </a:r>
            <a:endParaRPr lang="en-US" dirty="0"/>
          </a:p>
        </p:txBody>
      </p:sp>
      <p:sp>
        <p:nvSpPr>
          <p:cNvPr id="48" name="Rectangle 47"/>
          <p:cNvSpPr/>
          <p:nvPr/>
        </p:nvSpPr>
        <p:spPr>
          <a:xfrm>
            <a:off x="2514600" y="2831068"/>
            <a:ext cx="6705600" cy="369332"/>
          </a:xfrm>
          <a:prstGeom prst="rect">
            <a:avLst/>
          </a:prstGeom>
        </p:spPr>
        <p:txBody>
          <a:bodyPr wrap="square">
            <a:spAutoFit/>
          </a:bodyPr>
          <a:lstStyle/>
          <a:p>
            <a:r>
              <a:rPr lang="en-US" b="1" dirty="0"/>
              <a:t>2. SQL SERVER ENCRYPTION HIERARCHY </a:t>
            </a:r>
            <a:endParaRPr lang="en-US" dirty="0"/>
          </a:p>
        </p:txBody>
      </p:sp>
      <p:sp>
        <p:nvSpPr>
          <p:cNvPr id="49" name="Rectangle 48"/>
          <p:cNvSpPr/>
          <p:nvPr/>
        </p:nvSpPr>
        <p:spPr>
          <a:xfrm>
            <a:off x="2514600" y="3745468"/>
            <a:ext cx="6248400" cy="369332"/>
          </a:xfrm>
          <a:prstGeom prst="rect">
            <a:avLst/>
          </a:prstGeom>
        </p:spPr>
        <p:txBody>
          <a:bodyPr wrap="square">
            <a:spAutoFit/>
          </a:bodyPr>
          <a:lstStyle/>
          <a:p>
            <a:r>
              <a:rPr lang="en-US" b="1" dirty="0"/>
              <a:t>3</a:t>
            </a:r>
            <a:r>
              <a:rPr lang="en-US" dirty="0"/>
              <a:t>. </a:t>
            </a:r>
            <a:r>
              <a:rPr lang="en-US" b="1" dirty="0"/>
              <a:t>COLUMN-LEVEL ENCRYPTION </a:t>
            </a:r>
            <a:endParaRPr lang="en-US" dirty="0"/>
          </a:p>
        </p:txBody>
      </p:sp>
      <p:sp>
        <p:nvSpPr>
          <p:cNvPr id="50" name="Rectangle 49"/>
          <p:cNvSpPr/>
          <p:nvPr/>
        </p:nvSpPr>
        <p:spPr>
          <a:xfrm>
            <a:off x="2438400" y="4659868"/>
            <a:ext cx="5562600" cy="369332"/>
          </a:xfrm>
          <a:prstGeom prst="rect">
            <a:avLst/>
          </a:prstGeom>
        </p:spPr>
        <p:txBody>
          <a:bodyPr wrap="square">
            <a:spAutoFit/>
          </a:bodyPr>
          <a:lstStyle/>
          <a:p>
            <a:r>
              <a:rPr lang="en-US" b="1" dirty="0"/>
              <a:t>4. TRANSPARENT DATA ENCRYPTION</a:t>
            </a:r>
          </a:p>
        </p:txBody>
      </p:sp>
    </p:spTree>
    <p:extLst>
      <p:ext uri="{BB962C8B-B14F-4D97-AF65-F5344CB8AC3E}">
        <p14:creationId xmlns:p14="http://schemas.microsoft.com/office/powerpoint/2010/main" val="2678917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ENCRYPTION HIERARCHY</a:t>
            </a:r>
            <a:endParaRPr lang="en-US" dirty="0"/>
          </a:p>
        </p:txBody>
      </p:sp>
      <p:sp>
        <p:nvSpPr>
          <p:cNvPr id="3" name="Content Placeholder 2"/>
          <p:cNvSpPr>
            <a:spLocks noGrp="1"/>
          </p:cNvSpPr>
          <p:nvPr>
            <p:ph idx="1"/>
          </p:nvPr>
        </p:nvSpPr>
        <p:spPr/>
        <p:txBody>
          <a:bodyPr/>
          <a:lstStyle/>
          <a:p>
            <a:r>
              <a:rPr lang="en-US" dirty="0"/>
              <a:t>DATABASE MASTER KEY</a:t>
            </a:r>
            <a:br>
              <a:rPr lang="en-US" dirty="0"/>
            </a:br>
            <a:r>
              <a:rPr lang="en-US" dirty="0"/>
              <a:t>– To enable the automatic decryption of the master key, a copy of the key is also encrypted by using the SMK. It is stored in both the database where it is used and in the master database.</a:t>
            </a:r>
            <a:br>
              <a:rPr lang="en-US" dirty="0"/>
            </a:br>
            <a:r>
              <a:rPr lang="en-US" dirty="0"/>
              <a:t>– The copy of the DMK stored in the master database is silently updated whenever the DMK is changed. However, this default can be changed by using the DROP ENCRYPTION BY SERVICE MASTER KEY option of the ALTER MASTER KEY statement.</a:t>
            </a:r>
            <a:br>
              <a:rPr lang="en-US" dirty="0"/>
            </a:br>
            <a:r>
              <a:rPr lang="en-US" dirty="0"/>
              <a:t>– A DMK that is not encrypted by the service master key must be opened by using the OPEN MASTER KEY statement and a</a:t>
            </a:r>
            <a:br>
              <a:rPr lang="en-US" dirty="0"/>
            </a:br>
            <a:r>
              <a:rPr lang="en-US" dirty="0"/>
              <a:t>password.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20</a:t>
            </a:fld>
            <a:endParaRPr lang="en-US"/>
          </a:p>
        </p:txBody>
      </p:sp>
    </p:spTree>
    <p:extLst>
      <p:ext uri="{BB962C8B-B14F-4D97-AF65-F5344CB8AC3E}">
        <p14:creationId xmlns:p14="http://schemas.microsoft.com/office/powerpoint/2010/main" val="981063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Example</a:t>
            </a:r>
          </a:p>
          <a:p>
            <a:pPr marL="0" indent="0">
              <a:buNone/>
            </a:pPr>
            <a:r>
              <a:rPr lang="en-US" sz="2000" dirty="0"/>
              <a:t>* CREATE MASTER KEY ENCRYPTION BY PASSWORD = 'a0*</a:t>
            </a:r>
            <a:r>
              <a:rPr lang="en-US" sz="2000" dirty="0" err="1"/>
              <a:t>Ui</a:t>
            </a:r>
            <a:r>
              <a:rPr lang="en-US" sz="2000" dirty="0"/>
              <a:t>)4x-f';</a:t>
            </a:r>
          </a:p>
          <a:p>
            <a:pPr marL="0" indent="0">
              <a:buNone/>
            </a:pPr>
            <a:r>
              <a:rPr lang="en-US" sz="2000" dirty="0"/>
              <a:t>-- Add encryption by password</a:t>
            </a:r>
          </a:p>
          <a:p>
            <a:pPr marL="0" indent="0">
              <a:buNone/>
            </a:pPr>
            <a:r>
              <a:rPr lang="en-US" sz="2000" dirty="0"/>
              <a:t>* ALTER MASTER KEY ADD ENCRYPTION BY PASSWORD = '9(%^</a:t>
            </a:r>
            <a:r>
              <a:rPr lang="en-US" sz="2000" dirty="0" err="1"/>
              <a:t>jQ</a:t>
            </a:r>
            <a:r>
              <a:rPr lang="en-US" sz="2000" dirty="0"/>
              <a:t>!@#d';</a:t>
            </a:r>
          </a:p>
          <a:p>
            <a:pPr marL="0" indent="0">
              <a:buNone/>
            </a:pPr>
            <a:r>
              <a:rPr lang="en-US" sz="2000" dirty="0"/>
              <a:t>GO</a:t>
            </a:r>
          </a:p>
          <a:p>
            <a:pPr marL="0" indent="0">
              <a:buNone/>
            </a:pPr>
            <a:r>
              <a:rPr lang="en-US" sz="2000" dirty="0"/>
              <a:t>--Backing Up a DMK</a:t>
            </a:r>
          </a:p>
          <a:p>
            <a:pPr marL="0" indent="0">
              <a:buNone/>
            </a:pPr>
            <a:r>
              <a:rPr lang="en-US" sz="2000" dirty="0"/>
              <a:t>* BACKUP MASTER KEY TO FILE = N'D:\</a:t>
            </a:r>
            <a:r>
              <a:rPr lang="en-US" sz="2000" dirty="0" err="1"/>
              <a:t>MyDatabaseMasterKey.key</a:t>
            </a:r>
            <a:r>
              <a:rPr lang="en-US" sz="2000" dirty="0"/>
              <a:t>'</a:t>
            </a:r>
          </a:p>
          <a:p>
            <a:pPr marL="0" indent="0">
              <a:buNone/>
            </a:pPr>
            <a:r>
              <a:rPr lang="en-US" sz="2000" dirty="0"/>
              <a:t>ENCRYPTION BY PASSWORD = N'0-!t4=</a:t>
            </a:r>
            <a:r>
              <a:rPr lang="en-US" sz="2000" dirty="0" err="1"/>
              <a:t>Rtr</a:t>
            </a:r>
            <a:r>
              <a:rPr lang="en-US" sz="2000" dirty="0"/>
              <a:t>=,';</a:t>
            </a:r>
          </a:p>
          <a:p>
            <a:pPr marL="0" indent="0">
              <a:buNone/>
            </a:pPr>
            <a:r>
              <a:rPr lang="en-US" sz="2000" dirty="0"/>
              <a:t>--Restore a DMK</a:t>
            </a:r>
          </a:p>
          <a:p>
            <a:pPr marL="0" indent="0">
              <a:buNone/>
            </a:pPr>
            <a:r>
              <a:rPr lang="en-US" sz="2000" dirty="0"/>
              <a:t>* RESTORE MASTER KEY FROM FILE = 'D:\</a:t>
            </a:r>
            <a:r>
              <a:rPr lang="en-US" sz="2000" dirty="0" err="1"/>
              <a:t>MyDatabaseMasterKey.key</a:t>
            </a:r>
            <a:r>
              <a:rPr lang="en-US" sz="2000" dirty="0"/>
              <a:t>'</a:t>
            </a:r>
          </a:p>
          <a:p>
            <a:pPr marL="0" indent="0">
              <a:buNone/>
            </a:pPr>
            <a:r>
              <a:rPr lang="en-US" sz="2000" dirty="0"/>
              <a:t>DECRYPTION BY PASSWORD = '0-!t4=</a:t>
            </a:r>
            <a:r>
              <a:rPr lang="en-US" sz="2000" dirty="0" err="1"/>
              <a:t>Rtr</a:t>
            </a:r>
            <a:r>
              <a:rPr lang="en-US" sz="2000" dirty="0"/>
              <a:t>=,'</a:t>
            </a:r>
          </a:p>
          <a:p>
            <a:pPr marL="0" indent="0">
              <a:buNone/>
            </a:pPr>
            <a:r>
              <a:rPr lang="en-US" sz="2000" dirty="0"/>
              <a:t>ENCRYPTION BY PASSWORD = 'p#v8A0@+|';</a:t>
            </a:r>
          </a:p>
          <a:p>
            <a:pPr marL="0" indent="0">
              <a:buNone/>
            </a:pPr>
            <a:r>
              <a:rPr lang="en-US" sz="2000" dirty="0"/>
              <a:t>--Drop a DMK</a:t>
            </a:r>
          </a:p>
          <a:p>
            <a:pPr marL="0" indent="0">
              <a:buNone/>
            </a:pPr>
            <a:r>
              <a:rPr lang="en-US" sz="2000" dirty="0"/>
              <a:t>DROP MASTER KEY;</a:t>
            </a:r>
          </a:p>
          <a:p>
            <a:pPr marL="0" indent="0">
              <a:buNone/>
            </a:pPr>
            <a:endParaRPr lang="en-US" dirty="0"/>
          </a:p>
        </p:txBody>
      </p:sp>
      <p:sp>
        <p:nvSpPr>
          <p:cNvPr id="4" name="Slide Number Placeholder 3"/>
          <p:cNvSpPr>
            <a:spLocks noGrp="1"/>
          </p:cNvSpPr>
          <p:nvPr>
            <p:ph type="sldNum" sz="quarter" idx="12"/>
          </p:nvPr>
        </p:nvSpPr>
        <p:spPr>
          <a:xfrm>
            <a:off x="4038600" y="6448425"/>
            <a:ext cx="2133600" cy="320675"/>
          </a:xfrm>
        </p:spPr>
        <p:txBody>
          <a:bodyPr/>
          <a:lstStyle/>
          <a:p>
            <a:fld id="{209533AE-6FF8-4C7C-B42F-20835538553A}" type="slidenum">
              <a:rPr lang="en-US" smtClean="0"/>
              <a:pPr/>
              <a:t>21</a:t>
            </a:fld>
            <a:endParaRPr lang="en-US" dirty="0"/>
          </a:p>
        </p:txBody>
      </p:sp>
    </p:spTree>
    <p:extLst>
      <p:ext uri="{BB962C8B-B14F-4D97-AF65-F5344CB8AC3E}">
        <p14:creationId xmlns:p14="http://schemas.microsoft.com/office/powerpoint/2010/main" val="2717685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SQL SERVER ENCRYPTION HIERARCHY</a:t>
            </a:r>
            <a:br>
              <a:rPr lang="en-US" b="1" dirty="0"/>
            </a:br>
            <a:endParaRPr lang="en-US" dirty="0"/>
          </a:p>
        </p:txBody>
      </p:sp>
      <p:sp>
        <p:nvSpPr>
          <p:cNvPr id="3" name="Content Placeholder 2"/>
          <p:cNvSpPr>
            <a:spLocks noGrp="1"/>
          </p:cNvSpPr>
          <p:nvPr>
            <p:ph idx="1"/>
          </p:nvPr>
        </p:nvSpPr>
        <p:spPr/>
        <p:txBody>
          <a:bodyPr/>
          <a:lstStyle/>
          <a:p>
            <a:r>
              <a:rPr lang="en-US" dirty="0"/>
              <a:t>DATABASE ENCRYPTION KEY</a:t>
            </a:r>
            <a:br>
              <a:rPr lang="en-US" dirty="0"/>
            </a:br>
            <a:r>
              <a:rPr lang="en-US" dirty="0"/>
              <a:t>– Database level symmetric key</a:t>
            </a:r>
            <a:br>
              <a:rPr lang="en-US" dirty="0"/>
            </a:br>
            <a:r>
              <a:rPr lang="en-US" dirty="0"/>
              <a:t>– Used for transparently encrypting a database</a:t>
            </a:r>
            <a:br>
              <a:rPr lang="en-US" dirty="0"/>
            </a:br>
            <a:r>
              <a:rPr lang="en-US" dirty="0"/>
              <a:t>– Protected by either a certificate protected by the database</a:t>
            </a:r>
            <a:br>
              <a:rPr lang="en-US" dirty="0"/>
            </a:br>
            <a:r>
              <a:rPr lang="en-US" dirty="0"/>
              <a:t>master key of the master database, or by an asymmetric key</a:t>
            </a:r>
            <a:br>
              <a:rPr lang="en-US" dirty="0"/>
            </a:br>
            <a:r>
              <a:rPr lang="en-US" dirty="0"/>
              <a:t>stored in an EKM</a:t>
            </a:r>
            <a:br>
              <a:rPr lang="en-US" dirty="0"/>
            </a:br>
            <a:r>
              <a:rPr lang="en-US" dirty="0"/>
              <a:t>– Stored in the database boot record for availability during</a:t>
            </a:r>
            <a:br>
              <a:rPr lang="en-US" dirty="0"/>
            </a:br>
            <a:r>
              <a:rPr lang="en-US" dirty="0"/>
              <a:t>recovery</a:t>
            </a:r>
            <a:br>
              <a:rPr lang="en-US" dirty="0"/>
            </a:br>
            <a:r>
              <a:rPr lang="en-US" dirty="0"/>
              <a:t>– Supports AES_128, AES_192, AES_256, TRIPLE_DES_3KEY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22</a:t>
            </a:fld>
            <a:endParaRPr lang="en-US"/>
          </a:p>
        </p:txBody>
      </p:sp>
    </p:spTree>
    <p:extLst>
      <p:ext uri="{BB962C8B-B14F-4D97-AF65-F5344CB8AC3E}">
        <p14:creationId xmlns:p14="http://schemas.microsoft.com/office/powerpoint/2010/main" val="147580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p>
          <a:p>
            <a:pPr marL="0" indent="0">
              <a:buNone/>
            </a:pPr>
            <a:r>
              <a:rPr lang="en-US" dirty="0"/>
              <a:t>USE AdventureWorks2012; </a:t>
            </a:r>
          </a:p>
          <a:p>
            <a:pPr marL="0" indent="0">
              <a:buNone/>
            </a:pPr>
            <a:r>
              <a:rPr lang="en-US" dirty="0"/>
              <a:t>GO </a:t>
            </a:r>
          </a:p>
          <a:p>
            <a:pPr marL="0" indent="0">
              <a:buNone/>
            </a:pPr>
            <a:r>
              <a:rPr lang="en-US" dirty="0"/>
              <a:t>CREATE DATABASE ENCRYPTION KEY WITH ALGORITHM = AES_256 ENCRYPTION BY SERVER CERTIFICATE </a:t>
            </a:r>
            <a:r>
              <a:rPr lang="en-US" dirty="0" err="1"/>
              <a:t>MyServerCert</a:t>
            </a:r>
            <a:r>
              <a:rPr lang="en-US" dirty="0"/>
              <a:t>; </a:t>
            </a:r>
          </a:p>
          <a:p>
            <a:pPr marL="0" indent="0">
              <a:buNone/>
            </a:pPr>
            <a:r>
              <a:rPr lang="en-US" dirty="0"/>
              <a:t>GO </a:t>
            </a:r>
          </a:p>
        </p:txBody>
      </p:sp>
      <p:sp>
        <p:nvSpPr>
          <p:cNvPr id="4" name="Slide Number Placeholder 3"/>
          <p:cNvSpPr>
            <a:spLocks noGrp="1"/>
          </p:cNvSpPr>
          <p:nvPr>
            <p:ph type="sldNum" sz="quarter" idx="12"/>
          </p:nvPr>
        </p:nvSpPr>
        <p:spPr/>
        <p:txBody>
          <a:bodyPr/>
          <a:lstStyle/>
          <a:p>
            <a:fld id="{209533AE-6FF8-4C7C-B42F-20835538553A}" type="slidenum">
              <a:rPr lang="en-US" smtClean="0"/>
              <a:pPr/>
              <a:t>23</a:t>
            </a:fld>
            <a:endParaRPr lang="en-US"/>
          </a:p>
        </p:txBody>
      </p:sp>
    </p:spTree>
    <p:extLst>
      <p:ext uri="{BB962C8B-B14F-4D97-AF65-F5344CB8AC3E}">
        <p14:creationId xmlns:p14="http://schemas.microsoft.com/office/powerpoint/2010/main" val="205903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ENCRYPTION HIERARCHY</a:t>
            </a:r>
            <a:endParaRPr lang="en-US" dirty="0"/>
          </a:p>
        </p:txBody>
      </p:sp>
      <p:sp>
        <p:nvSpPr>
          <p:cNvPr id="3" name="Content Placeholder 2"/>
          <p:cNvSpPr>
            <a:spLocks noGrp="1"/>
          </p:cNvSpPr>
          <p:nvPr>
            <p:ph idx="1"/>
          </p:nvPr>
        </p:nvSpPr>
        <p:spPr/>
        <p:txBody>
          <a:bodyPr/>
          <a:lstStyle/>
          <a:p>
            <a:r>
              <a:rPr lang="en-US" dirty="0"/>
              <a:t> KEY BACKUPS</a:t>
            </a:r>
            <a:br>
              <a:rPr lang="en-US" dirty="0"/>
            </a:br>
            <a:r>
              <a:rPr lang="en-US" dirty="0"/>
              <a:t>– Always backup your keys and certificates</a:t>
            </a:r>
            <a:br>
              <a:rPr lang="en-US" dirty="0"/>
            </a:br>
            <a:r>
              <a:rPr lang="en-US" dirty="0"/>
              <a:t>• Service Master Key</a:t>
            </a:r>
            <a:br>
              <a:rPr lang="en-US" dirty="0"/>
            </a:br>
            <a:r>
              <a:rPr lang="en-US" dirty="0"/>
              <a:t>• Database Master Key</a:t>
            </a:r>
            <a:br>
              <a:rPr lang="en-US" dirty="0"/>
            </a:br>
            <a:r>
              <a:rPr lang="en-US" dirty="0"/>
              <a:t>• Certificates used to protect database encryption key</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24</a:t>
            </a:fld>
            <a:endParaRPr lang="en-US"/>
          </a:p>
        </p:txBody>
      </p:sp>
    </p:spTree>
    <p:extLst>
      <p:ext uri="{BB962C8B-B14F-4D97-AF65-F5344CB8AC3E}">
        <p14:creationId xmlns:p14="http://schemas.microsoft.com/office/powerpoint/2010/main" val="1192131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SQL SERVER DATA</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 DATA AT REST</a:t>
            </a:r>
            <a:br>
              <a:rPr lang="en-US" dirty="0"/>
            </a:br>
            <a:r>
              <a:rPr lang="en-US" dirty="0"/>
              <a:t>– Data files</a:t>
            </a:r>
            <a:br>
              <a:rPr lang="en-US" dirty="0"/>
            </a:br>
            <a:r>
              <a:rPr lang="en-US" dirty="0"/>
              <a:t>– Transaction Log files</a:t>
            </a:r>
            <a:br>
              <a:rPr lang="en-US" dirty="0"/>
            </a:br>
            <a:r>
              <a:rPr lang="en-US" dirty="0"/>
              <a:t>– Backup files</a:t>
            </a:r>
            <a:br>
              <a:rPr lang="en-US" dirty="0"/>
            </a:br>
            <a:r>
              <a:rPr lang="en-US" dirty="0"/>
              <a:t>• DATA IN USE</a:t>
            </a:r>
            <a:br>
              <a:rPr lang="en-US" dirty="0"/>
            </a:br>
            <a:r>
              <a:rPr lang="en-US" dirty="0"/>
              <a:t>– Buffer pool</a:t>
            </a:r>
            <a:br>
              <a:rPr lang="en-US" dirty="0"/>
            </a:br>
            <a:r>
              <a:rPr lang="en-US" dirty="0"/>
              <a:t>– In transit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25</a:t>
            </a:fld>
            <a:endParaRPr lang="en-US"/>
          </a:p>
        </p:txBody>
      </p:sp>
    </p:spTree>
    <p:extLst>
      <p:ext uri="{BB962C8B-B14F-4D97-AF65-F5344CB8AC3E}">
        <p14:creationId xmlns:p14="http://schemas.microsoft.com/office/powerpoint/2010/main" val="1332854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SQL SERVER DATA</a:t>
            </a:r>
            <a:br>
              <a:rPr lang="en-US" b="1" dirty="0"/>
            </a:br>
            <a:endParaRPr lang="en-US" dirty="0"/>
          </a:p>
        </p:txBody>
      </p:sp>
      <p:sp>
        <p:nvSpPr>
          <p:cNvPr id="3" name="Content Placeholder 2"/>
          <p:cNvSpPr>
            <a:spLocks noGrp="1"/>
          </p:cNvSpPr>
          <p:nvPr>
            <p:ph idx="1"/>
          </p:nvPr>
        </p:nvSpPr>
        <p:spPr/>
        <p:txBody>
          <a:bodyPr/>
          <a:lstStyle/>
          <a:p>
            <a:r>
              <a:rPr lang="en-US" dirty="0"/>
              <a:t> DATA FILES</a:t>
            </a:r>
            <a:br>
              <a:rPr lang="en-US" dirty="0"/>
            </a:br>
            <a:r>
              <a:rPr lang="en-US" dirty="0"/>
              <a:t>– Table and index data stored in data files (*.</a:t>
            </a:r>
            <a:r>
              <a:rPr lang="en-US" dirty="0" err="1"/>
              <a:t>mdf</a:t>
            </a:r>
            <a:r>
              <a:rPr lang="en-US" dirty="0"/>
              <a:t>, *.</a:t>
            </a:r>
            <a:r>
              <a:rPr lang="en-US" dirty="0" err="1"/>
              <a:t>ndf</a:t>
            </a:r>
            <a:r>
              <a:rPr lang="en-US" dirty="0"/>
              <a:t>)</a:t>
            </a:r>
            <a:br>
              <a:rPr lang="en-US" dirty="0"/>
            </a:br>
            <a:r>
              <a:rPr lang="en-US" dirty="0"/>
              <a:t>– Can have multiple data files, grouped into </a:t>
            </a:r>
            <a:r>
              <a:rPr lang="en-US" dirty="0" err="1"/>
              <a:t>Filegroups</a:t>
            </a:r>
            <a:br>
              <a:rPr lang="en-US" dirty="0"/>
            </a:br>
            <a:r>
              <a:rPr lang="en-US" dirty="0"/>
              <a:t>– Data in files organized into 8 kb data pages</a:t>
            </a:r>
            <a:br>
              <a:rPr lang="en-US" dirty="0"/>
            </a:br>
            <a:r>
              <a:rPr lang="en-US" dirty="0"/>
              <a:t>– Data pages organized into 8 page extents</a:t>
            </a:r>
            <a:br>
              <a:rPr lang="en-US" dirty="0"/>
            </a:br>
            <a:r>
              <a:rPr lang="en-US" dirty="0"/>
              <a:t>• LOG FILES</a:t>
            </a:r>
            <a:br>
              <a:rPr lang="en-US" dirty="0"/>
            </a:br>
            <a:r>
              <a:rPr lang="en-US" dirty="0"/>
              <a:t>– Divided into multiple Virtual Log Files (VLF)</a:t>
            </a:r>
            <a:br>
              <a:rPr lang="en-US" dirty="0"/>
            </a:br>
            <a:r>
              <a:rPr lang="en-US" dirty="0"/>
              <a:t>– Records all transactions and the database modifications</a:t>
            </a:r>
            <a:br>
              <a:rPr lang="en-US" dirty="0"/>
            </a:br>
            <a:r>
              <a:rPr lang="en-US" dirty="0"/>
              <a:t>made by each transaction</a:t>
            </a:r>
          </a:p>
          <a:p>
            <a:r>
              <a:rPr lang="en-US" dirty="0"/>
              <a:t>BACKUP FILES</a:t>
            </a:r>
            <a:br>
              <a:rPr lang="en-US" dirty="0"/>
            </a:br>
            <a:r>
              <a:rPr lang="en-US" dirty="0"/>
              <a:t>– Types: Full, Differential, Log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26</a:t>
            </a:fld>
            <a:endParaRPr lang="en-US"/>
          </a:p>
        </p:txBody>
      </p:sp>
    </p:spTree>
    <p:extLst>
      <p:ext uri="{BB962C8B-B14F-4D97-AF65-F5344CB8AC3E}">
        <p14:creationId xmlns:p14="http://schemas.microsoft.com/office/powerpoint/2010/main" val="421601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SERVER DATA</a:t>
            </a:r>
            <a:endParaRPr lang="en-US" dirty="0"/>
          </a:p>
        </p:txBody>
      </p:sp>
      <p:sp>
        <p:nvSpPr>
          <p:cNvPr id="3" name="Content Placeholder 2"/>
          <p:cNvSpPr>
            <a:spLocks noGrp="1"/>
          </p:cNvSpPr>
          <p:nvPr>
            <p:ph idx="1"/>
          </p:nvPr>
        </p:nvSpPr>
        <p:spPr>
          <a:xfrm>
            <a:off x="457200" y="1143001"/>
            <a:ext cx="4953000" cy="5257800"/>
          </a:xfrm>
        </p:spPr>
        <p:txBody>
          <a:bodyPr/>
          <a:lstStyle/>
          <a:p>
            <a:r>
              <a:rPr lang="en-US" dirty="0"/>
              <a:t> BUFFER POOL</a:t>
            </a:r>
            <a:br>
              <a:rPr lang="en-US" dirty="0"/>
            </a:br>
            <a:r>
              <a:rPr lang="en-US" dirty="0"/>
              <a:t>– Holds cached data pages in memory</a:t>
            </a:r>
            <a:br>
              <a:rPr lang="en-US" dirty="0"/>
            </a:br>
            <a:r>
              <a:rPr lang="en-US" dirty="0"/>
              <a:t>– Pages stored exactly as on disk</a:t>
            </a:r>
            <a:br>
              <a:rPr lang="en-US" dirty="0"/>
            </a:br>
            <a:r>
              <a:rPr lang="en-US" dirty="0"/>
              <a:t>– Pages required for query are loaded into buffer pool, then</a:t>
            </a:r>
            <a:br>
              <a:rPr lang="en-US" dirty="0"/>
            </a:br>
            <a:r>
              <a:rPr lang="en-US" dirty="0"/>
              <a:t>query is executed against buffer pool</a:t>
            </a:r>
            <a:br>
              <a:rPr lang="en-US" dirty="0"/>
            </a:br>
            <a:r>
              <a:rPr lang="en-US" dirty="0"/>
              <a:t>– Pages updated in buffer pool, written to disk later</a:t>
            </a:r>
            <a:br>
              <a:rPr lang="en-US" dirty="0"/>
            </a:br>
            <a:r>
              <a:rPr lang="en-US" dirty="0"/>
              <a:t>– Transaction log allows recovery of changes in case of</a:t>
            </a:r>
            <a:br>
              <a:rPr lang="en-US" dirty="0"/>
            </a:br>
            <a:r>
              <a:rPr lang="en-US" dirty="0"/>
              <a:t>outage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27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188990"/>
            <a:ext cx="33337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500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SQL SERVER DATA</a:t>
            </a:r>
            <a:br>
              <a:rPr lang="en-US" b="1" dirty="0"/>
            </a:br>
            <a:endParaRPr lang="en-US" dirty="0"/>
          </a:p>
        </p:txBody>
      </p:sp>
      <p:sp>
        <p:nvSpPr>
          <p:cNvPr id="3" name="Content Placeholder 2"/>
          <p:cNvSpPr>
            <a:spLocks noGrp="1"/>
          </p:cNvSpPr>
          <p:nvPr>
            <p:ph idx="1"/>
          </p:nvPr>
        </p:nvSpPr>
        <p:spPr>
          <a:xfrm>
            <a:off x="381000" y="1143000"/>
            <a:ext cx="8229600" cy="5257800"/>
          </a:xfrm>
        </p:spPr>
        <p:txBody>
          <a:bodyPr/>
          <a:lstStyle/>
          <a:p>
            <a:r>
              <a:rPr lang="en-US" dirty="0"/>
              <a:t>IN TRANSIT DATA</a:t>
            </a:r>
            <a:br>
              <a:rPr lang="en-US" dirty="0"/>
            </a:br>
            <a:r>
              <a:rPr lang="en-US" dirty="0"/>
              <a:t>– Data after it leaves the database engine on the way to data</a:t>
            </a:r>
            <a:br>
              <a:rPr lang="en-US" dirty="0"/>
            </a:br>
            <a:r>
              <a:rPr lang="en-US" dirty="0"/>
              <a:t>consumer</a:t>
            </a:r>
            <a:br>
              <a:rPr lang="en-US" dirty="0"/>
            </a:br>
            <a:r>
              <a:rPr lang="en-US" dirty="0"/>
              <a:t>• Query results in SSMS</a:t>
            </a:r>
            <a:br>
              <a:rPr lang="en-US" dirty="0"/>
            </a:br>
            <a:r>
              <a:rPr lang="en-US" dirty="0"/>
              <a:t>• Across network to corporate applications</a:t>
            </a:r>
            <a:br>
              <a:rPr lang="en-US" dirty="0"/>
            </a:br>
            <a:r>
              <a:rPr lang="en-US" dirty="0"/>
              <a:t>• Across world via web application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28</a:t>
            </a:fld>
            <a:endParaRPr lang="en-US"/>
          </a:p>
        </p:txBody>
      </p:sp>
    </p:spTree>
    <p:extLst>
      <p:ext uri="{BB962C8B-B14F-4D97-AF65-F5344CB8AC3E}">
        <p14:creationId xmlns:p14="http://schemas.microsoft.com/office/powerpoint/2010/main" val="446141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COLUMN-LEVEL ENCRYPTION </a:t>
            </a:r>
            <a:endParaRPr lang="en-US" dirty="0"/>
          </a:p>
        </p:txBody>
      </p:sp>
      <p:sp>
        <p:nvSpPr>
          <p:cNvPr id="3" name="Content Placeholder 2"/>
          <p:cNvSpPr>
            <a:spLocks noGrp="1"/>
          </p:cNvSpPr>
          <p:nvPr>
            <p:ph idx="1"/>
          </p:nvPr>
        </p:nvSpPr>
        <p:spPr/>
        <p:txBody>
          <a:bodyPr/>
          <a:lstStyle/>
          <a:p>
            <a:r>
              <a:rPr lang="en-US" b="1" dirty="0"/>
              <a:t>ENCRYPTION CONCEPTS</a:t>
            </a:r>
            <a:br>
              <a:rPr lang="en-US" b="1" dirty="0"/>
            </a:br>
            <a:r>
              <a:rPr lang="en-US" dirty="0"/>
              <a:t>• HASHES</a:t>
            </a:r>
            <a:br>
              <a:rPr lang="en-US" dirty="0"/>
            </a:br>
            <a:r>
              <a:rPr lang="en-US" dirty="0"/>
              <a:t>• ASYMMETRIC KEYS</a:t>
            </a:r>
            <a:br>
              <a:rPr lang="en-US" dirty="0"/>
            </a:br>
            <a:r>
              <a:rPr lang="en-US" dirty="0"/>
              <a:t>• SYMMETRIC KEYS</a:t>
            </a:r>
            <a:br>
              <a:rPr lang="en-US" dirty="0"/>
            </a:br>
            <a:r>
              <a:rPr lang="en-US" dirty="0"/>
              <a:t>• CERTIFICATES</a:t>
            </a:r>
            <a:br>
              <a:rPr lang="en-US" dirty="0"/>
            </a:br>
            <a:r>
              <a:rPr lang="en-US" dirty="0"/>
              <a:t>• ENCRYPTION ALGORITHMS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29</a:t>
            </a:fld>
            <a:endParaRPr lang="en-US"/>
          </a:p>
        </p:txBody>
      </p:sp>
    </p:spTree>
    <p:extLst>
      <p:ext uri="{BB962C8B-B14F-4D97-AF65-F5344CB8AC3E}">
        <p14:creationId xmlns:p14="http://schemas.microsoft.com/office/powerpoint/2010/main" val="250862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dirty="0"/>
              <a:t>SQL Server 2008 provides the most comprehensive set of encryption technologies of any SQL Server release to date.</a:t>
            </a:r>
          </a:p>
          <a:p>
            <a:r>
              <a:rPr lang="en-US" dirty="0"/>
              <a:t>The newest release of SQL Server implements encryption features that cover the spectrum from column-level encryption to database-level encryption, with support for external hardware security modules</a:t>
            </a:r>
          </a:p>
          <a:p>
            <a:r>
              <a:rPr lang="en-US" dirty="0"/>
              <a:t>This combination of options provides a complete toolset for securing your data at any storage granularity—cell-level, database-level, or an entire volume.</a:t>
            </a:r>
          </a:p>
        </p:txBody>
      </p:sp>
      <p:sp>
        <p:nvSpPr>
          <p:cNvPr id="4" name="Slide Number Placeholder 3"/>
          <p:cNvSpPr>
            <a:spLocks noGrp="1"/>
          </p:cNvSpPr>
          <p:nvPr>
            <p:ph type="sldNum" sz="quarter" idx="12"/>
          </p:nvPr>
        </p:nvSpPr>
        <p:spPr/>
        <p:txBody>
          <a:bodyPr/>
          <a:lstStyle/>
          <a:p>
            <a:fld id="{209533AE-6FF8-4C7C-B42F-20835538553A}" type="slidenum">
              <a:rPr lang="en-US" smtClean="0"/>
              <a:pPr/>
              <a:t>3</a:t>
            </a:fld>
            <a:endParaRPr lang="en-US"/>
          </a:p>
        </p:txBody>
      </p:sp>
    </p:spTree>
    <p:extLst>
      <p:ext uri="{BB962C8B-B14F-4D97-AF65-F5344CB8AC3E}">
        <p14:creationId xmlns:p14="http://schemas.microsoft.com/office/powerpoint/2010/main" val="1484674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COLUMN-LEVEL ENCRYPTION </a:t>
            </a:r>
            <a:endParaRPr lang="en-US" dirty="0"/>
          </a:p>
        </p:txBody>
      </p:sp>
      <p:sp>
        <p:nvSpPr>
          <p:cNvPr id="3" name="Content Placeholder 2"/>
          <p:cNvSpPr>
            <a:spLocks noGrp="1"/>
          </p:cNvSpPr>
          <p:nvPr>
            <p:ph idx="1"/>
          </p:nvPr>
        </p:nvSpPr>
        <p:spPr/>
        <p:txBody>
          <a:bodyPr/>
          <a:lstStyle/>
          <a:p>
            <a:r>
              <a:rPr lang="en-US" b="1" dirty="0"/>
              <a:t>ENCRYPTION CONCEPTS</a:t>
            </a:r>
            <a:br>
              <a:rPr lang="en-US" b="1" dirty="0"/>
            </a:br>
            <a:r>
              <a:rPr lang="en-US" dirty="0"/>
              <a:t>• HASHES</a:t>
            </a:r>
            <a:br>
              <a:rPr lang="en-US" dirty="0"/>
            </a:br>
            <a:r>
              <a:rPr lang="en-US" dirty="0"/>
              <a:t>– Very fast.</a:t>
            </a:r>
            <a:br>
              <a:rPr lang="en-US" dirty="0"/>
            </a:br>
            <a:r>
              <a:rPr lang="en-US" dirty="0"/>
              <a:t>– One-way encryption.</a:t>
            </a:r>
            <a:br>
              <a:rPr lang="en-US" dirty="0"/>
            </a:br>
            <a:r>
              <a:rPr lang="en-US" dirty="0"/>
              <a:t>– Common for passwords and comparisons.</a:t>
            </a:r>
            <a:br>
              <a:rPr lang="en-US" dirty="0"/>
            </a:br>
            <a:r>
              <a:rPr lang="en-US" dirty="0"/>
              <a:t>– Commands</a:t>
            </a:r>
            <a:br>
              <a:rPr lang="en-US" dirty="0"/>
            </a:br>
            <a:r>
              <a:rPr lang="en-US" dirty="0"/>
              <a:t>• HASHBYTES - MD2, MD4, MD5, SHA, SHA1, SHA2_256,</a:t>
            </a:r>
            <a:br>
              <a:rPr lang="en-US" dirty="0"/>
            </a:br>
            <a:r>
              <a:rPr lang="en-US" dirty="0"/>
              <a:t>SHA2_512</a:t>
            </a:r>
            <a:br>
              <a:rPr lang="en-US" dirty="0"/>
            </a:br>
            <a:r>
              <a:rPr lang="en-US" dirty="0"/>
              <a:t>• PWDCOMPARE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30</a:t>
            </a:fld>
            <a:endParaRPr lang="en-US"/>
          </a:p>
        </p:txBody>
      </p:sp>
    </p:spTree>
    <p:extLst>
      <p:ext uri="{BB962C8B-B14F-4D97-AF65-F5344CB8AC3E}">
        <p14:creationId xmlns:p14="http://schemas.microsoft.com/office/powerpoint/2010/main" val="165012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Using </a:t>
            </a:r>
            <a:r>
              <a:rPr lang="en-US" dirty="0" err="1"/>
              <a:t>HashBytes</a:t>
            </a:r>
            <a:r>
              <a:rPr lang="en-US" dirty="0"/>
              <a:t> SHA-1 </a:t>
            </a:r>
          </a:p>
          <a:p>
            <a:r>
              <a:rPr lang="en-US" dirty="0"/>
              <a:t>The SQL Server </a:t>
            </a:r>
            <a:r>
              <a:rPr lang="en-US" dirty="0" err="1"/>
              <a:t>HashBytes</a:t>
            </a:r>
            <a:r>
              <a:rPr lang="en-US" dirty="0"/>
              <a:t> function accepts two parameters: an algorithm name and a </a:t>
            </a:r>
            <a:r>
              <a:rPr lang="en-US" dirty="0" err="1"/>
              <a:t>varbinary</a:t>
            </a:r>
            <a:r>
              <a:rPr lang="en-US" dirty="0"/>
              <a:t> block</a:t>
            </a:r>
            <a:br>
              <a:rPr lang="en-US" dirty="0"/>
            </a:br>
            <a:r>
              <a:rPr lang="en-US" dirty="0" err="1"/>
              <a:t>ofdata</a:t>
            </a:r>
            <a:r>
              <a:rPr lang="en-US" dirty="0"/>
              <a:t> to hash. The block of data to hash can be other data types, such as </a:t>
            </a:r>
            <a:r>
              <a:rPr lang="en-US" dirty="0" err="1"/>
              <a:t>varchar</a:t>
            </a:r>
            <a:r>
              <a:rPr lang="en-US" dirty="0"/>
              <a:t> or </a:t>
            </a:r>
            <a:r>
              <a:rPr lang="en-US" dirty="0" err="1"/>
              <a:t>nvarchar</a:t>
            </a:r>
            <a:r>
              <a:rPr lang="en-US" dirty="0"/>
              <a:t> </a:t>
            </a:r>
          </a:p>
          <a:p>
            <a:pPr marL="0" indent="0">
              <a:buNone/>
            </a:pPr>
            <a:r>
              <a:rPr lang="en-US" dirty="0"/>
              <a:t>Ex: SELECT </a:t>
            </a:r>
            <a:r>
              <a:rPr lang="en-US" dirty="0" err="1"/>
              <a:t>HashBytes</a:t>
            </a:r>
            <a:r>
              <a:rPr lang="en-US" dirty="0"/>
              <a:t>('SHA1', ‘</a:t>
            </a:r>
            <a:r>
              <a:rPr lang="en-US" dirty="0" err="1"/>
              <a:t>Chutinh</a:t>
            </a:r>
            <a:r>
              <a:rPr lang="en-US" dirty="0"/>
              <a:t>');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31</a:t>
            </a:fld>
            <a:endParaRPr lang="en-US"/>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9" y="3657600"/>
            <a:ext cx="6424611" cy="31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714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br>
              <a:rPr lang="en-US" b="1" dirty="0"/>
            </a:br>
            <a:r>
              <a:rPr lang="en-US" b="1" dirty="0"/>
              <a:t>COLUMN-LEVEL ENCRYPTION </a:t>
            </a:r>
            <a:br>
              <a:rPr lang="en-US" dirty="0"/>
            </a:br>
            <a:br>
              <a:rPr lang="en-US" b="1" dirty="0"/>
            </a:br>
            <a:endParaRPr lang="en-US" dirty="0"/>
          </a:p>
        </p:txBody>
      </p:sp>
      <p:sp>
        <p:nvSpPr>
          <p:cNvPr id="3" name="Content Placeholder 2"/>
          <p:cNvSpPr>
            <a:spLocks noGrp="1"/>
          </p:cNvSpPr>
          <p:nvPr>
            <p:ph idx="1"/>
          </p:nvPr>
        </p:nvSpPr>
        <p:spPr/>
        <p:txBody>
          <a:bodyPr/>
          <a:lstStyle/>
          <a:p>
            <a:r>
              <a:rPr lang="en-US" b="1" dirty="0"/>
              <a:t>ENCRYPTION CONCEPTS</a:t>
            </a:r>
            <a:br>
              <a:rPr lang="en-US" b="1" dirty="0"/>
            </a:br>
            <a:r>
              <a:rPr lang="en-US" dirty="0"/>
              <a:t>• SYMMETRIC KEYS</a:t>
            </a:r>
            <a:br>
              <a:rPr lang="en-US" dirty="0"/>
            </a:br>
            <a:r>
              <a:rPr lang="en-US" dirty="0"/>
              <a:t>– Good performance</a:t>
            </a:r>
            <a:br>
              <a:rPr lang="en-US" dirty="0"/>
            </a:br>
            <a:r>
              <a:rPr lang="en-US" dirty="0"/>
              <a:t>– Same key used for encryption and decryption</a:t>
            </a:r>
            <a:br>
              <a:rPr lang="en-US" dirty="0"/>
            </a:br>
            <a:r>
              <a:rPr lang="en-US" dirty="0"/>
              <a:t>– Should be secured by another key</a:t>
            </a:r>
            <a:br>
              <a:rPr lang="en-US" dirty="0"/>
            </a:br>
            <a:r>
              <a:rPr lang="en-US" dirty="0"/>
              <a:t>– Can be secured by</a:t>
            </a:r>
            <a:br>
              <a:rPr lang="en-US" dirty="0"/>
            </a:br>
            <a:r>
              <a:rPr lang="en-US" dirty="0"/>
              <a:t>• Certificate</a:t>
            </a:r>
            <a:br>
              <a:rPr lang="en-US" dirty="0"/>
            </a:br>
            <a:r>
              <a:rPr lang="en-US" dirty="0"/>
              <a:t>• Password</a:t>
            </a:r>
            <a:br>
              <a:rPr lang="en-US" dirty="0"/>
            </a:br>
            <a:r>
              <a:rPr lang="en-US" dirty="0"/>
              <a:t>• Symmetric Key</a:t>
            </a:r>
            <a:br>
              <a:rPr lang="en-US" dirty="0"/>
            </a:br>
            <a:r>
              <a:rPr lang="en-US" dirty="0"/>
              <a:t>• Asymmetric Key</a:t>
            </a:r>
            <a:br>
              <a:rPr lang="en-US" dirty="0"/>
            </a:br>
            <a:r>
              <a:rPr lang="en-US" dirty="0"/>
              <a:t>• EKM Module</a:t>
            </a:r>
          </a:p>
          <a:p>
            <a:r>
              <a:rPr lang="en-US" dirty="0"/>
              <a:t>SQL Server provides support for symmetric encryption via a variety of algorithms, including AES, DES, Triple DES, RC2, and RC4 </a:t>
            </a:r>
            <a:br>
              <a:rPr lang="en-US" dirty="0"/>
            </a:b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32</a:t>
            </a:fld>
            <a:endParaRPr lang="en-US"/>
          </a:p>
        </p:txBody>
      </p:sp>
    </p:spTree>
    <p:extLst>
      <p:ext uri="{BB962C8B-B14F-4D97-AF65-F5344CB8AC3E}">
        <p14:creationId xmlns:p14="http://schemas.microsoft.com/office/powerpoint/2010/main" val="821776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COLUMN-LEVEL ENCRYPTION </a:t>
            </a:r>
            <a:endParaRPr lang="en-US" dirty="0"/>
          </a:p>
        </p:txBody>
      </p:sp>
      <p:sp>
        <p:nvSpPr>
          <p:cNvPr id="3" name="Content Placeholder 2"/>
          <p:cNvSpPr>
            <a:spLocks noGrp="1"/>
          </p:cNvSpPr>
          <p:nvPr>
            <p:ph idx="1"/>
          </p:nvPr>
        </p:nvSpPr>
        <p:spPr/>
        <p:txBody>
          <a:bodyPr/>
          <a:lstStyle/>
          <a:p>
            <a:r>
              <a:rPr lang="en-US" dirty="0"/>
              <a:t>Creating and Protecting Symmetric Keys</a:t>
            </a:r>
          </a:p>
          <a:p>
            <a:r>
              <a:rPr lang="en-US" dirty="0"/>
              <a:t> </a:t>
            </a:r>
            <a:r>
              <a:rPr lang="en-US" i="1" dirty="0"/>
              <a:t>Creating a Certificate to Protect Symmetric Key</a:t>
            </a:r>
            <a:r>
              <a:rPr lang="en-US" dirty="0"/>
              <a:t> </a:t>
            </a:r>
            <a:br>
              <a:rPr lang="en-US" dirty="0"/>
            </a:br>
            <a:r>
              <a:rPr lang="en-US" sz="1800" dirty="0"/>
              <a:t>CREATE CERTIFICATE Cert1_Sales</a:t>
            </a:r>
            <a:br>
              <a:rPr lang="en-US" sz="1800" dirty="0"/>
            </a:br>
            <a:r>
              <a:rPr lang="en-US" sz="1800" dirty="0"/>
              <a:t>WITH SUBJECT = </a:t>
            </a:r>
            <a:r>
              <a:rPr lang="en-US" sz="1800" dirty="0" err="1"/>
              <a:t>N'Sales</a:t>
            </a:r>
            <a:r>
              <a:rPr lang="en-US" sz="1800" dirty="0"/>
              <a:t> Certificate',</a:t>
            </a:r>
            <a:br>
              <a:rPr lang="en-US" sz="1800" dirty="0"/>
            </a:br>
            <a:r>
              <a:rPr lang="en-US" sz="1800" dirty="0"/>
              <a:t>START_DATE = N'2009-01-01',</a:t>
            </a:r>
            <a:br>
              <a:rPr lang="en-US" sz="1800" dirty="0"/>
            </a:br>
            <a:r>
              <a:rPr lang="en-US" sz="1800" dirty="0"/>
              <a:t>EXPIRY_DATE = N'2018-12-31';</a:t>
            </a:r>
            <a:br>
              <a:rPr lang="en-US" sz="1800" dirty="0"/>
            </a:br>
            <a:r>
              <a:rPr lang="en-US" sz="1800" dirty="0"/>
              <a:t>GO </a:t>
            </a:r>
          </a:p>
          <a:p>
            <a:r>
              <a:rPr lang="en-US" i="1" dirty="0"/>
              <a:t>Creating the AES 256-Bit Symmetric Key</a:t>
            </a:r>
            <a:r>
              <a:rPr lang="en-US" dirty="0"/>
              <a:t> </a:t>
            </a:r>
            <a:br>
              <a:rPr lang="en-US" dirty="0"/>
            </a:br>
            <a:r>
              <a:rPr lang="en-US" sz="1800" dirty="0"/>
              <a:t>CREATE SYMMETRIC KEY SymKey1_Sales</a:t>
            </a:r>
            <a:br>
              <a:rPr lang="en-US" sz="1800" dirty="0"/>
            </a:br>
            <a:r>
              <a:rPr lang="en-US" sz="1800" dirty="0"/>
              <a:t>WITH ALGORITHM = AES_256,</a:t>
            </a:r>
            <a:br>
              <a:rPr lang="en-US" sz="1800" dirty="0"/>
            </a:br>
            <a:r>
              <a:rPr lang="en-US" sz="1800" dirty="0"/>
              <a:t>IDENTITY_VALUE = </a:t>
            </a:r>
            <a:r>
              <a:rPr lang="en-US" sz="1800" dirty="0" err="1"/>
              <a:t>N'Barbarians</a:t>
            </a:r>
            <a:r>
              <a:rPr lang="en-US" sz="1800" dirty="0"/>
              <a:t> at the Gate',</a:t>
            </a:r>
            <a:br>
              <a:rPr lang="en-US" sz="1800" dirty="0"/>
            </a:br>
            <a:r>
              <a:rPr lang="en-US" sz="1800" dirty="0"/>
              <a:t>KEY_SOURCE = </a:t>
            </a:r>
            <a:r>
              <a:rPr lang="en-US" sz="1800" dirty="0" err="1"/>
              <a:t>N'We</a:t>
            </a:r>
            <a:r>
              <a:rPr lang="en-US" sz="1800" dirty="0"/>
              <a:t> will leave the light on for you'</a:t>
            </a:r>
            <a:br>
              <a:rPr lang="en-US" sz="1800" dirty="0"/>
            </a:br>
            <a:r>
              <a:rPr lang="en-US" sz="1800" dirty="0"/>
              <a:t>ENCRYPTION BY CERTIFICATE Cert1_Sales;</a:t>
            </a:r>
            <a:br>
              <a:rPr lang="en-US" sz="1800" dirty="0"/>
            </a:br>
            <a:r>
              <a:rPr lang="en-US" sz="1800" dirty="0"/>
              <a:t>GO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33</a:t>
            </a:fld>
            <a:endParaRPr lang="en-US"/>
          </a:p>
        </p:txBody>
      </p:sp>
    </p:spTree>
    <p:extLst>
      <p:ext uri="{BB962C8B-B14F-4D97-AF65-F5344CB8AC3E}">
        <p14:creationId xmlns:p14="http://schemas.microsoft.com/office/powerpoint/2010/main" val="600662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COLUMN-LEVEL ENCRYPTION </a:t>
            </a:r>
            <a:endParaRPr lang="en-US" dirty="0"/>
          </a:p>
        </p:txBody>
      </p:sp>
      <p:sp>
        <p:nvSpPr>
          <p:cNvPr id="3" name="Content Placeholder 2"/>
          <p:cNvSpPr>
            <a:spLocks noGrp="1"/>
          </p:cNvSpPr>
          <p:nvPr>
            <p:ph idx="1"/>
          </p:nvPr>
        </p:nvSpPr>
        <p:spPr/>
        <p:txBody>
          <a:bodyPr/>
          <a:lstStyle/>
          <a:p>
            <a:r>
              <a:rPr lang="en-US" dirty="0"/>
              <a:t>Encrypting Data </a:t>
            </a:r>
          </a:p>
          <a:p>
            <a:pPr marL="0" indent="0">
              <a:buNone/>
            </a:pPr>
            <a:r>
              <a:rPr lang="en-US" sz="1800" dirty="0"/>
              <a:t>-- Open the key that's protected by certificate</a:t>
            </a:r>
            <a:br>
              <a:rPr lang="en-US" sz="1800" dirty="0"/>
            </a:br>
            <a:r>
              <a:rPr lang="en-US" sz="1800" dirty="0"/>
              <a:t>OPEN SYMMETRIC KEY SymKey1_Sales</a:t>
            </a:r>
            <a:br>
              <a:rPr lang="en-US" sz="1800" dirty="0"/>
            </a:br>
            <a:r>
              <a:rPr lang="en-US" sz="1800" dirty="0"/>
              <a:t>DECRYPTION BY CERTIFICATE Cert1_Sales;</a:t>
            </a:r>
            <a:br>
              <a:rPr lang="en-US" sz="1800" dirty="0"/>
            </a:br>
            <a:r>
              <a:rPr lang="en-US" sz="1800" dirty="0"/>
              <a:t>GO</a:t>
            </a:r>
            <a:br>
              <a:rPr lang="en-US" sz="1800" dirty="0"/>
            </a:br>
            <a:r>
              <a:rPr lang="en-US" sz="1800" dirty="0"/>
              <a:t>INSERT INTO </a:t>
            </a:r>
            <a:r>
              <a:rPr lang="en-US" sz="1800" dirty="0" err="1"/>
              <a:t>SalesLT.EncryptedCustomer</a:t>
            </a:r>
            <a:br>
              <a:rPr lang="en-US" sz="1800" dirty="0"/>
            </a:br>
            <a:r>
              <a:rPr lang="en-US" sz="1800" dirty="0"/>
              <a:t>(</a:t>
            </a:r>
            <a:r>
              <a:rPr lang="en-US" sz="1800" dirty="0" err="1"/>
              <a:t>CustomerID,FirstName,MiddleName,LastName,EmailAddress</a:t>
            </a:r>
            <a:r>
              <a:rPr lang="en-US" sz="1800" dirty="0"/>
              <a:t>,</a:t>
            </a:r>
            <a:br>
              <a:rPr lang="en-US" sz="1800" dirty="0"/>
            </a:br>
            <a:r>
              <a:rPr lang="en-US" sz="1800" dirty="0" err="1"/>
              <a:t>Phone,rowguid</a:t>
            </a:r>
            <a:r>
              <a:rPr lang="en-US" sz="1800" dirty="0"/>
              <a:t>)</a:t>
            </a:r>
            <a:br>
              <a:rPr lang="en-US" sz="1800" dirty="0"/>
            </a:br>
            <a:r>
              <a:rPr lang="en-US" sz="1800" dirty="0"/>
              <a:t>SELECT</a:t>
            </a:r>
            <a:br>
              <a:rPr lang="en-US" sz="1800" dirty="0"/>
            </a:br>
            <a:r>
              <a:rPr lang="en-US" sz="1800" dirty="0" err="1"/>
              <a:t>CustomerID</a:t>
            </a:r>
            <a:r>
              <a:rPr lang="en-US" sz="1800" dirty="0"/>
              <a:t>,</a:t>
            </a:r>
            <a:br>
              <a:rPr lang="en-US" sz="1800" dirty="0"/>
            </a:br>
            <a:r>
              <a:rPr lang="en-US" sz="1800" dirty="0" err="1"/>
              <a:t>EncryptByKey</a:t>
            </a:r>
            <a:r>
              <a:rPr lang="en-US" sz="1800" dirty="0"/>
              <a:t>(</a:t>
            </a:r>
            <a:r>
              <a:rPr lang="en-US" sz="1800" dirty="0" err="1"/>
              <a:t>Key_Guid</a:t>
            </a:r>
            <a:r>
              <a:rPr lang="en-US" sz="1800" dirty="0"/>
              <a:t>(N'SymKey1_Sales'), </a:t>
            </a:r>
            <a:r>
              <a:rPr lang="en-US" sz="1800" dirty="0" err="1"/>
              <a:t>FirstName</a:t>
            </a:r>
            <a:r>
              <a:rPr lang="en-US" sz="1800" dirty="0"/>
              <a:t>),</a:t>
            </a:r>
            <a:br>
              <a:rPr lang="en-US" sz="1800" dirty="0"/>
            </a:br>
            <a:r>
              <a:rPr lang="en-US" sz="1800" dirty="0" err="1"/>
              <a:t>EncryptByKey</a:t>
            </a:r>
            <a:r>
              <a:rPr lang="en-US" sz="1800" dirty="0"/>
              <a:t>(</a:t>
            </a:r>
            <a:r>
              <a:rPr lang="en-US" sz="1800" dirty="0" err="1"/>
              <a:t>Key_Guid</a:t>
            </a:r>
            <a:r>
              <a:rPr lang="en-US" sz="1800" dirty="0"/>
              <a:t>(N'SymKey1_Sales'), </a:t>
            </a:r>
            <a:r>
              <a:rPr lang="en-US" sz="1800" dirty="0" err="1"/>
              <a:t>MiddleName</a:t>
            </a:r>
            <a:r>
              <a:rPr lang="en-US" sz="1800" dirty="0"/>
              <a:t>),</a:t>
            </a:r>
            <a:br>
              <a:rPr lang="en-US" sz="1800" dirty="0"/>
            </a:br>
            <a:r>
              <a:rPr lang="en-US" sz="1800" dirty="0" err="1"/>
              <a:t>EncryptByKey</a:t>
            </a:r>
            <a:r>
              <a:rPr lang="en-US" sz="1800" dirty="0"/>
              <a:t>(</a:t>
            </a:r>
            <a:r>
              <a:rPr lang="en-US" sz="1800" dirty="0" err="1"/>
              <a:t>Key_Guid</a:t>
            </a:r>
            <a:r>
              <a:rPr lang="en-US" sz="1800" dirty="0"/>
              <a:t>(N'SymKey1_Sales'), </a:t>
            </a:r>
            <a:r>
              <a:rPr lang="en-US" sz="1800" dirty="0" err="1"/>
              <a:t>LastName</a:t>
            </a:r>
            <a:r>
              <a:rPr lang="en-US" sz="1800" dirty="0"/>
              <a:t>),</a:t>
            </a:r>
            <a:br>
              <a:rPr lang="en-US" sz="1800" dirty="0"/>
            </a:br>
            <a:r>
              <a:rPr lang="en-US" sz="1800" dirty="0" err="1"/>
              <a:t>EncryptByKey</a:t>
            </a:r>
            <a:r>
              <a:rPr lang="en-US" sz="1800" dirty="0"/>
              <a:t>(</a:t>
            </a:r>
            <a:r>
              <a:rPr lang="en-US" sz="1800" dirty="0" err="1"/>
              <a:t>Key_Guid</a:t>
            </a:r>
            <a:r>
              <a:rPr lang="en-US" sz="1800" dirty="0"/>
              <a:t>(N'SymKey1_Sales'), </a:t>
            </a:r>
            <a:r>
              <a:rPr lang="en-US" sz="1800" dirty="0" err="1"/>
              <a:t>EmailAddress</a:t>
            </a:r>
            <a:r>
              <a:rPr lang="en-US" sz="1800" dirty="0"/>
              <a:t>),</a:t>
            </a:r>
            <a:br>
              <a:rPr lang="en-US" sz="1800" dirty="0"/>
            </a:br>
            <a:r>
              <a:rPr lang="en-US" sz="1800" dirty="0" err="1"/>
              <a:t>EncryptByKey</a:t>
            </a:r>
            <a:r>
              <a:rPr lang="en-US" sz="1800" dirty="0"/>
              <a:t>(</a:t>
            </a:r>
            <a:r>
              <a:rPr lang="en-US" sz="1800" dirty="0" err="1"/>
              <a:t>Key_Guid</a:t>
            </a:r>
            <a:r>
              <a:rPr lang="en-US" sz="1800" dirty="0"/>
              <a:t>(N'SymKey1_Sales'), Phone),</a:t>
            </a:r>
            <a:br>
              <a:rPr lang="en-US" sz="1800" dirty="0"/>
            </a:br>
            <a:r>
              <a:rPr lang="en-US" sz="1800" dirty="0" err="1"/>
              <a:t>rowguid</a:t>
            </a:r>
            <a:br>
              <a:rPr lang="en-US" sz="1800" dirty="0"/>
            </a:br>
            <a:r>
              <a:rPr lang="en-US" sz="1800" dirty="0"/>
              <a:t>FROM </a:t>
            </a:r>
            <a:r>
              <a:rPr lang="en-US" sz="1800" dirty="0" err="1"/>
              <a:t>SalesLT.Customer</a:t>
            </a:r>
            <a:r>
              <a:rPr lang="en-US" sz="1800" dirty="0"/>
              <a:t>;</a:t>
            </a:r>
            <a:br>
              <a:rPr lang="en-US" sz="1800" dirty="0"/>
            </a:br>
            <a:r>
              <a:rPr lang="en-US" sz="1800" dirty="0"/>
              <a:t>GO</a:t>
            </a:r>
            <a:br>
              <a:rPr lang="en-US" sz="1800"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34</a:t>
            </a:fld>
            <a:endParaRPr lang="en-US"/>
          </a:p>
        </p:txBody>
      </p:sp>
    </p:spTree>
    <p:extLst>
      <p:ext uri="{BB962C8B-B14F-4D97-AF65-F5344CB8AC3E}">
        <p14:creationId xmlns:p14="http://schemas.microsoft.com/office/powerpoint/2010/main" val="3222819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COLUMN-LEVEL ENCRYPTION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35</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566863"/>
            <a:ext cx="702945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785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br>
              <a:rPr lang="en-US" b="1" dirty="0"/>
            </a:br>
            <a:r>
              <a:rPr lang="en-US" b="1" dirty="0"/>
              <a:t>COLUMN-LEVEL ENCRYPTION </a:t>
            </a:r>
            <a:br>
              <a:rPr lang="en-US" dirty="0"/>
            </a:br>
            <a:br>
              <a:rPr lang="en-US" b="1" dirty="0"/>
            </a:br>
            <a:endParaRPr lang="en-US" dirty="0"/>
          </a:p>
        </p:txBody>
      </p:sp>
      <p:sp>
        <p:nvSpPr>
          <p:cNvPr id="3" name="Content Placeholder 2"/>
          <p:cNvSpPr>
            <a:spLocks noGrp="1"/>
          </p:cNvSpPr>
          <p:nvPr>
            <p:ph idx="1"/>
          </p:nvPr>
        </p:nvSpPr>
        <p:spPr/>
        <p:txBody>
          <a:bodyPr/>
          <a:lstStyle/>
          <a:p>
            <a:r>
              <a:rPr lang="en-US" dirty="0"/>
              <a:t>ASYMMETRIC KEYS</a:t>
            </a:r>
            <a:br>
              <a:rPr lang="en-US" dirty="0"/>
            </a:br>
            <a:r>
              <a:rPr lang="en-US" dirty="0"/>
              <a:t>– Uses combination of a public and a private key</a:t>
            </a:r>
            <a:br>
              <a:rPr lang="en-US" dirty="0"/>
            </a:br>
            <a:r>
              <a:rPr lang="en-US" dirty="0"/>
              <a:t>– Public key is shared openly, private key guarded</a:t>
            </a:r>
            <a:br>
              <a:rPr lang="en-US" dirty="0"/>
            </a:br>
            <a:r>
              <a:rPr lang="en-US" dirty="0"/>
              <a:t>– Public key is used to encrypt, private key used to decrypt</a:t>
            </a:r>
            <a:br>
              <a:rPr lang="en-US" dirty="0"/>
            </a:br>
            <a:r>
              <a:rPr lang="en-US" dirty="0"/>
              <a:t>– Not best choice for securing data because of performance</a:t>
            </a:r>
            <a:br>
              <a:rPr lang="en-US" dirty="0"/>
            </a:br>
            <a:r>
              <a:rPr lang="en-US" dirty="0"/>
              <a:t>– Best used to encrypt other keys</a:t>
            </a:r>
          </a:p>
          <a:p>
            <a:pPr marL="0" indent="0">
              <a:buNone/>
            </a:pPr>
            <a:r>
              <a:rPr lang="en-US" dirty="0"/>
              <a:t>- The WITH ALGORITHM clause allows you to specify RSA_512, RSA_1024, or RSA_2048, indicating the RSA</a:t>
            </a:r>
            <a:br>
              <a:rPr lang="en-US" dirty="0"/>
            </a:br>
            <a:r>
              <a:rPr lang="en-US" dirty="0"/>
              <a:t>algorithm with a private key length of 512, 1024, or 2048 bits, </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36</a:t>
            </a:fld>
            <a:endParaRPr lang="en-US"/>
          </a:p>
        </p:txBody>
      </p:sp>
    </p:spTree>
    <p:extLst>
      <p:ext uri="{BB962C8B-B14F-4D97-AF65-F5344CB8AC3E}">
        <p14:creationId xmlns:p14="http://schemas.microsoft.com/office/powerpoint/2010/main" val="3227522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COLUMN-LEVEL ENCRYPTION </a:t>
            </a:r>
            <a:br>
              <a:rPr lang="en-US" dirty="0"/>
            </a:br>
            <a:endParaRPr lang="en-US" dirty="0"/>
          </a:p>
        </p:txBody>
      </p:sp>
      <p:sp>
        <p:nvSpPr>
          <p:cNvPr id="3" name="Content Placeholder 2"/>
          <p:cNvSpPr>
            <a:spLocks noGrp="1"/>
          </p:cNvSpPr>
          <p:nvPr>
            <p:ph idx="1"/>
          </p:nvPr>
        </p:nvSpPr>
        <p:spPr/>
        <p:txBody>
          <a:bodyPr/>
          <a:lstStyle/>
          <a:p>
            <a:pPr marL="0" indent="0">
              <a:buNone/>
            </a:pPr>
            <a:r>
              <a:rPr lang="en-US" sz="1800" i="1" dirty="0"/>
              <a:t>USE </a:t>
            </a:r>
            <a:r>
              <a:rPr lang="en-US" sz="1800" i="1" dirty="0" err="1"/>
              <a:t>HumanResources</a:t>
            </a:r>
            <a:r>
              <a:rPr lang="en-US" sz="1800" i="1" dirty="0"/>
              <a:t>;</a:t>
            </a:r>
            <a:endParaRPr lang="en-US" sz="1800" dirty="0"/>
          </a:p>
          <a:p>
            <a:pPr marL="0" indent="0">
              <a:buNone/>
            </a:pPr>
            <a:r>
              <a:rPr lang="en-US" sz="1800" i="1" dirty="0"/>
              <a:t>CREATE ASYMMETRIC KEY </a:t>
            </a:r>
            <a:r>
              <a:rPr lang="en-US" sz="1800" i="1" dirty="0" err="1"/>
              <a:t>HumanResourceASKey</a:t>
            </a:r>
            <a:r>
              <a:rPr lang="en-US" sz="1800" i="1" dirty="0"/>
              <a:t> </a:t>
            </a:r>
            <a:endParaRPr lang="en-US" sz="1800" dirty="0"/>
          </a:p>
          <a:p>
            <a:pPr marL="0" indent="0">
              <a:buNone/>
            </a:pPr>
            <a:r>
              <a:rPr lang="en-US" sz="1800" i="1" dirty="0"/>
              <a:t>WITH ALGORITHM = RSA_2048 </a:t>
            </a:r>
            <a:endParaRPr lang="en-US" sz="1800" dirty="0"/>
          </a:p>
          <a:p>
            <a:pPr marL="0" indent="0">
              <a:buNone/>
            </a:pPr>
            <a:r>
              <a:rPr lang="en-US" sz="1800" i="1" dirty="0"/>
              <a:t>ENCRYPTION BY PASSWORD = 'We need a very strong password'; </a:t>
            </a:r>
            <a:endParaRPr lang="en-US" sz="1800" dirty="0"/>
          </a:p>
          <a:p>
            <a:pPr marL="0" indent="0">
              <a:buNone/>
            </a:pPr>
            <a:r>
              <a:rPr lang="en-US" sz="1800" dirty="0"/>
              <a:t> </a:t>
            </a:r>
          </a:p>
          <a:p>
            <a:pPr marL="0" indent="0">
              <a:buNone/>
            </a:pPr>
            <a:r>
              <a:rPr lang="en-US" sz="1800" i="1" dirty="0"/>
              <a:t>CREATE SYMMETRIC KEY </a:t>
            </a:r>
            <a:r>
              <a:rPr lang="en-US" sz="1800" i="1" dirty="0" err="1"/>
              <a:t>SalarySKey</a:t>
            </a:r>
            <a:r>
              <a:rPr lang="en-US" sz="1800" i="1" dirty="0"/>
              <a:t> </a:t>
            </a:r>
            <a:endParaRPr lang="en-US" sz="1800" dirty="0"/>
          </a:p>
          <a:p>
            <a:pPr marL="0" indent="0">
              <a:buNone/>
            </a:pPr>
            <a:r>
              <a:rPr lang="en-US" sz="1800" i="1" dirty="0"/>
              <a:t>WITH ALGORITHM = AES_256 </a:t>
            </a:r>
            <a:endParaRPr lang="en-US" sz="1800" dirty="0"/>
          </a:p>
          <a:p>
            <a:pPr marL="0" indent="0">
              <a:buNone/>
            </a:pPr>
            <a:r>
              <a:rPr lang="en-US" sz="1800" i="1" dirty="0"/>
              <a:t>ENCRYPTION BY ASYMMETRIC KEY </a:t>
            </a:r>
            <a:r>
              <a:rPr lang="en-US" sz="1800" i="1" dirty="0" err="1"/>
              <a:t>HumanResourceASKey</a:t>
            </a:r>
            <a:r>
              <a:rPr lang="en-US" sz="1800" i="1" dirty="0"/>
              <a:t>; </a:t>
            </a:r>
            <a:endParaRPr lang="en-US" sz="1800" dirty="0"/>
          </a:p>
          <a:p>
            <a:pPr marL="0" indent="0">
              <a:buNone/>
            </a:pPr>
            <a:r>
              <a:rPr lang="en-US" sz="1800" dirty="0"/>
              <a:t> </a:t>
            </a:r>
          </a:p>
          <a:p>
            <a:pPr marL="0" indent="0">
              <a:buNone/>
            </a:pPr>
            <a:r>
              <a:rPr lang="en-US" sz="1800" i="1" dirty="0"/>
              <a:t>OPEN SYMMETRIC KEY </a:t>
            </a:r>
            <a:r>
              <a:rPr lang="en-US" sz="1800" i="1" dirty="0" err="1"/>
              <a:t>SalarySKey</a:t>
            </a:r>
            <a:r>
              <a:rPr lang="en-US" sz="1800" i="1" dirty="0"/>
              <a:t> </a:t>
            </a:r>
            <a:endParaRPr lang="en-US" sz="1800" dirty="0"/>
          </a:p>
          <a:p>
            <a:pPr marL="0" indent="0">
              <a:buNone/>
            </a:pPr>
            <a:r>
              <a:rPr lang="en-US" sz="1800" i="1" dirty="0"/>
              <a:t>DECRYPTION BY ASYMMETRIC KEY </a:t>
            </a:r>
            <a:r>
              <a:rPr lang="en-US" sz="1800" i="1" dirty="0" err="1"/>
              <a:t>HumanResourceASKey</a:t>
            </a:r>
            <a:r>
              <a:rPr lang="en-US" sz="1800" i="1" dirty="0"/>
              <a:t> WITH PASSWORD = 'We need a very strong password'; </a:t>
            </a:r>
            <a:endParaRPr lang="en-US" sz="1800" dirty="0"/>
          </a:p>
          <a:p>
            <a:pPr marL="0" indent="0">
              <a:buNone/>
            </a:pPr>
            <a:r>
              <a:rPr lang="en-US" sz="1800" i="1" dirty="0"/>
              <a:t>SELECT * FROM </a:t>
            </a:r>
            <a:r>
              <a:rPr lang="en-US" sz="1800" i="1" dirty="0" err="1"/>
              <a:t>sys.openkeys</a:t>
            </a:r>
            <a:r>
              <a:rPr lang="en-US" sz="1800" i="1" dirty="0"/>
              <a:t>; </a:t>
            </a:r>
            <a:endParaRPr lang="en-US" sz="1800" dirty="0"/>
          </a:p>
          <a:p>
            <a:pPr marL="0" indent="0">
              <a:buNone/>
            </a:pPr>
            <a:r>
              <a:rPr lang="en-US" sz="1800" i="1" dirty="0"/>
              <a:t>CLOSE SYMMETRIC KEY </a:t>
            </a:r>
            <a:r>
              <a:rPr lang="en-US" sz="1800" i="1" dirty="0" err="1"/>
              <a:t>SalarySKey</a:t>
            </a:r>
            <a:r>
              <a:rPr lang="en-US" sz="1800" i="1" dirty="0"/>
              <a:t>;</a:t>
            </a:r>
            <a:endParaRPr lang="en-US" sz="1800" dirty="0"/>
          </a:p>
          <a:p>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37</a:t>
            </a:fld>
            <a:endParaRPr lang="en-US"/>
          </a:p>
        </p:txBody>
      </p:sp>
    </p:spTree>
    <p:extLst>
      <p:ext uri="{BB962C8B-B14F-4D97-AF65-F5344CB8AC3E}">
        <p14:creationId xmlns:p14="http://schemas.microsoft.com/office/powerpoint/2010/main" val="3905039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COLUMN-LEVEL ENCRYPTION </a:t>
            </a:r>
            <a:br>
              <a:rPr lang="en-US" dirty="0"/>
            </a:br>
            <a:endParaRPr lang="en-US" dirty="0"/>
          </a:p>
        </p:txBody>
      </p:sp>
      <p:sp>
        <p:nvSpPr>
          <p:cNvPr id="3" name="Content Placeholder 2"/>
          <p:cNvSpPr>
            <a:spLocks noGrp="1"/>
          </p:cNvSpPr>
          <p:nvPr>
            <p:ph idx="1"/>
          </p:nvPr>
        </p:nvSpPr>
        <p:spPr/>
        <p:txBody>
          <a:bodyPr/>
          <a:lstStyle/>
          <a:p>
            <a:r>
              <a:rPr lang="en-US" dirty="0"/>
              <a:t>Encrypting Data </a:t>
            </a:r>
            <a:br>
              <a:rPr lang="en-US" dirty="0"/>
            </a:br>
            <a:r>
              <a:rPr lang="en-US" sz="2000" dirty="0"/>
              <a:t>OPEN SYMMETRIC KEY SymKey6_Sales</a:t>
            </a:r>
            <a:br>
              <a:rPr lang="en-US" sz="2000" dirty="0"/>
            </a:br>
            <a:r>
              <a:rPr lang="en-US" sz="2000" dirty="0"/>
              <a:t>DECRYPTION BY ASYMMETRIC KEY AsymKey1_Sales;</a:t>
            </a:r>
            <a:br>
              <a:rPr lang="en-US" sz="2000" dirty="0"/>
            </a:br>
            <a:endParaRPr lang="en-US" sz="2000" dirty="0"/>
          </a:p>
          <a:p>
            <a:pPr marL="0" indent="0">
              <a:buNone/>
            </a:pPr>
            <a:r>
              <a:rPr lang="en-US" sz="2000" dirty="0"/>
              <a:t>     -- Encrypt sample random credit card data</a:t>
            </a:r>
            <a:br>
              <a:rPr lang="en-US" sz="2000" dirty="0"/>
            </a:br>
            <a:r>
              <a:rPr lang="en-US" sz="2000" dirty="0"/>
              <a:t>      INSERT INTO </a:t>
            </a:r>
            <a:r>
              <a:rPr lang="en-US" sz="2000" dirty="0" err="1"/>
              <a:t>SalesLT.EncryptedCreditCardInfo</a:t>
            </a:r>
            <a:r>
              <a:rPr lang="en-US" sz="2000" dirty="0"/>
              <a:t> </a:t>
            </a:r>
          </a:p>
          <a:p>
            <a:pPr marL="341313" indent="0">
              <a:buNone/>
            </a:pPr>
            <a:r>
              <a:rPr lang="en-US" sz="2000" dirty="0"/>
              <a:t>(SalesOrderID,CreditCardNumber,CreditCardExpirationDate,TotalCharge)</a:t>
            </a:r>
            <a:br>
              <a:rPr lang="en-US" sz="2000" dirty="0"/>
            </a:br>
            <a:r>
              <a:rPr lang="en-US" sz="2000" dirty="0"/>
              <a:t>SELECT</a:t>
            </a:r>
            <a:br>
              <a:rPr lang="en-US" sz="2000" dirty="0"/>
            </a:br>
            <a:r>
              <a:rPr lang="en-US" sz="2000" dirty="0" err="1"/>
              <a:t>SalesOrderID</a:t>
            </a:r>
            <a:r>
              <a:rPr lang="en-US" sz="2000" dirty="0"/>
              <a:t>,</a:t>
            </a:r>
            <a:br>
              <a:rPr lang="en-US" sz="2000" dirty="0"/>
            </a:br>
            <a:r>
              <a:rPr lang="en-US" sz="2000" dirty="0" err="1"/>
              <a:t>EncryptByKey</a:t>
            </a:r>
            <a:r>
              <a:rPr lang="en-US" sz="2000" dirty="0"/>
              <a:t>(</a:t>
            </a:r>
            <a:r>
              <a:rPr lang="en-US" sz="2000" dirty="0" err="1"/>
              <a:t>Key_Guid</a:t>
            </a:r>
            <a:r>
              <a:rPr lang="en-US" sz="2000" dirty="0"/>
              <a:t>(N'SymKey6_Sales'), </a:t>
            </a:r>
            <a:r>
              <a:rPr lang="en-US" sz="2000" dirty="0" err="1"/>
              <a:t>CreditCardNumber</a:t>
            </a:r>
            <a:r>
              <a:rPr lang="en-US" sz="2000" dirty="0"/>
              <a:t>),</a:t>
            </a:r>
            <a:br>
              <a:rPr lang="en-US" sz="2000" dirty="0"/>
            </a:br>
            <a:r>
              <a:rPr lang="en-US" sz="2000" dirty="0" err="1"/>
              <a:t>EncryptByKey</a:t>
            </a:r>
            <a:r>
              <a:rPr lang="en-US" sz="2000" dirty="0"/>
              <a:t>(</a:t>
            </a:r>
            <a:r>
              <a:rPr lang="en-US" sz="2000" dirty="0" err="1"/>
              <a:t>Key_Guid</a:t>
            </a:r>
            <a:r>
              <a:rPr lang="en-US" sz="2000" dirty="0"/>
              <a:t>(N'SymKey6_Sales'), CAST(</a:t>
            </a:r>
            <a:r>
              <a:rPr lang="en-US" sz="2000" dirty="0" err="1"/>
              <a:t>CreditCardExpirationDate</a:t>
            </a:r>
            <a:r>
              <a:rPr lang="en-US" sz="2000" dirty="0"/>
              <a:t> AS </a:t>
            </a:r>
            <a:r>
              <a:rPr lang="en-US" sz="2000" dirty="0" err="1"/>
              <a:t>varbinary</a:t>
            </a:r>
            <a:r>
              <a:rPr lang="en-US" sz="2000" dirty="0"/>
              <a:t>(10)), </a:t>
            </a:r>
            <a:r>
              <a:rPr lang="en-US" sz="2000" dirty="0" err="1"/>
              <a:t>EncryptByKey</a:t>
            </a:r>
            <a:r>
              <a:rPr lang="en-US" sz="2000" dirty="0"/>
              <a:t>(</a:t>
            </a:r>
            <a:r>
              <a:rPr lang="en-US" sz="2000" dirty="0" err="1"/>
              <a:t>Key_Guid</a:t>
            </a:r>
            <a:r>
              <a:rPr lang="en-US" sz="2000" dirty="0"/>
              <a:t>(N'SymKey6_Sales'), </a:t>
            </a:r>
          </a:p>
          <a:p>
            <a:pPr marL="341313" indent="0">
              <a:buNone/>
            </a:pPr>
            <a:r>
              <a:rPr lang="en-US" sz="2000" dirty="0"/>
              <a:t>CAST(</a:t>
            </a:r>
            <a:r>
              <a:rPr lang="en-US" sz="2000" dirty="0" err="1"/>
              <a:t>TotalCharge</a:t>
            </a:r>
            <a:r>
              <a:rPr lang="en-US" sz="2000" dirty="0"/>
              <a:t> AS </a:t>
            </a:r>
            <a:r>
              <a:rPr lang="en-US" sz="2000" dirty="0" err="1"/>
              <a:t>varbinary</a:t>
            </a:r>
            <a:r>
              <a:rPr lang="en-US" sz="2000" dirty="0"/>
              <a:t>(10)))</a:t>
            </a:r>
            <a:br>
              <a:rPr lang="en-US" sz="2000" dirty="0"/>
            </a:br>
            <a:r>
              <a:rPr lang="en-US" sz="2000" dirty="0"/>
              <a:t>FROM </a:t>
            </a:r>
            <a:r>
              <a:rPr lang="en-US" sz="2000" dirty="0" err="1"/>
              <a:t>SalesLT.CreditCardInfo</a:t>
            </a:r>
            <a:r>
              <a:rPr lang="en-US" sz="2000" dirty="0"/>
              <a:t>;</a:t>
            </a:r>
            <a:br>
              <a:rPr lang="en-US" sz="2000" dirty="0"/>
            </a:br>
            <a:br>
              <a:rPr lang="en-US" sz="1800" dirty="0"/>
            </a:br>
            <a:endParaRPr lang="en-US" sz="1800"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38</a:t>
            </a:fld>
            <a:endParaRPr lang="en-US"/>
          </a:p>
        </p:txBody>
      </p:sp>
    </p:spTree>
    <p:extLst>
      <p:ext uri="{BB962C8B-B14F-4D97-AF65-F5344CB8AC3E}">
        <p14:creationId xmlns:p14="http://schemas.microsoft.com/office/powerpoint/2010/main" val="3382478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COLUMN-LEVEL ENCRYPTION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39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637799" cy="403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94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Why Encrypt the Database? </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743075"/>
            <a:ext cx="49530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850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COLUMN-LEVEL ENCRYPTION</a:t>
            </a:r>
            <a:endParaRPr lang="en-US" dirty="0"/>
          </a:p>
        </p:txBody>
      </p:sp>
      <p:sp>
        <p:nvSpPr>
          <p:cNvPr id="3" name="Content Placeholder 2"/>
          <p:cNvSpPr>
            <a:spLocks noGrp="1"/>
          </p:cNvSpPr>
          <p:nvPr>
            <p:ph idx="1"/>
          </p:nvPr>
        </p:nvSpPr>
        <p:spPr/>
        <p:txBody>
          <a:bodyPr/>
          <a:lstStyle/>
          <a:p>
            <a:r>
              <a:rPr lang="en-US" b="1" dirty="0"/>
              <a:t>ENCRYPTION CONCEPTS</a:t>
            </a:r>
            <a:br>
              <a:rPr lang="en-US" b="1" dirty="0"/>
            </a:br>
            <a:r>
              <a:rPr lang="en-US" dirty="0"/>
              <a:t>• CERTIFICATES</a:t>
            </a:r>
            <a:br>
              <a:rPr lang="en-US" dirty="0"/>
            </a:br>
            <a:r>
              <a:rPr lang="en-US" dirty="0"/>
              <a:t>– A certificate is a digitally signed security object that</a:t>
            </a:r>
            <a:br>
              <a:rPr lang="en-US" dirty="0"/>
            </a:br>
            <a:r>
              <a:rPr lang="en-US" dirty="0"/>
              <a:t>contains a public (and optionally a private) key for SQL</a:t>
            </a:r>
            <a:br>
              <a:rPr lang="en-US" dirty="0"/>
            </a:br>
            <a:r>
              <a:rPr lang="en-US" dirty="0"/>
              <a:t>Server</a:t>
            </a:r>
            <a:br>
              <a:rPr lang="en-US" dirty="0"/>
            </a:br>
            <a:r>
              <a:rPr lang="en-US" dirty="0"/>
              <a:t>– You can use externally generated certificates or SQL Server</a:t>
            </a:r>
            <a:br>
              <a:rPr lang="en-US" dirty="0"/>
            </a:br>
            <a:r>
              <a:rPr lang="en-US" dirty="0"/>
              <a:t>can generate certificates.</a:t>
            </a:r>
            <a:br>
              <a:rPr lang="en-US" dirty="0"/>
            </a:br>
            <a:r>
              <a:rPr lang="en-US" dirty="0"/>
              <a:t>– SQL Server certificates comply with the IETF X.509v3</a:t>
            </a:r>
            <a:br>
              <a:rPr lang="en-US" dirty="0"/>
            </a:br>
            <a:r>
              <a:rPr lang="en-US" dirty="0"/>
              <a:t>certificate standard </a:t>
            </a:r>
          </a:p>
          <a:p>
            <a:pPr marL="285750" indent="0">
              <a:buNone/>
            </a:pPr>
            <a:r>
              <a:rPr lang="en-US" dirty="0"/>
              <a:t>– Useful because of the option of both exporting and</a:t>
            </a:r>
            <a:br>
              <a:rPr lang="en-US" dirty="0"/>
            </a:br>
            <a:r>
              <a:rPr lang="en-US" dirty="0"/>
              <a:t>importing keys to X.509 certificate files</a:t>
            </a:r>
            <a:br>
              <a:rPr lang="en-US" dirty="0"/>
            </a:br>
            <a:r>
              <a:rPr lang="en-US" dirty="0"/>
              <a:t>– Can offer expiration management (SQL Server does not</a:t>
            </a:r>
            <a:br>
              <a:rPr lang="en-US" dirty="0"/>
            </a:br>
            <a:r>
              <a:rPr lang="en-US" dirty="0"/>
              <a:t>enforce when used for encryption)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40</a:t>
            </a:fld>
            <a:endParaRPr lang="en-US"/>
          </a:p>
        </p:txBody>
      </p:sp>
    </p:spTree>
    <p:extLst>
      <p:ext uri="{BB962C8B-B14F-4D97-AF65-F5344CB8AC3E}">
        <p14:creationId xmlns:p14="http://schemas.microsoft.com/office/powerpoint/2010/main" val="2908241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COLUMN-LEVEL ENCRYPTION </a:t>
            </a:r>
            <a:br>
              <a:rPr lang="en-US" dirty="0"/>
            </a:br>
            <a:endParaRPr lang="en-US" dirty="0"/>
          </a:p>
        </p:txBody>
      </p:sp>
      <p:sp>
        <p:nvSpPr>
          <p:cNvPr id="3" name="Content Placeholder 2"/>
          <p:cNvSpPr>
            <a:spLocks noGrp="1"/>
          </p:cNvSpPr>
          <p:nvPr>
            <p:ph idx="1"/>
          </p:nvPr>
        </p:nvSpPr>
        <p:spPr/>
        <p:txBody>
          <a:bodyPr/>
          <a:lstStyle/>
          <a:p>
            <a:r>
              <a:rPr lang="en-US" b="1" dirty="0"/>
              <a:t>ENCRYPTION CONCEPTS</a:t>
            </a:r>
            <a:br>
              <a:rPr lang="en-US" b="1" dirty="0"/>
            </a:br>
            <a:r>
              <a:rPr lang="en-US" dirty="0"/>
              <a:t>• ENCRYPTION ALGORITHMS</a:t>
            </a:r>
            <a:br>
              <a:rPr lang="en-US" dirty="0"/>
            </a:br>
            <a:r>
              <a:rPr lang="en-US" dirty="0"/>
              <a:t>– SQL Server asymmetric keys support RSA_512, RSA_1024,</a:t>
            </a:r>
            <a:br>
              <a:rPr lang="en-US" dirty="0"/>
            </a:br>
            <a:r>
              <a:rPr lang="en-US" dirty="0"/>
              <a:t>RSA_2048</a:t>
            </a:r>
            <a:br>
              <a:rPr lang="en-US" dirty="0"/>
            </a:br>
            <a:r>
              <a:rPr lang="en-US" dirty="0"/>
              <a:t>– SQL Server symmetric keys support DES, TRIPLE_DES,</a:t>
            </a:r>
            <a:br>
              <a:rPr lang="en-US" dirty="0"/>
            </a:br>
            <a:r>
              <a:rPr lang="en-US" dirty="0"/>
              <a:t>TRIPLE_DES_3KEY, RC2, RC4, RC4_128, DESX, AES_128,</a:t>
            </a:r>
            <a:br>
              <a:rPr lang="en-US" dirty="0"/>
            </a:br>
            <a:r>
              <a:rPr lang="en-US" dirty="0"/>
              <a:t>AES_192, AES_256</a:t>
            </a:r>
            <a:br>
              <a:rPr lang="en-US" dirty="0"/>
            </a:br>
            <a:r>
              <a:rPr lang="en-US" dirty="0"/>
              <a:t>– RC4 and RC4_128 have been deprecated and should not</a:t>
            </a:r>
            <a:br>
              <a:rPr lang="en-US" dirty="0"/>
            </a:br>
            <a:r>
              <a:rPr lang="en-US" dirty="0"/>
              <a:t>be used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41</a:t>
            </a:fld>
            <a:endParaRPr lang="en-US"/>
          </a:p>
        </p:txBody>
      </p:sp>
    </p:spTree>
    <p:extLst>
      <p:ext uri="{BB962C8B-B14F-4D97-AF65-F5344CB8AC3E}">
        <p14:creationId xmlns:p14="http://schemas.microsoft.com/office/powerpoint/2010/main" val="1182690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TRANSPARENT DATA ENCRYPTION</a:t>
            </a:r>
            <a:endParaRPr lang="en-US" dirty="0"/>
          </a:p>
        </p:txBody>
      </p:sp>
      <p:sp>
        <p:nvSpPr>
          <p:cNvPr id="3" name="Content Placeholder 2"/>
          <p:cNvSpPr>
            <a:spLocks noGrp="1"/>
          </p:cNvSpPr>
          <p:nvPr>
            <p:ph idx="1"/>
          </p:nvPr>
        </p:nvSpPr>
        <p:spPr/>
        <p:txBody>
          <a:bodyPr/>
          <a:lstStyle/>
          <a:p>
            <a:r>
              <a:rPr lang="en-US" b="1" dirty="0"/>
              <a:t>TRANSPARENT DATA ENCRYPTION</a:t>
            </a:r>
            <a:br>
              <a:rPr lang="en-US" b="1" dirty="0"/>
            </a:br>
            <a:r>
              <a:rPr lang="en-US" dirty="0"/>
              <a:t>• Overview</a:t>
            </a:r>
            <a:br>
              <a:rPr lang="en-US" dirty="0"/>
            </a:br>
            <a:r>
              <a:rPr lang="en-US" dirty="0"/>
              <a:t>• Availability</a:t>
            </a:r>
            <a:br>
              <a:rPr lang="en-US" dirty="0"/>
            </a:br>
            <a:r>
              <a:rPr lang="en-US" dirty="0"/>
              <a:t>• What is encrypted</a:t>
            </a:r>
            <a:br>
              <a:rPr lang="en-US" dirty="0"/>
            </a:br>
            <a:r>
              <a:rPr lang="en-US" dirty="0"/>
              <a:t>• What is not encrypted</a:t>
            </a:r>
            <a:br>
              <a:rPr lang="en-US" dirty="0"/>
            </a:br>
            <a:r>
              <a:rPr lang="en-US" dirty="0"/>
              <a:t>• Other considerations</a:t>
            </a:r>
            <a:br>
              <a:rPr lang="en-US" dirty="0"/>
            </a:br>
            <a:r>
              <a:rPr lang="en-US" dirty="0"/>
              <a:t>• Implementation steps</a:t>
            </a:r>
            <a:br>
              <a:rPr lang="en-US" dirty="0"/>
            </a:br>
            <a:r>
              <a:rPr lang="en-US" dirty="0"/>
              <a:t>• Key storage</a:t>
            </a:r>
            <a:br>
              <a:rPr lang="en-US" dirty="0"/>
            </a:br>
            <a:r>
              <a:rPr lang="en-US" dirty="0"/>
              <a:t>• Disaster recovery</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42</a:t>
            </a:fld>
            <a:endParaRPr lang="en-US"/>
          </a:p>
        </p:txBody>
      </p:sp>
    </p:spTree>
    <p:extLst>
      <p:ext uri="{BB962C8B-B14F-4D97-AF65-F5344CB8AC3E}">
        <p14:creationId xmlns:p14="http://schemas.microsoft.com/office/powerpoint/2010/main" val="2500363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TRANSPARENT DATA ENCRYPTION</a:t>
            </a:r>
            <a:endParaRPr lang="en-US" dirty="0"/>
          </a:p>
        </p:txBody>
      </p:sp>
      <p:sp>
        <p:nvSpPr>
          <p:cNvPr id="3" name="Content Placeholder 2"/>
          <p:cNvSpPr>
            <a:spLocks noGrp="1"/>
          </p:cNvSpPr>
          <p:nvPr>
            <p:ph idx="1"/>
          </p:nvPr>
        </p:nvSpPr>
        <p:spPr>
          <a:xfrm>
            <a:off x="457200" y="1143001"/>
            <a:ext cx="4114800" cy="5257800"/>
          </a:xfrm>
        </p:spPr>
        <p:txBody>
          <a:bodyPr/>
          <a:lstStyle/>
          <a:p>
            <a:r>
              <a:rPr lang="en-US" dirty="0"/>
              <a:t> OVERVIEW</a:t>
            </a:r>
            <a:br>
              <a:rPr lang="en-US" dirty="0"/>
            </a:br>
            <a:r>
              <a:rPr lang="en-US" dirty="0"/>
              <a:t>– Performs real-time I/O encryption and decryption of the data and log files</a:t>
            </a:r>
            <a:br>
              <a:rPr lang="en-US" dirty="0"/>
            </a:br>
            <a:r>
              <a:rPr lang="en-US" dirty="0"/>
              <a:t>– TDE protects data "at rest", meaning while on disk</a:t>
            </a:r>
            <a:br>
              <a:rPr lang="en-US" dirty="0"/>
            </a:br>
            <a:r>
              <a:rPr lang="en-US" dirty="0"/>
              <a:t>– Enables software developers to encrypt data without changing existing applications.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43</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188990"/>
            <a:ext cx="33337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131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TRANSPARENT DATA ENCRYPTION</a:t>
            </a:r>
            <a:endParaRPr lang="en-US" dirty="0"/>
          </a:p>
        </p:txBody>
      </p:sp>
      <p:sp>
        <p:nvSpPr>
          <p:cNvPr id="3" name="Content Placeholder 2"/>
          <p:cNvSpPr>
            <a:spLocks noGrp="1"/>
          </p:cNvSpPr>
          <p:nvPr>
            <p:ph idx="1"/>
          </p:nvPr>
        </p:nvSpPr>
        <p:spPr/>
        <p:txBody>
          <a:bodyPr/>
          <a:lstStyle/>
          <a:p>
            <a:r>
              <a:rPr lang="en-US" dirty="0"/>
              <a:t>OVERVIEW</a:t>
            </a:r>
            <a:br>
              <a:rPr lang="en-US" dirty="0"/>
            </a:br>
            <a:r>
              <a:rPr lang="en-US" dirty="0"/>
              <a:t>– Data is encrypted using the database encryption key (DEK)</a:t>
            </a:r>
            <a:br>
              <a:rPr lang="en-US" dirty="0"/>
            </a:br>
            <a:r>
              <a:rPr lang="en-US" dirty="0"/>
              <a:t>– Encryption of the database file is performed at the page</a:t>
            </a:r>
            <a:br>
              <a:rPr lang="en-US" dirty="0"/>
            </a:br>
            <a:r>
              <a:rPr lang="en-US" dirty="0"/>
              <a:t>level</a:t>
            </a:r>
            <a:br>
              <a:rPr lang="en-US" dirty="0"/>
            </a:br>
            <a:r>
              <a:rPr lang="en-US" dirty="0"/>
              <a:t>– The pages in an encrypted database are encrypted before</a:t>
            </a:r>
            <a:br>
              <a:rPr lang="en-US" dirty="0"/>
            </a:br>
            <a:r>
              <a:rPr lang="en-US" dirty="0"/>
              <a:t>they are written to disk and decrypted when read into</a:t>
            </a:r>
            <a:br>
              <a:rPr lang="en-US" dirty="0"/>
            </a:br>
            <a:r>
              <a:rPr lang="en-US" dirty="0"/>
              <a:t>memory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44</a:t>
            </a:fld>
            <a:endParaRPr lang="en-US"/>
          </a:p>
        </p:txBody>
      </p:sp>
    </p:spTree>
    <p:extLst>
      <p:ext uri="{BB962C8B-B14F-4D97-AF65-F5344CB8AC3E}">
        <p14:creationId xmlns:p14="http://schemas.microsoft.com/office/powerpoint/2010/main" val="2459427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TRANSPARENT DATA ENCRYPTION</a:t>
            </a:r>
            <a:br>
              <a:rPr lang="en-US" b="1" dirty="0"/>
            </a:br>
            <a:endParaRPr lang="en-US" dirty="0"/>
          </a:p>
        </p:txBody>
      </p:sp>
      <p:sp>
        <p:nvSpPr>
          <p:cNvPr id="3" name="Content Placeholder 2"/>
          <p:cNvSpPr>
            <a:spLocks noGrp="1"/>
          </p:cNvSpPr>
          <p:nvPr>
            <p:ph idx="1"/>
          </p:nvPr>
        </p:nvSpPr>
        <p:spPr/>
        <p:txBody>
          <a:bodyPr/>
          <a:lstStyle/>
          <a:p>
            <a:r>
              <a:rPr lang="en-US" dirty="0"/>
              <a:t> WHAT IS ENCRYPTED</a:t>
            </a:r>
            <a:br>
              <a:rPr lang="en-US" dirty="0"/>
            </a:br>
            <a:r>
              <a:rPr lang="en-US" dirty="0"/>
              <a:t>– Data files</a:t>
            </a:r>
            <a:br>
              <a:rPr lang="en-US" dirty="0"/>
            </a:br>
            <a:r>
              <a:rPr lang="en-US" dirty="0"/>
              <a:t>– Transaction log files</a:t>
            </a:r>
            <a:br>
              <a:rPr lang="en-US" dirty="0"/>
            </a:br>
            <a:r>
              <a:rPr lang="en-US" dirty="0"/>
              <a:t>– Database backups</a:t>
            </a:r>
            <a:br>
              <a:rPr lang="en-US" dirty="0"/>
            </a:br>
            <a:r>
              <a:rPr lang="en-US" dirty="0"/>
              <a:t>– </a:t>
            </a:r>
            <a:r>
              <a:rPr lang="en-US" dirty="0" err="1"/>
              <a:t>tempdb</a:t>
            </a:r>
            <a:r>
              <a:rPr lang="en-US" dirty="0"/>
              <a:t> database</a:t>
            </a:r>
            <a:br>
              <a:rPr lang="en-US" dirty="0"/>
            </a:br>
            <a:r>
              <a:rPr lang="en-US" dirty="0"/>
              <a:t>• Encrypted if any database on instance is encrypted</a:t>
            </a:r>
            <a:br>
              <a:rPr lang="en-US" dirty="0"/>
            </a:br>
            <a:r>
              <a:rPr lang="en-US" dirty="0"/>
              <a:t>• Encrypted using AES 256, outside of normal TDE</a:t>
            </a:r>
            <a:br>
              <a:rPr lang="en-US" dirty="0"/>
            </a:br>
            <a:r>
              <a:rPr lang="en-US" dirty="0"/>
              <a:t>encryption hierarchy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45</a:t>
            </a:fld>
            <a:endParaRPr lang="en-US"/>
          </a:p>
        </p:txBody>
      </p:sp>
    </p:spTree>
    <p:extLst>
      <p:ext uri="{BB962C8B-B14F-4D97-AF65-F5344CB8AC3E}">
        <p14:creationId xmlns:p14="http://schemas.microsoft.com/office/powerpoint/2010/main" val="4123083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TRANSPARENT DATA ENCRYPTION</a:t>
            </a:r>
            <a:br>
              <a:rPr lang="en-US" b="1" dirty="0"/>
            </a:br>
            <a:endParaRPr lang="en-US" dirty="0"/>
          </a:p>
        </p:txBody>
      </p:sp>
      <p:sp>
        <p:nvSpPr>
          <p:cNvPr id="3" name="Content Placeholder 2"/>
          <p:cNvSpPr>
            <a:spLocks noGrp="1"/>
          </p:cNvSpPr>
          <p:nvPr>
            <p:ph idx="1"/>
          </p:nvPr>
        </p:nvSpPr>
        <p:spPr/>
        <p:txBody>
          <a:bodyPr/>
          <a:lstStyle/>
          <a:p>
            <a:r>
              <a:rPr lang="en-US" dirty="0"/>
              <a:t>WHAT IS NOT ENCRYPTED</a:t>
            </a:r>
            <a:br>
              <a:rPr lang="en-US" dirty="0"/>
            </a:br>
            <a:r>
              <a:rPr lang="en-US" dirty="0"/>
              <a:t>– Buffer pool</a:t>
            </a:r>
            <a:br>
              <a:rPr lang="en-US" dirty="0"/>
            </a:br>
            <a:r>
              <a:rPr lang="en-US" dirty="0"/>
              <a:t>– Data “on the wire”</a:t>
            </a:r>
            <a:br>
              <a:rPr lang="en-US" dirty="0"/>
            </a:br>
            <a:r>
              <a:rPr lang="en-US" dirty="0"/>
              <a:t>– FILESTREAM data </a:t>
            </a:r>
          </a:p>
          <a:p>
            <a:r>
              <a:rPr lang="en-US" dirty="0"/>
              <a:t>OTHER CONSIDERATIONS</a:t>
            </a:r>
            <a:br>
              <a:rPr lang="en-US" dirty="0"/>
            </a:br>
            <a:r>
              <a:rPr lang="en-US" dirty="0"/>
              <a:t>– Performance</a:t>
            </a:r>
            <a:br>
              <a:rPr lang="en-US" dirty="0"/>
            </a:br>
            <a:r>
              <a:rPr lang="en-US" dirty="0"/>
              <a:t>• Will use extra CPU (5% - 10% more is common)</a:t>
            </a:r>
            <a:br>
              <a:rPr lang="en-US" dirty="0"/>
            </a:br>
            <a:r>
              <a:rPr lang="en-US" dirty="0"/>
              <a:t>• Must test in your environment</a:t>
            </a:r>
            <a:br>
              <a:rPr lang="en-US" dirty="0"/>
            </a:br>
            <a:r>
              <a:rPr lang="en-US" dirty="0"/>
              <a:t>– Database Compression</a:t>
            </a:r>
            <a:br>
              <a:rPr lang="en-US" dirty="0"/>
            </a:br>
            <a:r>
              <a:rPr lang="en-US" dirty="0"/>
              <a:t>• Works with TDE, page data is compressed before it is</a:t>
            </a:r>
            <a:br>
              <a:rPr lang="en-US" dirty="0"/>
            </a:br>
            <a:r>
              <a:rPr lang="en-US" dirty="0"/>
              <a:t>encrypted</a:t>
            </a:r>
            <a:br>
              <a:rPr lang="en-US" dirty="0"/>
            </a:br>
            <a:r>
              <a:rPr lang="en-US" dirty="0"/>
              <a:t>• More CPU, must decrypt and decompress each page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46</a:t>
            </a:fld>
            <a:endParaRPr lang="en-US"/>
          </a:p>
        </p:txBody>
      </p:sp>
    </p:spTree>
    <p:extLst>
      <p:ext uri="{BB962C8B-B14F-4D97-AF65-F5344CB8AC3E}">
        <p14:creationId xmlns:p14="http://schemas.microsoft.com/office/powerpoint/2010/main" val="3260142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TRANSPARENT DATA ENCRYPTION</a:t>
            </a:r>
            <a:br>
              <a:rPr lang="en-US" b="1"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47</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66339"/>
            <a:ext cx="5410200" cy="563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2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TRANSPARENT DATA ENCRYPTION</a:t>
            </a:r>
            <a:endParaRPr lang="en-US" dirty="0"/>
          </a:p>
        </p:txBody>
      </p:sp>
      <p:sp>
        <p:nvSpPr>
          <p:cNvPr id="3" name="Content Placeholder 2"/>
          <p:cNvSpPr>
            <a:spLocks noGrp="1"/>
          </p:cNvSpPr>
          <p:nvPr>
            <p:ph idx="1"/>
          </p:nvPr>
        </p:nvSpPr>
        <p:spPr/>
        <p:txBody>
          <a:bodyPr/>
          <a:lstStyle/>
          <a:p>
            <a:r>
              <a:rPr lang="en-US" dirty="0"/>
              <a:t> IMPLEMENTATION STEPS</a:t>
            </a:r>
            <a:br>
              <a:rPr lang="en-US" dirty="0"/>
            </a:br>
            <a:r>
              <a:rPr lang="en-US" dirty="0"/>
              <a:t>– Create database master key for master database, which is</a:t>
            </a:r>
            <a:br>
              <a:rPr lang="en-US" dirty="0"/>
            </a:br>
            <a:r>
              <a:rPr lang="en-US" dirty="0"/>
              <a:t>protected by password and service master key</a:t>
            </a:r>
            <a:br>
              <a:rPr lang="en-US" dirty="0"/>
            </a:br>
            <a:r>
              <a:rPr lang="en-US" dirty="0"/>
              <a:t>– Create certificate in master database, which is protected</a:t>
            </a:r>
            <a:br>
              <a:rPr lang="en-US" dirty="0"/>
            </a:br>
            <a:r>
              <a:rPr lang="en-US" dirty="0"/>
              <a:t>by database master key</a:t>
            </a:r>
            <a:br>
              <a:rPr lang="en-US" dirty="0"/>
            </a:br>
            <a:r>
              <a:rPr lang="en-US" dirty="0"/>
              <a:t>– Create database encryption key in database to be</a:t>
            </a:r>
            <a:br>
              <a:rPr lang="en-US" dirty="0"/>
            </a:br>
            <a:r>
              <a:rPr lang="en-US" dirty="0"/>
              <a:t>encrypted, protected by certificate in master database </a:t>
            </a:r>
            <a:br>
              <a:rPr lang="en-US" dirty="0"/>
            </a:br>
            <a:r>
              <a:rPr lang="en-US" b="1" i="1" dirty="0"/>
              <a:t>Listing 6-1. </a:t>
            </a:r>
            <a:r>
              <a:rPr lang="en-US" i="1" dirty="0"/>
              <a:t>Create DMK in the Master Database</a:t>
            </a:r>
            <a:br>
              <a:rPr lang="en-US" i="1" dirty="0"/>
            </a:br>
            <a:r>
              <a:rPr lang="en-US" dirty="0"/>
              <a:t>USE master;</a:t>
            </a:r>
            <a:br>
              <a:rPr lang="en-US" dirty="0"/>
            </a:br>
            <a:r>
              <a:rPr lang="en-US" dirty="0"/>
              <a:t>GO</a:t>
            </a:r>
            <a:br>
              <a:rPr lang="en-US" dirty="0"/>
            </a:br>
            <a:r>
              <a:rPr lang="en-US" dirty="0"/>
              <a:t>CREATE MASTER KEY</a:t>
            </a:r>
            <a:br>
              <a:rPr lang="en-US" dirty="0"/>
            </a:br>
            <a:r>
              <a:rPr lang="en-US" dirty="0"/>
              <a:t>ENCRYPTION BY PASSWORD = </a:t>
            </a:r>
            <a:r>
              <a:rPr lang="en-US" dirty="0" err="1"/>
              <a:t>N'm</a:t>
            </a:r>
            <a:r>
              <a:rPr lang="en-US" dirty="0"/>
              <a:t>*1u~p0a92+';</a:t>
            </a:r>
            <a:br>
              <a:rPr lang="en-US" dirty="0"/>
            </a:br>
            <a:r>
              <a:rPr lang="en-US" dirty="0"/>
              <a:t>GO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48</a:t>
            </a:fld>
            <a:endParaRPr lang="en-US"/>
          </a:p>
        </p:txBody>
      </p:sp>
    </p:spTree>
    <p:extLst>
      <p:ext uri="{BB962C8B-B14F-4D97-AF65-F5344CB8AC3E}">
        <p14:creationId xmlns:p14="http://schemas.microsoft.com/office/powerpoint/2010/main" val="3129805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TRANSPARENT DATA ENCRYPTION</a:t>
            </a:r>
            <a:br>
              <a:rPr lang="en-US" b="1" dirty="0"/>
            </a:br>
            <a:endParaRPr lang="en-US" dirty="0"/>
          </a:p>
        </p:txBody>
      </p:sp>
      <p:sp>
        <p:nvSpPr>
          <p:cNvPr id="3" name="Content Placeholder 2"/>
          <p:cNvSpPr>
            <a:spLocks noGrp="1"/>
          </p:cNvSpPr>
          <p:nvPr>
            <p:ph idx="1"/>
          </p:nvPr>
        </p:nvSpPr>
        <p:spPr>
          <a:xfrm>
            <a:off x="457200" y="1143000"/>
            <a:ext cx="8229600" cy="5562599"/>
          </a:xfrm>
        </p:spPr>
        <p:txBody>
          <a:bodyPr/>
          <a:lstStyle/>
          <a:p>
            <a:r>
              <a:rPr lang="en-US" b="1" i="1" dirty="0"/>
              <a:t>Listing 6-2. </a:t>
            </a:r>
            <a:r>
              <a:rPr lang="en-US" i="1" dirty="0"/>
              <a:t>Create a Server Certificate</a:t>
            </a:r>
            <a:br>
              <a:rPr lang="en-US" i="1" dirty="0"/>
            </a:br>
            <a:r>
              <a:rPr lang="en-US" dirty="0"/>
              <a:t>USE master;</a:t>
            </a:r>
            <a:br>
              <a:rPr lang="en-US" dirty="0"/>
            </a:br>
            <a:r>
              <a:rPr lang="en-US" dirty="0"/>
              <a:t>GO</a:t>
            </a:r>
            <a:br>
              <a:rPr lang="en-US" dirty="0"/>
            </a:br>
            <a:r>
              <a:rPr lang="en-US" dirty="0"/>
              <a:t>CREATE CERTIFICATE </a:t>
            </a:r>
            <a:r>
              <a:rPr lang="en-US" dirty="0" err="1"/>
              <a:t>TDE_Certificate</a:t>
            </a:r>
            <a:br>
              <a:rPr lang="en-US" dirty="0"/>
            </a:br>
            <a:r>
              <a:rPr lang="en-US" dirty="0"/>
              <a:t>WITH SUBJECT = N'TDE Encryption Server Certificate';</a:t>
            </a:r>
            <a:br>
              <a:rPr lang="en-US" dirty="0"/>
            </a:br>
            <a:r>
              <a:rPr lang="en-US" dirty="0"/>
              <a:t>GO </a:t>
            </a:r>
          </a:p>
          <a:p>
            <a:r>
              <a:rPr lang="en-US" b="1" i="1" dirty="0"/>
              <a:t>Listing 6-3. </a:t>
            </a:r>
            <a:r>
              <a:rPr lang="en-US" i="1" dirty="0"/>
              <a:t>Backing Up the Server Certificate</a:t>
            </a:r>
            <a:br>
              <a:rPr lang="en-US" i="1" dirty="0"/>
            </a:br>
            <a:r>
              <a:rPr lang="en-US" dirty="0"/>
              <a:t>USE master;</a:t>
            </a:r>
            <a:br>
              <a:rPr lang="en-US" dirty="0"/>
            </a:br>
            <a:r>
              <a:rPr lang="en-US" dirty="0"/>
              <a:t>GO</a:t>
            </a:r>
            <a:br>
              <a:rPr lang="en-US" dirty="0"/>
            </a:br>
            <a:r>
              <a:rPr lang="en-US" dirty="0"/>
              <a:t>BACKUP CERTIFICATE </a:t>
            </a:r>
            <a:r>
              <a:rPr lang="en-US" dirty="0" err="1"/>
              <a:t>TDE_Certificate</a:t>
            </a:r>
            <a:br>
              <a:rPr lang="en-US" dirty="0"/>
            </a:br>
            <a:r>
              <a:rPr lang="en-US" dirty="0"/>
              <a:t>TO FILE = </a:t>
            </a:r>
            <a:r>
              <a:rPr lang="en-US" dirty="0" err="1"/>
              <a:t>N'c</a:t>
            </a:r>
            <a:r>
              <a:rPr lang="en-US" dirty="0"/>
              <a:t>:\Server_Certificate.cer'</a:t>
            </a:r>
            <a:br>
              <a:rPr lang="en-US" dirty="0"/>
            </a:br>
            <a:r>
              <a:rPr lang="en-US" dirty="0"/>
              <a:t>WITH PRIVATE KEY</a:t>
            </a:r>
            <a:br>
              <a:rPr lang="en-US" dirty="0"/>
            </a:br>
            <a:r>
              <a:rPr lang="en-US" dirty="0"/>
              <a:t>(FILE = </a:t>
            </a:r>
            <a:r>
              <a:rPr lang="en-US" dirty="0" err="1"/>
              <a:t>N'c</a:t>
            </a:r>
            <a:r>
              <a:rPr lang="en-US" dirty="0"/>
              <a:t>:\Server_Certificate.</a:t>
            </a:r>
            <a:r>
              <a:rPr lang="en-US" dirty="0" err="1"/>
              <a:t>pvk</a:t>
            </a:r>
            <a:r>
              <a:rPr lang="en-US" dirty="0"/>
              <a:t>',ENCRYPTION BY PASSWORD = N'$$um)3l0q:');</a:t>
            </a:r>
            <a:br>
              <a:rPr lang="en-US" dirty="0"/>
            </a:br>
            <a:r>
              <a:rPr lang="en-US" dirty="0"/>
              <a:t>GO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49</a:t>
            </a:fld>
            <a:endParaRPr lang="en-US"/>
          </a:p>
        </p:txBody>
      </p:sp>
    </p:spTree>
    <p:extLst>
      <p:ext uri="{BB962C8B-B14F-4D97-AF65-F5344CB8AC3E}">
        <p14:creationId xmlns:p14="http://schemas.microsoft.com/office/powerpoint/2010/main" val="89939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Encrypt the Database?</a:t>
            </a:r>
          </a:p>
        </p:txBody>
      </p:sp>
      <p:sp>
        <p:nvSpPr>
          <p:cNvPr id="3" name="Content Placeholder 2"/>
          <p:cNvSpPr>
            <a:spLocks noGrp="1"/>
          </p:cNvSpPr>
          <p:nvPr>
            <p:ph idx="1"/>
          </p:nvPr>
        </p:nvSpPr>
        <p:spPr/>
        <p:txBody>
          <a:bodyPr/>
          <a:lstStyle/>
          <a:p>
            <a:pPr marL="0" indent="0">
              <a:buNone/>
            </a:pPr>
            <a:r>
              <a:rPr lang="en-US" dirty="0">
                <a:solidFill>
                  <a:srgbClr val="FF0000"/>
                </a:solidFill>
              </a:rPr>
              <a:t>These threats include the following intentional threats:</a:t>
            </a:r>
          </a:p>
          <a:p>
            <a:r>
              <a:rPr lang="en-US" dirty="0"/>
              <a:t>Database Administrators (DBAs): Rogue DBAs are an internal threat. DBAs hold the “keys to the kingdom,” with full access to everything within their area of responsibility.</a:t>
            </a:r>
          </a:p>
          <a:p>
            <a:r>
              <a:rPr lang="en-US" dirty="0"/>
              <a:t>Business users: Business users are another internal threat</a:t>
            </a:r>
          </a:p>
          <a:p>
            <a:r>
              <a:rPr lang="en-US" dirty="0"/>
              <a:t>Developers: like rogue DBAs, represent a threat that originates</a:t>
            </a:r>
          </a:p>
          <a:p>
            <a:pPr marL="341313" indent="0">
              <a:buNone/>
            </a:pPr>
            <a:r>
              <a:rPr lang="en-US" dirty="0"/>
              <a:t>Internally</a:t>
            </a:r>
          </a:p>
          <a:p>
            <a:r>
              <a:rPr lang="en-US" dirty="0"/>
              <a:t>Internet hackers: Hackers represent an external threat: Strict access policies, network communications encryption, protection of network interfaces (firewalls), and database encryption can all be used to significantly reduce the risk of a</a:t>
            </a:r>
          </a:p>
          <a:p>
            <a:pPr marL="0" indent="341313">
              <a:buNone/>
            </a:pPr>
            <a:r>
              <a:rPr lang="en-US" dirty="0"/>
              <a:t>successful external attack.</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a:t>
            </a:fld>
            <a:endParaRPr lang="en-US"/>
          </a:p>
        </p:txBody>
      </p:sp>
    </p:spTree>
    <p:extLst>
      <p:ext uri="{BB962C8B-B14F-4D97-AF65-F5344CB8AC3E}">
        <p14:creationId xmlns:p14="http://schemas.microsoft.com/office/powerpoint/2010/main" val="34137016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TRANSPARENT DATA ENCRYPTION</a:t>
            </a:r>
            <a:br>
              <a:rPr lang="en-US" b="1" dirty="0"/>
            </a:br>
            <a:endParaRPr lang="en-US" dirty="0"/>
          </a:p>
        </p:txBody>
      </p:sp>
      <p:sp>
        <p:nvSpPr>
          <p:cNvPr id="3" name="Content Placeholder 2"/>
          <p:cNvSpPr>
            <a:spLocks noGrp="1"/>
          </p:cNvSpPr>
          <p:nvPr>
            <p:ph idx="1"/>
          </p:nvPr>
        </p:nvSpPr>
        <p:spPr/>
        <p:txBody>
          <a:bodyPr/>
          <a:lstStyle/>
          <a:p>
            <a:r>
              <a:rPr lang="en-US" b="1" i="1" dirty="0"/>
              <a:t>Listing 6-4. </a:t>
            </a:r>
            <a:r>
              <a:rPr lang="en-US" i="1" dirty="0"/>
              <a:t>Create a Database Encryption Key</a:t>
            </a:r>
            <a:br>
              <a:rPr lang="en-US" i="1" dirty="0"/>
            </a:br>
            <a:r>
              <a:rPr lang="en-US" dirty="0"/>
              <a:t>USE AdventureWorksLT2008;</a:t>
            </a:r>
            <a:br>
              <a:rPr lang="en-US" dirty="0"/>
            </a:br>
            <a:r>
              <a:rPr lang="en-US" dirty="0"/>
              <a:t>GO</a:t>
            </a:r>
            <a:br>
              <a:rPr lang="en-US" dirty="0"/>
            </a:br>
            <a:r>
              <a:rPr lang="en-US" dirty="0"/>
              <a:t>CREATE DATABASE ENCRYPTION KEY</a:t>
            </a:r>
            <a:br>
              <a:rPr lang="en-US" dirty="0"/>
            </a:br>
            <a:r>
              <a:rPr lang="en-US" dirty="0"/>
              <a:t>WITH ALGORITHM = AES_256</a:t>
            </a:r>
            <a:br>
              <a:rPr lang="en-US" dirty="0"/>
            </a:br>
            <a:r>
              <a:rPr lang="en-US" dirty="0"/>
              <a:t>ENCRYPTION BY SERVER CERTIFICATE </a:t>
            </a:r>
            <a:r>
              <a:rPr lang="en-US" dirty="0" err="1"/>
              <a:t>TDE_Certificate</a:t>
            </a:r>
            <a:r>
              <a:rPr lang="en-US" dirty="0"/>
              <a:t>;</a:t>
            </a:r>
            <a:br>
              <a:rPr lang="en-US" dirty="0"/>
            </a:br>
            <a:r>
              <a:rPr lang="en-US" dirty="0"/>
              <a:t>GO </a:t>
            </a:r>
            <a:br>
              <a:rPr lang="en-US" dirty="0"/>
            </a:br>
            <a:r>
              <a:rPr lang="en-US" dirty="0"/>
              <a:t>//statement’s ALGORITHM clause:</a:t>
            </a:r>
            <a:br>
              <a:rPr lang="en-US" dirty="0"/>
            </a:br>
            <a:r>
              <a:rPr lang="en-US" dirty="0"/>
              <a:t>• AES_256 = AES with a 256-bit key</a:t>
            </a:r>
            <a:br>
              <a:rPr lang="en-US" dirty="0"/>
            </a:br>
            <a:r>
              <a:rPr lang="en-US" dirty="0"/>
              <a:t>• AES_192 = AES with a 192-bit key</a:t>
            </a:r>
            <a:br>
              <a:rPr lang="en-US" dirty="0"/>
            </a:br>
            <a:r>
              <a:rPr lang="en-US" dirty="0"/>
              <a:t>• AES_128 = AES with a 128-bit key</a:t>
            </a:r>
            <a:br>
              <a:rPr lang="en-US" dirty="0"/>
            </a:br>
            <a:r>
              <a:rPr lang="en-US" dirty="0"/>
              <a:t>• TRIPLE_DES_3KEY = Triple DES (3 Key)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50</a:t>
            </a:fld>
            <a:endParaRPr lang="en-US"/>
          </a:p>
        </p:txBody>
      </p:sp>
    </p:spTree>
    <p:extLst>
      <p:ext uri="{BB962C8B-B14F-4D97-AF65-F5344CB8AC3E}">
        <p14:creationId xmlns:p14="http://schemas.microsoft.com/office/powerpoint/2010/main" val="68045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TRANSPARENT DATA ENCRYPTION</a:t>
            </a:r>
            <a:endParaRPr lang="en-US" dirty="0"/>
          </a:p>
        </p:txBody>
      </p:sp>
      <p:sp>
        <p:nvSpPr>
          <p:cNvPr id="3" name="Content Placeholder 2"/>
          <p:cNvSpPr>
            <a:spLocks noGrp="1"/>
          </p:cNvSpPr>
          <p:nvPr>
            <p:ph idx="1"/>
          </p:nvPr>
        </p:nvSpPr>
        <p:spPr/>
        <p:txBody>
          <a:bodyPr/>
          <a:lstStyle/>
          <a:p>
            <a:r>
              <a:rPr lang="en-US" dirty="0"/>
              <a:t>IMPLEMENTATION STEPS</a:t>
            </a:r>
            <a:br>
              <a:rPr lang="en-US" dirty="0"/>
            </a:br>
            <a:r>
              <a:rPr lang="en-US" dirty="0"/>
              <a:t>– Set encryption on for database to be encrypted</a:t>
            </a:r>
            <a:br>
              <a:rPr lang="en-US" dirty="0"/>
            </a:br>
            <a:r>
              <a:rPr lang="en-US" dirty="0"/>
              <a:t>– Monitor encryption progress with</a:t>
            </a:r>
            <a:br>
              <a:rPr lang="en-US" dirty="0"/>
            </a:br>
            <a:r>
              <a:rPr lang="en-US" dirty="0" err="1"/>
              <a:t>sys.dm_database_encryption_keys</a:t>
            </a:r>
            <a:r>
              <a:rPr lang="en-US" dirty="0"/>
              <a:t> DMV</a:t>
            </a:r>
            <a:br>
              <a:rPr lang="en-US" dirty="0"/>
            </a:br>
            <a:r>
              <a:rPr lang="en-US" dirty="0"/>
              <a:t>• Will show your database and </a:t>
            </a:r>
            <a:r>
              <a:rPr lang="en-US" dirty="0" err="1"/>
              <a:t>tempdb</a:t>
            </a:r>
            <a:r>
              <a:rPr lang="en-US" dirty="0"/>
              <a:t> are now</a:t>
            </a:r>
            <a:br>
              <a:rPr lang="en-US" dirty="0"/>
            </a:br>
            <a:r>
              <a:rPr lang="en-US" dirty="0"/>
              <a:t>encrypted</a:t>
            </a:r>
            <a:br>
              <a:rPr lang="en-US" dirty="0"/>
            </a:br>
            <a:r>
              <a:rPr lang="en-US" dirty="0"/>
              <a:t>– Verify your keys and certificates are backed up</a:t>
            </a:r>
          </a:p>
          <a:p>
            <a:pPr marL="341313" indent="-53975">
              <a:buNone/>
            </a:pPr>
            <a:r>
              <a:rPr lang="en-US" dirty="0"/>
              <a:t>– Verify your database master key is in the master database</a:t>
            </a:r>
            <a:br>
              <a:rPr lang="en-US" dirty="0"/>
            </a:br>
            <a:r>
              <a:rPr lang="en-US" dirty="0"/>
              <a:t>with </a:t>
            </a:r>
            <a:r>
              <a:rPr lang="en-US" dirty="0" err="1"/>
              <a:t>sys.symmetric_keys</a:t>
            </a:r>
            <a:r>
              <a:rPr lang="en-US" dirty="0"/>
              <a:t> DMV</a:t>
            </a:r>
            <a:br>
              <a:rPr lang="en-US" dirty="0"/>
            </a:br>
            <a:r>
              <a:rPr lang="en-US" dirty="0"/>
              <a:t>– Verify your certificate is in the master database with</a:t>
            </a:r>
            <a:br>
              <a:rPr lang="en-US" dirty="0"/>
            </a:br>
            <a:r>
              <a:rPr lang="en-US" dirty="0" err="1"/>
              <a:t>sys.certificates</a:t>
            </a:r>
            <a:r>
              <a:rPr lang="en-US" dirty="0"/>
              <a:t> DMV </a:t>
            </a:r>
            <a:br>
              <a:rPr lang="en-US" dirty="0"/>
            </a:b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51</a:t>
            </a:fld>
            <a:endParaRPr lang="en-US"/>
          </a:p>
        </p:txBody>
      </p:sp>
    </p:spTree>
    <p:extLst>
      <p:ext uri="{BB962C8B-B14F-4D97-AF65-F5344CB8AC3E}">
        <p14:creationId xmlns:p14="http://schemas.microsoft.com/office/powerpoint/2010/main" val="782408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TRANSPARENT DATA ENCRYPTION</a:t>
            </a:r>
            <a:endParaRPr lang="en-US" dirty="0"/>
          </a:p>
        </p:txBody>
      </p:sp>
      <p:sp>
        <p:nvSpPr>
          <p:cNvPr id="3" name="Content Placeholder 2"/>
          <p:cNvSpPr>
            <a:spLocks noGrp="1"/>
          </p:cNvSpPr>
          <p:nvPr>
            <p:ph idx="1"/>
          </p:nvPr>
        </p:nvSpPr>
        <p:spPr/>
        <p:txBody>
          <a:bodyPr/>
          <a:lstStyle/>
          <a:p>
            <a:r>
              <a:rPr lang="en-US" dirty="0"/>
              <a:t>KEY STORAGE</a:t>
            </a:r>
            <a:br>
              <a:rPr lang="en-US" dirty="0"/>
            </a:br>
            <a:r>
              <a:rPr lang="en-US" dirty="0"/>
              <a:t>– Backups</a:t>
            </a:r>
            <a:br>
              <a:rPr lang="en-US" dirty="0"/>
            </a:br>
            <a:r>
              <a:rPr lang="en-US" dirty="0"/>
              <a:t>– Off-Site Storage</a:t>
            </a:r>
            <a:br>
              <a:rPr lang="en-US" dirty="0"/>
            </a:br>
            <a:r>
              <a:rPr lang="en-US" dirty="0"/>
              <a:t>– Cloud Service</a:t>
            </a:r>
            <a:br>
              <a:rPr lang="en-US" dirty="0"/>
            </a:br>
            <a:r>
              <a:rPr lang="en-US" dirty="0"/>
              <a:t>– Extensible Key Management </a:t>
            </a: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7772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141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TRANSPARENT DATA ENCRYPTION</a:t>
            </a:r>
            <a:endParaRPr lang="en-US" dirty="0"/>
          </a:p>
        </p:txBody>
      </p:sp>
      <p:sp>
        <p:nvSpPr>
          <p:cNvPr id="3" name="Content Placeholder 2"/>
          <p:cNvSpPr>
            <a:spLocks noGrp="1"/>
          </p:cNvSpPr>
          <p:nvPr>
            <p:ph idx="1"/>
          </p:nvPr>
        </p:nvSpPr>
        <p:spPr/>
        <p:txBody>
          <a:bodyPr/>
          <a:lstStyle/>
          <a:p>
            <a:r>
              <a:rPr lang="en-US" dirty="0"/>
              <a:t>DISASTER RECOVERY</a:t>
            </a:r>
            <a:br>
              <a:rPr lang="en-US" dirty="0"/>
            </a:br>
            <a:r>
              <a:rPr lang="en-US" dirty="0"/>
              <a:t>– When moving a TDE protected database, you must also</a:t>
            </a:r>
            <a:br>
              <a:rPr lang="en-US" dirty="0"/>
            </a:br>
            <a:r>
              <a:rPr lang="en-US" dirty="0"/>
              <a:t>move the certificate or asymmetric key that is used to</a:t>
            </a:r>
            <a:br>
              <a:rPr lang="en-US" dirty="0"/>
            </a:br>
            <a:r>
              <a:rPr lang="en-US" dirty="0"/>
              <a:t>open the DEK</a:t>
            </a:r>
            <a:br>
              <a:rPr lang="en-US" dirty="0"/>
            </a:br>
            <a:r>
              <a:rPr lang="en-US" dirty="0"/>
              <a:t>– The certificate or asymmetric key must be installed in the</a:t>
            </a:r>
            <a:br>
              <a:rPr lang="en-US" dirty="0"/>
            </a:br>
            <a:r>
              <a:rPr lang="en-US" dirty="0"/>
              <a:t>master database of the destination server, so that SQL</a:t>
            </a:r>
            <a:br>
              <a:rPr lang="en-US" dirty="0"/>
            </a:br>
            <a:r>
              <a:rPr lang="en-US" dirty="0"/>
              <a:t>Server can access the database files </a:t>
            </a:r>
          </a:p>
          <a:p>
            <a:pPr marL="287338" indent="0">
              <a:buNone/>
            </a:pPr>
            <a:r>
              <a:rPr lang="en-US" dirty="0"/>
              <a:t>– You must retain copies of both the certificate file and the</a:t>
            </a:r>
            <a:br>
              <a:rPr lang="en-US" dirty="0"/>
            </a:br>
            <a:r>
              <a:rPr lang="en-US" dirty="0"/>
              <a:t>private key file in order to recover the certificate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53</a:t>
            </a:fld>
            <a:endParaRPr lang="en-US"/>
          </a:p>
        </p:txBody>
      </p:sp>
    </p:spTree>
    <p:extLst>
      <p:ext uri="{BB962C8B-B14F-4D97-AF65-F5344CB8AC3E}">
        <p14:creationId xmlns:p14="http://schemas.microsoft.com/office/powerpoint/2010/main" val="3546369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Whole Database Encryption Advantages</a:t>
            </a:r>
            <a:br>
              <a:rPr lang="en-US" b="1" dirty="0"/>
            </a:br>
            <a:endParaRPr lang="en-US" dirty="0"/>
          </a:p>
        </p:txBody>
      </p:sp>
      <p:sp>
        <p:nvSpPr>
          <p:cNvPr id="3" name="Content Placeholder 2"/>
          <p:cNvSpPr>
            <a:spLocks noGrp="1"/>
          </p:cNvSpPr>
          <p:nvPr>
            <p:ph idx="1"/>
          </p:nvPr>
        </p:nvSpPr>
        <p:spPr/>
        <p:txBody>
          <a:bodyPr/>
          <a:lstStyle/>
          <a:p>
            <a:r>
              <a:rPr lang="en-US" b="1" dirty="0"/>
              <a:t>Whole Database Encryption Advantages</a:t>
            </a:r>
          </a:p>
          <a:p>
            <a:r>
              <a:rPr lang="en-US" b="1" i="1" dirty="0"/>
              <a:t>Simplest to implement</a:t>
            </a:r>
            <a:r>
              <a:rPr lang="en-US" dirty="0"/>
              <a:t> – a few clicks and it is done.</a:t>
            </a:r>
          </a:p>
          <a:p>
            <a:r>
              <a:rPr lang="en-US" dirty="0"/>
              <a:t>No code changes necessary to applications</a:t>
            </a:r>
          </a:p>
          <a:p>
            <a:r>
              <a:rPr lang="en-US" dirty="0"/>
              <a:t>Negligible performance impact on typical transactions on a multi-processor server. More efficient and less impact than Column Encryption.</a:t>
            </a:r>
          </a:p>
          <a:p>
            <a:r>
              <a:rPr lang="en-US" dirty="0"/>
              <a:t>Prevents the database from being attached to an unauthorized instance of SQL Server .</a:t>
            </a:r>
          </a:p>
          <a:p>
            <a:r>
              <a:rPr lang="en-US" dirty="0"/>
              <a:t>Can protect databases on backup media</a:t>
            </a:r>
          </a:p>
          <a:p>
            <a:r>
              <a:rPr lang="en-US" dirty="0"/>
              <a:t>Can protect databases from the network, domain, or Windows administrators</a:t>
            </a:r>
          </a:p>
          <a:p>
            <a:r>
              <a:rPr lang="en-US" dirty="0"/>
              <a:t>Can protect databases from the SQL </a:t>
            </a:r>
            <a:r>
              <a:rPr lang="en-US" dirty="0" err="1"/>
              <a:t>sysadmin</a:t>
            </a:r>
            <a:r>
              <a:rPr lang="en-US" dirty="0"/>
              <a:t> in certain cases (requires a dedicated SQL instance for the database).</a:t>
            </a:r>
          </a:p>
          <a:p>
            <a:pPr marL="0" indent="0">
              <a:buNone/>
            </a:pP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54</a:t>
            </a:fld>
            <a:endParaRPr lang="en-US"/>
          </a:p>
        </p:txBody>
      </p:sp>
    </p:spTree>
    <p:extLst>
      <p:ext uri="{BB962C8B-B14F-4D97-AF65-F5344CB8AC3E}">
        <p14:creationId xmlns:p14="http://schemas.microsoft.com/office/powerpoint/2010/main" val="3480459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Whole Database Encryption Limitations</a:t>
            </a:r>
            <a:endParaRPr lang="en-US" dirty="0"/>
          </a:p>
        </p:txBody>
      </p:sp>
      <p:sp>
        <p:nvSpPr>
          <p:cNvPr id="3" name="Content Placeholder 2"/>
          <p:cNvSpPr>
            <a:spLocks noGrp="1"/>
          </p:cNvSpPr>
          <p:nvPr>
            <p:ph idx="1"/>
          </p:nvPr>
        </p:nvSpPr>
        <p:spPr/>
        <p:txBody>
          <a:bodyPr/>
          <a:lstStyle/>
          <a:p>
            <a:pPr marL="0" indent="0">
              <a:buNone/>
            </a:pPr>
            <a:r>
              <a:rPr lang="en-US" b="1" dirty="0"/>
              <a:t>Whole Database Encryption Limitations</a:t>
            </a:r>
          </a:p>
          <a:p>
            <a:r>
              <a:rPr lang="en-US" dirty="0"/>
              <a:t>Single key for the entire database</a:t>
            </a:r>
          </a:p>
          <a:p>
            <a:r>
              <a:rPr lang="en-US" dirty="0"/>
              <a:t>Cannot protect against the SQL </a:t>
            </a:r>
            <a:r>
              <a:rPr lang="en-US" dirty="0" err="1"/>
              <a:t>sysadmin</a:t>
            </a:r>
            <a:r>
              <a:rPr lang="en-US" dirty="0"/>
              <a:t> in a SQL instance shared with other databases.</a:t>
            </a:r>
          </a:p>
          <a:p>
            <a:r>
              <a:rPr lang="en-US" dirty="0"/>
              <a:t>Does not encrypt data travelling over a network.</a:t>
            </a:r>
          </a:p>
        </p:txBody>
      </p:sp>
      <p:sp>
        <p:nvSpPr>
          <p:cNvPr id="4" name="Slide Number Placeholder 3"/>
          <p:cNvSpPr>
            <a:spLocks noGrp="1"/>
          </p:cNvSpPr>
          <p:nvPr>
            <p:ph type="sldNum" sz="quarter" idx="12"/>
          </p:nvPr>
        </p:nvSpPr>
        <p:spPr/>
        <p:txBody>
          <a:bodyPr/>
          <a:lstStyle/>
          <a:p>
            <a:fld id="{209533AE-6FF8-4C7C-B42F-20835538553A}" type="slidenum">
              <a:rPr lang="en-US" smtClean="0"/>
              <a:pPr/>
              <a:t>55</a:t>
            </a:fld>
            <a:endParaRPr lang="en-US"/>
          </a:p>
        </p:txBody>
      </p:sp>
    </p:spTree>
    <p:extLst>
      <p:ext uri="{BB962C8B-B14F-4D97-AF65-F5344CB8AC3E}">
        <p14:creationId xmlns:p14="http://schemas.microsoft.com/office/powerpoint/2010/main" val="1661238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Column Encryption Advantages</a:t>
            </a:r>
            <a:br>
              <a:rPr lang="en-US" b="1" dirty="0"/>
            </a:br>
            <a:endParaRPr lang="en-US" dirty="0"/>
          </a:p>
        </p:txBody>
      </p:sp>
      <p:sp>
        <p:nvSpPr>
          <p:cNvPr id="3" name="Content Placeholder 2"/>
          <p:cNvSpPr>
            <a:spLocks noGrp="1"/>
          </p:cNvSpPr>
          <p:nvPr>
            <p:ph idx="1"/>
          </p:nvPr>
        </p:nvSpPr>
        <p:spPr/>
        <p:txBody>
          <a:bodyPr/>
          <a:lstStyle/>
          <a:p>
            <a:r>
              <a:rPr lang="en-US" dirty="0"/>
              <a:t>More flexible in choosing which pieces of data to encrypt. Applications can be written to ultimately control when, where, by whom, and how data is viewed.</a:t>
            </a:r>
          </a:p>
          <a:p>
            <a:r>
              <a:rPr lang="en-US" dirty="0"/>
              <a:t>Can protect data from the SQL </a:t>
            </a:r>
            <a:r>
              <a:rPr lang="en-US" dirty="0" err="1"/>
              <a:t>sysadmin</a:t>
            </a:r>
            <a:r>
              <a:rPr lang="en-US" dirty="0"/>
              <a:t> even where there is no dedicated SQL instance.</a:t>
            </a:r>
          </a:p>
          <a:p>
            <a:r>
              <a:rPr lang="en-US" dirty="0"/>
              <a:t>Different columns (and even different rows) can be encrypted with different keys.</a:t>
            </a:r>
          </a:p>
          <a:p>
            <a:r>
              <a:rPr lang="en-US" dirty="0"/>
              <a:t>Can be combined with </a:t>
            </a:r>
            <a:r>
              <a:rPr lang="en-US" dirty="0" err="1"/>
              <a:t>Encryptionizer</a:t>
            </a:r>
            <a:r>
              <a:rPr lang="en-US" dirty="0"/>
              <a:t> DE to encrypt data over the network.</a:t>
            </a:r>
          </a:p>
          <a:p>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56</a:t>
            </a:fld>
            <a:endParaRPr lang="en-US"/>
          </a:p>
        </p:txBody>
      </p:sp>
    </p:spTree>
    <p:extLst>
      <p:ext uri="{BB962C8B-B14F-4D97-AF65-F5344CB8AC3E}">
        <p14:creationId xmlns:p14="http://schemas.microsoft.com/office/powerpoint/2010/main" val="1261961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Column Encryption Limitations</a:t>
            </a:r>
            <a:br>
              <a:rPr lang="en-US" b="1" dirty="0"/>
            </a:br>
            <a:endParaRPr lang="en-US" dirty="0"/>
          </a:p>
        </p:txBody>
      </p:sp>
      <p:sp>
        <p:nvSpPr>
          <p:cNvPr id="3" name="Content Placeholder 2"/>
          <p:cNvSpPr>
            <a:spLocks noGrp="1"/>
          </p:cNvSpPr>
          <p:nvPr>
            <p:ph idx="1"/>
          </p:nvPr>
        </p:nvSpPr>
        <p:spPr/>
        <p:txBody>
          <a:bodyPr/>
          <a:lstStyle/>
          <a:p>
            <a:r>
              <a:rPr lang="en-US" b="1" dirty="0"/>
              <a:t>Column Encryption Limitations</a:t>
            </a:r>
          </a:p>
          <a:p>
            <a:r>
              <a:rPr lang="en-US" dirty="0"/>
              <a:t>Small but present impact on performance in typical transactions – 5-6 percent on average- slower on accessing/updating an encrypted column versus plaintext column in typical transactions. The greater the number of columns encrypted, the greater potential for performance impact.</a:t>
            </a:r>
          </a:p>
          <a:p>
            <a:r>
              <a:rPr lang="en-US" dirty="0"/>
              <a:t>Limitations on types of database searches that can be performed. For example, comparison searches on an encrypted column (e.g., </a:t>
            </a:r>
            <a:r>
              <a:rPr lang="en-US" dirty="0" err="1"/>
              <a:t>LastName</a:t>
            </a:r>
            <a:r>
              <a:rPr lang="en-US" dirty="0"/>
              <a:t> begins with “S”, Salary between $50,000 and $60,000) can be slow in a large database.</a:t>
            </a:r>
          </a:p>
          <a:p>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57</a:t>
            </a:fld>
            <a:endParaRPr lang="en-US"/>
          </a:p>
        </p:txBody>
      </p:sp>
    </p:spTree>
    <p:extLst>
      <p:ext uri="{BB962C8B-B14F-4D97-AF65-F5344CB8AC3E}">
        <p14:creationId xmlns:p14="http://schemas.microsoft.com/office/powerpoint/2010/main" val="1482073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143001"/>
            <a:ext cx="8458200" cy="5257800"/>
          </a:xfrm>
        </p:spPr>
        <p:txBody>
          <a:bodyPr/>
          <a:lstStyle/>
          <a:p>
            <a:r>
              <a:rPr lang="en-US" dirty="0"/>
              <a:t>Reference</a:t>
            </a:r>
          </a:p>
          <a:p>
            <a:pPr marL="0" indent="0">
              <a:buNone/>
            </a:pPr>
            <a:r>
              <a:rPr lang="en-US" i="1" dirty="0"/>
              <a:t>1.Expert.SQL.Server.2008.Encryption.Oct.2009_MS_SQLServer.</a:t>
            </a:r>
          </a:p>
          <a:p>
            <a:pPr marL="0" indent="0">
              <a:buNone/>
            </a:pPr>
            <a:r>
              <a:rPr lang="en-US" i="1" dirty="0"/>
              <a:t>2.Database Encryption  - Luc </a:t>
            </a:r>
            <a:r>
              <a:rPr lang="en-US" i="1" dirty="0" err="1"/>
              <a:t>Bouganim</a:t>
            </a:r>
            <a:r>
              <a:rPr lang="en-US" i="1" dirty="0"/>
              <a:t>, Le </a:t>
            </a:r>
            <a:r>
              <a:rPr lang="en-US" i="1" dirty="0" err="1"/>
              <a:t>Chesnay</a:t>
            </a:r>
            <a:r>
              <a:rPr lang="en-US" dirty="0"/>
              <a:t>, FRANCE </a:t>
            </a:r>
            <a:br>
              <a:rPr lang="en-US" dirty="0"/>
            </a:br>
            <a:br>
              <a:rPr lang="en-US" dirty="0"/>
            </a:br>
            <a:br>
              <a:rPr lang="en-US" dirty="0"/>
            </a:br>
            <a:endParaRPr lang="en-US" i="1"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58</a:t>
            </a:fld>
            <a:endParaRPr lang="en-US"/>
          </a:p>
        </p:txBody>
      </p:sp>
    </p:spTree>
    <p:extLst>
      <p:ext uri="{BB962C8B-B14F-4D97-AF65-F5344CB8AC3E}">
        <p14:creationId xmlns:p14="http://schemas.microsoft.com/office/powerpoint/2010/main" val="4211917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dirty="0"/>
              <a:t>THANK YOU!</a:t>
            </a:r>
          </a:p>
        </p:txBody>
      </p:sp>
      <p:sp>
        <p:nvSpPr>
          <p:cNvPr id="4" name="Slide Number Placeholder 3"/>
          <p:cNvSpPr>
            <a:spLocks noGrp="1"/>
          </p:cNvSpPr>
          <p:nvPr>
            <p:ph type="sldNum" sz="quarter" idx="12"/>
          </p:nvPr>
        </p:nvSpPr>
        <p:spPr/>
        <p:txBody>
          <a:bodyPr/>
          <a:lstStyle/>
          <a:p>
            <a:fld id="{209533AE-6FF8-4C7C-B42F-20835538553A}" type="slidenum">
              <a:rPr lang="en-US" smtClean="0"/>
              <a:pPr/>
              <a:t>59</a:t>
            </a:fld>
            <a:endParaRPr lang="en-US"/>
          </a:p>
        </p:txBody>
      </p:sp>
    </p:spTree>
    <p:extLst>
      <p:ext uri="{BB962C8B-B14F-4D97-AF65-F5344CB8AC3E}">
        <p14:creationId xmlns:p14="http://schemas.microsoft.com/office/powerpoint/2010/main" val="161292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
            <a:ext cx="8763000" cy="533400"/>
          </a:xfrm>
        </p:spPr>
        <p:txBody>
          <a:bodyPr/>
          <a:lstStyle/>
          <a:p>
            <a:br>
              <a:rPr lang="en-US" dirty="0"/>
            </a:br>
            <a:r>
              <a:rPr lang="en-US" dirty="0"/>
              <a:t>What is encryption?</a:t>
            </a:r>
            <a:br>
              <a:rPr lang="en-US" dirty="0"/>
            </a:br>
            <a:endParaRPr lang="en-US" dirty="0"/>
          </a:p>
        </p:txBody>
      </p:sp>
      <p:sp>
        <p:nvSpPr>
          <p:cNvPr id="3" name="Content Placeholder 2"/>
          <p:cNvSpPr>
            <a:spLocks noGrp="1"/>
          </p:cNvSpPr>
          <p:nvPr>
            <p:ph idx="1"/>
          </p:nvPr>
        </p:nvSpPr>
        <p:spPr/>
        <p:txBody>
          <a:bodyPr/>
          <a:lstStyle/>
          <a:p>
            <a:r>
              <a:rPr lang="en-US" b="1" dirty="0"/>
              <a:t>Encryption</a:t>
            </a:r>
            <a:r>
              <a:rPr lang="en-US" dirty="0"/>
              <a:t> is the process of transforming </a:t>
            </a:r>
            <a:r>
              <a:rPr lang="en-US" dirty="0">
                <a:hlinkClick r:id="rId3" tooltip="Information"/>
              </a:rPr>
              <a:t>information</a:t>
            </a:r>
            <a:r>
              <a:rPr lang="en-US" dirty="0"/>
              <a:t> (referred to as </a:t>
            </a:r>
            <a:r>
              <a:rPr lang="en-US" dirty="0">
                <a:hlinkClick r:id="rId4" tooltip="Plaintext"/>
              </a:rPr>
              <a:t>plaintext</a:t>
            </a:r>
            <a:r>
              <a:rPr lang="en-US" dirty="0"/>
              <a:t>) using an </a:t>
            </a:r>
            <a:r>
              <a:rPr lang="en-US" dirty="0">
                <a:hlinkClick r:id="rId5" tooltip="Algorithm"/>
              </a:rPr>
              <a:t>algorithm</a:t>
            </a:r>
            <a:r>
              <a:rPr lang="en-US" dirty="0"/>
              <a:t> (called a </a:t>
            </a:r>
            <a:r>
              <a:rPr lang="en-US" dirty="0">
                <a:hlinkClick r:id="rId6" tooltip="Cipher"/>
              </a:rPr>
              <a:t>cipher</a:t>
            </a:r>
            <a:r>
              <a:rPr lang="en-US" dirty="0"/>
              <a:t>) to make it unreadable to anyone except those possessing special knowledge, usually referred to as a </a:t>
            </a:r>
            <a:r>
              <a:rPr lang="en-US" dirty="0">
                <a:hlinkClick r:id="rId7" tooltip="Key (cryptography)"/>
              </a:rPr>
              <a:t>key</a:t>
            </a:r>
            <a:r>
              <a:rPr lang="en-US" dirty="0"/>
              <a:t>. The result of the process is </a:t>
            </a:r>
            <a:r>
              <a:rPr lang="en-US" b="1" dirty="0"/>
              <a:t>encrypted</a:t>
            </a:r>
            <a:r>
              <a:rPr lang="en-US" dirty="0"/>
              <a:t> information (in cryptography, referred to as </a:t>
            </a:r>
            <a:r>
              <a:rPr lang="en-US" dirty="0" err="1">
                <a:hlinkClick r:id="rId8" tooltip="Ciphertext"/>
              </a:rPr>
              <a:t>ciphertext</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6</a:t>
            </a:fld>
            <a:endParaRPr lang="en-US"/>
          </a:p>
        </p:txBody>
      </p:sp>
      <p:pic>
        <p:nvPicPr>
          <p:cNvPr id="717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733800"/>
            <a:ext cx="36576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3733800"/>
            <a:ext cx="38862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00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History of Cryptology </a:t>
            </a:r>
          </a:p>
        </p:txBody>
      </p:sp>
      <p:sp>
        <p:nvSpPr>
          <p:cNvPr id="3" name="Content Placeholder 2"/>
          <p:cNvSpPr>
            <a:spLocks noGrp="1"/>
          </p:cNvSpPr>
          <p:nvPr>
            <p:ph idx="1"/>
          </p:nvPr>
        </p:nvSpPr>
        <p:spPr/>
        <p:txBody>
          <a:bodyPr/>
          <a:lstStyle/>
          <a:p>
            <a:r>
              <a:rPr lang="en-US" dirty="0"/>
              <a:t>1976 – Data Encryption Standard (DES)</a:t>
            </a:r>
          </a:p>
          <a:p>
            <a:r>
              <a:rPr lang="en-US" dirty="0"/>
              <a:t>1977 – RSA – asymmetric encryption algorithm</a:t>
            </a:r>
          </a:p>
          <a:p>
            <a:r>
              <a:rPr lang="en-US" dirty="0"/>
              <a:t>1997 – DESCHALL cracks DES in public</a:t>
            </a:r>
          </a:p>
          <a:p>
            <a:r>
              <a:rPr lang="en-US" dirty="0"/>
              <a:t>1998 – EFF &amp; Deep Crack </a:t>
            </a:r>
          </a:p>
          <a:p>
            <a:r>
              <a:rPr lang="en-US" dirty="0"/>
              <a:t>1999 – Deep Crack &amp; distributed.net </a:t>
            </a:r>
          </a:p>
          <a:p>
            <a:r>
              <a:rPr lang="en-US" dirty="0"/>
              <a:t>1999 – Triple DES </a:t>
            </a:r>
          </a:p>
          <a:p>
            <a:r>
              <a:rPr lang="en-US" dirty="0"/>
              <a:t>2001 – Advanced Encryption Standard (AES)</a:t>
            </a:r>
          </a:p>
          <a:p>
            <a:r>
              <a:rPr lang="en-US" dirty="0"/>
              <a:t>2006 – COPACOBANA – (DES)</a:t>
            </a:r>
          </a:p>
          <a:p>
            <a:r>
              <a:rPr lang="en-US" dirty="0"/>
              <a:t>2008 – RIVYERA </a:t>
            </a:r>
          </a:p>
          <a:p>
            <a:r>
              <a:rPr lang="en-US" dirty="0"/>
              <a:t>2010 – Cloud services </a:t>
            </a:r>
          </a:p>
        </p:txBody>
      </p:sp>
      <p:sp>
        <p:nvSpPr>
          <p:cNvPr id="4" name="Slide Number Placeholder 3"/>
          <p:cNvSpPr>
            <a:spLocks noGrp="1"/>
          </p:cNvSpPr>
          <p:nvPr>
            <p:ph type="sldNum" sz="quarter" idx="12"/>
          </p:nvPr>
        </p:nvSpPr>
        <p:spPr/>
        <p:txBody>
          <a:bodyPr/>
          <a:lstStyle/>
          <a:p>
            <a:fld id="{209533AE-6FF8-4C7C-B42F-20835538553A}" type="slidenum">
              <a:rPr lang="en-US" smtClean="0"/>
              <a:pPr/>
              <a:t>7</a:t>
            </a:fld>
            <a:endParaRPr lang="en-US"/>
          </a:p>
        </p:txBody>
      </p:sp>
    </p:spTree>
    <p:extLst>
      <p:ext uri="{BB962C8B-B14F-4D97-AF65-F5344CB8AC3E}">
        <p14:creationId xmlns:p14="http://schemas.microsoft.com/office/powerpoint/2010/main" val="193738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Encrypt anything and Decrypt anything</a:t>
            </a:r>
          </a:p>
          <a:p>
            <a:r>
              <a:rPr lang="en-US" dirty="0"/>
              <a:t>In SQL Server</a:t>
            </a:r>
          </a:p>
          <a:p>
            <a:pPr lvl="1"/>
            <a:r>
              <a:rPr lang="en-US" dirty="0">
                <a:latin typeface="+mn-lt"/>
              </a:rPr>
              <a:t>What can you encrypt/decrypt?</a:t>
            </a:r>
          </a:p>
          <a:p>
            <a:pPr lvl="2"/>
            <a:r>
              <a:rPr lang="en-US" dirty="0">
                <a:latin typeface="+mn-lt"/>
              </a:rPr>
              <a:t>Data in tables in databases (column level)</a:t>
            </a:r>
          </a:p>
          <a:p>
            <a:pPr lvl="2"/>
            <a:r>
              <a:rPr lang="en-US" dirty="0">
                <a:latin typeface="+mn-lt"/>
              </a:rPr>
              <a:t>Entire database (Transparent Data Encryption)</a:t>
            </a:r>
          </a:p>
          <a:p>
            <a:pPr lvl="2"/>
            <a:r>
              <a:rPr lang="en-US" dirty="0">
                <a:latin typeface="+mn-lt"/>
              </a:rPr>
              <a:t>Files and folders (Encrypted File System)</a:t>
            </a:r>
          </a:p>
          <a:p>
            <a:pPr lvl="2"/>
            <a:r>
              <a:rPr lang="en-US" dirty="0">
                <a:latin typeface="+mn-lt"/>
              </a:rPr>
              <a:t>Entire storage system (</a:t>
            </a:r>
            <a:r>
              <a:rPr lang="en-US" dirty="0" err="1">
                <a:latin typeface="+mn-lt"/>
              </a:rPr>
              <a:t>BitLocker</a:t>
            </a:r>
            <a:r>
              <a:rPr lang="en-US" dirty="0">
                <a:latin typeface="+mn-lt"/>
              </a:rPr>
              <a:t>)</a:t>
            </a:r>
          </a:p>
          <a:p>
            <a:pPr lvl="2"/>
            <a:r>
              <a:rPr lang="en-US" dirty="0">
                <a:latin typeface="+mn-lt"/>
              </a:rPr>
              <a:t>Encrypted connections via SSL</a:t>
            </a:r>
          </a:p>
          <a:p>
            <a:pPr lvl="1"/>
            <a:r>
              <a:rPr lang="en-US" dirty="0">
                <a:latin typeface="+mn-lt"/>
              </a:rPr>
              <a:t>How?</a:t>
            </a:r>
          </a:p>
          <a:p>
            <a:pPr lvl="2"/>
            <a:r>
              <a:rPr lang="en-US" dirty="0">
                <a:latin typeface="+mn-lt"/>
              </a:rPr>
              <a:t>Keys (symmetric &amp; asymmetric), Certificates, Hashing</a:t>
            </a:r>
          </a:p>
          <a:p>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8</a:t>
            </a:fld>
            <a:endParaRPr lang="en-US"/>
          </a:p>
        </p:txBody>
      </p:sp>
    </p:spTree>
    <p:extLst>
      <p:ext uri="{BB962C8B-B14F-4D97-AF65-F5344CB8AC3E}">
        <p14:creationId xmlns:p14="http://schemas.microsoft.com/office/powerpoint/2010/main" val="266413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ENCRYPTION CONCEPTS</a:t>
            </a:r>
            <a:endParaRPr lang="en-US" dirty="0"/>
          </a:p>
        </p:txBody>
      </p:sp>
      <p:sp>
        <p:nvSpPr>
          <p:cNvPr id="3" name="Content Placeholder 2"/>
          <p:cNvSpPr>
            <a:spLocks noGrp="1"/>
          </p:cNvSpPr>
          <p:nvPr>
            <p:ph idx="1"/>
          </p:nvPr>
        </p:nvSpPr>
        <p:spPr>
          <a:xfrm>
            <a:off x="457200" y="1143000"/>
            <a:ext cx="8229600" cy="5257800"/>
          </a:xfrm>
        </p:spPr>
        <p:txBody>
          <a:bodyPr/>
          <a:lstStyle/>
          <a:p>
            <a:r>
              <a:rPr lang="en-US" dirty="0"/>
              <a:t>Bits and Blocks and Keys</a:t>
            </a:r>
          </a:p>
          <a:p>
            <a:r>
              <a:rPr lang="en-US" dirty="0"/>
              <a:t>Both AES and DES (and its variants) are block ciphers, which operate on fixed-length bit strings known as blocks. DES operates on 64-bit blocks while AES is a 128-bit block cipher. </a:t>
            </a:r>
          </a:p>
          <a:p>
            <a:endParaRPr lang="en-US" dirty="0"/>
          </a:p>
        </p:txBody>
      </p:sp>
      <p:sp>
        <p:nvSpPr>
          <p:cNvPr id="4" name="Slide Number Placeholder 3"/>
          <p:cNvSpPr>
            <a:spLocks noGrp="1"/>
          </p:cNvSpPr>
          <p:nvPr>
            <p:ph type="sldNum" sz="quarter" idx="12"/>
          </p:nvPr>
        </p:nvSpPr>
        <p:spPr/>
        <p:txBody>
          <a:bodyPr/>
          <a:lstStyle/>
          <a:p>
            <a:fld id="{209533AE-6FF8-4C7C-B42F-20835538553A}" type="slidenum">
              <a:rPr lang="en-US" smtClean="0"/>
              <a:pPr/>
              <a:t>9</a:t>
            </a:fld>
            <a:endParaRPr lang="en-US"/>
          </a:p>
        </p:txBody>
      </p:sp>
      <p:sp>
        <p:nvSpPr>
          <p:cNvPr id="5" name="Content Placeholder 2"/>
          <p:cNvSpPr>
            <a:spLocks noGrp="1"/>
          </p:cNvSpPr>
          <p:nvPr/>
        </p:nvSpPr>
        <p:spPr>
          <a:xfrm>
            <a:off x="457200" y="3276601"/>
            <a:ext cx="8229600" cy="1752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tx1"/>
                </a:solidFill>
              </a:rPr>
              <a:t>8 bits = 1byte</a:t>
            </a:r>
          </a:p>
          <a:p>
            <a:r>
              <a:rPr lang="en-US" sz="2400" dirty="0">
                <a:solidFill>
                  <a:schemeClr val="tx1"/>
                </a:solidFill>
              </a:rPr>
              <a:t>1 character = 1byte</a:t>
            </a:r>
          </a:p>
          <a:p>
            <a:r>
              <a:rPr lang="en-US" sz="2400" dirty="0">
                <a:solidFill>
                  <a:schemeClr val="tx1"/>
                </a:solidFill>
              </a:rPr>
              <a:t>1 block is a consistent chunk of data</a:t>
            </a:r>
          </a:p>
        </p:txBody>
      </p:sp>
      <p:pic>
        <p:nvPicPr>
          <p:cNvPr id="6" name="table"/>
          <p:cNvPicPr>
            <a:picLocks noChangeAspect="1"/>
          </p:cNvPicPr>
          <p:nvPr/>
        </p:nvPicPr>
        <p:blipFill>
          <a:blip r:embed="rId3"/>
          <a:stretch>
            <a:fillRect/>
          </a:stretch>
        </p:blipFill>
        <p:spPr>
          <a:xfrm>
            <a:off x="762000" y="4994276"/>
            <a:ext cx="7620000" cy="1482724"/>
          </a:xfrm>
          <a:prstGeom prst="rect">
            <a:avLst/>
          </a:prstGeom>
        </p:spPr>
      </p:pic>
    </p:spTree>
    <p:extLst>
      <p:ext uri="{BB962C8B-B14F-4D97-AF65-F5344CB8AC3E}">
        <p14:creationId xmlns:p14="http://schemas.microsoft.com/office/powerpoint/2010/main" val="1481501833"/>
      </p:ext>
    </p:extLst>
  </p:cSld>
  <p:clrMapOvr>
    <a:masterClrMapping/>
  </p:clrMapOvr>
</p:sld>
</file>

<file path=ppt/theme/theme1.xml><?xml version="1.0" encoding="utf-8"?>
<a:theme xmlns:a="http://schemas.openxmlformats.org/drawingml/2006/main" name="SupplyChainManagement">
  <a:themeElements>
    <a:clrScheme name="sample 3">
      <a:dk1>
        <a:srgbClr val="1D528D"/>
      </a:dk1>
      <a:lt1>
        <a:srgbClr val="FFFFFF"/>
      </a:lt1>
      <a:dk2>
        <a:srgbClr val="000000"/>
      </a:dk2>
      <a:lt2>
        <a:srgbClr val="C0C0C0"/>
      </a:lt2>
      <a:accent1>
        <a:srgbClr val="72B143"/>
      </a:accent1>
      <a:accent2>
        <a:srgbClr val="0099CC"/>
      </a:accent2>
      <a:accent3>
        <a:srgbClr val="FFFFFF"/>
      </a:accent3>
      <a:accent4>
        <a:srgbClr val="174578"/>
      </a:accent4>
      <a:accent5>
        <a:srgbClr val="BCD5B0"/>
      </a:accent5>
      <a:accent6>
        <a:srgbClr val="008AB9"/>
      </a:accent6>
      <a:hlink>
        <a:srgbClr val="6699FF"/>
      </a:hlink>
      <a:folHlink>
        <a:srgbClr val="AC7A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666699"/>
        </a:dk1>
        <a:lt1>
          <a:srgbClr val="FFFFFF"/>
        </a:lt1>
        <a:dk2>
          <a:srgbClr val="000000"/>
        </a:dk2>
        <a:lt2>
          <a:srgbClr val="C0C0C0"/>
        </a:lt2>
        <a:accent1>
          <a:srgbClr val="3F97D3"/>
        </a:accent1>
        <a:accent2>
          <a:srgbClr val="75AD94"/>
        </a:accent2>
        <a:accent3>
          <a:srgbClr val="FFFFFF"/>
        </a:accent3>
        <a:accent4>
          <a:srgbClr val="565682"/>
        </a:accent4>
        <a:accent5>
          <a:srgbClr val="AFC9E6"/>
        </a:accent5>
        <a:accent6>
          <a:srgbClr val="699C86"/>
        </a:accent6>
        <a:hlink>
          <a:srgbClr val="BAA2C8"/>
        </a:hlink>
        <a:folHlink>
          <a:srgbClr val="878FA5"/>
        </a:folHlink>
      </a:clrScheme>
      <a:clrMap bg1="lt1" tx1="dk1" bg2="lt2" tx2="dk2" accent1="accent1" accent2="accent2" accent3="accent3" accent4="accent4" accent5="accent5" accent6="accent6" hlink="hlink" folHlink="folHlink"/>
    </a:extraClrScheme>
    <a:extraClrScheme>
      <a:clrScheme name="sample 2">
        <a:dk1>
          <a:srgbClr val="3E2787"/>
        </a:dk1>
        <a:lt1>
          <a:srgbClr val="FFFFFF"/>
        </a:lt1>
        <a:dk2>
          <a:srgbClr val="000000"/>
        </a:dk2>
        <a:lt2>
          <a:srgbClr val="C0C0C0"/>
        </a:lt2>
        <a:accent1>
          <a:srgbClr val="445DC6"/>
        </a:accent1>
        <a:accent2>
          <a:srgbClr val="6699FF"/>
        </a:accent2>
        <a:accent3>
          <a:srgbClr val="FFFFFF"/>
        </a:accent3>
        <a:accent4>
          <a:srgbClr val="342072"/>
        </a:accent4>
        <a:accent5>
          <a:srgbClr val="B0B6DF"/>
        </a:accent5>
        <a:accent6>
          <a:srgbClr val="5C8AE7"/>
        </a:accent6>
        <a:hlink>
          <a:srgbClr val="69BD97"/>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C0C0C0"/>
        </a:lt2>
        <a:accent1>
          <a:srgbClr val="72B143"/>
        </a:accent1>
        <a:accent2>
          <a:srgbClr val="0099CC"/>
        </a:accent2>
        <a:accent3>
          <a:srgbClr val="FFFFFF"/>
        </a:accent3>
        <a:accent4>
          <a:srgbClr val="174578"/>
        </a:accent4>
        <a:accent5>
          <a:srgbClr val="BCD5B0"/>
        </a:accent5>
        <a:accent6>
          <a:srgbClr val="008AB9"/>
        </a:accent6>
        <a:hlink>
          <a:srgbClr val="6699FF"/>
        </a:hlink>
        <a:folHlink>
          <a:srgbClr val="AC7A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SupplyChainManagement</Template>
  <TotalTime>5915</TotalTime>
  <Words>7995</Words>
  <Application>Microsoft Macintosh PowerPoint</Application>
  <PresentationFormat>On-screen Show (4:3)</PresentationFormat>
  <Paragraphs>437</Paragraphs>
  <Slides>59</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6" baseType="lpstr">
      <vt:lpstr>Arial</vt:lpstr>
      <vt:lpstr>Calibri</vt:lpstr>
      <vt:lpstr>Times New Roman</vt:lpstr>
      <vt:lpstr>Verdana</vt:lpstr>
      <vt:lpstr>Wingdings</vt:lpstr>
      <vt:lpstr>SupplyChainManagement</vt:lpstr>
      <vt:lpstr>Image</vt:lpstr>
      <vt:lpstr>          Database Encryption –SQL Server </vt:lpstr>
      <vt:lpstr> Database Encryption </vt:lpstr>
      <vt:lpstr>Introduction</vt:lpstr>
      <vt:lpstr> Why Encrypt the Database?  </vt:lpstr>
      <vt:lpstr>Why Encrypt the Database?</vt:lpstr>
      <vt:lpstr> What is encryption? </vt:lpstr>
      <vt:lpstr>A Brief History of Cryptology </vt:lpstr>
      <vt:lpstr>PowerPoint Presentation</vt:lpstr>
      <vt:lpstr>ENCRYPTION CONCEPTS</vt:lpstr>
      <vt:lpstr>ENCRYPTION CONCEPTS</vt:lpstr>
      <vt:lpstr>PowerPoint Presentation</vt:lpstr>
      <vt:lpstr>PowerPoint Presentation</vt:lpstr>
      <vt:lpstr>SQL SERVER ENCRYPTION HIERARCHY</vt:lpstr>
      <vt:lpstr>SQL SERVER ENCRYPTION HIERARCHY</vt:lpstr>
      <vt:lpstr> Key Security  </vt:lpstr>
      <vt:lpstr>SQL SERVER ENCRYPTION HIERARCHY</vt:lpstr>
      <vt:lpstr>SQL SERVER ENCRYPTION HIERARCHY</vt:lpstr>
      <vt:lpstr>PowerPoint Presentation</vt:lpstr>
      <vt:lpstr>SQL SERVER ENCRYPTION HIERARCHY</vt:lpstr>
      <vt:lpstr>SQL SERVER ENCRYPTION HIERARCHY</vt:lpstr>
      <vt:lpstr>PowerPoint Presentation</vt:lpstr>
      <vt:lpstr> SQL SERVER ENCRYPTION HIERARCHY </vt:lpstr>
      <vt:lpstr>PowerPoint Presentation</vt:lpstr>
      <vt:lpstr>SQL SERVER ENCRYPTION HIERARCHY</vt:lpstr>
      <vt:lpstr> SQL SERVER DATA  </vt:lpstr>
      <vt:lpstr> SQL SERVER DATA </vt:lpstr>
      <vt:lpstr>SQL SERVER DATA</vt:lpstr>
      <vt:lpstr> SQL SERVER DATA </vt:lpstr>
      <vt:lpstr>COLUMN-LEVEL ENCRYPTION </vt:lpstr>
      <vt:lpstr>COLUMN-LEVEL ENCRYPTION </vt:lpstr>
      <vt:lpstr>PowerPoint Presentation</vt:lpstr>
      <vt:lpstr>  COLUMN-LEVEL ENCRYPTION   </vt:lpstr>
      <vt:lpstr>COLUMN-LEVEL ENCRYPTION </vt:lpstr>
      <vt:lpstr>COLUMN-LEVEL ENCRYPTION </vt:lpstr>
      <vt:lpstr> COLUMN-LEVEL ENCRYPTION  </vt:lpstr>
      <vt:lpstr>  COLUMN-LEVEL ENCRYPTION   </vt:lpstr>
      <vt:lpstr> COLUMN-LEVEL ENCRYPTION  </vt:lpstr>
      <vt:lpstr> COLUMN-LEVEL ENCRYPTION  </vt:lpstr>
      <vt:lpstr> COLUMN-LEVEL ENCRYPTION  </vt:lpstr>
      <vt:lpstr>COLUMN-LEVEL ENCRYPTION</vt:lpstr>
      <vt:lpstr> COLUMN-LEVEL ENCRYPTION  </vt:lpstr>
      <vt:lpstr>TRANSPARENT DATA ENCRYPTION</vt:lpstr>
      <vt:lpstr>TRANSPARENT DATA ENCRYPTION</vt:lpstr>
      <vt:lpstr>TRANSPARENT DATA ENCRYPTION</vt:lpstr>
      <vt:lpstr> TRANSPARENT DATA ENCRYPTION </vt:lpstr>
      <vt:lpstr> TRANSPARENT DATA ENCRYPTION </vt:lpstr>
      <vt:lpstr> TRANSPARENT DATA ENCRYPTION </vt:lpstr>
      <vt:lpstr>TRANSPARENT DATA ENCRYPTION</vt:lpstr>
      <vt:lpstr> TRANSPARENT DATA ENCRYPTION </vt:lpstr>
      <vt:lpstr> TRANSPARENT DATA ENCRYPTION </vt:lpstr>
      <vt:lpstr>TRANSPARENT DATA ENCRYPTION</vt:lpstr>
      <vt:lpstr>TRANSPARENT DATA ENCRYPTION</vt:lpstr>
      <vt:lpstr>TRANSPARENT DATA ENCRYPTION</vt:lpstr>
      <vt:lpstr> Whole Database Encryption Advantages </vt:lpstr>
      <vt:lpstr>Whole Database Encryption Limitations</vt:lpstr>
      <vt:lpstr> Column Encryption Advantages </vt:lpstr>
      <vt:lpstr> Column Encryption Limitations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dc:title>
  <dc:creator>CHU TINH</dc:creator>
  <cp:lastModifiedBy>Microsoft Office User</cp:lastModifiedBy>
  <cp:revision>809</cp:revision>
  <dcterms:created xsi:type="dcterms:W3CDTF">2015-10-21T14:36:13Z</dcterms:created>
  <dcterms:modified xsi:type="dcterms:W3CDTF">2019-11-13T16:30:05Z</dcterms:modified>
</cp:coreProperties>
</file>