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2" r:id="rId2"/>
    <p:sldId id="343" r:id="rId3"/>
    <p:sldId id="344" r:id="rId4"/>
    <p:sldId id="346" r:id="rId5"/>
    <p:sldId id="345" r:id="rId6"/>
    <p:sldId id="347" r:id="rId7"/>
    <p:sldId id="348" r:id="rId8"/>
    <p:sldId id="349" r:id="rId9"/>
    <p:sldId id="352" r:id="rId10"/>
    <p:sldId id="353" r:id="rId11"/>
    <p:sldId id="357" r:id="rId12"/>
    <p:sldId id="354" r:id="rId13"/>
    <p:sldId id="355" r:id="rId14"/>
    <p:sldId id="358" r:id="rId15"/>
    <p:sldId id="356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 [6]" lastIdx="1" clrIdx="0"/>
  <p:cmAuthor id="2" name="Microsoft Office User" initials="Office" lastIdx="1" clrIdx="1"/>
  <p:cmAuthor id="3" name="Microsoft Office User" initials="Office [2]" lastIdx="1" clrIdx="2"/>
  <p:cmAuthor id="4" name="Microsoft Office User" initials="Office [3]" lastIdx="1" clrIdx="3"/>
  <p:cmAuthor id="5" name="Microsoft Office User" initials="Office [4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8543" autoAdjust="0"/>
  </p:normalViewPr>
  <p:slideViewPr>
    <p:cSldViewPr>
      <p:cViewPr varScale="1">
        <p:scale>
          <a:sx n="96" d="100"/>
          <a:sy n="96" d="100"/>
        </p:scale>
        <p:origin x="167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336A5-CB01-486C-8DFC-E33B95DB5591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304D-4334-4397-850E-46F4A5A3C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95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column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etuple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the string corresponding to the encrypted tuples in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instance, the first tuple is encrypted to “1100110011110. . . ”  that is equal to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(23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,Tom,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K,Maple,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40).</a:t>
            </a:r>
            <a:r>
              <a:rPr lang="en-US" dirty="0"/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is treated as a black box and any block cipher technique such as AES, Blowfish, DES etc., can be used to encrypt the tuples.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 may also be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query expressions.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phía</a:t>
            </a:r>
            <a:r>
              <a:rPr lang="en-US" baseline="0" dirty="0"/>
              <a:t> client </a:t>
            </a:r>
            <a:r>
              <a:rPr lang="en-US" baseline="0" dirty="0" err="1"/>
              <a:t>tuong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chủ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Cho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phía</a:t>
            </a:r>
            <a:r>
              <a:rPr lang="en-US" baseline="0" dirty="0"/>
              <a:t> server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tuples </a:t>
            </a:r>
            <a:r>
              <a:rPr lang="en-US" baseline="0" dirty="0" err="1"/>
              <a:t>mã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bởi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Map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Client </a:t>
            </a:r>
            <a:r>
              <a:rPr lang="en-US" baseline="0" dirty="0" err="1"/>
              <a:t>luu</a:t>
            </a:r>
            <a:r>
              <a:rPr lang="en-US" baseline="0" dirty="0"/>
              <a:t> </a:t>
            </a:r>
            <a:r>
              <a:rPr lang="en-US" baseline="0" dirty="0" err="1"/>
              <a:t>tru</a:t>
            </a:r>
            <a:r>
              <a:rPr lang="en-US" baseline="0" dirty="0"/>
              <a:t> meta data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hàm</a:t>
            </a:r>
            <a:r>
              <a:rPr lang="en-US" baseline="0" dirty="0"/>
              <a:t>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phep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</a:t>
            </a:r>
          </a:p>
          <a:p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vệc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client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tải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9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decrypts the results and filters out tuples that do not satisfy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7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decrypts the results and filters out tuples that do not satisfy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8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 of a query consists of many components – the I/O and CPU cost of evaluating the query at the server, the network transmission cost, 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I/O and CPU cost at the client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Thông tin bổ trợ như vậy, được lưu trữ ở dạng chỉ số</a:t>
            </a:r>
            <a:br>
              <a:rPr lang="vi-VN" dirty="0"/>
            </a:br>
            <a:r>
              <a:rPr lang="vi-VN" dirty="0"/>
              <a:t>(Mà chúng tôi gọi là chỉ số an toàn) có thể tiết lộ một phần thông tin về</a:t>
            </a:r>
            <a:br>
              <a:rPr lang="vi-VN" dirty="0"/>
            </a:br>
            <a:r>
              <a:rPr lang="vi-VN" dirty="0"/>
              <a:t>Dữ liệu </a:t>
            </a:r>
            <a:r>
              <a:rPr lang="en-US" dirty="0" err="1"/>
              <a:t>trên</a:t>
            </a:r>
            <a:r>
              <a:rPr lang="vi-VN" dirty="0"/>
              <a:t> máy chủ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luồng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DAS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</a:t>
            </a:r>
            <a:r>
              <a:rPr lang="en-US" dirty="0"/>
              <a:t> Query: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gốc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mã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chia </a:t>
            </a:r>
            <a:r>
              <a:rPr lang="en-US" baseline="0" dirty="0" err="1"/>
              <a:t>thành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1.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qua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mã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 (</a:t>
            </a:r>
            <a:r>
              <a:rPr lang="en-US" baseline="0" dirty="0" err="1"/>
              <a:t>cái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chủ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2.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trạm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client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post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thi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Server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Được bổ sung thêm thông tin (các chỉ mục an toàn) cho phép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meta data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chuyển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r>
              <a:rPr lang="en-US" baseline="0" dirty="0"/>
              <a:t> server,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Post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 attribute </a:t>
            </a:r>
            <a:r>
              <a:rPr lang="en-US" sz="1200" b="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etuple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an encrypted string that corresponds to a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relation 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 attribute </a:t>
            </a:r>
            <a:r>
              <a:rPr lang="en-US" sz="1200" b="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etuple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an encrypted string that corresponds to a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relation 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chia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chức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vùng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or </a:t>
            </a:r>
            <a:r>
              <a:rPr lang="en-US" baseline="0" dirty="0" err="1"/>
              <a:t>chúng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chia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đa</a:t>
            </a:r>
            <a:r>
              <a:rPr lang="en-US" baseline="0" dirty="0"/>
              <a:t> </a:t>
            </a:r>
            <a:r>
              <a:rPr lang="en-US" baseline="0" dirty="0" err="1"/>
              <a:t>chiều</a:t>
            </a:r>
            <a:endParaRPr lang="en-US" baseline="0" dirty="0"/>
          </a:p>
          <a:p>
            <a:r>
              <a:rPr lang="en-US" baseline="0" dirty="0" err="1"/>
              <a:t>Partion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Ai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chia </a:t>
            </a:r>
            <a:r>
              <a:rPr lang="en-US" baseline="0" dirty="0" err="1"/>
              <a:t>miền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1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Buckets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strategy used to split the domain into a set of buckets has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profound implications on both the efficiency of the resulting query processing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on the disclosure risk of sensitive information to the server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 shows the identifiers assigned to the 5 partitions of the attribute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emp.eid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identemp.eid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([0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200]) = 2, and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identemp.eid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((800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1000]) = 4.</a:t>
            </a:r>
            <a:r>
              <a:rPr lang="en-US" dirty="0"/>
              <a:t> </a:t>
            </a:r>
          </a:p>
          <a:p>
            <a:r>
              <a:rPr lang="en-US" dirty="0"/>
              <a:t>Mapping</a:t>
            </a:r>
            <a:r>
              <a:rPr lang="en-US" baseline="0" dirty="0"/>
              <a:t> </a:t>
            </a:r>
            <a:r>
              <a:rPr lang="en-US" baseline="0" dirty="0" err="1"/>
              <a:t>func</a:t>
            </a:r>
            <a:r>
              <a:rPr lang="en-US" baseline="0" dirty="0"/>
              <a:t> chia 2 </a:t>
            </a:r>
            <a:r>
              <a:rPr lang="en-US" baseline="0" dirty="0" err="1"/>
              <a:t>loại</a:t>
            </a:r>
            <a:r>
              <a:rPr lang="en-US" baseline="0" dirty="0"/>
              <a:t>: Order preserving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rondom</a:t>
            </a:r>
            <a:r>
              <a:rPr lang="en-US" baseline="0" dirty="0"/>
              <a:t> -&gt;26.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04D-4334-4397-850E-46F4A5A3C9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0" y="3019425"/>
            <a:ext cx="9144000" cy="696913"/>
            <a:chOff x="0" y="1902"/>
            <a:chExt cx="5760" cy="439"/>
          </a:xfrm>
        </p:grpSpPr>
        <p:sp>
          <p:nvSpPr>
            <p:cNvPr id="3089" name="Rectangle 17"/>
            <p:cNvSpPr>
              <a:spLocks noChangeArrowheads="1"/>
            </p:cNvSpPr>
            <p:nvPr userDrawn="1"/>
          </p:nvSpPr>
          <p:spPr bwMode="gray">
            <a:xfrm>
              <a:off x="1066" y="1902"/>
              <a:ext cx="4694" cy="4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0" y="2242"/>
              <a:ext cx="1152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057400" y="2987675"/>
            <a:ext cx="7086600" cy="685800"/>
          </a:xfrm>
        </p:spPr>
        <p:txBody>
          <a:bodyPr/>
          <a:lstStyle>
            <a:lvl1pPr algn="l">
              <a:defRPr sz="4000"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28600" y="4114800"/>
            <a:ext cx="83058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0CE7E-1CAB-4875-B3C8-2FD73DF7E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D9FA1-D157-4B9F-97F4-82F9C872ED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6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57325"/>
            <a:ext cx="8229600" cy="49434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23622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4579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484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D36BA1C7-FEA0-480B-9D89-16BCC1FB6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533AE-6FF8-4C7C-B42F-2083553855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5D477-1CB3-40D8-B0E3-C32036527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7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7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746A8-42D0-4D8C-B765-1D6C424DD8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39454-0F36-4C79-A2FA-287396F976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483A9-D519-4D45-9B77-CF59DB7142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B5570-FA53-4532-959E-EB837A238A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6EF83-98CB-41E6-A6C1-F68186E0A0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1B24B-AED8-450A-A472-DC0FBE47FA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Image" r:id="rId15" imgW="9346032" imgH="1282540" progId="">
                  <p:embed/>
                </p:oleObj>
              </mc:Choice>
              <mc:Fallback>
                <p:oleObj name="Image" r:id="rId15" imgW="9346032" imgH="1282540" progId="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2B14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black">
          <a:xfrm>
            <a:off x="0" y="962025"/>
            <a:ext cx="9144000" cy="319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57325"/>
            <a:ext cx="82296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28600" y="990600"/>
            <a:ext cx="2362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8800" y="6457950"/>
            <a:ext cx="2895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484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07BD3CF-AB4C-43A6-A61A-12B622CE89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200400"/>
            <a:ext cx="8915400" cy="762000"/>
          </a:xfrm>
        </p:spPr>
        <p:txBody>
          <a:bodyPr/>
          <a:lstStyle/>
          <a:p>
            <a:r>
              <a:rPr lang="en-US" sz="3600" dirty="0"/>
              <a:t>Managing and Querying Encrypted Data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4724400"/>
            <a:ext cx="8077200" cy="1295400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/>
              <a:t>HV: Chu Xuan </a:t>
            </a:r>
            <a:r>
              <a:rPr lang="en-US" dirty="0" err="1"/>
              <a:t>Tinh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6199"/>
            <a:ext cx="1444625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10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 DAS setup &amp; security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portions of the data (e.g., some of the attributes of a relational table) are sensitive and need to be protected from the adversaries</a:t>
            </a:r>
          </a:p>
          <a:p>
            <a:r>
              <a:rPr lang="en-US" dirty="0"/>
              <a:t>In DAS applications, the client/owner side environment is assumed to be secure and trusted therefore the main threat is from server-side adversaries. </a:t>
            </a:r>
          </a:p>
          <a:p>
            <a:r>
              <a:rPr lang="en-US" dirty="0"/>
              <a:t>Service provider is assumed to carry out the data processing tasks honestly</a:t>
            </a:r>
          </a:p>
          <a:p>
            <a:r>
              <a:rPr lang="en-US" dirty="0"/>
              <a:t> In such a scenario the sensitive portions of the data must remain encrypted at all times on the server and the secret encryption key should remain with the client. </a:t>
            </a:r>
          </a:p>
          <a:p>
            <a:r>
              <a:rPr lang="en-US" dirty="0"/>
              <a:t>Data is only decrypted on the client side.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19237"/>
            <a:ext cx="71628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2.2 Querying Encrypted Relational Data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user Alice who outsources the database consisting of the following two relations: </a:t>
            </a:r>
            <a:br>
              <a:rPr lang="en-US" dirty="0"/>
            </a:br>
            <a:r>
              <a:rPr lang="en-US" dirty="0"/>
              <a:t>EMP (</a:t>
            </a:r>
            <a:r>
              <a:rPr lang="en-US" dirty="0" err="1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salary, </a:t>
            </a:r>
            <a:r>
              <a:rPr lang="en-US" dirty="0" err="1"/>
              <a:t>addr</a:t>
            </a:r>
            <a:r>
              <a:rPr lang="en-US" dirty="0"/>
              <a:t>, did)</a:t>
            </a:r>
            <a:br>
              <a:rPr lang="en-US" dirty="0"/>
            </a:br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, mgr)</a:t>
            </a:r>
          </a:p>
          <a:p>
            <a:r>
              <a:rPr lang="en-US" dirty="0"/>
              <a:t>In the DAS model, the above tables will be stored at the service provider  will assume that data is encrypted at the row level; that is, each row of each table is encrypted as a single unit. Thus, an encrypted relational representation consists of a set of encrypted records.</a:t>
            </a:r>
          </a:p>
          <a:p>
            <a:r>
              <a:rPr lang="en-US" dirty="0"/>
              <a:t>The client could then decrypt the tables and execute the query</a:t>
            </a:r>
          </a:p>
          <a:p>
            <a:r>
              <a:rPr lang="en-US" dirty="0"/>
              <a:t> The goal in DAS is to process the queries directly at the server without the need to decrypt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2.2 Querying Encrypted Relational Data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5925" y="1752600"/>
            <a:ext cx="57721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657600"/>
            <a:ext cx="4143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mechanisms to support the following basic operators over encrypted data:</a:t>
            </a:r>
          </a:p>
          <a:p>
            <a:pPr>
              <a:buNone/>
            </a:pPr>
            <a:r>
              <a:rPr lang="en-US" i="1" dirty="0"/>
              <a:t>• </a:t>
            </a:r>
            <a:r>
              <a:rPr lang="en-US" b="1" dirty="0"/>
              <a:t>Comparison operators </a:t>
            </a:r>
            <a:r>
              <a:rPr lang="en-US" dirty="0"/>
              <a:t>such as =</a:t>
            </a:r>
            <a:r>
              <a:rPr lang="en-US" i="1" dirty="0"/>
              <a:t>, </a:t>
            </a:r>
            <a:r>
              <a:rPr lang="en-US" dirty="0"/>
              <a:t>=</a:t>
            </a:r>
            <a:r>
              <a:rPr lang="en-US" i="1" dirty="0"/>
              <a:t>,&lt;, ≤,</a:t>
            </a:r>
            <a:r>
              <a:rPr lang="en-US" dirty="0"/>
              <a:t>=</a:t>
            </a:r>
            <a:r>
              <a:rPr lang="en-US" i="1" dirty="0"/>
              <a:t>, ≥,&gt;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These operators may compare attribute values of a given record with constants (e.g., </a:t>
            </a:r>
            <a:r>
              <a:rPr lang="en-US" i="1" dirty="0"/>
              <a:t>DEPARTMENT.sal &gt; </a:t>
            </a:r>
            <a:r>
              <a:rPr lang="en-US" dirty="0"/>
              <a:t>45000 as in selection queries) or with other attributes (e.g.,</a:t>
            </a:r>
            <a:br>
              <a:rPr lang="en-US" dirty="0"/>
            </a:br>
            <a:r>
              <a:rPr lang="en-US" i="1" dirty="0" err="1"/>
              <a:t>EMP.did</a:t>
            </a:r>
            <a:r>
              <a:rPr lang="en-US" i="1" dirty="0"/>
              <a:t> = </a:t>
            </a:r>
            <a:r>
              <a:rPr lang="en-US" i="1" dirty="0" err="1"/>
              <a:t>DEPARTMENT.did</a:t>
            </a:r>
            <a:r>
              <a:rPr lang="en-US" i="1" dirty="0"/>
              <a:t> </a:t>
            </a:r>
            <a:r>
              <a:rPr lang="en-US" dirty="0"/>
              <a:t>as in join conditions). </a:t>
            </a:r>
          </a:p>
          <a:p>
            <a:pPr>
              <a:buNone/>
            </a:pPr>
            <a:r>
              <a:rPr lang="en-US" i="1" dirty="0"/>
              <a:t>• </a:t>
            </a:r>
            <a:r>
              <a:rPr lang="en-US" b="1" dirty="0"/>
              <a:t>Arithmetic operators </a:t>
            </a:r>
            <a:r>
              <a:rPr lang="en-US" dirty="0"/>
              <a:t>such as addition, multiplication, division </a:t>
            </a:r>
            <a:br>
              <a:rPr lang="en-US" dirty="0"/>
            </a:br>
            <a:r>
              <a:rPr lang="en-US" dirty="0"/>
              <a:t>that perform simple arithmetic operations on attribute values associated with a set of records in one or more relations. Such operators are part of any SQL query that involves aggregation.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challenge in supporting SQL queries over encrypted relational representation is to develop mechanisms to support comparison and arithmetic operations on encrypted data</a:t>
            </a:r>
          </a:p>
          <a:p>
            <a:r>
              <a:rPr lang="en-US" dirty="0"/>
              <a:t>The techniques developed in the literature can be classified into the following two categories </a:t>
            </a:r>
          </a:p>
          <a:p>
            <a:r>
              <a:rPr lang="en-US" b="1" dirty="0">
                <a:solidFill>
                  <a:srgbClr val="FF0000"/>
                </a:solidFill>
              </a:rPr>
              <a:t>Approaches based on new encryption techniques: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Information-hiding based Approaches: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Approaches based on new encryption techniques: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dirty="0"/>
              <a:t>Support either arithmetic and/or comparison operators directly on encrypted representation </a:t>
            </a:r>
          </a:p>
          <a:p>
            <a:r>
              <a:rPr lang="en-US" dirty="0"/>
              <a:t>Technique is the </a:t>
            </a:r>
            <a:r>
              <a:rPr lang="en-US" i="1" dirty="0"/>
              <a:t>privacy homomorphism </a:t>
            </a:r>
            <a:r>
              <a:rPr lang="en-US" dirty="0"/>
              <a:t>(PH):</a:t>
            </a:r>
          </a:p>
          <a:p>
            <a:pPr>
              <a:buFontTx/>
              <a:buChar char="-"/>
            </a:pPr>
            <a:r>
              <a:rPr lang="en-US" dirty="0"/>
              <a:t>Supports basic arithmetic operations. </a:t>
            </a:r>
          </a:p>
          <a:p>
            <a:pPr>
              <a:buFontTx/>
              <a:buChar char="-"/>
            </a:pPr>
            <a:r>
              <a:rPr lang="en-US" dirty="0"/>
              <a:t>Exploited to compute aggregation queries at the remote server</a:t>
            </a:r>
          </a:p>
          <a:p>
            <a:pPr>
              <a:buFontTx/>
              <a:buChar char="-"/>
            </a:pPr>
            <a:r>
              <a:rPr lang="en-US" dirty="0"/>
              <a:t>Does not allow comparison, cannot be used as basis for</a:t>
            </a:r>
            <a:br>
              <a:rPr lang="en-US" dirty="0"/>
            </a:br>
            <a:r>
              <a:rPr lang="en-US" dirty="0"/>
              <a:t>designing techniques for relational query processing over encrypted data </a:t>
            </a:r>
          </a:p>
          <a:p>
            <a:pPr>
              <a:buFontTx/>
              <a:buChar char="-"/>
            </a:pPr>
            <a:r>
              <a:rPr lang="en-US" dirty="0"/>
              <a:t>developed a data transformation technique that preserves the</a:t>
            </a:r>
            <a:br>
              <a:rPr lang="en-US" dirty="0"/>
            </a:br>
            <a:r>
              <a:rPr lang="en-US" dirty="0"/>
              <a:t>order in the original data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 to implement relational operators such as selection, joins, sorting, grouping can be built on top of the order preserving encryption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867025"/>
            <a:ext cx="62007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8865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Information-hiding based Approaches: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 store additional auxiliary information along with</a:t>
            </a:r>
            <a:br>
              <a:rPr lang="en-US" dirty="0"/>
            </a:br>
            <a:r>
              <a:rPr lang="en-US" dirty="0"/>
              <a:t>encrypted data to facilitate evaluation of comparison and/or arithmetic operations at the server </a:t>
            </a:r>
          </a:p>
          <a:p>
            <a:pPr>
              <a:buFontTx/>
              <a:buChar char="-"/>
            </a:pPr>
            <a:r>
              <a:rPr lang="en-US" b="1" dirty="0"/>
              <a:t>Perturbation:</a:t>
            </a:r>
            <a:r>
              <a:rPr lang="en-US" dirty="0"/>
              <a:t> For a numeric attribute of a record, add a random value</a:t>
            </a:r>
          </a:p>
          <a:p>
            <a:pPr>
              <a:buFontTx/>
              <a:buChar char="-"/>
            </a:pPr>
            <a:r>
              <a:rPr lang="en-US" b="1" dirty="0"/>
              <a:t>Generalization: </a:t>
            </a:r>
            <a:r>
              <a:rPr lang="en-US" dirty="0"/>
              <a:t>Replace a numeric or categorical value by a more general value. </a:t>
            </a:r>
          </a:p>
          <a:p>
            <a:pPr>
              <a:buFontTx/>
              <a:buChar char="-"/>
            </a:pPr>
            <a:r>
              <a:rPr lang="en-US" b="1" dirty="0"/>
              <a:t>Swapping: </a:t>
            </a:r>
            <a:r>
              <a:rPr lang="en-US" dirty="0"/>
              <a:t>Take two different records in the data set and swap the values of a specific attribute (say, the salary value is swapped between the records corresponding to two individuals)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and Querying Encrypted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1D528D"/>
              </a:solidFill>
            </a:endParaRPr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D528D"/>
              </a:solidFill>
            </a:endParaRPr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D528D"/>
              </a:solidFill>
            </a:endParaRPr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362200" y="4267200"/>
            <a:ext cx="5486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>
              <a:solidFill>
                <a:srgbClr val="121DF2"/>
              </a:solidFill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438400" y="3459163"/>
            <a:ext cx="5410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>
              <a:solidFill>
                <a:srgbClr val="121DF2"/>
              </a:solidFill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286000" y="2590800"/>
            <a:ext cx="5562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1D528D"/>
              </a:solidFill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>
              <a:solidFill>
                <a:srgbClr val="121DF2"/>
              </a:solidFill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z="1600" b="1" smtClean="0">
                <a:solidFill>
                  <a:srgbClr val="1D528D"/>
                </a:solidFill>
              </a:rPr>
              <a:pPr/>
              <a:t>2</a:t>
            </a:fld>
            <a:endParaRPr lang="en-US" sz="1600" b="1" dirty="0">
              <a:solidFill>
                <a:srgbClr val="1D528D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81200" y="18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1. Introduction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362200" y="26670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DAS setup &amp; security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514600" y="3544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2.1 Querying Encrypted Relational Data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38400" y="4306669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2.2 Keyword search on encrypted text data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pSp>
        <p:nvGrpSpPr>
          <p:cNvPr id="51" name="Group 81"/>
          <p:cNvGrpSpPr>
            <a:grpSpLocks/>
          </p:cNvGrpSpPr>
          <p:nvPr/>
        </p:nvGrpSpPr>
        <p:grpSpPr bwMode="auto">
          <a:xfrm>
            <a:off x="558800" y="5867400"/>
            <a:ext cx="355600" cy="381000"/>
            <a:chOff x="2078" y="1680"/>
            <a:chExt cx="1615" cy="1615"/>
          </a:xfrm>
        </p:grpSpPr>
        <p:sp>
          <p:nvSpPr>
            <p:cNvPr id="52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53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54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55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56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57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2209800" y="518160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2.3 Search over Encrypted XML Data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219200" y="58674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 Trust, Encryption, Key-management, Integrity &amp; Data Confidentiality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1" name="AutoShape 48"/>
          <p:cNvSpPr>
            <a:spLocks noChangeArrowheads="1"/>
          </p:cNvSpPr>
          <p:nvPr/>
        </p:nvSpPr>
        <p:spPr bwMode="gray">
          <a:xfrm>
            <a:off x="1981200" y="5105400"/>
            <a:ext cx="55689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>
              <a:solidFill>
                <a:srgbClr val="121DF2"/>
              </a:solidFill>
            </a:endParaRPr>
          </a:p>
        </p:txBody>
      </p:sp>
      <p:sp>
        <p:nvSpPr>
          <p:cNvPr id="62" name="AutoShape 48"/>
          <p:cNvSpPr>
            <a:spLocks noChangeArrowheads="1"/>
          </p:cNvSpPr>
          <p:nvPr/>
        </p:nvSpPr>
        <p:spPr bwMode="gray">
          <a:xfrm>
            <a:off x="1143000" y="5816600"/>
            <a:ext cx="8001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>
              <a:solidFill>
                <a:srgbClr val="121D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1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Information-hiding 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hiding approaches can be used to support comparison operators on the server and can hence be the basis for implementing SPJ (select-project-join) queries </a:t>
            </a:r>
          </a:p>
          <a:p>
            <a:r>
              <a:rPr lang="en-US" dirty="0"/>
              <a:t>They can also support sorting and grouping operators. </a:t>
            </a:r>
          </a:p>
          <a:p>
            <a:r>
              <a:rPr lang="en-US" dirty="0"/>
              <a:t>Such techniques, however, cannot support aggregation at the server. </a:t>
            </a:r>
          </a:p>
          <a:p>
            <a:r>
              <a:rPr lang="en-US" dirty="0"/>
              <a:t>=&gt; Combined an information hiding approach with PH to support both server-side aggregation as well as SPJ queries.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Query Processing Architecture for DAS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92151"/>
            <a:ext cx="8229600" cy="38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stores the data at the server which is hosted by the service provider.</a:t>
            </a:r>
          </a:p>
          <a:p>
            <a:r>
              <a:rPr lang="en-US" dirty="0"/>
              <a:t>The data is stored in an encrypted format at the server-side </a:t>
            </a:r>
          </a:p>
          <a:p>
            <a:r>
              <a:rPr lang="en-US" dirty="0"/>
              <a:t>The encrypted database is augmented with additional information (secure indexes) that allows certain amount of query processing to occur at the server.</a:t>
            </a:r>
          </a:p>
          <a:p>
            <a:r>
              <a:rPr lang="en-US" dirty="0"/>
              <a:t>The client also maintains </a:t>
            </a:r>
            <a:r>
              <a:rPr lang="en-US" i="1" dirty="0"/>
              <a:t>metadata </a:t>
            </a:r>
            <a:r>
              <a:rPr lang="en-US" dirty="0"/>
              <a:t>for translating user queries to the appropriate representation on the server and performs post-processing on server-query results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639763"/>
          </a:xfrm>
        </p:spPr>
        <p:txBody>
          <a:bodyPr/>
          <a:lstStyle/>
          <a:p>
            <a:pPr algn="l"/>
            <a:br>
              <a:rPr lang="en-US" b="1" dirty="0"/>
            </a:br>
            <a:r>
              <a:rPr lang="en-US" b="1" dirty="0"/>
              <a:t>2.3 Relational Encryption and Storage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904875"/>
          </a:xfrm>
        </p:spPr>
        <p:txBody>
          <a:bodyPr/>
          <a:lstStyle/>
          <a:p>
            <a:r>
              <a:rPr lang="en-US" dirty="0"/>
              <a:t>For each relation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</a:t>
            </a:r>
            <a:r>
              <a:rPr lang="en-US" i="1" dirty="0"/>
              <a:t>,A</a:t>
            </a:r>
            <a:r>
              <a:rPr lang="en-US" dirty="0"/>
              <a:t>2</a:t>
            </a:r>
            <a:r>
              <a:rPr lang="en-US" i="1" dirty="0"/>
              <a:t>, . . . , 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one stores on the server an encrypted relation: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209800"/>
            <a:ext cx="3238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2819400"/>
            <a:ext cx="82296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 relation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. . . , An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stores on the server an encrypted relation: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581400"/>
            <a:ext cx="71723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639763"/>
          </a:xfrm>
        </p:spPr>
        <p:txBody>
          <a:bodyPr/>
          <a:lstStyle/>
          <a:p>
            <a:pPr algn="l"/>
            <a:br>
              <a:rPr lang="en-US" b="1" dirty="0"/>
            </a:br>
            <a:r>
              <a:rPr lang="en-US" b="1" dirty="0"/>
              <a:t>Relational Encryption and Storage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904875"/>
          </a:xfrm>
        </p:spPr>
        <p:txBody>
          <a:bodyPr/>
          <a:lstStyle/>
          <a:p>
            <a:r>
              <a:rPr lang="en-US" dirty="0"/>
              <a:t>For each relation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</a:t>
            </a:r>
            <a:r>
              <a:rPr lang="en-US" i="1" dirty="0"/>
              <a:t>,A</a:t>
            </a:r>
            <a:r>
              <a:rPr lang="en-US" dirty="0"/>
              <a:t>2</a:t>
            </a:r>
            <a:r>
              <a:rPr lang="en-US" i="1" dirty="0"/>
              <a:t>, . . . , 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one stores on the server an encrypted relation: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4975" y="2595563"/>
            <a:ext cx="57340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Partition Functions: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2486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Identification Functions: </a:t>
            </a:r>
            <a:r>
              <a:rPr lang="en-US" dirty="0"/>
              <a:t>An identification function called </a:t>
            </a:r>
            <a:r>
              <a:rPr lang="en-US" i="1" dirty="0" err="1"/>
              <a:t>ident</a:t>
            </a:r>
            <a:r>
              <a:rPr lang="en-US" i="1" dirty="0"/>
              <a:t> </a:t>
            </a:r>
            <a:r>
              <a:rPr lang="en-US" dirty="0"/>
              <a:t>assigns a random, unique identifier </a:t>
            </a:r>
            <a:r>
              <a:rPr lang="en-US" i="1" dirty="0" err="1"/>
              <a:t>ident</a:t>
            </a:r>
            <a:r>
              <a:rPr lang="en-US" i="1" dirty="0"/>
              <a:t> R.A </a:t>
            </a:r>
            <a:r>
              <a:rPr lang="en-US" dirty="0"/>
              <a:t>(</a:t>
            </a:r>
            <a:r>
              <a:rPr lang="en-US" i="1" dirty="0" err="1"/>
              <a:t>pj</a:t>
            </a:r>
            <a:r>
              <a:rPr lang="en-US" dirty="0"/>
              <a:t>) to each partition </a:t>
            </a:r>
            <a:r>
              <a:rPr lang="en-US" i="1" dirty="0" err="1"/>
              <a:t>pj</a:t>
            </a:r>
            <a:r>
              <a:rPr lang="en-US" i="1" dirty="0"/>
              <a:t> </a:t>
            </a:r>
            <a:r>
              <a:rPr lang="en-US" dirty="0"/>
              <a:t>of attribute </a:t>
            </a:r>
            <a:r>
              <a:rPr lang="en-US" i="1" dirty="0"/>
              <a:t>Ai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971800"/>
            <a:ext cx="82010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572000"/>
            <a:ext cx="81724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24161"/>
            <a:ext cx="8229600" cy="360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3800475"/>
          </a:xfrm>
        </p:spPr>
        <p:txBody>
          <a:bodyPr/>
          <a:lstStyle/>
          <a:p>
            <a:r>
              <a:rPr lang="en-US" i="1" dirty="0"/>
              <a:t>Decryption Functions: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" cy="171450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" cy="171450"/>
          </a:xfrm>
          <a:prstGeom prst="rect">
            <a:avLst/>
          </a:prstGeom>
          <a:noFill/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" y="2057400"/>
            <a:ext cx="85629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Mapping Conditions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Mapping Conditions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 To translate specific query conditions in operations (selections and joins) to corresponding conditions over the server-side representation </a:t>
            </a:r>
          </a:p>
          <a:p>
            <a:pPr>
              <a:buFontTx/>
              <a:buChar char="-"/>
            </a:pPr>
            <a:r>
              <a:rPr lang="en-US" dirty="0"/>
              <a:t>These conditions help translate relational operators for server-side </a:t>
            </a:r>
          </a:p>
          <a:p>
            <a:pPr>
              <a:buFontTx/>
              <a:buChar char="-"/>
            </a:pPr>
            <a:r>
              <a:rPr lang="en-US" dirty="0"/>
              <a:t>For each relation, the server-side stores the encrypted tuples</a:t>
            </a:r>
          </a:p>
          <a:p>
            <a:pPr marL="0" indent="0">
              <a:buNone/>
            </a:pPr>
            <a:r>
              <a:rPr lang="en-US" dirty="0"/>
              <a:t>(partitioning of attributes, the mapping functions)</a:t>
            </a:r>
          </a:p>
          <a:p>
            <a:pPr>
              <a:buFontTx/>
              <a:buChar char="-"/>
            </a:pPr>
            <a:r>
              <a:rPr lang="en-US" dirty="0"/>
              <a:t>The client stores the meta data about the specific indices</a:t>
            </a:r>
          </a:p>
          <a:p>
            <a:pPr marL="0" indent="0">
              <a:buNone/>
            </a:pPr>
            <a:r>
              <a:rPr lang="en-US" dirty="0"/>
              <a:t>(partitioning of attributes, the mapping functions)</a:t>
            </a:r>
            <a:br>
              <a:rPr lang="en-US" dirty="0"/>
            </a:br>
            <a:r>
              <a:rPr lang="en-US" dirty="0"/>
              <a:t>- The client utilizes this information to translate a given query </a:t>
            </a:r>
            <a:r>
              <a:rPr lang="en-US" i="1" dirty="0"/>
              <a:t>Q to 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02148"/>
              </p:ext>
            </p:extLst>
          </p:nvPr>
        </p:nvGraphicFramePr>
        <p:xfrm>
          <a:off x="3746500" y="1447800"/>
          <a:ext cx="135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4" imgW="1358640" imgH="507960" progId="Equation.3">
                  <p:embed/>
                </p:oleObj>
              </mc:Choice>
              <mc:Fallback>
                <p:oleObj name="Equation" r:id="rId4" imgW="13586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6500" y="1447800"/>
                        <a:ext cx="1358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97216"/>
              </p:ext>
            </p:extLst>
          </p:nvPr>
        </p:nvGraphicFramePr>
        <p:xfrm>
          <a:off x="990600" y="6019800"/>
          <a:ext cx="317352" cy="33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6" imgW="520560" imgH="545760" progId="Equation.3">
                  <p:embed/>
                </p:oleObj>
              </mc:Choice>
              <mc:Fallback>
                <p:oleObj name="Equation" r:id="rId6" imgW="520560" imgH="54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6019800"/>
                        <a:ext cx="317352" cy="332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38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406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4076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and Querying Encrypted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>
                <a:solidFill>
                  <a:srgbClr val="1D528D"/>
                </a:solidFill>
              </a:rPr>
              <a:pPr/>
              <a:t>3</a:t>
            </a:fld>
            <a:endParaRPr lang="en-US">
              <a:solidFill>
                <a:srgbClr val="1D528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15240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n-lt"/>
              </a:rPr>
              <a:t>Security Concerns 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133600"/>
            <a:ext cx="4038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Data in the vulnerable to: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• Snooping administrators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• Hackers with illegal access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• Compromised servers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7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Condition: Attribute </a:t>
            </a:r>
            <a:r>
              <a:rPr lang="en-US" i="1" dirty="0"/>
              <a:t>op Value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Condition: Attribute </a:t>
            </a:r>
            <a:r>
              <a:rPr lang="en-US" i="1" dirty="0"/>
              <a:t>op </a:t>
            </a:r>
            <a:r>
              <a:rPr lang="en-US" dirty="0"/>
              <a:t>Attribute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Condition: Condition ^ Condition | Condition v Condition |Condition ¬Condition</a:t>
            </a:r>
          </a:p>
          <a:p>
            <a:pPr>
              <a:buFont typeface="Wingdings" pitchFamily="2" charset="2"/>
              <a:buChar char="§"/>
            </a:pPr>
            <a:r>
              <a:rPr lang="en-US" i="1" dirty="0"/>
              <a:t>Op: = &lt; &gt;&lt; ,&lt;=, &gt;=</a:t>
            </a:r>
          </a:p>
          <a:p>
            <a:pPr>
              <a:buFont typeface="Wingdings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06404"/>
              </p:ext>
            </p:extLst>
          </p:nvPr>
        </p:nvGraphicFramePr>
        <p:xfrm>
          <a:off x="4464050" y="3181350"/>
          <a:ext cx="21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215640" imgH="495000" progId="Equation.3">
                  <p:embed/>
                </p:oleObj>
              </mc:Choice>
              <mc:Fallback>
                <p:oleObj name="Equation" r:id="rId3" imgW="21564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4050" y="3181350"/>
                        <a:ext cx="215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485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7325"/>
            <a:ext cx="8763000" cy="4943475"/>
          </a:xfrm>
        </p:spPr>
        <p:txBody>
          <a:bodyPr/>
          <a:lstStyle/>
          <a:p>
            <a:r>
              <a:rPr lang="en-US" i="1" dirty="0"/>
              <a:t>The Selection Operator (</a:t>
            </a:r>
            <a:r>
              <a:rPr lang="el-GR" i="1" dirty="0"/>
              <a:t>σ):</a:t>
            </a:r>
            <a:r>
              <a:rPr lang="el-GR" dirty="0"/>
              <a:t> </a:t>
            </a:r>
            <a:br>
              <a:rPr lang="el-GR" dirty="0"/>
            </a:br>
            <a:r>
              <a:rPr lang="en-US" dirty="0"/>
              <a:t>Consider a selection operation </a:t>
            </a:r>
            <a:r>
              <a:rPr lang="en-US" i="1" dirty="0" err="1"/>
              <a:t>σC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on a relation </a:t>
            </a:r>
            <a:r>
              <a:rPr lang="en-US" i="1" dirty="0"/>
              <a:t>R</a:t>
            </a:r>
            <a:r>
              <a:rPr lang="en-US" dirty="0"/>
              <a:t>, where </a:t>
            </a:r>
            <a:r>
              <a:rPr lang="en-US" i="1" dirty="0"/>
              <a:t>C </a:t>
            </a:r>
            <a:r>
              <a:rPr lang="en-US" dirty="0"/>
              <a:t>is a condition specified on one or more of the attributes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1</a:t>
            </a:r>
            <a:r>
              <a:rPr lang="en-US" i="1" dirty="0"/>
              <a:t>,A</a:t>
            </a:r>
            <a:r>
              <a:rPr lang="en-US" dirty="0"/>
              <a:t>2</a:t>
            </a:r>
            <a:r>
              <a:rPr lang="en-US" i="1" dirty="0"/>
              <a:t>, . . . , An </a:t>
            </a:r>
            <a:r>
              <a:rPr lang="en-US" dirty="0"/>
              <a:t>of </a:t>
            </a:r>
            <a:r>
              <a:rPr lang="en-US" i="1" dirty="0"/>
              <a:t>R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Operator is to transmit the relation </a:t>
            </a:r>
            <a:r>
              <a:rPr lang="en-US" i="1" dirty="0"/>
              <a:t>RS </a:t>
            </a:r>
            <a:r>
              <a:rPr lang="en-US" dirty="0"/>
              <a:t>from the server to the client. </a:t>
            </a:r>
          </a:p>
          <a:p>
            <a:pPr>
              <a:buFontTx/>
              <a:buChar char="-"/>
            </a:pPr>
            <a:r>
              <a:rPr lang="en-US" dirty="0"/>
              <a:t>Then the client decrypts the result using the </a:t>
            </a:r>
            <a:r>
              <a:rPr lang="en-US" i="1" dirty="0"/>
              <a:t>D </a:t>
            </a:r>
            <a:r>
              <a:rPr lang="en-US" dirty="0"/>
              <a:t>operator </a:t>
            </a:r>
          </a:p>
          <a:p>
            <a:pPr>
              <a:buFontTx/>
              <a:buChar char="-"/>
            </a:pPr>
            <a:r>
              <a:rPr lang="en-US" dirty="0"/>
              <a:t>The client decrypts the results and filters out tuples that do not satisfy </a:t>
            </a:r>
            <a:r>
              <a:rPr lang="en-US" i="1" dirty="0"/>
              <a:t>C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Ex: </a:t>
            </a:r>
            <a:r>
              <a:rPr lang="el-GR" i="1" dirty="0"/>
              <a:t>σ</a:t>
            </a:r>
            <a:r>
              <a:rPr lang="en-US" i="1" dirty="0" err="1"/>
              <a:t>eid</a:t>
            </a:r>
            <a:r>
              <a:rPr lang="en-US" i="1" dirty="0"/>
              <a:t>&lt;</a:t>
            </a:r>
            <a:r>
              <a:rPr lang="en-US" dirty="0"/>
              <a:t>395</a:t>
            </a:r>
            <a:r>
              <a:rPr lang="en-US" i="1" dirty="0"/>
              <a:t>∧did</a:t>
            </a:r>
            <a:r>
              <a:rPr lang="en-US" dirty="0"/>
              <a:t>=140(</a:t>
            </a:r>
            <a:r>
              <a:rPr lang="en-US" i="1" dirty="0" err="1"/>
              <a:t>emp</a:t>
            </a:r>
            <a:r>
              <a:rPr lang="en-US" dirty="0"/>
              <a:t>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14825"/>
            <a:ext cx="33051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467350"/>
            <a:ext cx="55435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714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mechanism is to partially compute the selection operator at the server using the indices associated with the</a:t>
            </a:r>
            <a:br>
              <a:rPr lang="en-US" dirty="0"/>
            </a:br>
            <a:r>
              <a:rPr lang="en-US" dirty="0"/>
              <a:t>attributes in </a:t>
            </a:r>
            <a:r>
              <a:rPr lang="en-US" i="1" dirty="0"/>
              <a:t>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Note that the </a:t>
            </a:r>
            <a:r>
              <a:rPr lang="en-US" i="1" dirty="0"/>
              <a:t>σ </a:t>
            </a:r>
            <a:r>
              <a:rPr lang="en-US" dirty="0"/>
              <a:t>operator that executes at the server is adorned with a superscript “</a:t>
            </a:r>
            <a:r>
              <a:rPr lang="en-US" i="1" dirty="0"/>
              <a:t>S</a:t>
            </a:r>
            <a:r>
              <a:rPr lang="en-US" dirty="0"/>
              <a:t>” </a:t>
            </a:r>
          </a:p>
          <a:p>
            <a:r>
              <a:rPr lang="en-US" dirty="0"/>
              <a:t>The decryption operator </a:t>
            </a:r>
            <a:r>
              <a:rPr lang="en-US" i="1" dirty="0"/>
              <a:t>D </a:t>
            </a:r>
            <a:r>
              <a:rPr lang="en-US" dirty="0"/>
              <a:t>will only keep the attribute </a:t>
            </a:r>
            <a:r>
              <a:rPr lang="en-US" i="1" dirty="0" err="1"/>
              <a:t>etuple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RS</a:t>
            </a:r>
            <a:r>
              <a:rPr lang="en-US" dirty="0"/>
              <a:t>, and drop all the other </a:t>
            </a:r>
            <a:r>
              <a:rPr lang="en-US" i="1" dirty="0" err="1"/>
              <a:t>ASi</a:t>
            </a:r>
            <a:r>
              <a:rPr lang="en-US" i="1" dirty="0"/>
              <a:t> </a:t>
            </a:r>
            <a:r>
              <a:rPr lang="en-US" dirty="0"/>
              <a:t>attributes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3390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31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083"/>
            <a:ext cx="8229600" cy="4943475"/>
          </a:xfrm>
        </p:spPr>
        <p:txBody>
          <a:bodyPr/>
          <a:lstStyle/>
          <a:p>
            <a:r>
              <a:rPr lang="en-US" i="1" dirty="0"/>
              <a:t>The Join </a:t>
            </a:r>
            <a:r>
              <a:rPr lang="en-US" i="1"/>
              <a:t>Operator : </a:t>
            </a:r>
            <a:br>
              <a:rPr lang="en-US" dirty="0"/>
            </a:br>
            <a:r>
              <a:rPr lang="en-US" dirty="0"/>
              <a:t>join operation can be implemented as follows: </a:t>
            </a:r>
          </a:p>
          <a:p>
            <a:endParaRPr lang="en-US" dirty="0"/>
          </a:p>
          <a:p>
            <a:r>
              <a:rPr lang="en-US" dirty="0"/>
              <a:t>For instance, join operation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20" y="2242210"/>
            <a:ext cx="3752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3352800"/>
            <a:ext cx="48101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216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Query Execution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2047875"/>
          </a:xfrm>
        </p:spPr>
        <p:txBody>
          <a:bodyPr/>
          <a:lstStyle/>
          <a:p>
            <a:r>
              <a:rPr lang="en-US" dirty="0"/>
              <a:t>Given a query </a:t>
            </a:r>
            <a:r>
              <a:rPr lang="en-US" i="1" dirty="0"/>
              <a:t>Q</a:t>
            </a:r>
            <a:r>
              <a:rPr lang="en-US" dirty="0"/>
              <a:t>, the goal is to split the computation of </a:t>
            </a:r>
            <a:r>
              <a:rPr lang="en-US" i="1" dirty="0"/>
              <a:t>Q </a:t>
            </a:r>
            <a:r>
              <a:rPr lang="en-US" dirty="0"/>
              <a:t>across the server and the client </a:t>
            </a:r>
          </a:p>
          <a:p>
            <a:r>
              <a:rPr lang="en-US" dirty="0"/>
              <a:t>The objective is to come up with the “best” query plan</a:t>
            </a:r>
            <a:br>
              <a:rPr lang="en-US" dirty="0"/>
            </a:br>
            <a:r>
              <a:rPr lang="en-US" dirty="0"/>
              <a:t>for </a:t>
            </a:r>
            <a:r>
              <a:rPr lang="en-US" i="1" dirty="0"/>
              <a:t>Q </a:t>
            </a:r>
            <a:r>
              <a:rPr lang="en-US" dirty="0"/>
              <a:t>that minimizes the amount of work to be done at the client site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971800"/>
            <a:ext cx="5534025" cy="353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71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3531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52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600075"/>
          </a:xfrm>
        </p:spPr>
        <p:txBody>
          <a:bodyPr/>
          <a:lstStyle/>
          <a:p>
            <a:r>
              <a:rPr lang="en-US" dirty="0"/>
              <a:t>Sensitive Data 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599"/>
            <a:ext cx="7828590" cy="433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a popular technique for ensuring confidentiality of sensitive data.</a:t>
            </a:r>
          </a:p>
          <a:p>
            <a:r>
              <a:rPr lang="en-US" dirty="0"/>
              <a:t>Management of encrypted data needs to address several new issues: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Appropriate encryption algorithms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Deciding the key management architecture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Key distribution protocols, enabling efficient encrypted data storage and retrieval.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Developing techniques for querying and searching encrypted data , ensuring integrity of data.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“Database As a Service” (DAS) as the prototype application. </a:t>
            </a:r>
          </a:p>
          <a:p>
            <a:pPr>
              <a:buFont typeface="Arial" charset="0"/>
              <a:buChar char="•"/>
            </a:pPr>
            <a:r>
              <a:rPr lang="en-US" dirty="0"/>
              <a:t>Techniques for querying encrypted data </a:t>
            </a:r>
          </a:p>
          <a:p>
            <a:pPr>
              <a:buFont typeface="Arial" charset="0"/>
              <a:buChar char="•"/>
            </a:pPr>
            <a:r>
              <a:rPr lang="en-US" dirty="0"/>
              <a:t>Summarize the basic techniques proposed for SQL queries over encrypted relational data</a:t>
            </a:r>
          </a:p>
          <a:p>
            <a:pPr>
              <a:buFont typeface="Arial" charset="0"/>
              <a:buChar char="•"/>
            </a:pPr>
            <a:r>
              <a:rPr lang="en-US" dirty="0"/>
              <a:t>Keyword search over encrypted text data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XPath</a:t>
            </a:r>
            <a:r>
              <a:rPr lang="en-US" dirty="0"/>
              <a:t> queries over encrypted XML data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setting of the problem, the confidential portions of the data are stored at the remote location in an encrypted form at all times. </a:t>
            </a:r>
          </a:p>
          <a:p>
            <a:r>
              <a:rPr lang="en-US" dirty="0"/>
              <a:t>In a DAS setting data encryption becomes important when the client chooses to hide away certain contents from server-side entities.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661058"/>
            <a:ext cx="4343400" cy="272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new </a:t>
            </a:r>
            <a:r>
              <a:rPr lang="en-US" dirty="0" err="1"/>
              <a:t>challengesemerge</a:t>
            </a:r>
            <a:r>
              <a:rPr lang="en-US" dirty="0"/>
              <a:t>: </a:t>
            </a:r>
          </a:p>
          <a:p>
            <a:pPr>
              <a:buFont typeface="Arial" charset="0"/>
              <a:buChar char="•"/>
            </a:pPr>
            <a:r>
              <a:rPr lang="en-US" dirty="0"/>
              <a:t>Efficient encryption algorithms for relational data.</a:t>
            </a:r>
          </a:p>
          <a:p>
            <a:pPr>
              <a:buFont typeface="Arial" charset="0"/>
              <a:buChar char="•"/>
            </a:pPr>
            <a:r>
              <a:rPr lang="en-US" dirty="0"/>
              <a:t>Supporting queries on the encrypted relational data.</a:t>
            </a:r>
          </a:p>
          <a:p>
            <a:r>
              <a:rPr lang="en-US" dirty="0"/>
              <a:t>While supporting a fully functional RDBMS over encrypted data is a challenge that remains far from being met.</a:t>
            </a:r>
          </a:p>
          <a:p>
            <a:r>
              <a:rPr lang="en-US" dirty="0"/>
              <a:t>An application that has driven a lot of research in the cryptographic community is that of keyword-matching over encrypted text data </a:t>
            </a:r>
          </a:p>
          <a:p>
            <a:pPr>
              <a:buFont typeface="Arial" charset="0"/>
              <a:buChar char="•"/>
            </a:pPr>
            <a:r>
              <a:rPr lang="en-US" i="1" dirty="0"/>
              <a:t>secure email server </a:t>
            </a:r>
            <a:r>
              <a:rPr lang="en-US" dirty="0"/>
              <a:t>where the server stores emails </a:t>
            </a:r>
          </a:p>
          <a:p>
            <a:pPr>
              <a:buFont typeface="Arial" charset="0"/>
              <a:buChar char="•"/>
            </a:pPr>
            <a:r>
              <a:rPr lang="en-US" dirty="0"/>
              <a:t>“secure personal storage” applications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7"/>
            <a:ext cx="8763000" cy="639763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2.1 DAS setup &amp; security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5172075"/>
          </a:xfrm>
        </p:spPr>
        <p:txBody>
          <a:bodyPr/>
          <a:lstStyle/>
          <a:p>
            <a:r>
              <a:rPr lang="en-US" dirty="0"/>
              <a:t>The DAS model offers a variety of data management functionalities in the form of service to clients. </a:t>
            </a:r>
          </a:p>
          <a:p>
            <a:r>
              <a:rPr lang="en-US" dirty="0"/>
              <a:t>A key concern in such an application is that of confidentiality of the sensitive information in the database residing on the server. </a:t>
            </a:r>
          </a:p>
          <a:p>
            <a:r>
              <a:rPr lang="en-US" dirty="0"/>
              <a:t> A solution is to encrypt the sensitive portions or data where only the client has the access to the key. </a:t>
            </a:r>
          </a:p>
          <a:p>
            <a:r>
              <a:rPr lang="en-US" dirty="0"/>
              <a:t>In a typical setting of a DAS application, there is a data-owner, one or more clients of the data (can be same as the owner) and a server. </a:t>
            </a:r>
          </a:p>
          <a:p>
            <a:r>
              <a:rPr lang="en-US" dirty="0"/>
              <a:t>The owner stores the data on the server and the clients may query/modify parts of this data remotely according to their access rights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33AE-6FF8-4C7C-B42F-2083553855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pplyChainManagement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72B143"/>
      </a:accent1>
      <a:accent2>
        <a:srgbClr val="0099CC"/>
      </a:accent2>
      <a:accent3>
        <a:srgbClr val="FFFFFF"/>
      </a:accent3>
      <a:accent4>
        <a:srgbClr val="174578"/>
      </a:accent4>
      <a:accent5>
        <a:srgbClr val="BCD5B0"/>
      </a:accent5>
      <a:accent6>
        <a:srgbClr val="008AB9"/>
      </a:accent6>
      <a:hlink>
        <a:srgbClr val="6699FF"/>
      </a:hlink>
      <a:folHlink>
        <a:srgbClr val="AC7A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F97D3"/>
        </a:accent1>
        <a:accent2>
          <a:srgbClr val="75AD94"/>
        </a:accent2>
        <a:accent3>
          <a:srgbClr val="FFFFFF"/>
        </a:accent3>
        <a:accent4>
          <a:srgbClr val="565682"/>
        </a:accent4>
        <a:accent5>
          <a:srgbClr val="AFC9E6"/>
        </a:accent5>
        <a:accent6>
          <a:srgbClr val="699C86"/>
        </a:accent6>
        <a:hlink>
          <a:srgbClr val="BAA2C8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E2787"/>
        </a:dk1>
        <a:lt1>
          <a:srgbClr val="FFFFFF"/>
        </a:lt1>
        <a:dk2>
          <a:srgbClr val="000000"/>
        </a:dk2>
        <a:lt2>
          <a:srgbClr val="C0C0C0"/>
        </a:lt2>
        <a:accent1>
          <a:srgbClr val="445DC6"/>
        </a:accent1>
        <a:accent2>
          <a:srgbClr val="6699FF"/>
        </a:accent2>
        <a:accent3>
          <a:srgbClr val="FFFFFF"/>
        </a:accent3>
        <a:accent4>
          <a:srgbClr val="342072"/>
        </a:accent4>
        <a:accent5>
          <a:srgbClr val="B0B6DF"/>
        </a:accent5>
        <a:accent6>
          <a:srgbClr val="5C8AE7"/>
        </a:accent6>
        <a:hlink>
          <a:srgbClr val="69BD97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72B143"/>
        </a:accent1>
        <a:accent2>
          <a:srgbClr val="0099CC"/>
        </a:accent2>
        <a:accent3>
          <a:srgbClr val="FFFFFF"/>
        </a:accent3>
        <a:accent4>
          <a:srgbClr val="174578"/>
        </a:accent4>
        <a:accent5>
          <a:srgbClr val="BCD5B0"/>
        </a:accent5>
        <a:accent6>
          <a:srgbClr val="008AB9"/>
        </a:accent6>
        <a:hlink>
          <a:srgbClr val="6699FF"/>
        </a:hlink>
        <a:folHlink>
          <a:srgbClr val="AC7AD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SupplyChainManagement</Template>
  <TotalTime>3330</TotalTime>
  <Words>2388</Words>
  <Application>Microsoft Macintosh PowerPoint</Application>
  <PresentationFormat>On-screen Show (4:3)</PresentationFormat>
  <Paragraphs>204</Paragraphs>
  <Slides>35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Times New Roman</vt:lpstr>
      <vt:lpstr>Verdana</vt:lpstr>
      <vt:lpstr>Wingdings</vt:lpstr>
      <vt:lpstr>SupplyChainManagement</vt:lpstr>
      <vt:lpstr>Image</vt:lpstr>
      <vt:lpstr>Equation</vt:lpstr>
      <vt:lpstr>Managing and Querying Encrypted Data  </vt:lpstr>
      <vt:lpstr>Managing and Querying Encrypted Data</vt:lpstr>
      <vt:lpstr>Managing and Querying Encrypted Data</vt:lpstr>
      <vt:lpstr>PowerPoint Presentation</vt:lpstr>
      <vt:lpstr>Introduction</vt:lpstr>
      <vt:lpstr>Introduction</vt:lpstr>
      <vt:lpstr>Introduction</vt:lpstr>
      <vt:lpstr>Introduction</vt:lpstr>
      <vt:lpstr> 2.1 DAS setup &amp; security model  </vt:lpstr>
      <vt:lpstr>2.1 DAS setup &amp; security model</vt:lpstr>
      <vt:lpstr>PowerPoint Presentation</vt:lpstr>
      <vt:lpstr> 2.2 Querying Encrypted Relational Data  </vt:lpstr>
      <vt:lpstr> 2.2 Querying Encrypted Relational Data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Information-hiding based Approaches:  </vt:lpstr>
      <vt:lpstr>Information-hiding based Approaches</vt:lpstr>
      <vt:lpstr> Query Processing Architecture for DAS  </vt:lpstr>
      <vt:lpstr>PowerPoint Presentation</vt:lpstr>
      <vt:lpstr> 2.3 Relational Encryption and Storage Model  </vt:lpstr>
      <vt:lpstr> Relational Encryption and Storage Model  </vt:lpstr>
      <vt:lpstr>PowerPoint Presentation</vt:lpstr>
      <vt:lpstr>PowerPoint Presentation</vt:lpstr>
      <vt:lpstr>PowerPoint Presentation</vt:lpstr>
      <vt:lpstr>PowerPoint Presentation</vt:lpstr>
      <vt:lpstr> Mapping Conditions  </vt:lpstr>
      <vt:lpstr>Mapping Conditions</vt:lpstr>
      <vt:lpstr>PowerPoint Presentation</vt:lpstr>
      <vt:lpstr>PowerPoint Presentation</vt:lpstr>
      <vt:lpstr>PowerPoint Presentation</vt:lpstr>
      <vt:lpstr> Query Execution  </vt:lpstr>
      <vt:lpstr>Query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</dc:title>
  <dc:creator>CHU TINH</dc:creator>
  <cp:lastModifiedBy>Microsoft Office User</cp:lastModifiedBy>
  <cp:revision>377</cp:revision>
  <dcterms:created xsi:type="dcterms:W3CDTF">2015-10-21T14:36:13Z</dcterms:created>
  <dcterms:modified xsi:type="dcterms:W3CDTF">2019-11-13T16:29:21Z</dcterms:modified>
</cp:coreProperties>
</file>