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1296" r:id="rId2"/>
    <p:sldId id="1295" r:id="rId3"/>
    <p:sldId id="1291" r:id="rId4"/>
    <p:sldId id="1293" r:id="rId5"/>
    <p:sldId id="1292" r:id="rId6"/>
    <p:sldId id="1294" r:id="rId7"/>
    <p:sldId id="1284" r:id="rId8"/>
    <p:sldId id="1283" r:id="rId9"/>
    <p:sldId id="1280" r:id="rId10"/>
    <p:sldId id="1286" r:id="rId11"/>
    <p:sldId id="1287" r:id="rId12"/>
    <p:sldId id="1288" r:id="rId13"/>
    <p:sldId id="1289" r:id="rId14"/>
    <p:sldId id="1290" r:id="rId15"/>
    <p:sldId id="1268" r:id="rId16"/>
    <p:sldId id="1276" r:id="rId17"/>
    <p:sldId id="1285" r:id="rId18"/>
    <p:sldId id="1141" r:id="rId19"/>
  </p:sldIdLst>
  <p:sldSz cx="12192000" cy="68580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68D8A"/>
    <a:srgbClr val="00CC00"/>
    <a:srgbClr val="FF481D"/>
    <a:srgbClr val="79A400"/>
    <a:srgbClr val="FF6743"/>
    <a:srgbClr val="FF572F"/>
    <a:srgbClr val="F37E75"/>
    <a:srgbClr val="E8524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9587" autoAdjust="0"/>
  </p:normalViewPr>
  <p:slideViewPr>
    <p:cSldViewPr snapToObjects="1">
      <p:cViewPr>
        <p:scale>
          <a:sx n="80" d="100"/>
          <a:sy n="80" d="100"/>
        </p:scale>
        <p:origin x="-354" y="522"/>
      </p:cViewPr>
      <p:guideLst>
        <p:guide orient="horz" pos="2160"/>
        <p:guide pos="3840"/>
      </p:guideLst>
    </p:cSldViewPr>
  </p:slideViewPr>
  <p:notesTextViewPr>
    <p:cViewPr>
      <p:scale>
        <a:sx n="100" d="100"/>
        <a:sy n="100" d="100"/>
      </p:scale>
      <p:origin x="0" y="0"/>
    </p:cViewPr>
  </p:notesTextViewPr>
  <p:notesViewPr>
    <p:cSldViewPr snapToObjects="1">
      <p:cViewPr varScale="1">
        <p:scale>
          <a:sx n="55" d="100"/>
          <a:sy n="55" d="100"/>
        </p:scale>
        <p:origin x="28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hart>
    <c:title>
      <c:tx>
        <c:rich>
          <a:bodyPr/>
          <a:lstStyle/>
          <a:p>
            <a:pPr>
              <a:defRPr/>
            </a:pPr>
            <a:r>
              <a:rPr lang="vi-VN" dirty="0"/>
              <a:t>Lượt người gửi hồ </a:t>
            </a:r>
            <a:r>
              <a:rPr lang="vi-VN" dirty="0" smtClean="0"/>
              <a:t>sơ</a:t>
            </a:r>
            <a:r>
              <a:rPr lang="en-US" dirty="0" smtClean="0"/>
              <a:t> </a:t>
            </a:r>
            <a:r>
              <a:rPr lang="en-US" dirty="0" err="1" smtClean="0"/>
              <a:t>và</a:t>
            </a:r>
            <a:r>
              <a:rPr lang="en-US" baseline="0" dirty="0" smtClean="0"/>
              <a:t> </a:t>
            </a:r>
            <a:r>
              <a:rPr lang="en-US" baseline="0" dirty="0" err="1" smtClean="0"/>
              <a:t>nhận</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TTHC</a:t>
            </a:r>
            <a:r>
              <a:rPr lang="en-US" dirty="0" smtClean="0"/>
              <a:t> </a:t>
            </a:r>
            <a:r>
              <a:rPr lang="en-US" dirty="0"/>
              <a:t>(</a:t>
            </a:r>
            <a:r>
              <a:rPr lang="en-US" dirty="0" err="1" smtClean="0"/>
              <a:t>triệu</a:t>
            </a:r>
            <a:r>
              <a:rPr lang="en-US" dirty="0" smtClean="0"/>
              <a:t> </a:t>
            </a:r>
            <a:r>
              <a:rPr lang="en-US" dirty="0" err="1" smtClean="0"/>
              <a:t>lượt</a:t>
            </a:r>
            <a:r>
              <a:rPr lang="en-US" dirty="0" smtClean="0"/>
              <a:t>)</a:t>
            </a:r>
            <a:endParaRPr lang="en-US" dirty="0"/>
          </a:p>
        </c:rich>
      </c:tx>
      <c:layout/>
      <c:overlay val="0"/>
    </c:title>
    <c:autoTitleDeleted val="0"/>
    <c:plotArea>
      <c:layout/>
      <c:barChart>
        <c:barDir val="col"/>
        <c:grouping val="clustered"/>
        <c:varyColors val="0"/>
        <c:ser>
          <c:idx val="0"/>
          <c:order val="0"/>
          <c:tx>
            <c:strRef>
              <c:f>Sheet1!$B$1</c:f>
              <c:strCache>
                <c:ptCount val="1"/>
                <c:pt idx="0">
                  <c:v>Lượt người gửi hồ sơ và nhận KQ giải quyết TTHC</c:v>
                </c:pt>
              </c:strCache>
            </c:strRef>
          </c:tx>
          <c:invertIfNegative val="0"/>
          <c:dLbls>
            <c:showLegendKey val="0"/>
            <c:showVal val="1"/>
            <c:showCatName val="0"/>
            <c:showSerName val="0"/>
            <c:showPercent val="0"/>
            <c:showBubbleSize val="0"/>
            <c:showLeaderLines val="0"/>
          </c:dLbls>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5</c:v>
                </c:pt>
                <c:pt idx="1">
                  <c:v>8</c:v>
                </c:pt>
                <c:pt idx="2">
                  <c:v>11.5</c:v>
                </c:pt>
                <c:pt idx="3">
                  <c:v>12</c:v>
                </c:pt>
                <c:pt idx="4">
                  <c:v>13</c:v>
                </c:pt>
                <c:pt idx="5">
                  <c:v>6.7</c:v>
                </c:pt>
              </c:numCache>
            </c:numRef>
          </c:val>
        </c:ser>
        <c:dLbls>
          <c:showLegendKey val="0"/>
          <c:showVal val="0"/>
          <c:showCatName val="0"/>
          <c:showSerName val="0"/>
          <c:showPercent val="0"/>
          <c:showBubbleSize val="0"/>
        </c:dLbls>
        <c:gapWidth val="150"/>
        <c:axId val="178205056"/>
        <c:axId val="178206592"/>
      </c:barChart>
      <c:catAx>
        <c:axId val="178205056"/>
        <c:scaling>
          <c:orientation val="minMax"/>
        </c:scaling>
        <c:delete val="0"/>
        <c:axPos val="b"/>
        <c:numFmt formatCode="General" sourceLinked="1"/>
        <c:majorTickMark val="out"/>
        <c:minorTickMark val="none"/>
        <c:tickLblPos val="nextTo"/>
        <c:crossAx val="178206592"/>
        <c:crosses val="autoZero"/>
        <c:auto val="1"/>
        <c:lblAlgn val="ctr"/>
        <c:lblOffset val="100"/>
        <c:noMultiLvlLbl val="0"/>
      </c:catAx>
      <c:valAx>
        <c:axId val="178206592"/>
        <c:scaling>
          <c:orientation val="minMax"/>
        </c:scaling>
        <c:delete val="0"/>
        <c:axPos val="l"/>
        <c:majorGridlines/>
        <c:numFmt formatCode="General" sourceLinked="1"/>
        <c:majorTickMark val="out"/>
        <c:minorTickMark val="none"/>
        <c:tickLblPos val="nextTo"/>
        <c:crossAx val="1782050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970938" y="0"/>
            <a:ext cx="3037840" cy="465138"/>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5C21BFE6-8911-4EF7-B4EE-E9678D5C143C}" type="datetimeFigureOut">
              <a:rPr lang="en-US"/>
              <a:pPr>
                <a:defRPr/>
              </a:pPr>
              <a:t>7/25/2019</a:t>
            </a:fld>
            <a:endParaRPr lang="en-US"/>
          </a:p>
        </p:txBody>
      </p:sp>
      <p:sp>
        <p:nvSpPr>
          <p:cNvPr id="4" name="Footer Placeholder 3"/>
          <p:cNvSpPr>
            <a:spLocks noGrp="1"/>
          </p:cNvSpPr>
          <p:nvPr>
            <p:ph type="ftr" sz="quarter" idx="2"/>
          </p:nvPr>
        </p:nvSpPr>
        <p:spPr>
          <a:xfrm>
            <a:off x="0" y="8829675"/>
            <a:ext cx="3037840" cy="465138"/>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970938" y="8829675"/>
            <a:ext cx="3037840" cy="465138"/>
          </a:xfrm>
          <a:prstGeom prst="rect">
            <a:avLst/>
          </a:prstGeom>
        </p:spPr>
        <p:txBody>
          <a:bodyPr vert="horz" lIns="91440" tIns="45720" rIns="91440" bIns="45720" rtlCol="0" anchor="b"/>
          <a:lstStyle>
            <a:lvl1pPr algn="r">
              <a:defRPr sz="1200">
                <a:latin typeface="Arial" charset="0"/>
                <a:ea typeface="ＭＳ Ｐゴシック" charset="-128"/>
                <a:cs typeface="ＭＳ Ｐゴシック" charset="-128"/>
              </a:defRPr>
            </a:lvl1pPr>
          </a:lstStyle>
          <a:p>
            <a:pPr>
              <a:defRPr/>
            </a:pPr>
            <a:fld id="{5A93BBF4-AA47-4C96-A6D0-D6529E24FCC0}" type="slidenum">
              <a:rPr lang="en-US"/>
              <a:pPr>
                <a:defRPr/>
              </a:pPr>
              <a:t>‹#›</a:t>
            </a:fld>
            <a:endParaRPr lang="en-US"/>
          </a:p>
        </p:txBody>
      </p:sp>
    </p:spTree>
    <p:extLst>
      <p:ext uri="{BB962C8B-B14F-4D97-AF65-F5344CB8AC3E}">
        <p14:creationId xmlns:p14="http://schemas.microsoft.com/office/powerpoint/2010/main" val="3681032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970938" y="0"/>
            <a:ext cx="3037840" cy="465138"/>
          </a:xfrm>
          <a:prstGeom prst="rect">
            <a:avLst/>
          </a:prstGeom>
        </p:spPr>
        <p:txBody>
          <a:bodyPr vert="horz" lIns="91440" tIns="45720" rIns="91440" bIns="45720" rtlCol="0"/>
          <a:lstStyle>
            <a:lvl1pPr algn="r">
              <a:defRPr sz="1200">
                <a:latin typeface="Arial" charset="0"/>
                <a:ea typeface="ＭＳ Ｐゴシック" charset="-128"/>
                <a:cs typeface="ＭＳ Ｐゴシック" charset="-128"/>
              </a:defRPr>
            </a:lvl1pPr>
          </a:lstStyle>
          <a:p>
            <a:pPr>
              <a:defRPr/>
            </a:pPr>
            <a:fld id="{D9A8C88D-625B-4411-A1D3-DBE939CE37D6}" type="datetimeFigureOut">
              <a:rPr lang="en-US"/>
              <a:pPr>
                <a:defRPr/>
              </a:pPr>
              <a:t>7/25/2019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416426"/>
            <a:ext cx="560832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7840" cy="465138"/>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970938" y="8829675"/>
            <a:ext cx="3037840" cy="465138"/>
          </a:xfrm>
          <a:prstGeom prst="rect">
            <a:avLst/>
          </a:prstGeom>
        </p:spPr>
        <p:txBody>
          <a:bodyPr vert="horz" lIns="91440" tIns="45720" rIns="91440" bIns="45720" rtlCol="0" anchor="b"/>
          <a:lstStyle>
            <a:lvl1pPr algn="r">
              <a:defRPr sz="1200">
                <a:latin typeface="Arial" charset="0"/>
                <a:ea typeface="ＭＳ Ｐゴシック" charset="-128"/>
                <a:cs typeface="ＭＳ Ｐゴシック" charset="-128"/>
              </a:defRPr>
            </a:lvl1pPr>
          </a:lstStyle>
          <a:p>
            <a:pPr>
              <a:defRPr/>
            </a:pPr>
            <a:fld id="{B2EA1AC0-9EC1-431D-A32D-828547D85461}" type="slidenum">
              <a:rPr lang="en-US"/>
              <a:pPr>
                <a:defRPr/>
              </a:pPr>
              <a:t>‹#›</a:t>
            </a:fld>
            <a:endParaRPr lang="en-US"/>
          </a:p>
        </p:txBody>
      </p:sp>
    </p:spTree>
    <p:extLst>
      <p:ext uri="{BB962C8B-B14F-4D97-AF65-F5344CB8AC3E}">
        <p14:creationId xmlns:p14="http://schemas.microsoft.com/office/powerpoint/2010/main" val="30122566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3238" y="955675"/>
            <a:ext cx="8485188" cy="47736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6E1C68D-8EA6-424E-B237-3A692ADA1838}" type="slidenum">
              <a:rPr lang="en-US" altLang="en-US" smtClean="0"/>
              <a:pPr>
                <a:defRPr/>
              </a:pPr>
              <a:t>1</a:t>
            </a:fld>
            <a:endParaRPr lang="en-US" altLang="en-US"/>
          </a:p>
        </p:txBody>
      </p:sp>
    </p:spTree>
    <p:extLst>
      <p:ext uri="{BB962C8B-B14F-4D97-AF65-F5344CB8AC3E}">
        <p14:creationId xmlns:p14="http://schemas.microsoft.com/office/powerpoint/2010/main" val="389691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2EA1AC0-9EC1-431D-A32D-828547D85461}" type="slidenum">
              <a:rPr lang="en-US" smtClean="0"/>
              <a:pPr>
                <a:defRPr/>
              </a:pPr>
              <a:t>4</a:t>
            </a:fld>
            <a:endParaRPr lang="en-US"/>
          </a:p>
        </p:txBody>
      </p:sp>
    </p:spTree>
    <p:extLst>
      <p:ext uri="{BB962C8B-B14F-4D97-AF65-F5344CB8AC3E}">
        <p14:creationId xmlns:p14="http://schemas.microsoft.com/office/powerpoint/2010/main" val="422930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2EA1AC0-9EC1-431D-A32D-828547D85461}" type="slidenum">
              <a:rPr lang="en-US" smtClean="0"/>
              <a:pPr>
                <a:defRPr/>
              </a:pPr>
              <a:t>5</a:t>
            </a:fld>
            <a:endParaRPr lang="en-US"/>
          </a:p>
        </p:txBody>
      </p:sp>
    </p:spTree>
    <p:extLst>
      <p:ext uri="{BB962C8B-B14F-4D97-AF65-F5344CB8AC3E}">
        <p14:creationId xmlns:p14="http://schemas.microsoft.com/office/powerpoint/2010/main" val="166084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A1AC0-9EC1-431D-A32D-828547D85461}" type="slidenum">
              <a:rPr lang="en-US" smtClean="0"/>
              <a:pPr>
                <a:defRPr/>
              </a:pPr>
              <a:t>11</a:t>
            </a:fld>
            <a:endParaRPr lang="en-US"/>
          </a:p>
        </p:txBody>
      </p:sp>
    </p:spTree>
    <p:extLst>
      <p:ext uri="{BB962C8B-B14F-4D97-AF65-F5344CB8AC3E}">
        <p14:creationId xmlns:p14="http://schemas.microsoft.com/office/powerpoint/2010/main" val="75390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06400" y="696913"/>
            <a:ext cx="6197600" cy="3486150"/>
          </a:xfrm>
          <a:ln/>
        </p:spPr>
      </p:sp>
      <p:sp>
        <p:nvSpPr>
          <p:cNvPr id="32771"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5168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lvl1pPr algn="ctr">
              <a:defRPr>
                <a:solidFill>
                  <a:srgbClr val="003074"/>
                </a:solidFill>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892D7E7-B65A-492B-BD8D-A6BC72022D2E}" type="datetime1">
              <a:rPr lang="en-US" smtClean="0"/>
              <a:t>7/25/2019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325ACC-EA21-45A1-8FEF-5D357D4D23A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5B237C9-A065-41A2-9B7F-E42F5AE154F9}" type="datetime1">
              <a:rPr lang="en-US" smtClean="0"/>
              <a:t>7/25/2019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E6F4A5-D794-46A3-A708-9E724BD4569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200" b="1" cap="all">
                <a:solidFill>
                  <a:srgbClr val="21427F"/>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40404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E02725-E1CE-4C5F-BF8F-586F15046057}" type="datetime1">
              <a:rPr lang="en-US" smtClean="0"/>
              <a:t>7/25/2019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0C7BED-B9B7-4181-991F-EFA20E72134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3"/>
            <a:ext cx="53848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3"/>
            <a:ext cx="53848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76202"/>
            <a:ext cx="10972800" cy="870559"/>
          </a:xfrm>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84258768-396F-42AE-99E1-9BADFAF77FA8}" type="datetime1">
              <a:rPr lang="en-US" smtClean="0"/>
              <a:t>7/25/2019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489914-E4E6-42D3-AE76-CC9B1B86602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219200"/>
            <a:ext cx="5386917" cy="639762"/>
          </a:xfrm>
        </p:spPr>
        <p:txBody>
          <a:bodyPr anchor="b"/>
          <a:lstStyle>
            <a:lvl1pPr marL="0" indent="0">
              <a:buNone/>
              <a:defRPr sz="2100" b="1">
                <a:solidFill>
                  <a:srgbClr val="2142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1858965"/>
            <a:ext cx="5386917" cy="4267201"/>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9" y="1219200"/>
            <a:ext cx="5389033" cy="639762"/>
          </a:xfrm>
        </p:spPr>
        <p:txBody>
          <a:bodyPr anchor="b"/>
          <a:lstStyle>
            <a:lvl1pPr marL="0" indent="0">
              <a:buNone/>
              <a:defRPr sz="2100" b="1">
                <a:solidFill>
                  <a:srgbClr val="2142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1858965"/>
            <a:ext cx="5389033" cy="4267201"/>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01AA7C3D-EEA4-45C1-AD21-4FC680957309}" type="datetime1">
              <a:rPr lang="en-US" smtClean="0"/>
              <a:t>7/25/2019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D403AC0-0D50-4C7F-AB49-19F4257E85D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8397A53-E206-45D2-8079-BC792A223C67}" type="datetime1">
              <a:rPr lang="en-US" smtClean="0"/>
              <a:t>7/25/2019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7E47C4D-837F-4059-97BA-22A0FA7E6CD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43510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1435103"/>
            <a:ext cx="6815667"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2597153"/>
            <a:ext cx="4011084" cy="35290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005F6E-296D-490A-B05A-8C1A0267BBDB}" type="datetime1">
              <a:rPr lang="en-US" smtClean="0"/>
              <a:t>7/25/2019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F04FCF-0E99-44A8-8220-FC0CA221720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1295402"/>
            <a:ext cx="7315200" cy="34321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15B163-FC8A-4C88-8AE2-A67505419EE6}" type="datetime1">
              <a:rPr lang="en-US" smtClean="0"/>
              <a:t>7/25/2019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084B97-1F5D-4510-98ED-1E0CFF2F2721}"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3" descr="PPT_header-01.tif"/>
          <p:cNvPicPr>
            <a:picLocks noChangeAspect="1"/>
          </p:cNvPicPr>
          <p:nvPr/>
        </p:nvPicPr>
        <p:blipFill>
          <a:blip r:embed="rId10"/>
          <a:srcRect/>
          <a:stretch>
            <a:fillRect/>
          </a:stretch>
        </p:blipFill>
        <p:spPr bwMode="auto">
          <a:xfrm>
            <a:off x="0" y="0"/>
            <a:ext cx="12192000" cy="1027113"/>
          </a:xfrm>
          <a:prstGeom prst="rect">
            <a:avLst/>
          </a:prstGeom>
          <a:noFill/>
          <a:ln w="9525">
            <a:noFill/>
            <a:miter lim="800000"/>
            <a:headEnd/>
            <a:tailEnd/>
          </a:ln>
        </p:spPr>
      </p:pic>
      <p:sp>
        <p:nvSpPr>
          <p:cNvPr id="1027" name="Title Placeholder 1"/>
          <p:cNvSpPr>
            <a:spLocks noGrp="1"/>
          </p:cNvSpPr>
          <p:nvPr>
            <p:ph type="title"/>
          </p:nvPr>
        </p:nvSpPr>
        <p:spPr bwMode="auto">
          <a:xfrm>
            <a:off x="609600" y="76200"/>
            <a:ext cx="10972800" cy="869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609600" y="1600203"/>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mn-lt"/>
                <a:ea typeface="+mn-ea"/>
                <a:cs typeface="+mn-cs"/>
              </a:defRPr>
            </a:lvl1pPr>
          </a:lstStyle>
          <a:p>
            <a:pPr>
              <a:defRPr/>
            </a:pPr>
            <a:fld id="{C1CDDA7A-5541-4DA0-803E-56F3FAB3BA71}" type="datetime1">
              <a:rPr lang="en-US" smtClean="0"/>
              <a:t>7/25/2019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mn-lt"/>
                <a:ea typeface="+mn-ea"/>
                <a:cs typeface="+mn-cs"/>
              </a:defRPr>
            </a:lvl1pPr>
          </a:lstStyle>
          <a:p>
            <a:pPr>
              <a:defRPr/>
            </a:pPr>
            <a:fld id="{A4905F69-B951-45B4-9DDE-2F5D33C0A9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2800" kern="1200">
          <a:solidFill>
            <a:srgbClr val="21427F"/>
          </a:solidFill>
          <a:latin typeface="Arial"/>
          <a:ea typeface="ＭＳ Ｐゴシック" charset="-128"/>
          <a:cs typeface="Arial"/>
        </a:defRPr>
      </a:lvl1pPr>
      <a:lvl2pPr algn="l" defTabSz="457200" rtl="0" eaLnBrk="1" fontAlgn="base" hangingPunct="1">
        <a:spcBef>
          <a:spcPct val="0"/>
        </a:spcBef>
        <a:spcAft>
          <a:spcPct val="0"/>
        </a:spcAft>
        <a:defRPr sz="2800">
          <a:solidFill>
            <a:srgbClr val="21427F"/>
          </a:solidFill>
          <a:latin typeface="Arial" pitchFamily="34" charset="0"/>
          <a:ea typeface="ＭＳ Ｐゴシック" charset="-128"/>
          <a:cs typeface="Arial" pitchFamily="34" charset="0"/>
        </a:defRPr>
      </a:lvl2pPr>
      <a:lvl3pPr algn="l" defTabSz="457200" rtl="0" eaLnBrk="1" fontAlgn="base" hangingPunct="1">
        <a:spcBef>
          <a:spcPct val="0"/>
        </a:spcBef>
        <a:spcAft>
          <a:spcPct val="0"/>
        </a:spcAft>
        <a:defRPr sz="2800">
          <a:solidFill>
            <a:srgbClr val="21427F"/>
          </a:solidFill>
          <a:latin typeface="Arial" pitchFamily="34" charset="0"/>
          <a:ea typeface="ＭＳ Ｐゴシック" charset="-128"/>
          <a:cs typeface="Arial" pitchFamily="34" charset="0"/>
        </a:defRPr>
      </a:lvl3pPr>
      <a:lvl4pPr algn="l" defTabSz="457200" rtl="0" eaLnBrk="1" fontAlgn="base" hangingPunct="1">
        <a:spcBef>
          <a:spcPct val="0"/>
        </a:spcBef>
        <a:spcAft>
          <a:spcPct val="0"/>
        </a:spcAft>
        <a:defRPr sz="2800">
          <a:solidFill>
            <a:srgbClr val="21427F"/>
          </a:solidFill>
          <a:latin typeface="Arial" pitchFamily="34" charset="0"/>
          <a:ea typeface="ＭＳ Ｐゴシック" charset="-128"/>
          <a:cs typeface="Arial" pitchFamily="34" charset="0"/>
        </a:defRPr>
      </a:lvl4pPr>
      <a:lvl5pPr algn="l" defTabSz="457200" rtl="0" eaLnBrk="1" fontAlgn="base" hangingPunct="1">
        <a:spcBef>
          <a:spcPct val="0"/>
        </a:spcBef>
        <a:spcAft>
          <a:spcPct val="0"/>
        </a:spcAft>
        <a:defRPr sz="2800">
          <a:solidFill>
            <a:srgbClr val="21427F"/>
          </a:solidFill>
          <a:latin typeface="Arial" pitchFamily="34" charset="0"/>
          <a:ea typeface="ＭＳ Ｐゴシック" charset="-128"/>
          <a:cs typeface="Arial" pitchFamily="34" charset="0"/>
        </a:defRPr>
      </a:lvl5pPr>
      <a:lvl6pPr marL="4572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6pPr>
      <a:lvl7pPr marL="9144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7pPr>
      <a:lvl8pPr marL="13716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8pPr>
      <a:lvl9pPr marL="18288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rgbClr val="404040"/>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1600" kern="1200">
          <a:solidFill>
            <a:srgbClr val="404040"/>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600" kern="1200">
          <a:solidFill>
            <a:srgbClr val="404040"/>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600" kern="1200">
          <a:solidFill>
            <a:srgbClr val="404040"/>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600" kern="1200">
          <a:solidFill>
            <a:srgbClr val="404040"/>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
          <p:cNvSpPr>
            <a:spLocks noChangeArrowheads="1"/>
          </p:cNvSpPr>
          <p:nvPr/>
        </p:nvSpPr>
        <p:spPr bwMode="auto">
          <a:xfrm>
            <a:off x="1952625" y="2786063"/>
            <a:ext cx="635793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31863">
              <a:defRPr sz="2800">
                <a:solidFill>
                  <a:schemeClr val="tx1"/>
                </a:solidFill>
                <a:latin typeface="Times New Roman" panose="02020603050405020304" pitchFamily="18" charset="0"/>
              </a:defRPr>
            </a:lvl1pPr>
            <a:lvl2pPr marL="742950" indent="-285750" defTabSz="931863">
              <a:defRPr sz="2800">
                <a:solidFill>
                  <a:schemeClr val="tx1"/>
                </a:solidFill>
                <a:latin typeface="Times New Roman" panose="02020603050405020304" pitchFamily="18" charset="0"/>
              </a:defRPr>
            </a:lvl2pPr>
            <a:lvl3pPr marL="1143000" indent="-228600" defTabSz="931863">
              <a:defRPr sz="2800">
                <a:solidFill>
                  <a:schemeClr val="tx1"/>
                </a:solidFill>
                <a:latin typeface="Times New Roman" panose="02020603050405020304" pitchFamily="18" charset="0"/>
              </a:defRPr>
            </a:lvl3pPr>
            <a:lvl4pPr marL="1600200" indent="-228600" defTabSz="931863">
              <a:defRPr sz="2800">
                <a:solidFill>
                  <a:schemeClr val="tx1"/>
                </a:solidFill>
                <a:latin typeface="Times New Roman" panose="02020603050405020304" pitchFamily="18" charset="0"/>
              </a:defRPr>
            </a:lvl4pPr>
            <a:lvl5pPr marL="2057400" indent="-228600" defTabSz="931863">
              <a:defRPr sz="28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r>
              <a:rPr lang="en-US" altLang="en-US" sz="3000" b="1">
                <a:solidFill>
                  <a:schemeClr val="accent6">
                    <a:lumMod val="75000"/>
                  </a:schemeClr>
                </a:solidFill>
                <a:latin typeface="Arial" panose="020B0604020202020204" pitchFamily="34" charset="0"/>
                <a:cs typeface="Arial" panose="020B0604020202020204" pitchFamily="34" charset="0"/>
              </a:rPr>
              <a:t>HƯỚNG DẪN TRIỂN KHAI </a:t>
            </a:r>
          </a:p>
          <a:p>
            <a:pPr eaLnBrk="1" hangingPunct="1"/>
            <a:r>
              <a:rPr lang="en-US" altLang="en-US" sz="3000" b="1">
                <a:solidFill>
                  <a:schemeClr val="accent6">
                    <a:lumMod val="75000"/>
                  </a:schemeClr>
                </a:solidFill>
                <a:latin typeface="Arial" panose="020B0604020202020204" pitchFamily="34" charset="0"/>
                <a:cs typeface="Arial" panose="020B0604020202020204" pitchFamily="34" charset="0"/>
              </a:rPr>
              <a:t>XÂY DỰNG VHDN BĐVN</a:t>
            </a:r>
          </a:p>
          <a:p>
            <a:pPr eaLnBrk="1" hangingPunct="1"/>
            <a:endParaRPr lang="en-US" altLang="en-US" sz="3000" b="1">
              <a:solidFill>
                <a:schemeClr val="accent6">
                  <a:lumMod val="75000"/>
                </a:schemeClr>
              </a:solidFill>
              <a:latin typeface="Arial" panose="020B0604020202020204" pitchFamily="34" charset="0"/>
              <a:cs typeface="Arial" panose="020B0604020202020204" pitchFamily="34" charset="0"/>
            </a:endParaRPr>
          </a:p>
        </p:txBody>
      </p:sp>
      <p:sp>
        <p:nvSpPr>
          <p:cNvPr id="4098" name="Rectangle 3"/>
          <p:cNvSpPr>
            <a:spLocks noChangeArrowheads="1"/>
          </p:cNvSpPr>
          <p:nvPr/>
        </p:nvSpPr>
        <p:spPr bwMode="auto">
          <a:xfrm>
            <a:off x="2896196" y="4857750"/>
            <a:ext cx="6399609"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Times New Roman" panose="02020603050405020304" pitchFamily="18" charset="0"/>
              </a:defRPr>
            </a:lvl1pPr>
            <a:lvl2pPr marL="742950" indent="-285750" defTabSz="931863">
              <a:defRPr sz="2800">
                <a:solidFill>
                  <a:schemeClr val="tx1"/>
                </a:solidFill>
                <a:latin typeface="Times New Roman" panose="02020603050405020304" pitchFamily="18" charset="0"/>
              </a:defRPr>
            </a:lvl2pPr>
            <a:lvl3pPr marL="1143000" indent="-228600" defTabSz="931863">
              <a:defRPr sz="2800">
                <a:solidFill>
                  <a:schemeClr val="tx1"/>
                </a:solidFill>
                <a:latin typeface="Times New Roman" panose="02020603050405020304" pitchFamily="18" charset="0"/>
              </a:defRPr>
            </a:lvl3pPr>
            <a:lvl4pPr marL="1600200" indent="-228600" defTabSz="931863">
              <a:defRPr sz="2800">
                <a:solidFill>
                  <a:schemeClr val="tx1"/>
                </a:solidFill>
                <a:latin typeface="Times New Roman" panose="02020603050405020304" pitchFamily="18" charset="0"/>
              </a:defRPr>
            </a:lvl4pPr>
            <a:lvl5pPr marL="2057400" indent="-228600" defTabSz="931863">
              <a:defRPr sz="28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spcBef>
                <a:spcPct val="20000"/>
              </a:spcBef>
              <a:buFont typeface="Wingdings" panose="05000000000000000000" pitchFamily="2" charset="2"/>
              <a:buNone/>
            </a:pPr>
            <a:endParaRPr lang="vi-VN" altLang="en-US" sz="2250">
              <a:solidFill>
                <a:srgbClr val="333399"/>
              </a:solidFill>
            </a:endParaRPr>
          </a:p>
        </p:txBody>
      </p:sp>
      <p:sp>
        <p:nvSpPr>
          <p:cNvPr id="4101" name="Rectangle 7"/>
          <p:cNvSpPr>
            <a:spLocks noChangeArrowheads="1"/>
          </p:cNvSpPr>
          <p:nvPr/>
        </p:nvSpPr>
        <p:spPr bwMode="auto">
          <a:xfrm>
            <a:off x="2024062" y="5119595"/>
            <a:ext cx="4929188"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31863">
              <a:defRPr sz="2800">
                <a:solidFill>
                  <a:schemeClr val="tx1"/>
                </a:solidFill>
                <a:latin typeface="Times New Roman" panose="02020603050405020304" pitchFamily="18" charset="0"/>
              </a:defRPr>
            </a:lvl1pPr>
            <a:lvl2pPr marL="742950" indent="-285750" defTabSz="931863">
              <a:defRPr sz="2800">
                <a:solidFill>
                  <a:schemeClr val="tx1"/>
                </a:solidFill>
                <a:latin typeface="Times New Roman" panose="02020603050405020304" pitchFamily="18" charset="0"/>
              </a:defRPr>
            </a:lvl2pPr>
            <a:lvl3pPr marL="1143000" indent="-228600" defTabSz="931863">
              <a:defRPr sz="2800">
                <a:solidFill>
                  <a:schemeClr val="tx1"/>
                </a:solidFill>
                <a:latin typeface="Times New Roman" panose="02020603050405020304" pitchFamily="18" charset="0"/>
              </a:defRPr>
            </a:lvl3pPr>
            <a:lvl4pPr marL="1600200" indent="-228600" defTabSz="931863">
              <a:defRPr sz="2800">
                <a:solidFill>
                  <a:schemeClr val="tx1"/>
                </a:solidFill>
                <a:latin typeface="Times New Roman" panose="02020603050405020304" pitchFamily="18" charset="0"/>
              </a:defRPr>
            </a:lvl4pPr>
            <a:lvl5pPr marL="2057400" indent="-228600" defTabSz="931863">
              <a:defRPr sz="28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r>
              <a:rPr lang="en-US" altLang="en-US" sz="1875" b="1" i="1">
                <a:solidFill>
                  <a:schemeClr val="bg1"/>
                </a:solidFill>
                <a:latin typeface="Arial" panose="020B0604020202020204" pitchFamily="34" charset="0"/>
                <a:cs typeface="Arial" panose="020B0604020202020204" pitchFamily="34" charset="0"/>
              </a:rPr>
              <a:t>Hà Nội, tháng 4/2018</a:t>
            </a:r>
            <a:endParaRPr lang="vi-VN" altLang="en-US" sz="1875" b="1" i="1" dirty="0">
              <a:solidFill>
                <a:schemeClr val="bg1"/>
              </a:solidFill>
              <a:latin typeface="Arial" panose="020B0604020202020204" pitchFamily="34" charset="0"/>
              <a:cs typeface="Arial" panose="020B0604020202020204" pitchFamily="34" charset="0"/>
            </a:endParaRPr>
          </a:p>
        </p:txBody>
      </p:sp>
      <p:grpSp>
        <p:nvGrpSpPr>
          <p:cNvPr id="4" name="Group 3"/>
          <p:cNvGrpSpPr/>
          <p:nvPr/>
        </p:nvGrpSpPr>
        <p:grpSpPr>
          <a:xfrm>
            <a:off x="0" y="193741"/>
            <a:ext cx="12192000" cy="6706195"/>
            <a:chOff x="-7257" y="-66675"/>
            <a:chExt cx="11976555" cy="7153275"/>
          </a:xfrm>
        </p:grpSpPr>
        <p:pic>
          <p:nvPicPr>
            <p:cNvPr id="4099" name="Picture 7" descr="C:\Users\HG\Desktop\layout-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834"/>
            <a:stretch/>
          </p:blipFill>
          <p:spPr bwMode="auto">
            <a:xfrm>
              <a:off x="1596573" y="-66675"/>
              <a:ext cx="10372725" cy="707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C:\Users\HG\Desktop\layout-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1195" b="7853"/>
            <a:stretch/>
          </p:blipFill>
          <p:spPr bwMode="auto">
            <a:xfrm>
              <a:off x="-7257" y="-66675"/>
              <a:ext cx="6099630" cy="715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Rectangle 2"/>
          <p:cNvSpPr/>
          <p:nvPr/>
        </p:nvSpPr>
        <p:spPr>
          <a:xfrm>
            <a:off x="685800" y="5257927"/>
            <a:ext cx="6096000" cy="380873"/>
          </a:xfrm>
          <a:prstGeom prst="rect">
            <a:avLst/>
          </a:prstGeom>
        </p:spPr>
        <p:txBody>
          <a:bodyPr>
            <a:spAutoFit/>
          </a:bodyPr>
          <a:lstStyle/>
          <a:p>
            <a:pPr algn="ctr"/>
            <a:r>
              <a:rPr lang="en-US" sz="1875" b="1" dirty="0" smtClean="0">
                <a:solidFill>
                  <a:schemeClr val="tx2"/>
                </a:solidFill>
                <a:latin typeface="Arial" panose="020B0604020202020204" pitchFamily="34" charset="0"/>
                <a:cs typeface="Arial" panose="020B0604020202020204" pitchFamily="34" charset="0"/>
              </a:rPr>
              <a:t>TP. </a:t>
            </a:r>
            <a:r>
              <a:rPr lang="en-US" sz="1875" b="1" dirty="0" err="1" smtClean="0">
                <a:solidFill>
                  <a:schemeClr val="tx2"/>
                </a:solidFill>
                <a:latin typeface="Arial" panose="020B0604020202020204" pitchFamily="34" charset="0"/>
                <a:cs typeface="Arial" panose="020B0604020202020204" pitchFamily="34" charset="0"/>
              </a:rPr>
              <a:t>Huế</a:t>
            </a:r>
            <a:r>
              <a:rPr lang="en-US" sz="1875" b="1" dirty="0" smtClean="0">
                <a:solidFill>
                  <a:schemeClr val="tx2"/>
                </a:solidFill>
                <a:latin typeface="Arial" panose="020B0604020202020204" pitchFamily="34" charset="0"/>
                <a:cs typeface="Arial" panose="020B0604020202020204" pitchFamily="34" charset="0"/>
              </a:rPr>
              <a:t> - </a:t>
            </a:r>
            <a:r>
              <a:rPr lang="en-US" sz="1875" b="1" dirty="0" err="1" smtClean="0">
                <a:solidFill>
                  <a:schemeClr val="tx2"/>
                </a:solidFill>
                <a:latin typeface="Arial" panose="020B0604020202020204" pitchFamily="34" charset="0"/>
                <a:cs typeface="Arial" panose="020B0604020202020204" pitchFamily="34" charset="0"/>
              </a:rPr>
              <a:t>Tháng</a:t>
            </a:r>
            <a:r>
              <a:rPr lang="en-US" sz="1875" b="1" dirty="0" smtClean="0">
                <a:solidFill>
                  <a:schemeClr val="tx2"/>
                </a:solidFill>
                <a:latin typeface="Arial" panose="020B0604020202020204" pitchFamily="34" charset="0"/>
                <a:cs typeface="Arial" panose="020B0604020202020204" pitchFamily="34" charset="0"/>
              </a:rPr>
              <a:t> 7 </a:t>
            </a:r>
            <a:r>
              <a:rPr lang="en-US" sz="1875" b="1" dirty="0" err="1" smtClean="0">
                <a:solidFill>
                  <a:schemeClr val="tx2"/>
                </a:solidFill>
                <a:latin typeface="Arial" panose="020B0604020202020204" pitchFamily="34" charset="0"/>
                <a:cs typeface="Arial" panose="020B0604020202020204" pitchFamily="34" charset="0"/>
              </a:rPr>
              <a:t>năm</a:t>
            </a:r>
            <a:r>
              <a:rPr lang="en-US" sz="1875" b="1" dirty="0" smtClean="0">
                <a:solidFill>
                  <a:schemeClr val="tx2"/>
                </a:solidFill>
                <a:latin typeface="Arial" panose="020B0604020202020204" pitchFamily="34" charset="0"/>
                <a:cs typeface="Arial" panose="020B0604020202020204" pitchFamily="34" charset="0"/>
              </a:rPr>
              <a:t> 2019</a:t>
            </a:r>
            <a:endParaRPr lang="en-US" sz="1875" b="1" dirty="0">
              <a:solidFill>
                <a:schemeClr val="tx2"/>
              </a:solidFill>
              <a:latin typeface="Arial" panose="020B0604020202020204" pitchFamily="34" charset="0"/>
              <a:cs typeface="Arial" panose="020B0604020202020204" pitchFamily="34" charset="0"/>
            </a:endParaRPr>
          </a:p>
        </p:txBody>
      </p:sp>
      <p:sp>
        <p:nvSpPr>
          <p:cNvPr id="13" name="Title 1"/>
          <p:cNvSpPr txBox="1">
            <a:spLocks/>
          </p:cNvSpPr>
          <p:nvPr/>
        </p:nvSpPr>
        <p:spPr bwMode="auto">
          <a:xfrm>
            <a:off x="-24680" y="3722166"/>
            <a:ext cx="8462963" cy="6429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400" b="1" kern="1200">
                <a:solidFill>
                  <a:schemeClr val="bg1"/>
                </a:solidFill>
                <a:latin typeface="Arial"/>
                <a:ea typeface="MS PGothic" pitchFamily="34" charset="-128"/>
                <a:cs typeface="Arial"/>
              </a:defRPr>
            </a:lvl1pPr>
            <a:lvl2pPr algn="l" defTabSz="457200" rtl="0" eaLnBrk="0" fontAlgn="base" hangingPunct="0">
              <a:spcBef>
                <a:spcPct val="0"/>
              </a:spcBef>
              <a:spcAft>
                <a:spcPct val="0"/>
              </a:spcAft>
              <a:defRPr sz="2800">
                <a:solidFill>
                  <a:srgbClr val="21427F"/>
                </a:solidFill>
                <a:latin typeface="Arial" charset="0"/>
                <a:ea typeface="MS PGothic" pitchFamily="34" charset="-128"/>
                <a:cs typeface="Arial" charset="0"/>
              </a:defRPr>
            </a:lvl2pPr>
            <a:lvl3pPr algn="l" defTabSz="457200" rtl="0" eaLnBrk="0" fontAlgn="base" hangingPunct="0">
              <a:spcBef>
                <a:spcPct val="0"/>
              </a:spcBef>
              <a:spcAft>
                <a:spcPct val="0"/>
              </a:spcAft>
              <a:defRPr sz="2800">
                <a:solidFill>
                  <a:srgbClr val="21427F"/>
                </a:solidFill>
                <a:latin typeface="Arial" charset="0"/>
                <a:ea typeface="MS PGothic" pitchFamily="34" charset="-128"/>
                <a:cs typeface="Arial" charset="0"/>
              </a:defRPr>
            </a:lvl3pPr>
            <a:lvl4pPr algn="l" defTabSz="457200" rtl="0" eaLnBrk="0" fontAlgn="base" hangingPunct="0">
              <a:spcBef>
                <a:spcPct val="0"/>
              </a:spcBef>
              <a:spcAft>
                <a:spcPct val="0"/>
              </a:spcAft>
              <a:defRPr sz="2800">
                <a:solidFill>
                  <a:srgbClr val="21427F"/>
                </a:solidFill>
                <a:latin typeface="Arial" charset="0"/>
                <a:ea typeface="MS PGothic" pitchFamily="34" charset="-128"/>
                <a:cs typeface="Arial" charset="0"/>
              </a:defRPr>
            </a:lvl4pPr>
            <a:lvl5pPr algn="l" defTabSz="457200" rtl="0" eaLnBrk="0" fontAlgn="base" hangingPunct="0">
              <a:spcBef>
                <a:spcPct val="0"/>
              </a:spcBef>
              <a:spcAft>
                <a:spcPct val="0"/>
              </a:spcAft>
              <a:defRPr sz="2800">
                <a:solidFill>
                  <a:srgbClr val="21427F"/>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6pPr>
            <a:lvl7pPr marL="9144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7pPr>
            <a:lvl8pPr marL="13716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8pPr>
            <a:lvl9pPr marL="1828800" algn="ctr" defTabSz="457200" rtl="0" eaLnBrk="1" fontAlgn="base" hangingPunct="1">
              <a:spcBef>
                <a:spcPct val="0"/>
              </a:spcBef>
              <a:spcAft>
                <a:spcPct val="0"/>
              </a:spcAft>
              <a:defRPr sz="3600">
                <a:solidFill>
                  <a:schemeClr val="tx1"/>
                </a:solidFill>
                <a:latin typeface="Helvetica" charset="0"/>
                <a:ea typeface="ＭＳ Ｐゴシック" charset="-128"/>
                <a:cs typeface="ＭＳ Ｐゴシック" charset="-128"/>
              </a:defRPr>
            </a:lvl9pPr>
          </a:lstStyle>
          <a:p>
            <a:pPr algn="ctr">
              <a:defRPr/>
            </a:pPr>
            <a:r>
              <a:rPr lang="en-US" sz="3200" dirty="0" err="1" smtClean="0">
                <a:latin typeface="Arial" pitchFamily="34" charset="0"/>
                <a:ea typeface="ＭＳ Ｐゴシック" charset="-128"/>
                <a:cs typeface="Arial" pitchFamily="34" charset="0"/>
              </a:rPr>
              <a:t>GIẢI</a:t>
            </a:r>
            <a:r>
              <a:rPr lang="en-US" sz="3200" dirty="0" smtClean="0">
                <a:latin typeface="Arial" pitchFamily="34" charset="0"/>
                <a:ea typeface="ＭＳ Ｐゴシック" charset="-128"/>
                <a:cs typeface="Arial" pitchFamily="34" charset="0"/>
              </a:rPr>
              <a:t> </a:t>
            </a:r>
            <a:r>
              <a:rPr lang="en-US" sz="3200" dirty="0" err="1" smtClean="0">
                <a:latin typeface="Arial" pitchFamily="34" charset="0"/>
                <a:ea typeface="ＭＳ Ｐゴシック" charset="-128"/>
                <a:cs typeface="Arial" pitchFamily="34" charset="0"/>
              </a:rPr>
              <a:t>PHÁP</a:t>
            </a:r>
            <a:r>
              <a:rPr lang="en-US" sz="3200" dirty="0" smtClean="0">
                <a:latin typeface="Arial" pitchFamily="34" charset="0"/>
                <a:ea typeface="ＭＳ Ｐゴシック" charset="-128"/>
                <a:cs typeface="Arial" pitchFamily="34" charset="0"/>
              </a:rPr>
              <a:t> </a:t>
            </a:r>
            <a:r>
              <a:rPr lang="en-US" sz="3200" dirty="0" err="1" smtClean="0">
                <a:latin typeface="Arial" pitchFamily="34" charset="0"/>
                <a:ea typeface="ＭＳ Ｐゴシック" charset="-128"/>
                <a:cs typeface="Arial" pitchFamily="34" charset="0"/>
              </a:rPr>
              <a:t>HÀNH</a:t>
            </a:r>
            <a:r>
              <a:rPr lang="en-US" sz="3200" dirty="0" smtClean="0">
                <a:latin typeface="Arial" pitchFamily="34" charset="0"/>
                <a:ea typeface="ＭＳ Ｐゴシック" charset="-128"/>
                <a:cs typeface="Arial" pitchFamily="34" charset="0"/>
              </a:rPr>
              <a:t> </a:t>
            </a:r>
            <a:r>
              <a:rPr lang="en-US" sz="3200" dirty="0" err="1" smtClean="0">
                <a:latin typeface="Arial" pitchFamily="34" charset="0"/>
                <a:ea typeface="ＭＳ Ｐゴシック" charset="-128"/>
                <a:cs typeface="Arial" pitchFamily="34" charset="0"/>
              </a:rPr>
              <a:t>CHÍNH</a:t>
            </a:r>
            <a:r>
              <a:rPr lang="en-US" sz="3200" dirty="0" smtClean="0">
                <a:latin typeface="Arial" pitchFamily="34" charset="0"/>
                <a:ea typeface="ＭＳ Ｐゴシック" charset="-128"/>
                <a:cs typeface="Arial" pitchFamily="34" charset="0"/>
              </a:rPr>
              <a:t> </a:t>
            </a:r>
            <a:r>
              <a:rPr lang="en-US" sz="3200" dirty="0" err="1" smtClean="0">
                <a:latin typeface="Arial" pitchFamily="34" charset="0"/>
                <a:ea typeface="ＭＳ Ｐゴシック" charset="-128"/>
                <a:cs typeface="Arial" pitchFamily="34" charset="0"/>
              </a:rPr>
              <a:t>CÔNG</a:t>
            </a:r>
            <a:r>
              <a:rPr lang="en-US" sz="3200" dirty="0">
                <a:latin typeface="Arial" pitchFamily="34" charset="0"/>
                <a:ea typeface="ＭＳ Ｐゴシック" charset="-128"/>
                <a:cs typeface="Arial" pitchFamily="34" charset="0"/>
              </a:rPr>
              <a:t/>
            </a:r>
            <a:br>
              <a:rPr lang="en-US" sz="3200" dirty="0">
                <a:latin typeface="Arial" pitchFamily="34" charset="0"/>
                <a:ea typeface="ＭＳ Ｐゴシック" charset="-128"/>
                <a:cs typeface="Arial" pitchFamily="34" charset="0"/>
              </a:rPr>
            </a:br>
            <a:r>
              <a:rPr lang="en-US" sz="2800" dirty="0" err="1" smtClean="0">
                <a:latin typeface="Arial" pitchFamily="34" charset="0"/>
                <a:ea typeface="ＭＳ Ｐゴシック" charset="-128"/>
                <a:cs typeface="Arial" pitchFamily="34" charset="0"/>
              </a:rPr>
              <a:t>VÀ</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VAI</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TRÒ</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HỖ</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TRỢ</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NGƯỜI</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DÂN</a:t>
            </a:r>
            <a:r>
              <a:rPr lang="en-US" sz="2800" dirty="0">
                <a:latin typeface="Arial" pitchFamily="34" charset="0"/>
                <a:ea typeface="ＭＳ Ｐゴシック" charset="-128"/>
                <a:cs typeface="Arial" pitchFamily="34" charset="0"/>
              </a:rPr>
              <a:t/>
            </a:r>
            <a:br>
              <a:rPr lang="en-US" sz="2800" dirty="0">
                <a:latin typeface="Arial" pitchFamily="34" charset="0"/>
                <a:ea typeface="ＭＳ Ｐゴシック" charset="-128"/>
                <a:cs typeface="Arial" pitchFamily="34" charset="0"/>
              </a:rPr>
            </a:br>
            <a:r>
              <a:rPr lang="en-US" sz="2800" dirty="0" err="1" smtClean="0">
                <a:latin typeface="Arial" pitchFamily="34" charset="0"/>
                <a:ea typeface="ＭＳ Ｐゴシック" charset="-128"/>
                <a:cs typeface="Arial" pitchFamily="34" charset="0"/>
              </a:rPr>
              <a:t>GIẢI</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QUYẾT</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CÁC</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THỦ</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TỤC</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HÀNH</a:t>
            </a:r>
            <a:r>
              <a:rPr lang="en-US" sz="2800" dirty="0" smtClean="0">
                <a:latin typeface="Arial" pitchFamily="34" charset="0"/>
                <a:ea typeface="ＭＳ Ｐゴシック" charset="-128"/>
                <a:cs typeface="Arial" pitchFamily="34" charset="0"/>
              </a:rPr>
              <a:t> </a:t>
            </a:r>
            <a:r>
              <a:rPr lang="en-US" sz="2800" dirty="0" err="1" smtClean="0">
                <a:latin typeface="Arial" pitchFamily="34" charset="0"/>
                <a:ea typeface="ＭＳ Ｐゴシック" charset="-128"/>
                <a:cs typeface="Arial" pitchFamily="34" charset="0"/>
              </a:rPr>
              <a:t>CHÍNH</a:t>
            </a:r>
            <a:endParaRPr lang="en-US" sz="2800" dirty="0" smtClean="0">
              <a:latin typeface="Arial" pitchFamily="34" charset="0"/>
              <a:ea typeface="ＭＳ Ｐゴシック" charset="-128"/>
              <a:cs typeface="Arial" pitchFamily="34" charset="0"/>
            </a:endParaRPr>
          </a:p>
        </p:txBody>
      </p:sp>
      <p:sp>
        <p:nvSpPr>
          <p:cNvPr id="2" name="TextBox 1"/>
          <p:cNvSpPr txBox="1"/>
          <p:nvPr/>
        </p:nvSpPr>
        <p:spPr>
          <a:xfrm>
            <a:off x="3099349" y="745540"/>
            <a:ext cx="6741067" cy="523220"/>
          </a:xfrm>
          <a:prstGeom prst="rect">
            <a:avLst/>
          </a:prstGeom>
          <a:noFill/>
        </p:spPr>
        <p:txBody>
          <a:bodyPr wrap="square" rtlCol="0">
            <a:spAutoFit/>
          </a:bodyPr>
          <a:lstStyle/>
          <a:p>
            <a:pPr algn="ctr"/>
            <a:r>
              <a:rPr lang="en-US" sz="2800" b="1" dirty="0" err="1" smtClean="0">
                <a:solidFill>
                  <a:schemeClr val="tx2"/>
                </a:solidFill>
                <a:effectLst>
                  <a:outerShdw blurRad="38100" dist="38100" dir="2700000" algn="tl">
                    <a:srgbClr val="000000">
                      <a:alpha val="43137"/>
                    </a:srgbClr>
                  </a:outerShdw>
                </a:effectLst>
              </a:rPr>
              <a:t>TỔNG</a:t>
            </a:r>
            <a:r>
              <a:rPr lang="en-US" sz="2800" b="1" dirty="0" smtClean="0">
                <a:solidFill>
                  <a:schemeClr val="tx2"/>
                </a:solidFill>
                <a:effectLst>
                  <a:outerShdw blurRad="38100" dist="38100" dir="2700000" algn="tl">
                    <a:srgbClr val="000000">
                      <a:alpha val="43137"/>
                    </a:srgbClr>
                  </a:outerShdw>
                </a:effectLst>
              </a:rPr>
              <a:t> </a:t>
            </a:r>
            <a:r>
              <a:rPr lang="en-US" sz="2800" b="1" dirty="0" err="1" smtClean="0">
                <a:solidFill>
                  <a:schemeClr val="tx2"/>
                </a:solidFill>
                <a:effectLst>
                  <a:outerShdw blurRad="38100" dist="38100" dir="2700000" algn="tl">
                    <a:srgbClr val="000000">
                      <a:alpha val="43137"/>
                    </a:srgbClr>
                  </a:outerShdw>
                </a:effectLst>
              </a:rPr>
              <a:t>CÔNG</a:t>
            </a:r>
            <a:r>
              <a:rPr lang="en-US" sz="2800" b="1" dirty="0" smtClean="0">
                <a:solidFill>
                  <a:schemeClr val="tx2"/>
                </a:solidFill>
                <a:effectLst>
                  <a:outerShdw blurRad="38100" dist="38100" dir="2700000" algn="tl">
                    <a:srgbClr val="000000">
                      <a:alpha val="43137"/>
                    </a:srgbClr>
                  </a:outerShdw>
                </a:effectLst>
              </a:rPr>
              <a:t> TY </a:t>
            </a:r>
            <a:r>
              <a:rPr lang="en-US" sz="2800" b="1" dirty="0" err="1" smtClean="0">
                <a:solidFill>
                  <a:schemeClr val="tx2"/>
                </a:solidFill>
                <a:effectLst>
                  <a:outerShdw blurRad="38100" dist="38100" dir="2700000" algn="tl">
                    <a:srgbClr val="000000">
                      <a:alpha val="43137"/>
                    </a:srgbClr>
                  </a:outerShdw>
                </a:effectLst>
              </a:rPr>
              <a:t>BƯU</a:t>
            </a:r>
            <a:r>
              <a:rPr lang="en-US" sz="2800" b="1" dirty="0" smtClean="0">
                <a:solidFill>
                  <a:schemeClr val="tx2"/>
                </a:solidFill>
                <a:effectLst>
                  <a:outerShdw blurRad="38100" dist="38100" dir="2700000" algn="tl">
                    <a:srgbClr val="000000">
                      <a:alpha val="43137"/>
                    </a:srgbClr>
                  </a:outerShdw>
                </a:effectLst>
              </a:rPr>
              <a:t> </a:t>
            </a:r>
            <a:r>
              <a:rPr lang="en-US" sz="2800" b="1" dirty="0" err="1" smtClean="0">
                <a:solidFill>
                  <a:schemeClr val="tx2"/>
                </a:solidFill>
                <a:effectLst>
                  <a:outerShdw blurRad="38100" dist="38100" dir="2700000" algn="tl">
                    <a:srgbClr val="000000">
                      <a:alpha val="43137"/>
                    </a:srgbClr>
                  </a:outerShdw>
                </a:effectLst>
              </a:rPr>
              <a:t>ĐIỆN</a:t>
            </a:r>
            <a:r>
              <a:rPr lang="en-US" sz="2800" b="1" dirty="0" smtClean="0">
                <a:solidFill>
                  <a:schemeClr val="tx2"/>
                </a:solidFill>
                <a:effectLst>
                  <a:outerShdw blurRad="38100" dist="38100" dir="2700000" algn="tl">
                    <a:srgbClr val="000000">
                      <a:alpha val="43137"/>
                    </a:srgbClr>
                  </a:outerShdw>
                </a:effectLst>
              </a:rPr>
              <a:t> </a:t>
            </a:r>
            <a:r>
              <a:rPr lang="en-US" sz="2800" b="1" dirty="0" err="1" smtClean="0">
                <a:solidFill>
                  <a:schemeClr val="tx2"/>
                </a:solidFill>
                <a:effectLst>
                  <a:outerShdw blurRad="38100" dist="38100" dir="2700000" algn="tl">
                    <a:srgbClr val="000000">
                      <a:alpha val="43137"/>
                    </a:srgbClr>
                  </a:outerShdw>
                </a:effectLst>
              </a:rPr>
              <a:t>VIỆT</a:t>
            </a:r>
            <a:r>
              <a:rPr lang="en-US" sz="2800" b="1" dirty="0" smtClean="0">
                <a:solidFill>
                  <a:schemeClr val="tx2"/>
                </a:solidFill>
                <a:effectLst>
                  <a:outerShdw blurRad="38100" dist="38100" dir="2700000" algn="tl">
                    <a:srgbClr val="000000">
                      <a:alpha val="43137"/>
                    </a:srgbClr>
                  </a:outerShdw>
                </a:effectLst>
              </a:rPr>
              <a:t> NAM</a:t>
            </a:r>
            <a:endParaRPr lang="en-US" sz="2800" b="1" dirty="0">
              <a:solidFill>
                <a:schemeClr val="tx2"/>
              </a:solidFill>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808250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QUY TRÌNH THÔNG THƯỜNG</a:t>
            </a:r>
          </a:p>
        </p:txBody>
      </p:sp>
      <p:grpSp>
        <p:nvGrpSpPr>
          <p:cNvPr id="5" name="Group 4"/>
          <p:cNvGrpSpPr/>
          <p:nvPr/>
        </p:nvGrpSpPr>
        <p:grpSpPr>
          <a:xfrm>
            <a:off x="1913913" y="3250363"/>
            <a:ext cx="1284326" cy="1622851"/>
            <a:chOff x="2046545" y="2942747"/>
            <a:chExt cx="1284326" cy="1622851"/>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394" y="2942747"/>
              <a:ext cx="809625" cy="1066800"/>
            </a:xfrm>
            <a:prstGeom prst="rect">
              <a:avLst/>
            </a:prstGeom>
          </p:spPr>
        </p:pic>
        <p:sp>
          <p:nvSpPr>
            <p:cNvPr id="7" name="TextBox 6"/>
            <p:cNvSpPr txBox="1"/>
            <p:nvPr/>
          </p:nvSpPr>
          <p:spPr>
            <a:xfrm>
              <a:off x="2046545" y="4196266"/>
              <a:ext cx="1284326" cy="369332"/>
            </a:xfrm>
            <a:prstGeom prst="rect">
              <a:avLst/>
            </a:prstGeom>
            <a:noFill/>
          </p:spPr>
          <p:txBody>
            <a:bodyPr wrap="none" rtlCol="0">
              <a:spAutoFit/>
            </a:bodyPr>
            <a:lstStyle/>
            <a:p>
              <a:r>
                <a:rPr lang="en-US" dirty="0" err="1" smtClean="0"/>
                <a:t>Người</a:t>
              </a:r>
              <a:r>
                <a:rPr lang="en-US" dirty="0" smtClean="0"/>
                <a:t> </a:t>
              </a:r>
              <a:r>
                <a:rPr lang="en-US" dirty="0" err="1" smtClean="0"/>
                <a:t>dân</a:t>
              </a:r>
              <a:endParaRPr lang="en-US" dirty="0"/>
            </a:p>
          </p:txBody>
        </p:sp>
      </p:grpSp>
      <p:grpSp>
        <p:nvGrpSpPr>
          <p:cNvPr id="8" name="Group 7"/>
          <p:cNvGrpSpPr/>
          <p:nvPr/>
        </p:nvGrpSpPr>
        <p:grpSpPr>
          <a:xfrm>
            <a:off x="8371206" y="3158702"/>
            <a:ext cx="2284600" cy="1946701"/>
            <a:chOff x="8503837" y="2618897"/>
            <a:chExt cx="2284600" cy="1946701"/>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923" y="2618897"/>
              <a:ext cx="1724025" cy="1390650"/>
            </a:xfrm>
            <a:prstGeom prst="rect">
              <a:avLst/>
            </a:prstGeom>
          </p:spPr>
        </p:pic>
        <p:sp>
          <p:nvSpPr>
            <p:cNvPr id="10" name="TextBox 9"/>
            <p:cNvSpPr txBox="1"/>
            <p:nvPr/>
          </p:nvSpPr>
          <p:spPr>
            <a:xfrm>
              <a:off x="8503837" y="4196266"/>
              <a:ext cx="2284600" cy="369332"/>
            </a:xfrm>
            <a:prstGeom prst="rect">
              <a:avLst/>
            </a:prstGeom>
            <a:noFill/>
          </p:spPr>
          <p:txBody>
            <a:bodyPr wrap="none" rtlCol="0">
              <a:spAutoFit/>
            </a:bodyPr>
            <a:lstStyle/>
            <a:p>
              <a:r>
                <a:rPr lang="en-US" dirty="0" err="1" smtClean="0"/>
                <a:t>Cơ</a:t>
              </a:r>
              <a:r>
                <a:rPr lang="en-US" dirty="0" smtClean="0"/>
                <a:t> </a:t>
              </a:r>
              <a:r>
                <a:rPr lang="en-US" dirty="0" err="1" smtClean="0"/>
                <a:t>quan</a:t>
              </a:r>
              <a:r>
                <a:rPr lang="en-US" dirty="0" smtClean="0"/>
                <a:t> </a:t>
              </a:r>
              <a:r>
                <a:rPr lang="en-US" dirty="0" err="1" smtClean="0"/>
                <a:t>hành</a:t>
              </a:r>
              <a:r>
                <a:rPr lang="en-US" dirty="0" smtClean="0"/>
                <a:t> </a:t>
              </a:r>
              <a:r>
                <a:rPr lang="en-US" dirty="0" err="1" smtClean="0"/>
                <a:t>chính</a:t>
              </a:r>
              <a:endParaRPr lang="en-US" dirty="0"/>
            </a:p>
          </p:txBody>
        </p:sp>
      </p:grpSp>
      <p:sp>
        <p:nvSpPr>
          <p:cNvPr id="11" name="Right Arrow 10"/>
          <p:cNvSpPr/>
          <p:nvPr/>
        </p:nvSpPr>
        <p:spPr>
          <a:xfrm>
            <a:off x="3452487" y="3898793"/>
            <a:ext cx="4544704"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14465" y="4223857"/>
            <a:ext cx="3220753" cy="369332"/>
          </a:xfrm>
          <a:prstGeom prst="rect">
            <a:avLst/>
          </a:prstGeom>
          <a:noFill/>
        </p:spPr>
        <p:txBody>
          <a:bodyPr wrap="none" rtlCol="0">
            <a:spAutoFit/>
          </a:bodyPr>
          <a:lstStyle/>
          <a:p>
            <a:pPr algn="ctr"/>
            <a:r>
              <a:rPr lang="en-US" smtClean="0"/>
              <a:t>Nộp hồ sơ trực tiếp tại CQHC</a:t>
            </a:r>
            <a:endParaRPr lang="en-US" dirty="0"/>
          </a:p>
        </p:txBody>
      </p:sp>
      <p:grpSp>
        <p:nvGrpSpPr>
          <p:cNvPr id="13" name="Group 12"/>
          <p:cNvGrpSpPr/>
          <p:nvPr/>
        </p:nvGrpSpPr>
        <p:grpSpPr>
          <a:xfrm>
            <a:off x="1889886" y="2577275"/>
            <a:ext cx="1390304" cy="413754"/>
            <a:chOff x="2022517" y="2037473"/>
            <a:chExt cx="1390304" cy="413754"/>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V="1">
              <a:off x="2022517" y="2037473"/>
              <a:ext cx="413754" cy="413754"/>
            </a:xfrm>
            <a:prstGeom prst="rect">
              <a:avLst/>
            </a:prstGeom>
          </p:spPr>
        </p:pic>
        <p:sp>
          <p:nvSpPr>
            <p:cNvPr id="15" name="TextBox 14"/>
            <p:cNvSpPr txBox="1"/>
            <p:nvPr/>
          </p:nvSpPr>
          <p:spPr>
            <a:xfrm>
              <a:off x="2388181" y="2069827"/>
              <a:ext cx="1024640" cy="369332"/>
            </a:xfrm>
            <a:prstGeom prst="rect">
              <a:avLst/>
            </a:prstGeom>
            <a:noFill/>
          </p:spPr>
          <p:txBody>
            <a:bodyPr wrap="none" rtlCol="0">
              <a:spAutoFit/>
            </a:bodyPr>
            <a:lstStyle/>
            <a:p>
              <a:pPr algn="ctr"/>
              <a:r>
                <a:rPr lang="en-US" smtClean="0"/>
                <a:t>Chờ đợi</a:t>
              </a:r>
              <a:endParaRPr lang="en-US" dirty="0"/>
            </a:p>
          </p:txBody>
        </p:sp>
      </p:grpSp>
      <p:grpSp>
        <p:nvGrpSpPr>
          <p:cNvPr id="16" name="Group 15"/>
          <p:cNvGrpSpPr/>
          <p:nvPr/>
        </p:nvGrpSpPr>
        <p:grpSpPr>
          <a:xfrm>
            <a:off x="8713269" y="2597565"/>
            <a:ext cx="1662070" cy="393467"/>
            <a:chOff x="9341201" y="2057760"/>
            <a:chExt cx="1662070" cy="393467"/>
          </a:xfrm>
        </p:grpSpPr>
        <p:pic>
          <p:nvPicPr>
            <p:cNvPr id="17" name="Picture 2" descr="process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1201" y="2057760"/>
              <a:ext cx="393466" cy="3934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9629177" y="2081895"/>
              <a:ext cx="1374094" cy="369332"/>
            </a:xfrm>
            <a:prstGeom prst="rect">
              <a:avLst/>
            </a:prstGeom>
            <a:noFill/>
          </p:spPr>
          <p:txBody>
            <a:bodyPr wrap="none" rtlCol="0">
              <a:spAutoFit/>
            </a:bodyPr>
            <a:lstStyle/>
            <a:p>
              <a:pPr algn="ctr"/>
              <a:r>
                <a:rPr lang="en-US" smtClean="0"/>
                <a:t>Xử lý hồ sơ</a:t>
              </a:r>
              <a:endParaRPr lang="en-US" dirty="0"/>
            </a:p>
          </p:txBody>
        </p:sp>
      </p:grpSp>
      <p:sp>
        <p:nvSpPr>
          <p:cNvPr id="19" name="TextBox 18"/>
          <p:cNvSpPr txBox="1"/>
          <p:nvPr/>
        </p:nvSpPr>
        <p:spPr>
          <a:xfrm>
            <a:off x="4133442" y="4223857"/>
            <a:ext cx="3339376" cy="369332"/>
          </a:xfrm>
          <a:prstGeom prst="rect">
            <a:avLst/>
          </a:prstGeom>
          <a:noFill/>
        </p:spPr>
        <p:txBody>
          <a:bodyPr wrap="square" rtlCol="0">
            <a:spAutoFit/>
          </a:bodyPr>
          <a:lstStyle/>
          <a:p>
            <a:pPr algn="ctr"/>
            <a:r>
              <a:rPr lang="en-US" dirty="0" err="1" smtClean="0"/>
              <a:t>Lấy</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tại</a:t>
            </a:r>
            <a:r>
              <a:rPr lang="en-US" dirty="0" smtClean="0"/>
              <a:t> CQHC</a:t>
            </a:r>
            <a:endParaRPr lang="en-US" dirty="0"/>
          </a:p>
        </p:txBody>
      </p:sp>
      <p:sp>
        <p:nvSpPr>
          <p:cNvPr id="20" name="Right Arrow 19"/>
          <p:cNvSpPr/>
          <p:nvPr/>
        </p:nvSpPr>
        <p:spPr>
          <a:xfrm>
            <a:off x="3452487" y="3898793"/>
            <a:ext cx="4544704"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8596898" y="2559248"/>
            <a:ext cx="1718762" cy="500608"/>
            <a:chOff x="6147959" y="619256"/>
            <a:chExt cx="1718762" cy="500608"/>
          </a:xfrm>
        </p:grpSpPr>
        <p:sp>
          <p:nvSpPr>
            <p:cNvPr id="22" name="TextBox 21"/>
            <p:cNvSpPr txBox="1"/>
            <p:nvPr/>
          </p:nvSpPr>
          <p:spPr>
            <a:xfrm>
              <a:off x="6579189" y="684894"/>
              <a:ext cx="1287532" cy="369332"/>
            </a:xfrm>
            <a:prstGeom prst="rect">
              <a:avLst/>
            </a:prstGeom>
            <a:noFill/>
          </p:spPr>
          <p:txBody>
            <a:bodyPr wrap="none" rtlCol="0">
              <a:spAutoFit/>
            </a:bodyPr>
            <a:lstStyle/>
            <a:p>
              <a:pPr algn="ctr"/>
              <a:r>
                <a:rPr lang="en-US" smtClean="0"/>
                <a:t>Xử lý xong</a:t>
              </a:r>
              <a:endParaRPr lang="en-US" dirty="0"/>
            </a:p>
          </p:txBody>
        </p:sp>
        <p:pic>
          <p:nvPicPr>
            <p:cNvPr id="23" name="Picture 4" descr="add, correct, done, go, ok, tick, ye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47959" y="619256"/>
              <a:ext cx="500608" cy="500608"/>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Picture 2" descr="user, walk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804" y="3264295"/>
            <a:ext cx="590343" cy="59034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user, walk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804" y="3263682"/>
            <a:ext cx="590343" cy="59034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9E6F4A5-D794-46A3-A708-9E724BD45693}" type="slidenum">
              <a:rPr lang="en-US" smtClean="0"/>
              <a:pPr>
                <a:defRPr/>
              </a:pPr>
              <a:t>10</a:t>
            </a:fld>
            <a:endParaRPr lang="en-US"/>
          </a:p>
        </p:txBody>
      </p:sp>
    </p:spTree>
    <p:extLst>
      <p:ext uri="{BB962C8B-B14F-4D97-AF65-F5344CB8AC3E}">
        <p14:creationId xmlns:p14="http://schemas.microsoft.com/office/powerpoint/2010/main" val="14959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42" presetClass="path" presetSubtype="0" accel="50000" decel="50000" fill="hold" nodeType="afterEffect">
                                  <p:stCondLst>
                                    <p:cond delay="0"/>
                                  </p:stCondLst>
                                  <p:childTnLst>
                                    <p:animMotion origin="layout" path="M 2.08333E-6 -1.48148E-6 L 0.40833 -0.00417 " pathEditMode="relative" rAng="0" ptsTypes="AA">
                                      <p:cBhvr>
                                        <p:cTn id="27" dur="2000" fill="hold"/>
                                        <p:tgtEl>
                                          <p:spTgt spid="24"/>
                                        </p:tgtEl>
                                        <p:attrNameLst>
                                          <p:attrName>ppt_x</p:attrName>
                                          <p:attrName>ppt_y</p:attrName>
                                        </p:attrNameLst>
                                      </p:cBhvr>
                                      <p:rCtr x="20417" y="-208"/>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par>
                                <p:cTn id="33" presetID="10" presetClass="exit" presetSubtype="0" fill="hold" grpId="2"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grpId="2"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500"/>
                            </p:stCondLst>
                            <p:childTnLst>
                              <p:par>
                                <p:cTn id="46" presetID="35" presetClass="emph" presetSubtype="0" repeatCount="indefinite" fill="hold" nodeType="afterEffect">
                                  <p:stCondLst>
                                    <p:cond delay="0"/>
                                  </p:stCondLst>
                                  <p:endCondLst>
                                    <p:cond evt="onNext" delay="0">
                                      <p:tgtEl>
                                        <p:sldTgt/>
                                      </p:tgtEl>
                                    </p:cond>
                                  </p:endCondLst>
                                  <p:childTnLst>
                                    <p:anim calcmode="discrete" valueType="str">
                                      <p:cBhvr>
                                        <p:cTn id="47" dur="1000" fill="hold"/>
                                        <p:tgtEl>
                                          <p:spTgt spid="13"/>
                                        </p:tgtEl>
                                        <p:attrNameLst>
                                          <p:attrName>style.visibility</p:attrName>
                                        </p:attrNameLst>
                                      </p:cBhvr>
                                      <p:tavLst>
                                        <p:tav tm="0">
                                          <p:val>
                                            <p:strVal val="hidden"/>
                                          </p:val>
                                        </p:tav>
                                        <p:tav tm="50000">
                                          <p:val>
                                            <p:strVal val="visible"/>
                                          </p:val>
                                        </p:tav>
                                      </p:tavLst>
                                    </p:anim>
                                  </p:childTnLst>
                                </p:cTn>
                              </p:par>
                              <p:par>
                                <p:cTn id="48" presetID="35" presetClass="emph" presetSubtype="0" repeatCount="indefinite" fill="hold" nodeType="withEffect">
                                  <p:stCondLst>
                                    <p:cond delay="0"/>
                                  </p:stCondLst>
                                  <p:endCondLst>
                                    <p:cond evt="onNext" delay="0">
                                      <p:tgtEl>
                                        <p:sldTgt/>
                                      </p:tgtEl>
                                    </p:cond>
                                  </p:endCondLst>
                                  <p:childTnLst>
                                    <p:anim calcmode="discrete" valueType="str">
                                      <p:cBhvr>
                                        <p:cTn id="49"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childTnLst>
                          </p:cTn>
                        </p:par>
                        <p:par>
                          <p:cTn id="80" fill="hold">
                            <p:stCondLst>
                              <p:cond delay="1500"/>
                            </p:stCondLst>
                            <p:childTnLst>
                              <p:par>
                                <p:cTn id="81" presetID="42" presetClass="path" presetSubtype="0" accel="50000" decel="50000" fill="hold" nodeType="afterEffect">
                                  <p:stCondLst>
                                    <p:cond delay="0"/>
                                  </p:stCondLst>
                                  <p:childTnLst>
                                    <p:animMotion origin="layout" path="M 2.08333E-6 -1.48148E-6 L 0.36354 -0.0037 " pathEditMode="relative" rAng="0" ptsTypes="AA">
                                      <p:cBhvr>
                                        <p:cTn id="82" dur="2000" fill="hold"/>
                                        <p:tgtEl>
                                          <p:spTgt spid="25"/>
                                        </p:tgtEl>
                                        <p:attrNameLst>
                                          <p:attrName>ppt_x</p:attrName>
                                          <p:attrName>ppt_y</p:attrName>
                                        </p:attrNameLst>
                                      </p:cBhvr>
                                      <p:rCtr x="18177"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2" grpId="0"/>
      <p:bldP spid="12" grpId="1"/>
      <p:bldP spid="12" grpId="2"/>
      <p:bldP spid="19"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TH1: </a:t>
            </a:r>
            <a:r>
              <a:rPr lang="en-US" sz="2400" b="1" dirty="0" err="1" smtClean="0"/>
              <a:t>Người</a:t>
            </a:r>
            <a:r>
              <a:rPr lang="en-US" sz="2400" b="1" dirty="0" smtClean="0"/>
              <a:t> </a:t>
            </a:r>
            <a:r>
              <a:rPr lang="en-US" sz="2400" b="1" dirty="0" err="1" smtClean="0"/>
              <a:t>dân</a:t>
            </a:r>
            <a:r>
              <a:rPr lang="en-US" sz="2400" b="1" dirty="0" smtClean="0"/>
              <a:t> </a:t>
            </a:r>
            <a:r>
              <a:rPr lang="en-US" sz="2400" b="1" dirty="0" err="1" smtClean="0"/>
              <a:t>yêu</a:t>
            </a:r>
            <a:r>
              <a:rPr lang="en-US" sz="2400" b="1" dirty="0" smtClean="0"/>
              <a:t> </a:t>
            </a:r>
            <a:r>
              <a:rPr lang="en-US" sz="2400" b="1" dirty="0" err="1" smtClean="0"/>
              <a:t>cầu</a:t>
            </a:r>
            <a:r>
              <a:rPr lang="en-US" sz="2400" b="1" dirty="0" smtClean="0"/>
              <a:t> </a:t>
            </a:r>
            <a:r>
              <a:rPr lang="en-US" sz="2400" b="1" dirty="0" err="1" smtClean="0"/>
              <a:t>nhận</a:t>
            </a:r>
            <a:r>
              <a:rPr lang="en-US" sz="2400" b="1" dirty="0" smtClean="0"/>
              <a:t>, </a:t>
            </a:r>
            <a:r>
              <a:rPr lang="en-US" sz="2400" b="1" dirty="0" err="1" smtClean="0"/>
              <a:t>trả</a:t>
            </a:r>
            <a:r>
              <a:rPr lang="en-US" sz="2400" b="1" dirty="0" smtClean="0"/>
              <a:t> </a:t>
            </a:r>
            <a:r>
              <a:rPr lang="en-US" sz="2400" b="1" dirty="0" err="1" smtClean="0"/>
              <a:t>kết</a:t>
            </a:r>
            <a:r>
              <a:rPr lang="en-US" sz="2400" b="1" dirty="0" smtClean="0"/>
              <a:t> </a:t>
            </a:r>
            <a:r>
              <a:rPr lang="en-US" sz="2400" b="1" dirty="0" err="1" smtClean="0"/>
              <a:t>quả</a:t>
            </a:r>
            <a:r>
              <a:rPr lang="en-US" sz="2400" b="1" dirty="0" smtClean="0"/>
              <a:t> qua </a:t>
            </a:r>
            <a:r>
              <a:rPr lang="en-US" sz="2400" b="1" dirty="0" err="1" smtClean="0"/>
              <a:t>Bưu</a:t>
            </a:r>
            <a:r>
              <a:rPr lang="en-US" sz="2400" b="1" dirty="0" smtClean="0"/>
              <a:t> </a:t>
            </a:r>
            <a:r>
              <a:rPr lang="en-US" sz="2400" b="1" dirty="0" err="1" smtClean="0"/>
              <a:t>Điện</a:t>
            </a:r>
            <a:endParaRPr lang="en-US" sz="2400" b="1" dirty="0"/>
          </a:p>
        </p:txBody>
      </p:sp>
      <p:grpSp>
        <p:nvGrpSpPr>
          <p:cNvPr id="4" name="Group 3"/>
          <p:cNvGrpSpPr/>
          <p:nvPr/>
        </p:nvGrpSpPr>
        <p:grpSpPr>
          <a:xfrm>
            <a:off x="1132145" y="1076696"/>
            <a:ext cx="1175322" cy="1622851"/>
            <a:chOff x="2046545" y="2942747"/>
            <a:chExt cx="1175322" cy="1622851"/>
          </a:xfrm>
        </p:grpSpPr>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94" y="2942747"/>
              <a:ext cx="809625" cy="1066800"/>
            </a:xfrm>
            <a:prstGeom prst="rect">
              <a:avLst/>
            </a:prstGeom>
          </p:spPr>
        </p:pic>
        <p:sp>
          <p:nvSpPr>
            <p:cNvPr id="6" name="TextBox 5"/>
            <p:cNvSpPr txBox="1"/>
            <p:nvPr/>
          </p:nvSpPr>
          <p:spPr>
            <a:xfrm>
              <a:off x="2046545" y="4196266"/>
              <a:ext cx="1175322" cy="369332"/>
            </a:xfrm>
            <a:prstGeom prst="rect">
              <a:avLst/>
            </a:prstGeom>
            <a:noFill/>
          </p:spPr>
          <p:txBody>
            <a:bodyPr wrap="none" rtlCol="0">
              <a:spAutoFit/>
            </a:bodyPr>
            <a:lstStyle/>
            <a:p>
              <a:r>
                <a:rPr lang="en-US" dirty="0" err="1" smtClean="0"/>
                <a:t>Người</a:t>
              </a:r>
              <a:r>
                <a:rPr lang="en-US" dirty="0" smtClean="0"/>
                <a:t> </a:t>
              </a:r>
              <a:r>
                <a:rPr lang="en-US" dirty="0" err="1" smtClean="0"/>
                <a:t>dân</a:t>
              </a:r>
              <a:endParaRPr lang="en-US" dirty="0"/>
            </a:p>
          </p:txBody>
        </p:sp>
      </p:grpSp>
      <p:grpSp>
        <p:nvGrpSpPr>
          <p:cNvPr id="7" name="Group 6"/>
          <p:cNvGrpSpPr/>
          <p:nvPr/>
        </p:nvGrpSpPr>
        <p:grpSpPr>
          <a:xfrm>
            <a:off x="9303937" y="985035"/>
            <a:ext cx="2068195" cy="1946701"/>
            <a:chOff x="8503837" y="2618897"/>
            <a:chExt cx="2068195" cy="1946701"/>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923" y="2618897"/>
              <a:ext cx="1724025" cy="1390650"/>
            </a:xfrm>
            <a:prstGeom prst="rect">
              <a:avLst/>
            </a:prstGeom>
          </p:spPr>
        </p:pic>
        <p:sp>
          <p:nvSpPr>
            <p:cNvPr id="9" name="TextBox 8"/>
            <p:cNvSpPr txBox="1"/>
            <p:nvPr/>
          </p:nvSpPr>
          <p:spPr>
            <a:xfrm>
              <a:off x="8503837" y="4196266"/>
              <a:ext cx="2068195" cy="369332"/>
            </a:xfrm>
            <a:prstGeom prst="rect">
              <a:avLst/>
            </a:prstGeom>
            <a:noFill/>
          </p:spPr>
          <p:txBody>
            <a:bodyPr wrap="none" rtlCol="0">
              <a:spAutoFit/>
            </a:bodyPr>
            <a:lstStyle/>
            <a:p>
              <a:r>
                <a:rPr lang="en-US" dirty="0" err="1" smtClean="0"/>
                <a:t>Cơ</a:t>
              </a:r>
              <a:r>
                <a:rPr lang="en-US" dirty="0" smtClean="0"/>
                <a:t> </a:t>
              </a:r>
              <a:r>
                <a:rPr lang="en-US" dirty="0" err="1" smtClean="0"/>
                <a:t>quan</a:t>
              </a:r>
              <a:r>
                <a:rPr lang="en-US" dirty="0" smtClean="0"/>
                <a:t> </a:t>
              </a:r>
              <a:r>
                <a:rPr lang="en-US" dirty="0" err="1" smtClean="0"/>
                <a:t>hành</a:t>
              </a:r>
              <a:r>
                <a:rPr lang="en-US" dirty="0" smtClean="0"/>
                <a:t> </a:t>
              </a:r>
              <a:r>
                <a:rPr lang="en-US" dirty="0" err="1" smtClean="0"/>
                <a:t>chính</a:t>
              </a:r>
              <a:endParaRPr lang="en-US" dirty="0"/>
            </a:p>
          </p:txBody>
        </p:sp>
      </p:grpSp>
      <p:sp>
        <p:nvSpPr>
          <p:cNvPr id="10" name="Right Arrow 9"/>
          <p:cNvSpPr/>
          <p:nvPr/>
        </p:nvSpPr>
        <p:spPr>
          <a:xfrm>
            <a:off x="3585119" y="1720012"/>
            <a:ext cx="4544704" cy="331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05896" y="2050193"/>
            <a:ext cx="4503157" cy="646331"/>
          </a:xfrm>
          <a:prstGeom prst="rect">
            <a:avLst/>
          </a:prstGeom>
          <a:noFill/>
        </p:spPr>
        <p:txBody>
          <a:bodyPr wrap="none" rtlCol="0">
            <a:spAutoFit/>
          </a:bodyPr>
          <a:lstStyle/>
          <a:p>
            <a:pPr algn="ctr"/>
            <a:r>
              <a:rPr lang="en-US" smtClean="0"/>
              <a:t>Yêu cầu gửi hồ sơ kèm phí lệ phí (nếu có)</a:t>
            </a:r>
          </a:p>
          <a:p>
            <a:pPr algn="ctr"/>
            <a:r>
              <a:rPr lang="en-US" smtClean="0"/>
              <a:t>và nhận kết quả tại nhà qua VNPOST</a:t>
            </a:r>
            <a:endParaRPr lang="en-US" dirty="0"/>
          </a:p>
        </p:txBody>
      </p:sp>
      <p:grpSp>
        <p:nvGrpSpPr>
          <p:cNvPr id="14" name="Group 13"/>
          <p:cNvGrpSpPr/>
          <p:nvPr/>
        </p:nvGrpSpPr>
        <p:grpSpPr>
          <a:xfrm>
            <a:off x="5182568" y="5037618"/>
            <a:ext cx="1144323" cy="1855232"/>
            <a:chOff x="5182568" y="4779180"/>
            <a:chExt cx="1144323" cy="1855232"/>
          </a:xfrm>
        </p:grpSpPr>
        <p:sp>
          <p:nvSpPr>
            <p:cNvPr id="15" name="TextBox 14"/>
            <p:cNvSpPr txBox="1"/>
            <p:nvPr/>
          </p:nvSpPr>
          <p:spPr>
            <a:xfrm>
              <a:off x="5286221" y="6265080"/>
              <a:ext cx="1040670" cy="369332"/>
            </a:xfrm>
            <a:prstGeom prst="rect">
              <a:avLst/>
            </a:prstGeom>
            <a:noFill/>
          </p:spPr>
          <p:txBody>
            <a:bodyPr wrap="none" rtlCol="0">
              <a:spAutoFit/>
            </a:bodyPr>
            <a:lstStyle/>
            <a:p>
              <a:r>
                <a:rPr lang="en-US" dirty="0" err="1" smtClean="0"/>
                <a:t>Bưu</a:t>
              </a:r>
              <a:r>
                <a:rPr lang="en-US" dirty="0" smtClean="0"/>
                <a:t> </a:t>
              </a:r>
              <a:r>
                <a:rPr lang="en-US" dirty="0" err="1" smtClean="0"/>
                <a:t>điện</a:t>
              </a:r>
              <a:endParaRPr lang="en-US"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568" y="4779180"/>
              <a:ext cx="1028700" cy="1485900"/>
            </a:xfrm>
            <a:prstGeom prst="rect">
              <a:avLst/>
            </a:prstGeom>
          </p:spPr>
        </p:pic>
      </p:grpSp>
      <p:sp>
        <p:nvSpPr>
          <p:cNvPr id="18" name="Right Arrow 17"/>
          <p:cNvSpPr/>
          <p:nvPr/>
        </p:nvSpPr>
        <p:spPr>
          <a:xfrm rot="8371804">
            <a:off x="5954930" y="3115805"/>
            <a:ext cx="2709319" cy="280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9171804">
            <a:off x="5887459" y="3268479"/>
            <a:ext cx="3515706" cy="646331"/>
          </a:xfrm>
          <a:prstGeom prst="rect">
            <a:avLst/>
          </a:prstGeom>
          <a:noFill/>
        </p:spPr>
        <p:txBody>
          <a:bodyPr wrap="none" rtlCol="0">
            <a:spAutoFit/>
          </a:bodyPr>
          <a:lstStyle/>
          <a:p>
            <a:pPr algn="ctr"/>
            <a:r>
              <a:rPr lang="en-US" smtClean="0"/>
              <a:t>Yêu cầu thu thập hồ sơ và lệ phí</a:t>
            </a:r>
          </a:p>
          <a:p>
            <a:pPr algn="ctr"/>
            <a:r>
              <a:rPr lang="en-US" smtClean="0"/>
              <a:t>(nếu có) tại nhà người dân</a:t>
            </a:r>
            <a:endParaRPr lang="en-US" dirty="0"/>
          </a:p>
        </p:txBody>
      </p:sp>
      <p:sp>
        <p:nvSpPr>
          <p:cNvPr id="22" name="Right Arrow 21"/>
          <p:cNvSpPr/>
          <p:nvPr/>
        </p:nvSpPr>
        <p:spPr>
          <a:xfrm rot="2412966">
            <a:off x="1679657" y="4074572"/>
            <a:ext cx="3002296"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TextBox 22"/>
          <p:cNvSpPr txBox="1"/>
          <p:nvPr/>
        </p:nvSpPr>
        <p:spPr>
          <a:xfrm rot="2412966">
            <a:off x="1429547" y="4166419"/>
            <a:ext cx="2864887" cy="646331"/>
          </a:xfrm>
          <a:prstGeom prst="rect">
            <a:avLst/>
          </a:prstGeom>
          <a:noFill/>
        </p:spPr>
        <p:txBody>
          <a:bodyPr wrap="none" rtlCol="0">
            <a:spAutoFit/>
          </a:bodyPr>
          <a:lstStyle/>
          <a:p>
            <a:pPr algn="ctr"/>
            <a:r>
              <a:rPr lang="en-US" smtClean="0"/>
              <a:t>Thu gom hồ sơ và phí</a:t>
            </a:r>
          </a:p>
          <a:p>
            <a:pPr algn="ctr"/>
            <a:r>
              <a:rPr lang="en-US" smtClean="0"/>
              <a:t>lệ phí (nếu có) thành công</a:t>
            </a:r>
            <a:endParaRPr lang="en-US" dirty="0"/>
          </a:p>
        </p:txBody>
      </p:sp>
      <p:sp>
        <p:nvSpPr>
          <p:cNvPr id="24" name="Right Arrow 23"/>
          <p:cNvSpPr/>
          <p:nvPr/>
        </p:nvSpPr>
        <p:spPr>
          <a:xfrm rot="19146914">
            <a:off x="6069510" y="3037560"/>
            <a:ext cx="2644869"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9146914">
            <a:off x="5882353" y="3214909"/>
            <a:ext cx="3416000" cy="369332"/>
          </a:xfrm>
          <a:prstGeom prst="rect">
            <a:avLst/>
          </a:prstGeom>
          <a:noFill/>
        </p:spPr>
        <p:txBody>
          <a:bodyPr wrap="none" rtlCol="0">
            <a:spAutoFit/>
          </a:bodyPr>
          <a:lstStyle/>
          <a:p>
            <a:pPr algn="ctr"/>
            <a:r>
              <a:rPr lang="en-US" smtClean="0"/>
              <a:t>Thông báo đã thu gom thành công</a:t>
            </a:r>
            <a:endParaRPr lang="en-US" dirty="0"/>
          </a:p>
        </p:txBody>
      </p:sp>
      <p:sp>
        <p:nvSpPr>
          <p:cNvPr id="26" name="Right Arrow 25"/>
          <p:cNvSpPr/>
          <p:nvPr/>
        </p:nvSpPr>
        <p:spPr>
          <a:xfrm rot="19110783">
            <a:off x="6271057" y="4235144"/>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 name="TextBox 26"/>
          <p:cNvSpPr txBox="1"/>
          <p:nvPr/>
        </p:nvSpPr>
        <p:spPr>
          <a:xfrm rot="19110783">
            <a:off x="6973127" y="4325513"/>
            <a:ext cx="2951449" cy="646331"/>
          </a:xfrm>
          <a:prstGeom prst="rect">
            <a:avLst/>
          </a:prstGeom>
          <a:noFill/>
        </p:spPr>
        <p:txBody>
          <a:bodyPr wrap="none" rtlCol="0">
            <a:spAutoFit/>
          </a:bodyPr>
          <a:lstStyle/>
          <a:p>
            <a:pPr algn="ctr"/>
            <a:r>
              <a:rPr lang="en-US" smtClean="0"/>
              <a:t>Chuyển hồ sơ và phí lệ phí</a:t>
            </a:r>
          </a:p>
          <a:p>
            <a:pPr algn="ctr"/>
            <a:r>
              <a:rPr lang="en-US" smtClean="0"/>
              <a:t>(nếu có) cho CQHC</a:t>
            </a:r>
            <a:endParaRPr lang="en-US" dirty="0"/>
          </a:p>
        </p:txBody>
      </p:sp>
      <p:grpSp>
        <p:nvGrpSpPr>
          <p:cNvPr id="28" name="Group 27"/>
          <p:cNvGrpSpPr/>
          <p:nvPr/>
        </p:nvGrpSpPr>
        <p:grpSpPr>
          <a:xfrm>
            <a:off x="8455857" y="999757"/>
            <a:ext cx="1649384" cy="500608"/>
            <a:chOff x="6147959" y="619256"/>
            <a:chExt cx="1649384" cy="500608"/>
          </a:xfrm>
        </p:grpSpPr>
        <p:sp>
          <p:nvSpPr>
            <p:cNvPr id="29" name="TextBox 28"/>
            <p:cNvSpPr txBox="1"/>
            <p:nvPr/>
          </p:nvSpPr>
          <p:spPr>
            <a:xfrm>
              <a:off x="6648567" y="684894"/>
              <a:ext cx="1148776" cy="369332"/>
            </a:xfrm>
            <a:prstGeom prst="rect">
              <a:avLst/>
            </a:prstGeom>
            <a:noFill/>
          </p:spPr>
          <p:txBody>
            <a:bodyPr wrap="none" rtlCol="0">
              <a:spAutoFit/>
            </a:bodyPr>
            <a:lstStyle/>
            <a:p>
              <a:pPr algn="ctr"/>
              <a:r>
                <a:rPr lang="en-US" smtClean="0"/>
                <a:t>Xử lý xong</a:t>
              </a:r>
              <a:endParaRPr lang="en-US" dirty="0"/>
            </a:p>
          </p:txBody>
        </p:sp>
        <p:pic>
          <p:nvPicPr>
            <p:cNvPr id="30" name="Picture 4" descr="add, correct, done, go, ok, tick, yes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47959" y="619256"/>
              <a:ext cx="500608" cy="500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458200" y="1054333"/>
            <a:ext cx="1586184" cy="393467"/>
            <a:chOff x="9341201" y="2057760"/>
            <a:chExt cx="1586184" cy="393467"/>
          </a:xfrm>
        </p:grpSpPr>
        <p:pic>
          <p:nvPicPr>
            <p:cNvPr id="32" name="Picture 2" descr="process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1201" y="2057760"/>
              <a:ext cx="393466" cy="3934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9705063" y="2081895"/>
              <a:ext cx="1222322" cy="369332"/>
            </a:xfrm>
            <a:prstGeom prst="rect">
              <a:avLst/>
            </a:prstGeom>
            <a:noFill/>
          </p:spPr>
          <p:txBody>
            <a:bodyPr wrap="none" rtlCol="0">
              <a:spAutoFit/>
            </a:bodyPr>
            <a:lstStyle/>
            <a:p>
              <a:pPr algn="ctr"/>
              <a:r>
                <a:rPr lang="en-US" dirty="0" err="1" smtClean="0"/>
                <a:t>Xử</a:t>
              </a:r>
              <a:r>
                <a:rPr lang="en-US" dirty="0" smtClean="0"/>
                <a:t> </a:t>
              </a:r>
              <a:r>
                <a:rPr lang="en-US" dirty="0" err="1" smtClean="0"/>
                <a:t>lý</a:t>
              </a:r>
              <a:r>
                <a:rPr lang="en-US" dirty="0" smtClean="0"/>
                <a:t> </a:t>
              </a:r>
              <a:r>
                <a:rPr lang="en-US" dirty="0" err="1" smtClean="0"/>
                <a:t>hồ</a:t>
              </a:r>
              <a:r>
                <a:rPr lang="en-US" dirty="0" smtClean="0"/>
                <a:t> </a:t>
              </a:r>
              <a:r>
                <a:rPr lang="en-US" dirty="0" err="1" smtClean="0"/>
                <a:t>sơ</a:t>
              </a:r>
              <a:endParaRPr lang="en-US" dirty="0"/>
            </a:p>
          </p:txBody>
        </p:sp>
      </p:grpSp>
      <p:sp>
        <p:nvSpPr>
          <p:cNvPr id="34" name="Right Arrow 33"/>
          <p:cNvSpPr/>
          <p:nvPr/>
        </p:nvSpPr>
        <p:spPr>
          <a:xfrm rot="8333122">
            <a:off x="5898074" y="3148966"/>
            <a:ext cx="2795233"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rot="19133122">
            <a:off x="6379330" y="3236124"/>
            <a:ext cx="2486706" cy="646331"/>
          </a:xfrm>
          <a:prstGeom prst="rect">
            <a:avLst/>
          </a:prstGeom>
          <a:noFill/>
        </p:spPr>
        <p:txBody>
          <a:bodyPr wrap="none" rtlCol="0">
            <a:spAutoFit/>
          </a:bodyPr>
          <a:lstStyle/>
          <a:p>
            <a:pPr algn="ctr"/>
            <a:r>
              <a:rPr lang="en-US" smtClean="0"/>
              <a:t>Yêu cầu thu gom kết quả</a:t>
            </a:r>
          </a:p>
          <a:p>
            <a:pPr algn="ctr"/>
            <a:r>
              <a:rPr lang="en-US" smtClean="0"/>
              <a:t>trả cho người dân</a:t>
            </a:r>
            <a:endParaRPr lang="en-US" dirty="0"/>
          </a:p>
        </p:txBody>
      </p:sp>
      <p:sp>
        <p:nvSpPr>
          <p:cNvPr id="38" name="Right Arrow 37"/>
          <p:cNvSpPr/>
          <p:nvPr/>
        </p:nvSpPr>
        <p:spPr>
          <a:xfrm rot="8298372">
            <a:off x="6337442" y="4151085"/>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9" name="TextBox 38"/>
          <p:cNvSpPr txBox="1"/>
          <p:nvPr/>
        </p:nvSpPr>
        <p:spPr>
          <a:xfrm rot="19098372">
            <a:off x="7008460" y="4386753"/>
            <a:ext cx="2862322" cy="369332"/>
          </a:xfrm>
          <a:prstGeom prst="rect">
            <a:avLst/>
          </a:prstGeom>
          <a:noFill/>
        </p:spPr>
        <p:txBody>
          <a:bodyPr wrap="none" rtlCol="0">
            <a:spAutoFit/>
          </a:bodyPr>
          <a:lstStyle/>
          <a:p>
            <a:pPr algn="ctr"/>
            <a:r>
              <a:rPr lang="en-US" smtClean="0"/>
              <a:t>Thu gom kết quả thành công</a:t>
            </a:r>
            <a:endParaRPr lang="en-US" dirty="0"/>
          </a:p>
        </p:txBody>
      </p:sp>
      <p:sp>
        <p:nvSpPr>
          <p:cNvPr id="40" name="Right Arrow 39"/>
          <p:cNvSpPr/>
          <p:nvPr/>
        </p:nvSpPr>
        <p:spPr>
          <a:xfrm rot="13213386">
            <a:off x="1322040" y="4054972"/>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TextBox 40"/>
          <p:cNvSpPr txBox="1"/>
          <p:nvPr/>
        </p:nvSpPr>
        <p:spPr>
          <a:xfrm rot="2413386">
            <a:off x="1719358" y="4147881"/>
            <a:ext cx="2240100" cy="646331"/>
          </a:xfrm>
          <a:prstGeom prst="rect">
            <a:avLst/>
          </a:prstGeom>
          <a:noFill/>
        </p:spPr>
        <p:txBody>
          <a:bodyPr wrap="none" rtlCol="0">
            <a:spAutoFit/>
          </a:bodyPr>
          <a:lstStyle/>
          <a:p>
            <a:pPr algn="ctr"/>
            <a:r>
              <a:rPr lang="en-US" smtClean="0"/>
              <a:t>Phát trả kết qủa</a:t>
            </a:r>
          </a:p>
          <a:p>
            <a:pPr algn="ctr"/>
            <a:r>
              <a:rPr lang="en-US" smtClean="0"/>
              <a:t>cho người dân tại nhà</a:t>
            </a:r>
            <a:endParaRPr lang="en-US" dirty="0"/>
          </a:p>
        </p:txBody>
      </p:sp>
      <p:sp>
        <p:nvSpPr>
          <p:cNvPr id="42" name="Right Arrow 41"/>
          <p:cNvSpPr/>
          <p:nvPr/>
        </p:nvSpPr>
        <p:spPr>
          <a:xfrm rot="19158016">
            <a:off x="5939616" y="3039519"/>
            <a:ext cx="2884655"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9158016">
            <a:off x="6450731" y="3251212"/>
            <a:ext cx="2131481" cy="369332"/>
          </a:xfrm>
          <a:prstGeom prst="rect">
            <a:avLst/>
          </a:prstGeom>
          <a:noFill/>
        </p:spPr>
        <p:txBody>
          <a:bodyPr wrap="none" rtlCol="0">
            <a:spAutoFit/>
          </a:bodyPr>
          <a:lstStyle/>
          <a:p>
            <a:pPr algn="ctr"/>
            <a:r>
              <a:rPr lang="en-US" smtClean="0"/>
              <a:t>Báo phát thành công</a:t>
            </a:r>
            <a:endParaRPr lang="en-US" dirty="0"/>
          </a:p>
        </p:txBody>
      </p:sp>
      <p:pic>
        <p:nvPicPr>
          <p:cNvPr id="45" name="Picture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2249" y="5848165"/>
            <a:ext cx="833911" cy="833911"/>
          </a:xfrm>
          <a:prstGeom prst="rect">
            <a:avLst/>
          </a:prstGeom>
        </p:spPr>
      </p:pic>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6882" y="2525267"/>
            <a:ext cx="833911" cy="833911"/>
          </a:xfrm>
          <a:prstGeom prst="rect">
            <a:avLst/>
          </a:prstGeom>
        </p:spPr>
      </p:pic>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98593" y="2996952"/>
            <a:ext cx="833911" cy="833911"/>
          </a:xfrm>
          <a:prstGeom prst="rect">
            <a:avLst/>
          </a:prstGeom>
        </p:spPr>
      </p:pic>
      <p:pic>
        <p:nvPicPr>
          <p:cNvPr id="50" name="Picture 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09961" y="4149080"/>
            <a:ext cx="833911" cy="833911"/>
          </a:xfrm>
          <a:prstGeom prst="rect">
            <a:avLst/>
          </a:prstGeom>
        </p:spPr>
      </p:pic>
      <p:sp>
        <p:nvSpPr>
          <p:cNvPr id="3" name="Footer Placeholder 2"/>
          <p:cNvSpPr>
            <a:spLocks noGrp="1"/>
          </p:cNvSpPr>
          <p:nvPr>
            <p:ph type="ftr" sz="quarter" idx="11"/>
          </p:nvPr>
        </p:nvSpPr>
        <p:spPr/>
        <p:txBody>
          <a:bodyPr/>
          <a:lstStyle/>
          <a:p>
            <a:pPr>
              <a:defRPr/>
            </a:pPr>
            <a:endParaRPr lang="en-US"/>
          </a:p>
        </p:txBody>
      </p:sp>
      <p:sp>
        <p:nvSpPr>
          <p:cNvPr id="12" name="Slide Number Placeholder 11"/>
          <p:cNvSpPr>
            <a:spLocks noGrp="1"/>
          </p:cNvSpPr>
          <p:nvPr>
            <p:ph type="sldNum" sz="quarter" idx="12"/>
          </p:nvPr>
        </p:nvSpPr>
        <p:spPr/>
        <p:txBody>
          <a:bodyPr/>
          <a:lstStyle/>
          <a:p>
            <a:pPr>
              <a:defRPr/>
            </a:pPr>
            <a:fld id="{59E6F4A5-D794-46A3-A708-9E724BD45693}" type="slidenum">
              <a:rPr lang="en-US" smtClean="0"/>
              <a:pPr>
                <a:defRPr/>
              </a:pPr>
              <a:t>11</a:t>
            </a:fld>
            <a:endParaRPr lang="en-US"/>
          </a:p>
        </p:txBody>
      </p:sp>
    </p:spTree>
    <p:extLst>
      <p:ext uri="{BB962C8B-B14F-4D97-AF65-F5344CB8AC3E}">
        <p14:creationId xmlns:p14="http://schemas.microsoft.com/office/powerpoint/2010/main" val="288065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par>
                                <p:cTn id="48" presetID="22" presetClass="entr" presetSubtype="1"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par>
                                <p:cTn id="51" presetID="10"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par>
                          <p:cTn id="54" fill="hold">
                            <p:stCondLst>
                              <p:cond delay="500"/>
                            </p:stCondLst>
                            <p:childTnLst>
                              <p:par>
                                <p:cTn id="55" presetID="42" presetClass="path" presetSubtype="0" accel="50000" decel="50000" fill="hold" nodeType="afterEffect">
                                  <p:stCondLst>
                                    <p:cond delay="0"/>
                                  </p:stCondLst>
                                  <p:childTnLst>
                                    <p:animMotion origin="layout" path="M 2.29167E-6 4.81481E-6 L 0.17513 0.25995 " pathEditMode="relative" rAng="0" ptsTypes="AA">
                                      <p:cBhvr>
                                        <p:cTn id="56" dur="2000" fill="hold"/>
                                        <p:tgtEl>
                                          <p:spTgt spid="47"/>
                                        </p:tgtEl>
                                        <p:attrNameLst>
                                          <p:attrName>ppt_x</p:attrName>
                                          <p:attrName>ppt_y</p:attrName>
                                        </p:attrNameLst>
                                      </p:cBhvr>
                                      <p:rCtr x="8750" y="12986"/>
                                    </p:animMotion>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down)">
                                      <p:cBhvr>
                                        <p:cTn id="64" dur="500"/>
                                        <p:tgtEl>
                                          <p:spTgt spid="24"/>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childTnLst>
                          </p:cTn>
                        </p:par>
                        <p:par>
                          <p:cTn id="74" fill="hold">
                            <p:stCondLst>
                              <p:cond delay="500"/>
                            </p:stCondLst>
                            <p:childTnLst>
                              <p:par>
                                <p:cTn id="75" presetID="22" presetClass="entr" presetSubtype="4"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childTnLst>
                          </p:cTn>
                        </p:par>
                        <p:par>
                          <p:cTn id="82" fill="hold">
                            <p:stCondLst>
                              <p:cond delay="1500"/>
                            </p:stCondLst>
                            <p:childTnLst>
                              <p:par>
                                <p:cTn id="83" presetID="42" presetClass="path" presetSubtype="0" accel="50000" decel="50000" fill="hold" nodeType="afterEffect">
                                  <p:stCondLst>
                                    <p:cond delay="0"/>
                                  </p:stCondLst>
                                  <p:childTnLst>
                                    <p:animMotion origin="layout" path="M -4.16667E-6 4.07407E-6 L 0.27605 -0.43588 " pathEditMode="relative" rAng="0" ptsTypes="AA">
                                      <p:cBhvr>
                                        <p:cTn id="84" dur="2000" fill="hold"/>
                                        <p:tgtEl>
                                          <p:spTgt spid="45"/>
                                        </p:tgtEl>
                                        <p:attrNameLst>
                                          <p:attrName>ppt_x</p:attrName>
                                          <p:attrName>ppt_y</p:attrName>
                                        </p:attrNameLst>
                                      </p:cBhvr>
                                      <p:rCtr x="13802" y="-21806"/>
                                    </p:animMotion>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22"/>
                                        </p:tgtEl>
                                      </p:cBhvr>
                                    </p:animEffect>
                                    <p:set>
                                      <p:cBhvr>
                                        <p:cTn id="89" dur="1" fill="hold">
                                          <p:stCondLst>
                                            <p:cond delay="499"/>
                                          </p:stCondLst>
                                        </p:cTn>
                                        <p:tgtEl>
                                          <p:spTgt spid="22"/>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4"/>
                                        </p:tgtEl>
                                      </p:cBhvr>
                                    </p:animEffect>
                                    <p:set>
                                      <p:cBhvr>
                                        <p:cTn id="95" dur="1" fill="hold">
                                          <p:stCondLst>
                                            <p:cond delay="499"/>
                                          </p:stCondLst>
                                        </p:cTn>
                                        <p:tgtEl>
                                          <p:spTgt spid="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5"/>
                                        </p:tgtEl>
                                      </p:cBhvr>
                                    </p:animEffect>
                                    <p:set>
                                      <p:cBhvr>
                                        <p:cTn id="98" dur="1" fill="hold">
                                          <p:stCondLst>
                                            <p:cond delay="499"/>
                                          </p:stCondLst>
                                        </p:cTn>
                                        <p:tgtEl>
                                          <p:spTgt spid="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6"/>
                                        </p:tgtEl>
                                      </p:cBhvr>
                                    </p:animEffect>
                                    <p:set>
                                      <p:cBhvr>
                                        <p:cTn id="101" dur="1" fill="hold">
                                          <p:stCondLst>
                                            <p:cond delay="499"/>
                                          </p:stCondLst>
                                        </p:cTn>
                                        <p:tgtEl>
                                          <p:spTgt spid="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27"/>
                                        </p:tgtEl>
                                      </p:cBhvr>
                                    </p:animEffect>
                                    <p:set>
                                      <p:cBhvr>
                                        <p:cTn id="104" dur="1" fill="hold">
                                          <p:stCondLst>
                                            <p:cond delay="499"/>
                                          </p:stCondLst>
                                        </p:cTn>
                                        <p:tgtEl>
                                          <p:spTgt spid="2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5"/>
                                        </p:tgtEl>
                                      </p:cBhvr>
                                    </p:animEffect>
                                    <p:set>
                                      <p:cBhvr>
                                        <p:cTn id="107" dur="1" fill="hold">
                                          <p:stCondLst>
                                            <p:cond delay="499"/>
                                          </p:stCondLst>
                                        </p:cTn>
                                        <p:tgtEl>
                                          <p:spTgt spid="45"/>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47"/>
                                        </p:tgtEl>
                                      </p:cBhvr>
                                    </p:animEffect>
                                    <p:set>
                                      <p:cBhvr>
                                        <p:cTn id="110" dur="1" fill="hold">
                                          <p:stCondLst>
                                            <p:cond delay="499"/>
                                          </p:stCondLst>
                                        </p:cTn>
                                        <p:tgtEl>
                                          <p:spTgt spid="47"/>
                                        </p:tgtEl>
                                        <p:attrNameLst>
                                          <p:attrName>style.visibility</p:attrName>
                                        </p:attrNameLst>
                                      </p:cBhvr>
                                      <p:to>
                                        <p:strVal val="hidden"/>
                                      </p:to>
                                    </p:se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500"/>
                                        <p:tgtEl>
                                          <p:spTgt spid="31"/>
                                        </p:tgtEl>
                                      </p:cBhvr>
                                    </p:animEffect>
                                  </p:childTnLst>
                                </p:cTn>
                              </p:par>
                            </p:childTnLst>
                          </p:cTn>
                        </p:par>
                        <p:par>
                          <p:cTn id="115" fill="hold">
                            <p:stCondLst>
                              <p:cond delay="1000"/>
                            </p:stCondLst>
                            <p:childTnLst>
                              <p:par>
                                <p:cTn id="116" presetID="35" presetClass="emph" presetSubtype="0" repeatCount="indefinite" fill="hold" nodeType="afterEffect">
                                  <p:stCondLst>
                                    <p:cond delay="0"/>
                                  </p:stCondLst>
                                  <p:endCondLst>
                                    <p:cond evt="onNext" delay="0">
                                      <p:tgtEl>
                                        <p:sldTgt/>
                                      </p:tgtEl>
                                    </p:cond>
                                  </p:endCondLst>
                                  <p:childTnLst>
                                    <p:anim calcmode="discrete" valueType="str">
                                      <p:cBhvr>
                                        <p:cTn id="117"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31"/>
                                        </p:tgtEl>
                                      </p:cBhvr>
                                    </p:animEffect>
                                    <p:set>
                                      <p:cBhvr>
                                        <p:cTn id="122" dur="1" fill="hold">
                                          <p:stCondLst>
                                            <p:cond delay="499"/>
                                          </p:stCondLst>
                                        </p:cTn>
                                        <p:tgtEl>
                                          <p:spTgt spid="31"/>
                                        </p:tgtEl>
                                        <p:attrNameLst>
                                          <p:attrName>style.visibility</p:attrName>
                                        </p:attrNameLst>
                                      </p:cBhvr>
                                      <p:to>
                                        <p:strVal val="hidden"/>
                                      </p:to>
                                    </p:set>
                                  </p:childTnLst>
                                </p:cTn>
                              </p:par>
                              <p:par>
                                <p:cTn id="123" presetID="10" presetClass="entr" presetSubtype="0" fill="hold" nodeType="with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500"/>
                                        <p:tgtEl>
                                          <p:spTgt spid="2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wipe(up)">
                                      <p:cBhvr>
                                        <p:cTn id="130" dur="500"/>
                                        <p:tgtEl>
                                          <p:spTgt spid="34"/>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fade">
                                      <p:cBhvr>
                                        <p:cTn id="134" dur="500"/>
                                        <p:tgtEl>
                                          <p:spTgt spid="35"/>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28"/>
                                        </p:tgtEl>
                                      </p:cBhvr>
                                    </p:animEffect>
                                    <p:set>
                                      <p:cBhvr>
                                        <p:cTn id="139" dur="1" fill="hold">
                                          <p:stCondLst>
                                            <p:cond delay="499"/>
                                          </p:stCondLst>
                                        </p:cTn>
                                        <p:tgtEl>
                                          <p:spTgt spid="28"/>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34"/>
                                        </p:tgtEl>
                                      </p:cBhvr>
                                    </p:animEffect>
                                    <p:set>
                                      <p:cBhvr>
                                        <p:cTn id="142" dur="1" fill="hold">
                                          <p:stCondLst>
                                            <p:cond delay="499"/>
                                          </p:stCondLst>
                                        </p:cTn>
                                        <p:tgtEl>
                                          <p:spTgt spid="34"/>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35"/>
                                        </p:tgtEl>
                                      </p:cBhvr>
                                    </p:animEffect>
                                    <p:set>
                                      <p:cBhvr>
                                        <p:cTn id="145" dur="1" fill="hold">
                                          <p:stCondLst>
                                            <p:cond delay="499"/>
                                          </p:stCondLst>
                                        </p:cTn>
                                        <p:tgtEl>
                                          <p:spTgt spid="35"/>
                                        </p:tgtEl>
                                        <p:attrNameLst>
                                          <p:attrName>style.visibility</p:attrName>
                                        </p:attrNameLst>
                                      </p:cBhvr>
                                      <p:to>
                                        <p:strVal val="hidden"/>
                                      </p:to>
                                    </p:set>
                                  </p:childTnLst>
                                </p:cTn>
                              </p:par>
                            </p:childTnLst>
                          </p:cTn>
                        </p:par>
                        <p:par>
                          <p:cTn id="146" fill="hold">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38"/>
                                        </p:tgtEl>
                                        <p:attrNameLst>
                                          <p:attrName>style.visibility</p:attrName>
                                        </p:attrNameLst>
                                      </p:cBhvr>
                                      <p:to>
                                        <p:strVal val="visible"/>
                                      </p:to>
                                    </p:set>
                                    <p:animEffect transition="in" filter="wipe(up)">
                                      <p:cBhvr>
                                        <p:cTn id="149" dur="500"/>
                                        <p:tgtEl>
                                          <p:spTgt spid="38"/>
                                        </p:tgtEl>
                                      </p:cBhvr>
                                    </p:animEffect>
                                  </p:childTnLst>
                                </p:cTn>
                              </p:par>
                              <p:par>
                                <p:cTn id="150" presetID="10" presetClass="entr" presetSubtype="0" fill="hold" nodeType="withEffect">
                                  <p:stCondLst>
                                    <p:cond delay="0"/>
                                  </p:stCondLst>
                                  <p:childTnLst>
                                    <p:set>
                                      <p:cBhvr>
                                        <p:cTn id="151" dur="1" fill="hold">
                                          <p:stCondLst>
                                            <p:cond delay="0"/>
                                          </p:stCondLst>
                                        </p:cTn>
                                        <p:tgtEl>
                                          <p:spTgt spid="49"/>
                                        </p:tgtEl>
                                        <p:attrNameLst>
                                          <p:attrName>style.visibility</p:attrName>
                                        </p:attrNameLst>
                                      </p:cBhvr>
                                      <p:to>
                                        <p:strVal val="visible"/>
                                      </p:to>
                                    </p:set>
                                    <p:animEffect transition="in" filter="fade">
                                      <p:cBhvr>
                                        <p:cTn id="152" dur="500"/>
                                        <p:tgtEl>
                                          <p:spTgt spid="49"/>
                                        </p:tgtEl>
                                      </p:cBhvr>
                                    </p:animEffect>
                                  </p:childTnLst>
                                </p:cTn>
                              </p:par>
                            </p:childTnLst>
                          </p:cTn>
                        </p:par>
                        <p:par>
                          <p:cTn id="153" fill="hold">
                            <p:stCondLst>
                              <p:cond delay="1000"/>
                            </p:stCondLst>
                            <p:childTnLst>
                              <p:par>
                                <p:cTn id="154" presetID="42" presetClass="path" presetSubtype="0" accel="50000" decel="50000" fill="hold" nodeType="afterEffect">
                                  <p:stCondLst>
                                    <p:cond delay="0"/>
                                  </p:stCondLst>
                                  <p:childTnLst>
                                    <p:animMotion origin="layout" path="M -0.00117 0.00115 L -0.23854 0.39305 " pathEditMode="relative" rAng="0" ptsTypes="AA">
                                      <p:cBhvr>
                                        <p:cTn id="155" dur="2000" fill="hold"/>
                                        <p:tgtEl>
                                          <p:spTgt spid="49"/>
                                        </p:tgtEl>
                                        <p:attrNameLst>
                                          <p:attrName>ppt_x</p:attrName>
                                          <p:attrName>ppt_y</p:attrName>
                                        </p:attrNameLst>
                                      </p:cBhvr>
                                      <p:rCtr x="-11875" y="19583"/>
                                    </p:animMotion>
                                  </p:childTnLst>
                                </p:cTn>
                              </p:par>
                              <p:par>
                                <p:cTn id="156" presetID="10" presetClass="entr" presetSubtype="0" fill="hold" grpId="0" nodeType="with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fade">
                                      <p:cBhvr>
                                        <p:cTn id="158" dur="500"/>
                                        <p:tgtEl>
                                          <p:spTgt spid="39"/>
                                        </p:tgtEl>
                                      </p:cBhvr>
                                    </p:animEffect>
                                  </p:childTnLst>
                                </p:cTn>
                              </p:par>
                            </p:childTnLst>
                          </p:cTn>
                        </p:par>
                        <p:par>
                          <p:cTn id="159" fill="hold">
                            <p:stCondLst>
                              <p:cond delay="3000"/>
                            </p:stCondLst>
                            <p:childTnLst>
                              <p:par>
                                <p:cTn id="160" presetID="22" presetClass="entr" presetSubtype="4" fill="hold" grpId="0" nodeType="afterEffect">
                                  <p:stCondLst>
                                    <p:cond delay="0"/>
                                  </p:stCondLst>
                                  <p:childTnLst>
                                    <p:set>
                                      <p:cBhvr>
                                        <p:cTn id="161" dur="1" fill="hold">
                                          <p:stCondLst>
                                            <p:cond delay="0"/>
                                          </p:stCondLst>
                                        </p:cTn>
                                        <p:tgtEl>
                                          <p:spTgt spid="40"/>
                                        </p:tgtEl>
                                        <p:attrNameLst>
                                          <p:attrName>style.visibility</p:attrName>
                                        </p:attrNameLst>
                                      </p:cBhvr>
                                      <p:to>
                                        <p:strVal val="visible"/>
                                      </p:to>
                                    </p:set>
                                    <p:animEffect transition="in" filter="wipe(down)">
                                      <p:cBhvr>
                                        <p:cTn id="162" dur="500"/>
                                        <p:tgtEl>
                                          <p:spTgt spid="40"/>
                                        </p:tgtEl>
                                      </p:cBhvr>
                                    </p:animEffect>
                                  </p:childTnLst>
                                </p:cTn>
                              </p:par>
                              <p:par>
                                <p:cTn id="163" presetID="10" presetClass="entr" presetSubtype="0" fill="hold" nodeType="withEffect">
                                  <p:stCondLst>
                                    <p:cond delay="0"/>
                                  </p:stCondLst>
                                  <p:childTnLst>
                                    <p:set>
                                      <p:cBhvr>
                                        <p:cTn id="164" dur="1" fill="hold">
                                          <p:stCondLst>
                                            <p:cond delay="0"/>
                                          </p:stCondLst>
                                        </p:cTn>
                                        <p:tgtEl>
                                          <p:spTgt spid="50"/>
                                        </p:tgtEl>
                                        <p:attrNameLst>
                                          <p:attrName>style.visibility</p:attrName>
                                        </p:attrNameLst>
                                      </p:cBhvr>
                                      <p:to>
                                        <p:strVal val="visible"/>
                                      </p:to>
                                    </p:set>
                                    <p:animEffect transition="in" filter="fade">
                                      <p:cBhvr>
                                        <p:cTn id="165" dur="500"/>
                                        <p:tgtEl>
                                          <p:spTgt spid="50"/>
                                        </p:tgtEl>
                                      </p:cBhvr>
                                    </p:animEffect>
                                  </p:childTnLst>
                                </p:cTn>
                              </p:par>
                            </p:childTnLst>
                          </p:cTn>
                        </p:par>
                        <p:par>
                          <p:cTn id="166" fill="hold">
                            <p:stCondLst>
                              <p:cond delay="3500"/>
                            </p:stCondLst>
                            <p:childTnLst>
                              <p:par>
                                <p:cTn id="167" presetID="10" presetClass="entr" presetSubtype="0" fill="hold" grpId="0" nodeType="after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fade">
                                      <p:cBhvr>
                                        <p:cTn id="169" dur="500"/>
                                        <p:tgtEl>
                                          <p:spTgt spid="41"/>
                                        </p:tgtEl>
                                      </p:cBhvr>
                                    </p:animEffect>
                                  </p:childTnLst>
                                </p:cTn>
                              </p:par>
                            </p:childTnLst>
                          </p:cTn>
                        </p:par>
                        <p:par>
                          <p:cTn id="170" fill="hold">
                            <p:stCondLst>
                              <p:cond delay="4000"/>
                            </p:stCondLst>
                            <p:childTnLst>
                              <p:par>
                                <p:cTn id="171" presetID="42" presetClass="path" presetSubtype="0" accel="50000" decel="50000" fill="hold" nodeType="afterEffect">
                                  <p:stCondLst>
                                    <p:cond delay="0"/>
                                  </p:stCondLst>
                                  <p:childTnLst>
                                    <p:animMotion origin="layout" path="M -3.95833E-6 -7.40741E-7 L -0.16015 -0.2368 " pathEditMode="relative" rAng="0" ptsTypes="AA">
                                      <p:cBhvr>
                                        <p:cTn id="172" dur="2000" fill="hold"/>
                                        <p:tgtEl>
                                          <p:spTgt spid="50"/>
                                        </p:tgtEl>
                                        <p:attrNameLst>
                                          <p:attrName>ppt_x</p:attrName>
                                          <p:attrName>ppt_y</p:attrName>
                                        </p:attrNameLst>
                                      </p:cBhvr>
                                      <p:rCtr x="-8034" y="-12060"/>
                                    </p:animMotion>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42"/>
                                        </p:tgtEl>
                                        <p:attrNameLst>
                                          <p:attrName>style.visibility</p:attrName>
                                        </p:attrNameLst>
                                      </p:cBhvr>
                                      <p:to>
                                        <p:strVal val="visible"/>
                                      </p:to>
                                    </p:set>
                                    <p:animEffect transition="in" filter="wipe(down)">
                                      <p:cBhvr>
                                        <p:cTn id="177" dur="500"/>
                                        <p:tgtEl>
                                          <p:spTgt spid="4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3"/>
                                        </p:tgtEl>
                                        <p:attrNameLst>
                                          <p:attrName>style.visibility</p:attrName>
                                        </p:attrNameLst>
                                      </p:cBhvr>
                                      <p:to>
                                        <p:strVal val="visible"/>
                                      </p:to>
                                    </p:set>
                                    <p:animEffect transition="in" filter="fade">
                                      <p:cBhvr>
                                        <p:cTn id="180" dur="500"/>
                                        <p:tgtEl>
                                          <p:spTgt spid="43"/>
                                        </p:tgtEl>
                                      </p:cBhvr>
                                    </p:animEffect>
                                  </p:childTnLst>
                                </p:cTn>
                              </p:par>
                              <p:par>
                                <p:cTn id="181" presetID="10" presetClass="exit" presetSubtype="0" fill="hold" nodeType="withEffect">
                                  <p:stCondLst>
                                    <p:cond delay="0"/>
                                  </p:stCondLst>
                                  <p:childTnLst>
                                    <p:animEffect transition="out" filter="fade">
                                      <p:cBhvr>
                                        <p:cTn id="182" dur="500"/>
                                        <p:tgtEl>
                                          <p:spTgt spid="49"/>
                                        </p:tgtEl>
                                      </p:cBhvr>
                                    </p:animEffect>
                                    <p:set>
                                      <p:cBhvr>
                                        <p:cTn id="183"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1" grpId="1"/>
      <p:bldP spid="18" grpId="0" animBg="1"/>
      <p:bldP spid="18" grpId="1" animBg="1"/>
      <p:bldP spid="19" grpId="0"/>
      <p:bldP spid="19" grpId="1"/>
      <p:bldP spid="22" grpId="0" animBg="1"/>
      <p:bldP spid="22" grpId="1" animBg="1"/>
      <p:bldP spid="23" grpId="0"/>
      <p:bldP spid="23" grpId="1"/>
      <p:bldP spid="24" grpId="0" animBg="1"/>
      <p:bldP spid="24" grpId="1" animBg="1"/>
      <p:bldP spid="25" grpId="0"/>
      <p:bldP spid="25" grpId="1"/>
      <p:bldP spid="26" grpId="0" animBg="1"/>
      <p:bldP spid="26" grpId="1" animBg="1"/>
      <p:bldP spid="27" grpId="0"/>
      <p:bldP spid="27" grpId="1"/>
      <p:bldP spid="34" grpId="0" animBg="1"/>
      <p:bldP spid="34" grpId="1" animBg="1"/>
      <p:bldP spid="35" grpId="0"/>
      <p:bldP spid="35" grpId="1"/>
      <p:bldP spid="38" grpId="0" animBg="1"/>
      <p:bldP spid="39" grpId="0"/>
      <p:bldP spid="40" grpId="0" animBg="1"/>
      <p:bldP spid="41" grpId="0"/>
      <p:bldP spid="42" grpId="0" animBg="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TH2: </a:t>
            </a:r>
            <a:r>
              <a:rPr lang="en-US" sz="1800" b="1" dirty="0" err="1"/>
              <a:t>Người</a:t>
            </a:r>
            <a:r>
              <a:rPr lang="en-US" sz="1800" b="1" dirty="0"/>
              <a:t> </a:t>
            </a:r>
            <a:r>
              <a:rPr lang="en-US" sz="1800" b="1" dirty="0" err="1"/>
              <a:t>dân</a:t>
            </a:r>
            <a:r>
              <a:rPr lang="en-US" sz="1800" b="1" dirty="0"/>
              <a:t> </a:t>
            </a:r>
            <a:r>
              <a:rPr lang="en-US" sz="1800" b="1" dirty="0" err="1" smtClean="0"/>
              <a:t>nộp</a:t>
            </a:r>
            <a:r>
              <a:rPr lang="en-US" sz="1800" b="1" dirty="0" smtClean="0"/>
              <a:t> </a:t>
            </a:r>
            <a:r>
              <a:rPr lang="en-US" sz="1800" b="1" dirty="0" err="1" smtClean="0"/>
              <a:t>hồ</a:t>
            </a:r>
            <a:r>
              <a:rPr lang="en-US" sz="1800" b="1" dirty="0" smtClean="0"/>
              <a:t> </a:t>
            </a:r>
            <a:r>
              <a:rPr lang="en-US" sz="1800" b="1" dirty="0" err="1" smtClean="0"/>
              <a:t>sơ</a:t>
            </a:r>
            <a:r>
              <a:rPr lang="en-US" sz="1800" b="1" dirty="0" smtClean="0"/>
              <a:t> </a:t>
            </a:r>
            <a:r>
              <a:rPr lang="en-US" sz="1800" b="1" dirty="0" err="1" smtClean="0"/>
              <a:t>tại</a:t>
            </a:r>
            <a:r>
              <a:rPr lang="en-US" sz="1800" b="1" dirty="0"/>
              <a:t> </a:t>
            </a:r>
            <a:r>
              <a:rPr lang="en-US" sz="1800" b="1" dirty="0" smtClean="0"/>
              <a:t>CQHC </a:t>
            </a:r>
            <a:r>
              <a:rPr lang="en-US" sz="1800" b="1" dirty="0" err="1" smtClean="0"/>
              <a:t>và</a:t>
            </a:r>
            <a:r>
              <a:rPr lang="en-US" sz="1800" b="1" dirty="0" smtClean="0"/>
              <a:t> </a:t>
            </a:r>
            <a:r>
              <a:rPr lang="en-US" sz="1800" b="1" dirty="0" err="1" smtClean="0"/>
              <a:t>nhận</a:t>
            </a:r>
            <a:r>
              <a:rPr lang="en-US" sz="1800" b="1" dirty="0" smtClean="0"/>
              <a:t> </a:t>
            </a:r>
            <a:r>
              <a:rPr lang="en-US" sz="1800" b="1" dirty="0" err="1" smtClean="0"/>
              <a:t>kết</a:t>
            </a:r>
            <a:r>
              <a:rPr lang="en-US" sz="1800" b="1" dirty="0" smtClean="0"/>
              <a:t> </a:t>
            </a:r>
            <a:r>
              <a:rPr lang="en-US" sz="1800" b="1" dirty="0" err="1" smtClean="0"/>
              <a:t>quả</a:t>
            </a:r>
            <a:r>
              <a:rPr lang="en-US" sz="1800" b="1" dirty="0" smtClean="0"/>
              <a:t> </a:t>
            </a:r>
            <a:r>
              <a:rPr lang="en-US" sz="1800" b="1" dirty="0" err="1" smtClean="0"/>
              <a:t>tại</a:t>
            </a:r>
            <a:r>
              <a:rPr lang="en-US" sz="1800" b="1" dirty="0" smtClean="0"/>
              <a:t> </a:t>
            </a:r>
            <a:r>
              <a:rPr lang="en-US" sz="1800" b="1" dirty="0" err="1" smtClean="0"/>
              <a:t>nhà</a:t>
            </a:r>
            <a:r>
              <a:rPr lang="en-US" sz="1800" b="1" dirty="0" smtClean="0"/>
              <a:t> qua </a:t>
            </a:r>
            <a:r>
              <a:rPr lang="en-US" sz="1800" b="1" dirty="0" err="1" smtClean="0"/>
              <a:t>Bưu</a:t>
            </a:r>
            <a:r>
              <a:rPr lang="en-US" sz="1800" b="1" dirty="0" smtClean="0"/>
              <a:t> </a:t>
            </a:r>
            <a:r>
              <a:rPr lang="en-US" sz="1800" b="1" dirty="0" err="1" smtClean="0"/>
              <a:t>Điện</a:t>
            </a:r>
            <a:endParaRPr lang="en-US" sz="1800" b="1" dirty="0"/>
          </a:p>
        </p:txBody>
      </p:sp>
      <p:grpSp>
        <p:nvGrpSpPr>
          <p:cNvPr id="4" name="Group 3"/>
          <p:cNvGrpSpPr/>
          <p:nvPr/>
        </p:nvGrpSpPr>
        <p:grpSpPr>
          <a:xfrm>
            <a:off x="1132145" y="1076696"/>
            <a:ext cx="1175322" cy="1622851"/>
            <a:chOff x="2046545" y="2942747"/>
            <a:chExt cx="1175322" cy="1622851"/>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394" y="2942747"/>
              <a:ext cx="809625" cy="1066800"/>
            </a:xfrm>
            <a:prstGeom prst="rect">
              <a:avLst/>
            </a:prstGeom>
          </p:spPr>
        </p:pic>
        <p:sp>
          <p:nvSpPr>
            <p:cNvPr id="6" name="TextBox 5"/>
            <p:cNvSpPr txBox="1"/>
            <p:nvPr/>
          </p:nvSpPr>
          <p:spPr>
            <a:xfrm>
              <a:off x="2046545" y="4196266"/>
              <a:ext cx="1175322" cy="369332"/>
            </a:xfrm>
            <a:prstGeom prst="rect">
              <a:avLst/>
            </a:prstGeom>
            <a:noFill/>
          </p:spPr>
          <p:txBody>
            <a:bodyPr wrap="none" rtlCol="0">
              <a:spAutoFit/>
            </a:bodyPr>
            <a:lstStyle/>
            <a:p>
              <a:r>
                <a:rPr lang="en-US" dirty="0" err="1" smtClean="0"/>
                <a:t>Người</a:t>
              </a:r>
              <a:r>
                <a:rPr lang="en-US" dirty="0" smtClean="0"/>
                <a:t> </a:t>
              </a:r>
              <a:r>
                <a:rPr lang="en-US" dirty="0" err="1" smtClean="0"/>
                <a:t>dân</a:t>
              </a:r>
              <a:endParaRPr lang="en-US" dirty="0"/>
            </a:p>
          </p:txBody>
        </p:sp>
      </p:grpSp>
      <p:grpSp>
        <p:nvGrpSpPr>
          <p:cNvPr id="7" name="Group 6"/>
          <p:cNvGrpSpPr/>
          <p:nvPr/>
        </p:nvGrpSpPr>
        <p:grpSpPr>
          <a:xfrm>
            <a:off x="9303937" y="985035"/>
            <a:ext cx="2068195" cy="1946701"/>
            <a:chOff x="8503837" y="2618897"/>
            <a:chExt cx="2068195" cy="194670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923" y="2618897"/>
              <a:ext cx="1724025" cy="1390650"/>
            </a:xfrm>
            <a:prstGeom prst="rect">
              <a:avLst/>
            </a:prstGeom>
          </p:spPr>
        </p:pic>
        <p:sp>
          <p:nvSpPr>
            <p:cNvPr id="9" name="TextBox 8"/>
            <p:cNvSpPr txBox="1"/>
            <p:nvPr/>
          </p:nvSpPr>
          <p:spPr>
            <a:xfrm>
              <a:off x="8503837" y="4196266"/>
              <a:ext cx="2068195" cy="369332"/>
            </a:xfrm>
            <a:prstGeom prst="rect">
              <a:avLst/>
            </a:prstGeom>
            <a:noFill/>
          </p:spPr>
          <p:txBody>
            <a:bodyPr wrap="none" rtlCol="0">
              <a:spAutoFit/>
            </a:bodyPr>
            <a:lstStyle/>
            <a:p>
              <a:r>
                <a:rPr lang="en-US" dirty="0" err="1" smtClean="0"/>
                <a:t>Cơ</a:t>
              </a:r>
              <a:r>
                <a:rPr lang="en-US" dirty="0" smtClean="0"/>
                <a:t> </a:t>
              </a:r>
              <a:r>
                <a:rPr lang="en-US" dirty="0" err="1" smtClean="0"/>
                <a:t>quan</a:t>
              </a:r>
              <a:r>
                <a:rPr lang="en-US" dirty="0" smtClean="0"/>
                <a:t> </a:t>
              </a:r>
              <a:r>
                <a:rPr lang="en-US" dirty="0" err="1" smtClean="0"/>
                <a:t>hành</a:t>
              </a:r>
              <a:r>
                <a:rPr lang="en-US" dirty="0" smtClean="0"/>
                <a:t> </a:t>
              </a:r>
              <a:r>
                <a:rPr lang="en-US" dirty="0" err="1" smtClean="0"/>
                <a:t>chính</a:t>
              </a:r>
              <a:endParaRPr lang="en-US" dirty="0"/>
            </a:p>
          </p:txBody>
        </p:sp>
      </p:grpSp>
      <p:sp>
        <p:nvSpPr>
          <p:cNvPr id="10" name="Right Arrow 9"/>
          <p:cNvSpPr/>
          <p:nvPr/>
        </p:nvSpPr>
        <p:spPr>
          <a:xfrm>
            <a:off x="3585119" y="1720012"/>
            <a:ext cx="4544704" cy="331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304806" y="2050193"/>
            <a:ext cx="3105337" cy="646331"/>
          </a:xfrm>
          <a:prstGeom prst="rect">
            <a:avLst/>
          </a:prstGeom>
          <a:noFill/>
        </p:spPr>
        <p:txBody>
          <a:bodyPr wrap="none" rtlCol="0">
            <a:spAutoFit/>
          </a:bodyPr>
          <a:lstStyle/>
          <a:p>
            <a:pPr algn="ctr"/>
            <a:r>
              <a:rPr lang="en-US"/>
              <a:t>Nộp hồ </a:t>
            </a:r>
            <a:r>
              <a:rPr lang="en-US" smtClean="0"/>
              <a:t>sơ và lệ phí (nếu có)</a:t>
            </a:r>
          </a:p>
          <a:p>
            <a:pPr algn="ctr"/>
            <a:r>
              <a:rPr lang="en-US" smtClean="0"/>
              <a:t>trực </a:t>
            </a:r>
            <a:r>
              <a:rPr lang="en-US"/>
              <a:t>tiếp tại </a:t>
            </a:r>
            <a:r>
              <a:rPr lang="en-US" smtClean="0"/>
              <a:t>CQHC</a:t>
            </a:r>
          </a:p>
        </p:txBody>
      </p:sp>
      <p:grpSp>
        <p:nvGrpSpPr>
          <p:cNvPr id="14" name="Group 13"/>
          <p:cNvGrpSpPr/>
          <p:nvPr/>
        </p:nvGrpSpPr>
        <p:grpSpPr>
          <a:xfrm>
            <a:off x="5182568" y="5037618"/>
            <a:ext cx="1144323" cy="1855232"/>
            <a:chOff x="5182568" y="4779180"/>
            <a:chExt cx="1144323" cy="1855232"/>
          </a:xfrm>
        </p:grpSpPr>
        <p:sp>
          <p:nvSpPr>
            <p:cNvPr id="15" name="TextBox 14"/>
            <p:cNvSpPr txBox="1"/>
            <p:nvPr/>
          </p:nvSpPr>
          <p:spPr>
            <a:xfrm>
              <a:off x="5286221" y="6265080"/>
              <a:ext cx="1040670" cy="369332"/>
            </a:xfrm>
            <a:prstGeom prst="rect">
              <a:avLst/>
            </a:prstGeom>
            <a:noFill/>
          </p:spPr>
          <p:txBody>
            <a:bodyPr wrap="none" rtlCol="0">
              <a:spAutoFit/>
            </a:bodyPr>
            <a:lstStyle/>
            <a:p>
              <a:r>
                <a:rPr lang="en-US" dirty="0" err="1" smtClean="0"/>
                <a:t>Bưu</a:t>
              </a:r>
              <a:r>
                <a:rPr lang="en-US" dirty="0" smtClean="0"/>
                <a:t> </a:t>
              </a:r>
              <a:r>
                <a:rPr lang="en-US" dirty="0" err="1" smtClean="0"/>
                <a:t>điện</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2568" y="4779180"/>
              <a:ext cx="1028700" cy="1485900"/>
            </a:xfrm>
            <a:prstGeom prst="rect">
              <a:avLst/>
            </a:prstGeom>
          </p:spPr>
        </p:pic>
      </p:grpSp>
      <p:grpSp>
        <p:nvGrpSpPr>
          <p:cNvPr id="28" name="Group 27"/>
          <p:cNvGrpSpPr/>
          <p:nvPr/>
        </p:nvGrpSpPr>
        <p:grpSpPr>
          <a:xfrm>
            <a:off x="8455857" y="999757"/>
            <a:ext cx="1649384" cy="500608"/>
            <a:chOff x="6147959" y="619256"/>
            <a:chExt cx="1649384" cy="500608"/>
          </a:xfrm>
        </p:grpSpPr>
        <p:sp>
          <p:nvSpPr>
            <p:cNvPr id="29" name="TextBox 28"/>
            <p:cNvSpPr txBox="1"/>
            <p:nvPr/>
          </p:nvSpPr>
          <p:spPr>
            <a:xfrm>
              <a:off x="6648567" y="684894"/>
              <a:ext cx="1148776" cy="369332"/>
            </a:xfrm>
            <a:prstGeom prst="rect">
              <a:avLst/>
            </a:prstGeom>
            <a:noFill/>
          </p:spPr>
          <p:txBody>
            <a:bodyPr wrap="none" rtlCol="0">
              <a:spAutoFit/>
            </a:bodyPr>
            <a:lstStyle/>
            <a:p>
              <a:pPr algn="ctr"/>
              <a:r>
                <a:rPr lang="en-US" smtClean="0"/>
                <a:t>Xử lý xong</a:t>
              </a:r>
              <a:endParaRPr lang="en-US" dirty="0"/>
            </a:p>
          </p:txBody>
        </p:sp>
        <p:pic>
          <p:nvPicPr>
            <p:cNvPr id="30" name="Picture 4" descr="add, correct, done, go, ok, tick, ye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7959" y="619256"/>
              <a:ext cx="500608" cy="500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458200" y="1054333"/>
            <a:ext cx="1586184" cy="393467"/>
            <a:chOff x="9341201" y="2057760"/>
            <a:chExt cx="1586184" cy="393467"/>
          </a:xfrm>
        </p:grpSpPr>
        <p:pic>
          <p:nvPicPr>
            <p:cNvPr id="32" name="Picture 2" descr="process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1201" y="2057760"/>
              <a:ext cx="393466" cy="3934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9705063" y="2081895"/>
              <a:ext cx="1222322" cy="369332"/>
            </a:xfrm>
            <a:prstGeom prst="rect">
              <a:avLst/>
            </a:prstGeom>
            <a:noFill/>
          </p:spPr>
          <p:txBody>
            <a:bodyPr wrap="none" rtlCol="0">
              <a:spAutoFit/>
            </a:bodyPr>
            <a:lstStyle/>
            <a:p>
              <a:pPr algn="ctr"/>
              <a:r>
                <a:rPr lang="en-US" dirty="0" err="1" smtClean="0"/>
                <a:t>Xử</a:t>
              </a:r>
              <a:r>
                <a:rPr lang="en-US" dirty="0" smtClean="0"/>
                <a:t> </a:t>
              </a:r>
              <a:r>
                <a:rPr lang="en-US" dirty="0" err="1" smtClean="0"/>
                <a:t>lý</a:t>
              </a:r>
              <a:r>
                <a:rPr lang="en-US" dirty="0" smtClean="0"/>
                <a:t> </a:t>
              </a:r>
              <a:r>
                <a:rPr lang="en-US" dirty="0" err="1" smtClean="0"/>
                <a:t>hồ</a:t>
              </a:r>
              <a:r>
                <a:rPr lang="en-US" dirty="0" smtClean="0"/>
                <a:t> </a:t>
              </a:r>
              <a:r>
                <a:rPr lang="en-US" dirty="0" err="1" smtClean="0"/>
                <a:t>sơ</a:t>
              </a:r>
              <a:endParaRPr lang="en-US" dirty="0"/>
            </a:p>
          </p:txBody>
        </p:sp>
      </p:grpSp>
      <p:sp>
        <p:nvSpPr>
          <p:cNvPr id="40" name="Right Arrow 39"/>
          <p:cNvSpPr/>
          <p:nvPr/>
        </p:nvSpPr>
        <p:spPr>
          <a:xfrm rot="13213386">
            <a:off x="1272453" y="4074572"/>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TextBox 40"/>
          <p:cNvSpPr txBox="1"/>
          <p:nvPr/>
        </p:nvSpPr>
        <p:spPr>
          <a:xfrm rot="2413386">
            <a:off x="1601165" y="4184278"/>
            <a:ext cx="2240100" cy="646331"/>
          </a:xfrm>
          <a:prstGeom prst="rect">
            <a:avLst/>
          </a:prstGeom>
          <a:noFill/>
        </p:spPr>
        <p:txBody>
          <a:bodyPr wrap="none" rtlCol="0">
            <a:spAutoFit/>
          </a:bodyPr>
          <a:lstStyle/>
          <a:p>
            <a:pPr algn="ctr"/>
            <a:r>
              <a:rPr lang="en-US" smtClean="0"/>
              <a:t>Phát trả kết qủa</a:t>
            </a:r>
          </a:p>
          <a:p>
            <a:pPr algn="ctr"/>
            <a:r>
              <a:rPr lang="en-US" smtClean="0"/>
              <a:t>cho người dân tại nhà</a:t>
            </a:r>
            <a:endParaRPr lang="en-US" dirty="0"/>
          </a:p>
        </p:txBody>
      </p:sp>
      <p:sp>
        <p:nvSpPr>
          <p:cNvPr id="42" name="Right Arrow 41"/>
          <p:cNvSpPr/>
          <p:nvPr/>
        </p:nvSpPr>
        <p:spPr>
          <a:xfrm rot="19158016">
            <a:off x="5939616" y="3039519"/>
            <a:ext cx="2884655"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9158016">
            <a:off x="6450731" y="3251212"/>
            <a:ext cx="2131481" cy="369332"/>
          </a:xfrm>
          <a:prstGeom prst="rect">
            <a:avLst/>
          </a:prstGeom>
          <a:noFill/>
        </p:spPr>
        <p:txBody>
          <a:bodyPr wrap="none" rtlCol="0">
            <a:spAutoFit/>
          </a:bodyPr>
          <a:lstStyle/>
          <a:p>
            <a:pPr algn="ctr"/>
            <a:r>
              <a:rPr lang="en-US" smtClean="0"/>
              <a:t>Báo phát thành công</a:t>
            </a:r>
            <a:endParaRPr lang="en-US" dirty="0"/>
          </a:p>
        </p:txBody>
      </p:sp>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5741" y="4278983"/>
            <a:ext cx="833911" cy="833911"/>
          </a:xfrm>
          <a:prstGeom prst="rect">
            <a:avLst/>
          </a:prstGeom>
        </p:spPr>
      </p:pic>
      <p:pic>
        <p:nvPicPr>
          <p:cNvPr id="47" name="Picture 2" descr="user, walk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819" y="1038779"/>
            <a:ext cx="590343" cy="590345"/>
          </a:xfrm>
          <a:prstGeom prst="rect">
            <a:avLst/>
          </a:prstGeom>
          <a:noFill/>
          <a:extLst>
            <a:ext uri="{909E8E84-426E-40DD-AFC4-6F175D3DCCD1}">
              <a14:hiddenFill xmlns:a14="http://schemas.microsoft.com/office/drawing/2010/main">
                <a:solidFill>
                  <a:srgbClr val="FFFFFF"/>
                </a:solidFill>
              </a14:hiddenFill>
            </a:ext>
          </a:extLst>
        </p:spPr>
      </p:pic>
      <p:sp>
        <p:nvSpPr>
          <p:cNvPr id="49" name="Right Arrow 48"/>
          <p:cNvSpPr/>
          <p:nvPr/>
        </p:nvSpPr>
        <p:spPr>
          <a:xfrm rot="8333122">
            <a:off x="5898074" y="3148966"/>
            <a:ext cx="2795233"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rot="19146914">
            <a:off x="6411082" y="3198051"/>
            <a:ext cx="2351927" cy="369332"/>
          </a:xfrm>
          <a:prstGeom prst="rect">
            <a:avLst/>
          </a:prstGeom>
          <a:noFill/>
        </p:spPr>
        <p:txBody>
          <a:bodyPr wrap="none" rtlCol="0">
            <a:spAutoFit/>
          </a:bodyPr>
          <a:lstStyle/>
          <a:p>
            <a:pPr algn="ctr"/>
            <a:r>
              <a:rPr lang="en-US" smtClean="0"/>
              <a:t>GửI yêu cầu thu gom</a:t>
            </a:r>
            <a:endParaRPr lang="en-US" dirty="0"/>
          </a:p>
        </p:txBody>
      </p:sp>
      <p:pic>
        <p:nvPicPr>
          <p:cNvPr id="53" name="Picture 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4617" y="2883121"/>
            <a:ext cx="833911" cy="833911"/>
          </a:xfrm>
          <a:prstGeom prst="rect">
            <a:avLst/>
          </a:prstGeom>
        </p:spPr>
      </p:pic>
      <p:sp>
        <p:nvSpPr>
          <p:cNvPr id="55" name="Right Arrow 54"/>
          <p:cNvSpPr/>
          <p:nvPr/>
        </p:nvSpPr>
        <p:spPr>
          <a:xfrm rot="8298372">
            <a:off x="6410260" y="4132286"/>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6" name="TextBox 55"/>
          <p:cNvSpPr txBox="1"/>
          <p:nvPr/>
        </p:nvSpPr>
        <p:spPr>
          <a:xfrm rot="19098372">
            <a:off x="7145754" y="4222896"/>
            <a:ext cx="2862322" cy="369332"/>
          </a:xfrm>
          <a:prstGeom prst="rect">
            <a:avLst/>
          </a:prstGeom>
          <a:noFill/>
        </p:spPr>
        <p:txBody>
          <a:bodyPr wrap="none" rtlCol="0">
            <a:spAutoFit/>
          </a:bodyPr>
          <a:lstStyle/>
          <a:p>
            <a:pPr algn="ctr"/>
            <a:r>
              <a:rPr lang="en-US" smtClean="0"/>
              <a:t>Thu gom kết quả thành công</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12" name="Slide Number Placeholder 11"/>
          <p:cNvSpPr>
            <a:spLocks noGrp="1"/>
          </p:cNvSpPr>
          <p:nvPr>
            <p:ph type="sldNum" sz="quarter" idx="12"/>
          </p:nvPr>
        </p:nvSpPr>
        <p:spPr/>
        <p:txBody>
          <a:bodyPr/>
          <a:lstStyle/>
          <a:p>
            <a:pPr>
              <a:defRPr/>
            </a:pPr>
            <a:fld id="{59E6F4A5-D794-46A3-A708-9E724BD45693}" type="slidenum">
              <a:rPr lang="en-US" smtClean="0"/>
              <a:pPr>
                <a:defRPr/>
              </a:pPr>
              <a:t>12</a:t>
            </a:fld>
            <a:endParaRPr lang="en-US"/>
          </a:p>
        </p:txBody>
      </p:sp>
    </p:spTree>
    <p:extLst>
      <p:ext uri="{BB962C8B-B14F-4D97-AF65-F5344CB8AC3E}">
        <p14:creationId xmlns:p14="http://schemas.microsoft.com/office/powerpoint/2010/main" val="329623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1500"/>
                            </p:stCondLst>
                            <p:childTnLst>
                              <p:par>
                                <p:cTn id="33" presetID="42" presetClass="path" presetSubtype="0" accel="50000" decel="50000" fill="hold" nodeType="afterEffect">
                                  <p:stCondLst>
                                    <p:cond delay="0"/>
                                  </p:stCondLst>
                                  <p:childTnLst>
                                    <p:animMotion origin="layout" path="M 1.875E-6 -3.7037E-7 L 0.325 0.00116 " pathEditMode="relative" rAng="0" ptsTypes="AA">
                                      <p:cBhvr>
                                        <p:cTn id="34" dur="2000" fill="hold"/>
                                        <p:tgtEl>
                                          <p:spTgt spid="47"/>
                                        </p:tgtEl>
                                        <p:attrNameLst>
                                          <p:attrName>ppt_x</p:attrName>
                                          <p:attrName>ppt_y</p:attrName>
                                        </p:attrNameLst>
                                      </p:cBhvr>
                                      <p:rCtr x="16432" y="0"/>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2" nodeType="click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47"/>
                                        </p:tgtEl>
                                      </p:cBhvr>
                                    </p:animEffect>
                                    <p:set>
                                      <p:cBhvr>
                                        <p:cTn id="45" dur="1" fill="hold">
                                          <p:stCondLst>
                                            <p:cond delay="499"/>
                                          </p:stCondLst>
                                        </p:cTn>
                                        <p:tgtEl>
                                          <p:spTgt spid="4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par>
                          <p:cTn id="56" fill="hold">
                            <p:stCondLst>
                              <p:cond delay="1000"/>
                            </p:stCondLst>
                            <p:childTnLst>
                              <p:par>
                                <p:cTn id="57" presetID="35" presetClass="emph" presetSubtype="0" repeatCount="indefinite" fill="hold" nodeType="afterEffect">
                                  <p:stCondLst>
                                    <p:cond delay="0"/>
                                  </p:stCondLst>
                                  <p:endCondLst>
                                    <p:cond evt="onNext" delay="0">
                                      <p:tgtEl>
                                        <p:sldTgt/>
                                      </p:tgtEl>
                                    </p:cond>
                                  </p:endCondLst>
                                  <p:childTnLst>
                                    <p:anim calcmode="discrete" valueType="str">
                                      <p:cBhvr>
                                        <p:cTn id="58"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par>
                                <p:cTn id="64" presetID="10"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up)">
                                      <p:cBhvr>
                                        <p:cTn id="71" dur="500"/>
                                        <p:tgtEl>
                                          <p:spTgt spid="49"/>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fade">
                                      <p:cBhvr>
                                        <p:cTn id="75" dur="500"/>
                                        <p:tgtEl>
                                          <p:spTgt spid="5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28"/>
                                        </p:tgtEl>
                                      </p:cBhvr>
                                    </p:animEffect>
                                    <p:set>
                                      <p:cBhvr>
                                        <p:cTn id="80" dur="1" fill="hold">
                                          <p:stCondLst>
                                            <p:cond delay="499"/>
                                          </p:stCondLst>
                                        </p:cTn>
                                        <p:tgtEl>
                                          <p:spTgt spid="28"/>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49"/>
                                        </p:tgtEl>
                                      </p:cBhvr>
                                    </p:animEffect>
                                    <p:set>
                                      <p:cBhvr>
                                        <p:cTn id="83" dur="1" fill="hold">
                                          <p:stCondLst>
                                            <p:cond delay="499"/>
                                          </p:stCondLst>
                                        </p:cTn>
                                        <p:tgtEl>
                                          <p:spTgt spid="49"/>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50"/>
                                        </p:tgtEl>
                                      </p:cBhvr>
                                    </p:animEffect>
                                    <p:set>
                                      <p:cBhvr>
                                        <p:cTn id="86" dur="1" fill="hold">
                                          <p:stCondLst>
                                            <p:cond delay="499"/>
                                          </p:stCondLst>
                                        </p:cTn>
                                        <p:tgtEl>
                                          <p:spTgt spid="50"/>
                                        </p:tgtEl>
                                        <p:attrNameLst>
                                          <p:attrName>style.visibility</p:attrName>
                                        </p:attrNameLst>
                                      </p:cBhvr>
                                      <p:to>
                                        <p:strVal val="hidden"/>
                                      </p:to>
                                    </p:set>
                                  </p:childTnLst>
                                </p:cTn>
                              </p:par>
                            </p:childTnLst>
                          </p:cTn>
                        </p:par>
                        <p:par>
                          <p:cTn id="87" fill="hold">
                            <p:stCondLst>
                              <p:cond delay="500"/>
                            </p:stCondLst>
                            <p:childTnLst>
                              <p:par>
                                <p:cTn id="88" presetID="22" presetClass="entr" presetSubtype="2"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right)">
                                      <p:cBhvr>
                                        <p:cTn id="90" dur="500"/>
                                        <p:tgtEl>
                                          <p:spTgt spid="55"/>
                                        </p:tgtEl>
                                      </p:cBhvr>
                                    </p:animEffect>
                                  </p:childTnLst>
                                </p:cTn>
                              </p:par>
                              <p:par>
                                <p:cTn id="91" presetID="10" presetClass="entr" presetSubtype="0" fill="hold"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500"/>
                                        <p:tgtEl>
                                          <p:spTgt spid="56"/>
                                        </p:tgtEl>
                                      </p:cBhvr>
                                    </p:animEffect>
                                  </p:childTnLst>
                                </p:cTn>
                              </p:par>
                            </p:childTnLst>
                          </p:cTn>
                        </p:par>
                        <p:par>
                          <p:cTn id="98" fill="hold">
                            <p:stCondLst>
                              <p:cond delay="1500"/>
                            </p:stCondLst>
                            <p:childTnLst>
                              <p:par>
                                <p:cTn id="99" presetID="42" presetClass="path" presetSubtype="0" accel="50000" decel="50000" fill="hold" nodeType="afterEffect">
                                  <p:stCondLst>
                                    <p:cond delay="0"/>
                                  </p:stCondLst>
                                  <p:childTnLst>
                                    <p:animMotion origin="layout" path="M 1.04167E-6 1.48148E-6 L -0.23841 0.38889 " pathEditMode="relative" rAng="0" ptsTypes="AA">
                                      <p:cBhvr>
                                        <p:cTn id="100" dur="2000" fill="hold"/>
                                        <p:tgtEl>
                                          <p:spTgt spid="53"/>
                                        </p:tgtEl>
                                        <p:attrNameLst>
                                          <p:attrName>ppt_x</p:attrName>
                                          <p:attrName>ppt_y</p:attrName>
                                        </p:attrNameLst>
                                      </p:cBhvr>
                                      <p:rCtr x="-11927" y="19444"/>
                                    </p:animMotion>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500"/>
                                        <p:tgtEl>
                                          <p:spTgt spid="44"/>
                                        </p:tgtEl>
                                      </p:cBhvr>
                                    </p:animEffect>
                                  </p:childTnLst>
                                </p:cTn>
                              </p:par>
                            </p:childTnLst>
                          </p:cTn>
                        </p:par>
                        <p:par>
                          <p:cTn id="106" fill="hold">
                            <p:stCondLst>
                              <p:cond delay="500"/>
                            </p:stCondLst>
                            <p:childTnLst>
                              <p:par>
                                <p:cTn id="107" presetID="22" presetClass="entr" presetSubtype="4" fill="hold" grpId="0" nodeType="after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down)">
                                      <p:cBhvr>
                                        <p:cTn id="109" dur="500"/>
                                        <p:tgtEl>
                                          <p:spTgt spid="40"/>
                                        </p:tgtEl>
                                      </p:cBhvr>
                                    </p:animEffect>
                                  </p:childTnLst>
                                </p:cTn>
                              </p:par>
                            </p:childTnLst>
                          </p:cTn>
                        </p:par>
                        <p:par>
                          <p:cTn id="110" fill="hold">
                            <p:stCondLst>
                              <p:cond delay="1000"/>
                            </p:stCondLst>
                            <p:childTnLst>
                              <p:par>
                                <p:cTn id="111" presetID="10" presetClass="entr" presetSubtype="0"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childTnLst>
                          </p:cTn>
                        </p:par>
                        <p:par>
                          <p:cTn id="114" fill="hold">
                            <p:stCondLst>
                              <p:cond delay="1500"/>
                            </p:stCondLst>
                            <p:childTnLst>
                              <p:par>
                                <p:cTn id="115" presetID="42" presetClass="path" presetSubtype="0" accel="50000" decel="50000" fill="hold" nodeType="afterEffect">
                                  <p:stCondLst>
                                    <p:cond delay="0"/>
                                  </p:stCondLst>
                                  <p:childTnLst>
                                    <p:animMotion origin="layout" path="M -1.875E-6 -2.22222E-6 L -0.16719 -0.26018 " pathEditMode="relative" rAng="0" ptsTypes="AA">
                                      <p:cBhvr>
                                        <p:cTn id="116" dur="2000" fill="hold"/>
                                        <p:tgtEl>
                                          <p:spTgt spid="44"/>
                                        </p:tgtEl>
                                        <p:attrNameLst>
                                          <p:attrName>ppt_x</p:attrName>
                                          <p:attrName>ppt_y</p:attrName>
                                        </p:attrNameLst>
                                      </p:cBhvr>
                                      <p:rCtr x="-8359" y="-13009"/>
                                    </p:animMotion>
                                  </p:childTnLst>
                                </p:cTn>
                              </p:par>
                            </p:childTnLst>
                          </p:cTn>
                        </p:par>
                        <p:par>
                          <p:cTn id="117" fill="hold">
                            <p:stCondLst>
                              <p:cond delay="3500"/>
                            </p:stCondLst>
                            <p:childTnLst>
                              <p:par>
                                <p:cTn id="118" presetID="22" presetClass="entr" presetSubtype="4"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wipe(down)">
                                      <p:cBhvr>
                                        <p:cTn id="120" dur="500"/>
                                        <p:tgtEl>
                                          <p:spTgt spid="42"/>
                                        </p:tgtEl>
                                      </p:cBhvr>
                                    </p:animEffect>
                                  </p:childTnLst>
                                </p:cTn>
                              </p:par>
                            </p:childTnLst>
                          </p:cTn>
                        </p:par>
                        <p:par>
                          <p:cTn id="121" fill="hold">
                            <p:stCondLst>
                              <p:cond delay="4000"/>
                            </p:stCondLst>
                            <p:childTnLst>
                              <p:par>
                                <p:cTn id="122" presetID="10" presetClass="entr" presetSubtype="0" fill="hold" grpId="0"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p:bldP spid="11" grpId="1"/>
      <p:bldP spid="11" grpId="2"/>
      <p:bldP spid="40" grpId="0" animBg="1"/>
      <p:bldP spid="41" grpId="0"/>
      <p:bldP spid="42" grpId="0" animBg="1"/>
      <p:bldP spid="43" grpId="0"/>
      <p:bldP spid="49" grpId="0" animBg="1"/>
      <p:bldP spid="49" grpId="1" animBg="1"/>
      <p:bldP spid="50" grpId="0"/>
      <p:bldP spid="50" grpId="1"/>
      <p:bldP spid="55" grpId="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TH3: </a:t>
            </a:r>
            <a:r>
              <a:rPr lang="en-US" sz="2000" b="1" dirty="0" err="1"/>
              <a:t>Người</a:t>
            </a:r>
            <a:r>
              <a:rPr lang="en-US" sz="2000" b="1" dirty="0"/>
              <a:t> </a:t>
            </a:r>
            <a:r>
              <a:rPr lang="en-US" sz="2000" b="1" dirty="0" err="1"/>
              <a:t>dân</a:t>
            </a:r>
            <a:r>
              <a:rPr lang="en-US" sz="2000" b="1" dirty="0"/>
              <a:t> </a:t>
            </a:r>
            <a:r>
              <a:rPr lang="en-US" sz="2000" b="1" dirty="0" err="1" smtClean="0"/>
              <a:t>nộp</a:t>
            </a:r>
            <a:r>
              <a:rPr lang="en-US" sz="2000" b="1" dirty="0" smtClean="0"/>
              <a:t> </a:t>
            </a:r>
            <a:r>
              <a:rPr lang="en-US" sz="2000" b="1" dirty="0" err="1" smtClean="0"/>
              <a:t>hồ</a:t>
            </a:r>
            <a:r>
              <a:rPr lang="en-US" sz="2000" b="1" dirty="0" smtClean="0"/>
              <a:t> </a:t>
            </a:r>
            <a:r>
              <a:rPr lang="en-US" sz="2000" b="1" dirty="0" err="1" smtClean="0"/>
              <a:t>sơ</a:t>
            </a:r>
            <a:r>
              <a:rPr lang="en-US" sz="2000" b="1" dirty="0" smtClean="0"/>
              <a:t> </a:t>
            </a:r>
            <a:r>
              <a:rPr lang="en-US" sz="2000" b="1" dirty="0" err="1" smtClean="0"/>
              <a:t>tại</a:t>
            </a:r>
            <a:r>
              <a:rPr lang="en-US" sz="2000" b="1" dirty="0" smtClean="0"/>
              <a:t> </a:t>
            </a:r>
            <a:r>
              <a:rPr lang="en-US" sz="2000" b="1" dirty="0" err="1" smtClean="0"/>
              <a:t>Bưu</a:t>
            </a:r>
            <a:r>
              <a:rPr lang="en-US" sz="2000" b="1" dirty="0" smtClean="0"/>
              <a:t> </a:t>
            </a:r>
            <a:r>
              <a:rPr lang="en-US" sz="2000" b="1" dirty="0" err="1" smtClean="0"/>
              <a:t>Điện</a:t>
            </a:r>
            <a:r>
              <a:rPr lang="en-US" sz="2000" b="1" dirty="0" smtClean="0"/>
              <a:t> </a:t>
            </a:r>
            <a:r>
              <a:rPr lang="en-US" sz="2000" b="1" dirty="0" err="1" smtClean="0"/>
              <a:t>và</a:t>
            </a:r>
            <a:r>
              <a:rPr lang="en-US" sz="2000" b="1" dirty="0" smtClean="0"/>
              <a:t> </a:t>
            </a:r>
            <a:r>
              <a:rPr lang="en-US" sz="2000" b="1" dirty="0" err="1" smtClean="0"/>
              <a:t>nhận</a:t>
            </a:r>
            <a:r>
              <a:rPr lang="en-US" sz="2000" b="1" dirty="0" smtClean="0"/>
              <a:t> </a:t>
            </a:r>
            <a:r>
              <a:rPr lang="en-US" sz="2000" b="1" dirty="0" err="1" smtClean="0"/>
              <a:t>kết</a:t>
            </a:r>
            <a:r>
              <a:rPr lang="en-US" sz="2000" b="1" dirty="0" smtClean="0"/>
              <a:t> </a:t>
            </a:r>
            <a:r>
              <a:rPr lang="en-US" sz="2000" b="1" dirty="0" err="1" smtClean="0"/>
              <a:t>quả</a:t>
            </a:r>
            <a:r>
              <a:rPr lang="en-US" sz="2000" b="1" dirty="0" smtClean="0"/>
              <a:t> </a:t>
            </a:r>
            <a:r>
              <a:rPr lang="en-US" sz="2000" b="1" dirty="0" err="1" smtClean="0"/>
              <a:t>tại</a:t>
            </a:r>
            <a:r>
              <a:rPr lang="en-US" sz="2000" b="1" dirty="0" smtClean="0"/>
              <a:t> </a:t>
            </a:r>
            <a:r>
              <a:rPr lang="en-US" sz="2000" b="1" dirty="0" err="1" smtClean="0"/>
              <a:t>nhà</a:t>
            </a:r>
            <a:endParaRPr lang="en-US" sz="2000" b="1" dirty="0"/>
          </a:p>
        </p:txBody>
      </p:sp>
      <p:grpSp>
        <p:nvGrpSpPr>
          <p:cNvPr id="4" name="Group 3"/>
          <p:cNvGrpSpPr/>
          <p:nvPr/>
        </p:nvGrpSpPr>
        <p:grpSpPr>
          <a:xfrm>
            <a:off x="1132145" y="1076696"/>
            <a:ext cx="1175322" cy="1622851"/>
            <a:chOff x="2046545" y="2942747"/>
            <a:chExt cx="1175322" cy="1622851"/>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394" y="2942747"/>
              <a:ext cx="809625" cy="1066800"/>
            </a:xfrm>
            <a:prstGeom prst="rect">
              <a:avLst/>
            </a:prstGeom>
          </p:spPr>
        </p:pic>
        <p:sp>
          <p:nvSpPr>
            <p:cNvPr id="6" name="TextBox 5"/>
            <p:cNvSpPr txBox="1"/>
            <p:nvPr/>
          </p:nvSpPr>
          <p:spPr>
            <a:xfrm>
              <a:off x="2046545" y="4196266"/>
              <a:ext cx="1175322" cy="369332"/>
            </a:xfrm>
            <a:prstGeom prst="rect">
              <a:avLst/>
            </a:prstGeom>
            <a:noFill/>
          </p:spPr>
          <p:txBody>
            <a:bodyPr wrap="none" rtlCol="0">
              <a:spAutoFit/>
            </a:bodyPr>
            <a:lstStyle/>
            <a:p>
              <a:r>
                <a:rPr lang="en-US" dirty="0" err="1" smtClean="0"/>
                <a:t>Người</a:t>
              </a:r>
              <a:r>
                <a:rPr lang="en-US" dirty="0" smtClean="0"/>
                <a:t> </a:t>
              </a:r>
              <a:r>
                <a:rPr lang="en-US" dirty="0" err="1" smtClean="0"/>
                <a:t>dân</a:t>
              </a:r>
              <a:endParaRPr lang="en-US" dirty="0"/>
            </a:p>
          </p:txBody>
        </p:sp>
      </p:grpSp>
      <p:grpSp>
        <p:nvGrpSpPr>
          <p:cNvPr id="7" name="Group 6"/>
          <p:cNvGrpSpPr/>
          <p:nvPr/>
        </p:nvGrpSpPr>
        <p:grpSpPr>
          <a:xfrm>
            <a:off x="9303937" y="985035"/>
            <a:ext cx="2068195" cy="1946701"/>
            <a:chOff x="8503837" y="2618897"/>
            <a:chExt cx="2068195" cy="194670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923" y="2618897"/>
              <a:ext cx="1724025" cy="1390650"/>
            </a:xfrm>
            <a:prstGeom prst="rect">
              <a:avLst/>
            </a:prstGeom>
          </p:spPr>
        </p:pic>
        <p:sp>
          <p:nvSpPr>
            <p:cNvPr id="9" name="TextBox 8"/>
            <p:cNvSpPr txBox="1"/>
            <p:nvPr/>
          </p:nvSpPr>
          <p:spPr>
            <a:xfrm>
              <a:off x="8503837" y="4196266"/>
              <a:ext cx="2068195" cy="369332"/>
            </a:xfrm>
            <a:prstGeom prst="rect">
              <a:avLst/>
            </a:prstGeom>
            <a:noFill/>
          </p:spPr>
          <p:txBody>
            <a:bodyPr wrap="none" rtlCol="0">
              <a:spAutoFit/>
            </a:bodyPr>
            <a:lstStyle/>
            <a:p>
              <a:r>
                <a:rPr lang="en-US" dirty="0" err="1" smtClean="0"/>
                <a:t>Cơ</a:t>
              </a:r>
              <a:r>
                <a:rPr lang="en-US" dirty="0" smtClean="0"/>
                <a:t> </a:t>
              </a:r>
              <a:r>
                <a:rPr lang="en-US" dirty="0" err="1" smtClean="0"/>
                <a:t>quan</a:t>
              </a:r>
              <a:r>
                <a:rPr lang="en-US" dirty="0" smtClean="0"/>
                <a:t> </a:t>
              </a:r>
              <a:r>
                <a:rPr lang="en-US" dirty="0" err="1" smtClean="0"/>
                <a:t>hành</a:t>
              </a:r>
              <a:r>
                <a:rPr lang="en-US" dirty="0" smtClean="0"/>
                <a:t> </a:t>
              </a:r>
              <a:r>
                <a:rPr lang="en-US" dirty="0" err="1" smtClean="0"/>
                <a:t>chính</a:t>
              </a:r>
              <a:endParaRPr lang="en-US" dirty="0"/>
            </a:p>
          </p:txBody>
        </p:sp>
      </p:grpSp>
      <p:sp>
        <p:nvSpPr>
          <p:cNvPr id="10" name="Right Arrow 9"/>
          <p:cNvSpPr/>
          <p:nvPr/>
        </p:nvSpPr>
        <p:spPr>
          <a:xfrm rot="2426815">
            <a:off x="1566812" y="4258260"/>
            <a:ext cx="3468053" cy="331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2426815">
            <a:off x="1211083" y="4333489"/>
            <a:ext cx="3161922" cy="646331"/>
          </a:xfrm>
          <a:prstGeom prst="rect">
            <a:avLst/>
          </a:prstGeom>
          <a:noFill/>
        </p:spPr>
        <p:txBody>
          <a:bodyPr wrap="square" rtlCol="0">
            <a:spAutoFit/>
          </a:bodyPr>
          <a:lstStyle/>
          <a:p>
            <a:pPr algn="ctr"/>
            <a:r>
              <a:rPr lang="en-US"/>
              <a:t>Nộp hồ </a:t>
            </a:r>
            <a:r>
              <a:rPr lang="en-US" smtClean="0"/>
              <a:t>sơ và phí lệ phí (nếu có) </a:t>
            </a:r>
            <a:r>
              <a:rPr lang="en-US"/>
              <a:t>trực </a:t>
            </a:r>
            <a:r>
              <a:rPr lang="en-US" smtClean="0"/>
              <a:t>tiếp tại Bưu điện</a:t>
            </a:r>
          </a:p>
        </p:txBody>
      </p:sp>
      <p:grpSp>
        <p:nvGrpSpPr>
          <p:cNvPr id="14" name="Group 13"/>
          <p:cNvGrpSpPr/>
          <p:nvPr/>
        </p:nvGrpSpPr>
        <p:grpSpPr>
          <a:xfrm>
            <a:off x="5182568" y="5037618"/>
            <a:ext cx="1144323" cy="1855232"/>
            <a:chOff x="5182568" y="4779180"/>
            <a:chExt cx="1144323" cy="1855232"/>
          </a:xfrm>
        </p:grpSpPr>
        <p:sp>
          <p:nvSpPr>
            <p:cNvPr id="15" name="TextBox 14"/>
            <p:cNvSpPr txBox="1"/>
            <p:nvPr/>
          </p:nvSpPr>
          <p:spPr>
            <a:xfrm>
              <a:off x="5286221" y="6265080"/>
              <a:ext cx="1040670" cy="369332"/>
            </a:xfrm>
            <a:prstGeom prst="rect">
              <a:avLst/>
            </a:prstGeom>
            <a:noFill/>
          </p:spPr>
          <p:txBody>
            <a:bodyPr wrap="none" rtlCol="0">
              <a:spAutoFit/>
            </a:bodyPr>
            <a:lstStyle/>
            <a:p>
              <a:r>
                <a:rPr lang="en-US" dirty="0" err="1" smtClean="0"/>
                <a:t>Bưu</a:t>
              </a:r>
              <a:r>
                <a:rPr lang="en-US" dirty="0" smtClean="0"/>
                <a:t> </a:t>
              </a:r>
              <a:r>
                <a:rPr lang="en-US" dirty="0" err="1" smtClean="0"/>
                <a:t>điện</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2568" y="4779180"/>
              <a:ext cx="1028700" cy="1485900"/>
            </a:xfrm>
            <a:prstGeom prst="rect">
              <a:avLst/>
            </a:prstGeom>
          </p:spPr>
        </p:pic>
      </p:grpSp>
      <p:grpSp>
        <p:nvGrpSpPr>
          <p:cNvPr id="28" name="Group 27"/>
          <p:cNvGrpSpPr/>
          <p:nvPr/>
        </p:nvGrpSpPr>
        <p:grpSpPr>
          <a:xfrm>
            <a:off x="8455857" y="999757"/>
            <a:ext cx="1649384" cy="500608"/>
            <a:chOff x="6147959" y="619256"/>
            <a:chExt cx="1649384" cy="500608"/>
          </a:xfrm>
        </p:grpSpPr>
        <p:sp>
          <p:nvSpPr>
            <p:cNvPr id="29" name="TextBox 28"/>
            <p:cNvSpPr txBox="1"/>
            <p:nvPr/>
          </p:nvSpPr>
          <p:spPr>
            <a:xfrm>
              <a:off x="6648567" y="684894"/>
              <a:ext cx="1148776" cy="369332"/>
            </a:xfrm>
            <a:prstGeom prst="rect">
              <a:avLst/>
            </a:prstGeom>
            <a:noFill/>
          </p:spPr>
          <p:txBody>
            <a:bodyPr wrap="none" rtlCol="0">
              <a:spAutoFit/>
            </a:bodyPr>
            <a:lstStyle/>
            <a:p>
              <a:pPr algn="ctr"/>
              <a:r>
                <a:rPr lang="en-US" smtClean="0"/>
                <a:t>Xử lý xong</a:t>
              </a:r>
              <a:endParaRPr lang="en-US" dirty="0"/>
            </a:p>
          </p:txBody>
        </p:sp>
        <p:pic>
          <p:nvPicPr>
            <p:cNvPr id="30" name="Picture 4" descr="add, correct, done, go, ok, tick, ye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7959" y="619256"/>
              <a:ext cx="500608" cy="500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458200" y="1054333"/>
            <a:ext cx="1586184" cy="393467"/>
            <a:chOff x="9341201" y="2057760"/>
            <a:chExt cx="1586184" cy="393467"/>
          </a:xfrm>
        </p:grpSpPr>
        <p:pic>
          <p:nvPicPr>
            <p:cNvPr id="32" name="Picture 2" descr="process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1201" y="2057760"/>
              <a:ext cx="393466" cy="3934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9705063" y="2081895"/>
              <a:ext cx="1222322" cy="369332"/>
            </a:xfrm>
            <a:prstGeom prst="rect">
              <a:avLst/>
            </a:prstGeom>
            <a:noFill/>
          </p:spPr>
          <p:txBody>
            <a:bodyPr wrap="none" rtlCol="0">
              <a:spAutoFit/>
            </a:bodyPr>
            <a:lstStyle/>
            <a:p>
              <a:pPr algn="ctr"/>
              <a:r>
                <a:rPr lang="en-US" dirty="0" err="1" smtClean="0"/>
                <a:t>Xử</a:t>
              </a:r>
              <a:r>
                <a:rPr lang="en-US" dirty="0" smtClean="0"/>
                <a:t> </a:t>
              </a:r>
              <a:r>
                <a:rPr lang="en-US" dirty="0" err="1" smtClean="0"/>
                <a:t>lý</a:t>
              </a:r>
              <a:r>
                <a:rPr lang="en-US" dirty="0" smtClean="0"/>
                <a:t> </a:t>
              </a:r>
              <a:r>
                <a:rPr lang="en-US" dirty="0" err="1" smtClean="0"/>
                <a:t>hồ</a:t>
              </a:r>
              <a:r>
                <a:rPr lang="en-US" dirty="0" smtClean="0"/>
                <a:t> </a:t>
              </a:r>
              <a:r>
                <a:rPr lang="en-US" dirty="0" err="1" smtClean="0"/>
                <a:t>sơ</a:t>
              </a:r>
              <a:endParaRPr lang="en-US" dirty="0"/>
            </a:p>
          </p:txBody>
        </p:sp>
      </p:grpSp>
      <p:sp>
        <p:nvSpPr>
          <p:cNvPr id="40" name="Right Arrow 39"/>
          <p:cNvSpPr/>
          <p:nvPr/>
        </p:nvSpPr>
        <p:spPr>
          <a:xfrm rot="13213386">
            <a:off x="1272453" y="4074572"/>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TextBox 40"/>
          <p:cNvSpPr txBox="1"/>
          <p:nvPr/>
        </p:nvSpPr>
        <p:spPr>
          <a:xfrm rot="2413386">
            <a:off x="1647350" y="4291897"/>
            <a:ext cx="2240100" cy="646331"/>
          </a:xfrm>
          <a:prstGeom prst="rect">
            <a:avLst/>
          </a:prstGeom>
          <a:noFill/>
        </p:spPr>
        <p:txBody>
          <a:bodyPr wrap="none" rtlCol="0">
            <a:spAutoFit/>
          </a:bodyPr>
          <a:lstStyle/>
          <a:p>
            <a:pPr algn="ctr"/>
            <a:r>
              <a:rPr lang="en-US" smtClean="0"/>
              <a:t>Phát trả kết qủa</a:t>
            </a:r>
          </a:p>
          <a:p>
            <a:pPr algn="ctr"/>
            <a:r>
              <a:rPr lang="en-US" smtClean="0"/>
              <a:t>cho người dân tại nhà</a:t>
            </a:r>
            <a:endParaRPr lang="en-US" dirty="0"/>
          </a:p>
        </p:txBody>
      </p:sp>
      <p:sp>
        <p:nvSpPr>
          <p:cNvPr id="42" name="Right Arrow 41"/>
          <p:cNvSpPr/>
          <p:nvPr/>
        </p:nvSpPr>
        <p:spPr>
          <a:xfrm rot="19158016">
            <a:off x="5939616" y="3039519"/>
            <a:ext cx="2884655"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9158016">
            <a:off x="6450731" y="3251212"/>
            <a:ext cx="2131481" cy="369332"/>
          </a:xfrm>
          <a:prstGeom prst="rect">
            <a:avLst/>
          </a:prstGeom>
          <a:noFill/>
        </p:spPr>
        <p:txBody>
          <a:bodyPr wrap="none" rtlCol="0">
            <a:spAutoFit/>
          </a:bodyPr>
          <a:lstStyle/>
          <a:p>
            <a:pPr algn="ctr"/>
            <a:r>
              <a:rPr lang="en-US" smtClean="0"/>
              <a:t>Báo phát thành công</a:t>
            </a:r>
            <a:endParaRPr lang="en-US" dirty="0"/>
          </a:p>
        </p:txBody>
      </p:sp>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5741" y="4278983"/>
            <a:ext cx="833911" cy="833911"/>
          </a:xfrm>
          <a:prstGeom prst="rect">
            <a:avLst/>
          </a:prstGeom>
        </p:spPr>
      </p:pic>
      <p:pic>
        <p:nvPicPr>
          <p:cNvPr id="47" name="Picture 2" descr="user, walk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3652" y="2638633"/>
            <a:ext cx="590343" cy="590345"/>
          </a:xfrm>
          <a:prstGeom prst="rect">
            <a:avLst/>
          </a:prstGeom>
          <a:noFill/>
          <a:extLst>
            <a:ext uri="{909E8E84-426E-40DD-AFC4-6F175D3DCCD1}">
              <a14:hiddenFill xmlns:a14="http://schemas.microsoft.com/office/drawing/2010/main">
                <a:solidFill>
                  <a:srgbClr val="FFFFFF"/>
                </a:solidFill>
              </a14:hiddenFill>
            </a:ext>
          </a:extLst>
        </p:spPr>
      </p:pic>
      <p:sp>
        <p:nvSpPr>
          <p:cNvPr id="49" name="Right Arrow 48"/>
          <p:cNvSpPr/>
          <p:nvPr/>
        </p:nvSpPr>
        <p:spPr>
          <a:xfrm rot="8333122">
            <a:off x="5898074" y="3148966"/>
            <a:ext cx="2795233"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rot="19146914">
            <a:off x="6411082" y="3198051"/>
            <a:ext cx="2351927" cy="369332"/>
          </a:xfrm>
          <a:prstGeom prst="rect">
            <a:avLst/>
          </a:prstGeom>
          <a:noFill/>
        </p:spPr>
        <p:txBody>
          <a:bodyPr wrap="none" rtlCol="0">
            <a:spAutoFit/>
          </a:bodyPr>
          <a:lstStyle/>
          <a:p>
            <a:pPr algn="ctr"/>
            <a:r>
              <a:rPr lang="en-US" smtClean="0"/>
              <a:t>GửI yêu cầu thu gom</a:t>
            </a:r>
            <a:endParaRPr lang="en-US" dirty="0"/>
          </a:p>
        </p:txBody>
      </p:sp>
      <p:sp>
        <p:nvSpPr>
          <p:cNvPr id="52" name="TextBox 51"/>
          <p:cNvSpPr txBox="1"/>
          <p:nvPr/>
        </p:nvSpPr>
        <p:spPr>
          <a:xfrm rot="19110783">
            <a:off x="7388389" y="3970834"/>
            <a:ext cx="1754969" cy="369332"/>
          </a:xfrm>
          <a:prstGeom prst="rect">
            <a:avLst/>
          </a:prstGeom>
          <a:noFill/>
        </p:spPr>
        <p:txBody>
          <a:bodyPr wrap="none" rtlCol="0">
            <a:spAutoFit/>
          </a:bodyPr>
          <a:lstStyle/>
          <a:p>
            <a:pPr algn="ctr"/>
            <a:r>
              <a:rPr lang="en-US" smtClean="0"/>
              <a:t>Thu gom kết quả</a:t>
            </a:r>
            <a:endParaRPr lang="en-US" dirty="0"/>
          </a:p>
        </p:txBody>
      </p:sp>
      <p:sp>
        <p:nvSpPr>
          <p:cNvPr id="55" name="Right Arrow 54"/>
          <p:cNvSpPr/>
          <p:nvPr/>
        </p:nvSpPr>
        <p:spPr>
          <a:xfrm rot="8298372">
            <a:off x="6024650" y="3772246"/>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6" name="Right Arrow 35"/>
          <p:cNvSpPr/>
          <p:nvPr/>
        </p:nvSpPr>
        <p:spPr>
          <a:xfrm rot="19110783">
            <a:off x="6104370" y="3744602"/>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Box 36"/>
          <p:cNvSpPr txBox="1"/>
          <p:nvPr/>
        </p:nvSpPr>
        <p:spPr>
          <a:xfrm rot="19110783">
            <a:off x="7050484" y="3871824"/>
            <a:ext cx="2451312" cy="646331"/>
          </a:xfrm>
          <a:prstGeom prst="rect">
            <a:avLst/>
          </a:prstGeom>
          <a:noFill/>
        </p:spPr>
        <p:txBody>
          <a:bodyPr wrap="none" rtlCol="0">
            <a:spAutoFit/>
          </a:bodyPr>
          <a:lstStyle/>
          <a:p>
            <a:pPr algn="ctr"/>
            <a:r>
              <a:rPr lang="en-US" smtClean="0"/>
              <a:t>Chuyển phát hồ sơ và</a:t>
            </a:r>
          </a:p>
          <a:p>
            <a:pPr algn="ctr"/>
            <a:r>
              <a:rPr lang="en-US" smtClean="0"/>
              <a:t>lệ phí (nếu có)</a:t>
            </a:r>
            <a:endParaRPr lang="en-US" dirty="0"/>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4072" y="5475409"/>
            <a:ext cx="833911" cy="833911"/>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0376" y="2955129"/>
            <a:ext cx="833911" cy="833911"/>
          </a:xfrm>
          <a:prstGeom prst="rect">
            <a:avLst/>
          </a:prstGeom>
        </p:spPr>
      </p:pic>
      <p:sp>
        <p:nvSpPr>
          <p:cNvPr id="3" name="Footer Placeholder 2"/>
          <p:cNvSpPr>
            <a:spLocks noGrp="1"/>
          </p:cNvSpPr>
          <p:nvPr>
            <p:ph type="ftr" sz="quarter" idx="11"/>
          </p:nvPr>
        </p:nvSpPr>
        <p:spPr/>
        <p:txBody>
          <a:bodyPr/>
          <a:lstStyle/>
          <a:p>
            <a:pPr>
              <a:defRPr/>
            </a:pPr>
            <a:endParaRPr lang="en-US"/>
          </a:p>
        </p:txBody>
      </p:sp>
      <p:sp>
        <p:nvSpPr>
          <p:cNvPr id="12" name="Slide Number Placeholder 11"/>
          <p:cNvSpPr>
            <a:spLocks noGrp="1"/>
          </p:cNvSpPr>
          <p:nvPr>
            <p:ph type="sldNum" sz="quarter" idx="12"/>
          </p:nvPr>
        </p:nvSpPr>
        <p:spPr/>
        <p:txBody>
          <a:bodyPr/>
          <a:lstStyle/>
          <a:p>
            <a:pPr>
              <a:defRPr/>
            </a:pPr>
            <a:fld id="{59E6F4A5-D794-46A3-A708-9E724BD45693}" type="slidenum">
              <a:rPr lang="en-US" smtClean="0"/>
              <a:pPr>
                <a:defRPr/>
              </a:pPr>
              <a:t>13</a:t>
            </a:fld>
            <a:endParaRPr lang="en-US"/>
          </a:p>
        </p:txBody>
      </p:sp>
    </p:spTree>
    <p:extLst>
      <p:ext uri="{BB962C8B-B14F-4D97-AF65-F5344CB8AC3E}">
        <p14:creationId xmlns:p14="http://schemas.microsoft.com/office/powerpoint/2010/main" val="40413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1500"/>
                            </p:stCondLst>
                            <p:childTnLst>
                              <p:par>
                                <p:cTn id="33" presetID="42" presetClass="path" presetSubtype="0" accel="50000" decel="50000" fill="hold" nodeType="afterEffect">
                                  <p:stCondLst>
                                    <p:cond delay="0"/>
                                  </p:stCondLst>
                                  <p:childTnLst>
                                    <p:animMotion origin="layout" path="M -1.25E-6 2.22222E-6 L 0.18971 0.29074 " pathEditMode="relative" rAng="0" ptsTypes="AA">
                                      <p:cBhvr>
                                        <p:cTn id="34" dur="2000" fill="hold"/>
                                        <p:tgtEl>
                                          <p:spTgt spid="47"/>
                                        </p:tgtEl>
                                        <p:attrNameLst>
                                          <p:attrName>ppt_x</p:attrName>
                                          <p:attrName>ppt_y</p:attrName>
                                        </p:attrNameLst>
                                      </p:cBhvr>
                                      <p:rCtr x="9479" y="14537"/>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1000"/>
                            </p:stCondLst>
                            <p:childTnLst>
                              <p:par>
                                <p:cTn id="48" presetID="42" presetClass="path" presetSubtype="0" accel="50000" decel="50000" fill="hold" nodeType="afterEffect">
                                  <p:stCondLst>
                                    <p:cond delay="0"/>
                                  </p:stCondLst>
                                  <p:childTnLst>
                                    <p:animMotion origin="layout" path="M 0.0013 2.22222E-6 L 0.24102 -0.38681 " pathEditMode="relative" rAng="0" ptsTypes="AA">
                                      <p:cBhvr>
                                        <p:cTn id="49" dur="2000" fill="hold"/>
                                        <p:tgtEl>
                                          <p:spTgt spid="38"/>
                                        </p:tgtEl>
                                        <p:attrNameLst>
                                          <p:attrName>ppt_x</p:attrName>
                                          <p:attrName>ppt_y</p:attrName>
                                        </p:attrNameLst>
                                      </p:cBhvr>
                                      <p:rCtr x="11979" y="-19352"/>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36"/>
                                        </p:tgtEl>
                                      </p:cBhvr>
                                    </p:animEffect>
                                    <p:set>
                                      <p:cBhvr>
                                        <p:cTn id="54" dur="1" fill="hold">
                                          <p:stCondLst>
                                            <p:cond delay="499"/>
                                          </p:stCondLst>
                                        </p:cTn>
                                        <p:tgtEl>
                                          <p:spTgt spid="3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7"/>
                                        </p:tgtEl>
                                      </p:cBhvr>
                                    </p:animEffect>
                                    <p:set>
                                      <p:cBhvr>
                                        <p:cTn id="57" dur="1" fill="hold">
                                          <p:stCondLst>
                                            <p:cond delay="499"/>
                                          </p:stCondLst>
                                        </p:cTn>
                                        <p:tgtEl>
                                          <p:spTgt spid="3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38"/>
                                        </p:tgtEl>
                                      </p:cBhvr>
                                    </p:animEffect>
                                    <p:set>
                                      <p:cBhvr>
                                        <p:cTn id="60" dur="1" fill="hold">
                                          <p:stCondLst>
                                            <p:cond delay="499"/>
                                          </p:stCondLst>
                                        </p:cTn>
                                        <p:tgtEl>
                                          <p:spTgt spid="38"/>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7"/>
                                        </p:tgtEl>
                                      </p:cBhvr>
                                    </p:animEffect>
                                    <p:set>
                                      <p:cBhvr>
                                        <p:cTn id="69" dur="1" fill="hold">
                                          <p:stCondLst>
                                            <p:cond delay="499"/>
                                          </p:stCondLst>
                                        </p:cTn>
                                        <p:tgtEl>
                                          <p:spTgt spid="4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par>
                          <p:cTn id="80" fill="hold">
                            <p:stCondLst>
                              <p:cond delay="1000"/>
                            </p:stCondLst>
                            <p:childTnLst>
                              <p:par>
                                <p:cTn id="81" presetID="35" presetClass="emph" presetSubtype="0" repeatCount="indefinite" fill="hold" nodeType="afterEffect">
                                  <p:stCondLst>
                                    <p:cond delay="0"/>
                                  </p:stCondLst>
                                  <p:endCondLst>
                                    <p:cond evt="onNext" delay="0">
                                      <p:tgtEl>
                                        <p:sldTgt/>
                                      </p:tgtEl>
                                    </p:cond>
                                  </p:endCondLst>
                                  <p:childTnLst>
                                    <p:anim calcmode="discrete" valueType="str">
                                      <p:cBhvr>
                                        <p:cTn id="82"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par>
                                <p:cTn id="88" presetID="10" presetClass="entr" presetSubtype="0" fill="hold" nodeType="with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up)">
                                      <p:cBhvr>
                                        <p:cTn id="95" dur="500"/>
                                        <p:tgtEl>
                                          <p:spTgt spid="49"/>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500"/>
                                        <p:tgtEl>
                                          <p:spTgt spid="5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nodeType="clickEffect">
                                  <p:stCondLst>
                                    <p:cond delay="0"/>
                                  </p:stCondLst>
                                  <p:childTnLst>
                                    <p:animEffect transition="out" filter="fade">
                                      <p:cBhvr>
                                        <p:cTn id="103" dur="500"/>
                                        <p:tgtEl>
                                          <p:spTgt spid="28"/>
                                        </p:tgtEl>
                                      </p:cBhvr>
                                    </p:animEffect>
                                    <p:set>
                                      <p:cBhvr>
                                        <p:cTn id="104" dur="1" fill="hold">
                                          <p:stCondLst>
                                            <p:cond delay="499"/>
                                          </p:stCondLst>
                                        </p:cTn>
                                        <p:tgtEl>
                                          <p:spTgt spid="2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49"/>
                                        </p:tgtEl>
                                      </p:cBhvr>
                                    </p:animEffect>
                                    <p:set>
                                      <p:cBhvr>
                                        <p:cTn id="107" dur="1" fill="hold">
                                          <p:stCondLst>
                                            <p:cond delay="499"/>
                                          </p:stCondLst>
                                        </p:cTn>
                                        <p:tgtEl>
                                          <p:spTgt spid="4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50"/>
                                        </p:tgtEl>
                                      </p:cBhvr>
                                    </p:animEffect>
                                    <p:set>
                                      <p:cBhvr>
                                        <p:cTn id="110" dur="1" fill="hold">
                                          <p:stCondLst>
                                            <p:cond delay="499"/>
                                          </p:stCondLst>
                                        </p:cTn>
                                        <p:tgtEl>
                                          <p:spTgt spid="50"/>
                                        </p:tgtEl>
                                        <p:attrNameLst>
                                          <p:attrName>style.visibility</p:attrName>
                                        </p:attrNameLst>
                                      </p:cBhvr>
                                      <p:to>
                                        <p:strVal val="hidden"/>
                                      </p:to>
                                    </p:set>
                                  </p:childTnLst>
                                </p:cTn>
                              </p:par>
                            </p:childTnLst>
                          </p:cTn>
                        </p:par>
                        <p:par>
                          <p:cTn id="111" fill="hold">
                            <p:stCondLst>
                              <p:cond delay="500"/>
                            </p:stCondLst>
                            <p:childTnLst>
                              <p:par>
                                <p:cTn id="112" presetID="22" presetClass="entr" presetSubtype="2" fill="hold" grpId="0" nodeType="after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wipe(right)">
                                      <p:cBhvr>
                                        <p:cTn id="114" dur="500"/>
                                        <p:tgtEl>
                                          <p:spTgt spid="55"/>
                                        </p:tgtEl>
                                      </p:cBhvr>
                                    </p:animEffect>
                                  </p:childTnLst>
                                </p:cTn>
                              </p:par>
                              <p:par>
                                <p:cTn id="115" presetID="10" presetClass="entr" presetSubtype="0" fill="hold"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childTnLst>
                          </p:cTn>
                        </p:par>
                        <p:par>
                          <p:cTn id="118" fill="hold">
                            <p:stCondLst>
                              <p:cond delay="1000"/>
                            </p:stCondLst>
                            <p:childTnLst>
                              <p:par>
                                <p:cTn id="119" presetID="10" presetClass="entr" presetSubtype="0"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fade">
                                      <p:cBhvr>
                                        <p:cTn id="121" dur="500"/>
                                        <p:tgtEl>
                                          <p:spTgt spid="52"/>
                                        </p:tgtEl>
                                      </p:cBhvr>
                                    </p:animEffect>
                                  </p:childTnLst>
                                </p:cTn>
                              </p:par>
                              <p:par>
                                <p:cTn id="122" presetID="42" presetClass="path" presetSubtype="0" accel="50000" decel="50000" fill="hold" nodeType="withEffect">
                                  <p:stCondLst>
                                    <p:cond delay="0"/>
                                  </p:stCondLst>
                                  <p:childTnLst>
                                    <p:animMotion origin="layout" path="M 0.0013 3.33333E-6 L -0.23711 0.38727 " pathEditMode="relative" rAng="0" ptsTypes="AA">
                                      <p:cBhvr>
                                        <p:cTn id="123" dur="2000" fill="hold"/>
                                        <p:tgtEl>
                                          <p:spTgt spid="45"/>
                                        </p:tgtEl>
                                        <p:attrNameLst>
                                          <p:attrName>ppt_x</p:attrName>
                                          <p:attrName>ppt_y</p:attrName>
                                        </p:attrNameLst>
                                      </p:cBhvr>
                                      <p:rCtr x="-11927" y="19352"/>
                                    </p:animMotion>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fade">
                                      <p:cBhvr>
                                        <p:cTn id="128" dur="500"/>
                                        <p:tgtEl>
                                          <p:spTgt spid="44"/>
                                        </p:tgtEl>
                                      </p:cBhvr>
                                    </p:animEffect>
                                  </p:childTnLst>
                                </p:cTn>
                              </p:par>
                            </p:childTnLst>
                          </p:cTn>
                        </p:par>
                        <p:par>
                          <p:cTn id="129" fill="hold">
                            <p:stCondLst>
                              <p:cond delay="500"/>
                            </p:stCondLst>
                            <p:childTnLst>
                              <p:par>
                                <p:cTn id="130" presetID="22" presetClass="entr" presetSubtype="4" fill="hold" grpId="0" nodeType="afterEffect">
                                  <p:stCondLst>
                                    <p:cond delay="0"/>
                                  </p:stCondLst>
                                  <p:childTnLst>
                                    <p:set>
                                      <p:cBhvr>
                                        <p:cTn id="131" dur="1" fill="hold">
                                          <p:stCondLst>
                                            <p:cond delay="0"/>
                                          </p:stCondLst>
                                        </p:cTn>
                                        <p:tgtEl>
                                          <p:spTgt spid="40"/>
                                        </p:tgtEl>
                                        <p:attrNameLst>
                                          <p:attrName>style.visibility</p:attrName>
                                        </p:attrNameLst>
                                      </p:cBhvr>
                                      <p:to>
                                        <p:strVal val="visible"/>
                                      </p:to>
                                    </p:set>
                                    <p:animEffect transition="in" filter="wipe(down)">
                                      <p:cBhvr>
                                        <p:cTn id="132" dur="500"/>
                                        <p:tgtEl>
                                          <p:spTgt spid="40"/>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fade">
                                      <p:cBhvr>
                                        <p:cTn id="136" dur="500"/>
                                        <p:tgtEl>
                                          <p:spTgt spid="41"/>
                                        </p:tgtEl>
                                      </p:cBhvr>
                                    </p:animEffect>
                                  </p:childTnLst>
                                </p:cTn>
                              </p:par>
                            </p:childTnLst>
                          </p:cTn>
                        </p:par>
                        <p:par>
                          <p:cTn id="137" fill="hold">
                            <p:stCondLst>
                              <p:cond delay="1500"/>
                            </p:stCondLst>
                            <p:childTnLst>
                              <p:par>
                                <p:cTn id="138" presetID="42" presetClass="path" presetSubtype="0" accel="50000" decel="50000" fill="hold" nodeType="afterEffect">
                                  <p:stCondLst>
                                    <p:cond delay="0"/>
                                  </p:stCondLst>
                                  <p:childTnLst>
                                    <p:animMotion origin="layout" path="M -1.875E-6 -2.22222E-6 L -0.16719 -0.26018 " pathEditMode="relative" rAng="0" ptsTypes="AA">
                                      <p:cBhvr>
                                        <p:cTn id="139" dur="2000" fill="hold"/>
                                        <p:tgtEl>
                                          <p:spTgt spid="44"/>
                                        </p:tgtEl>
                                        <p:attrNameLst>
                                          <p:attrName>ppt_x</p:attrName>
                                          <p:attrName>ppt_y</p:attrName>
                                        </p:attrNameLst>
                                      </p:cBhvr>
                                      <p:rCtr x="-8359" y="-13009"/>
                                    </p:animMotion>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42"/>
                                        </p:tgtEl>
                                        <p:attrNameLst>
                                          <p:attrName>style.visibility</p:attrName>
                                        </p:attrNameLst>
                                      </p:cBhvr>
                                      <p:to>
                                        <p:strVal val="visible"/>
                                      </p:to>
                                    </p:set>
                                    <p:animEffect transition="in" filter="wipe(down)">
                                      <p:cBhvr>
                                        <p:cTn id="144" dur="500"/>
                                        <p:tgtEl>
                                          <p:spTgt spid="42"/>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fade">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p:bldP spid="11" grpId="1"/>
      <p:bldP spid="11" grpId="2"/>
      <p:bldP spid="40" grpId="0" animBg="1"/>
      <p:bldP spid="41" grpId="0"/>
      <p:bldP spid="42" grpId="0" animBg="1"/>
      <p:bldP spid="43" grpId="0"/>
      <p:bldP spid="49" grpId="0" animBg="1"/>
      <p:bldP spid="49" grpId="1" animBg="1"/>
      <p:bldP spid="50" grpId="0"/>
      <p:bldP spid="50" grpId="1"/>
      <p:bldP spid="52" grpId="0"/>
      <p:bldP spid="55" grpId="0" animBg="1"/>
      <p:bldP spid="36" grpId="0" animBg="1"/>
      <p:bldP spid="36" grpId="1" animBg="1"/>
      <p:bldP spid="37" grpId="0"/>
      <p:bldP spid="3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TH4: </a:t>
            </a:r>
            <a:r>
              <a:rPr lang="en-US" sz="1800" b="1" dirty="0" err="1" smtClean="0"/>
              <a:t>Người</a:t>
            </a:r>
            <a:r>
              <a:rPr lang="en-US" sz="1800" b="1" dirty="0" smtClean="0"/>
              <a:t> </a:t>
            </a:r>
            <a:r>
              <a:rPr lang="en-US" sz="1800" b="1" dirty="0" err="1" smtClean="0"/>
              <a:t>dân</a:t>
            </a:r>
            <a:r>
              <a:rPr lang="en-US" sz="1800" b="1" dirty="0" smtClean="0"/>
              <a:t> </a:t>
            </a:r>
            <a:r>
              <a:rPr lang="en-US" sz="1800" b="1" dirty="0" err="1" smtClean="0"/>
              <a:t>đăng</a:t>
            </a:r>
            <a:r>
              <a:rPr lang="en-US" sz="1800" b="1" dirty="0" smtClean="0"/>
              <a:t> </a:t>
            </a:r>
            <a:r>
              <a:rPr lang="en-US" sz="1800" b="1" dirty="0" err="1" smtClean="0"/>
              <a:t>ký</a:t>
            </a:r>
            <a:r>
              <a:rPr lang="en-US" sz="1800" b="1" dirty="0" smtClean="0"/>
              <a:t> </a:t>
            </a:r>
            <a:r>
              <a:rPr lang="en-US" sz="1800" b="1" dirty="0" err="1" smtClean="0"/>
              <a:t>sử</a:t>
            </a:r>
            <a:r>
              <a:rPr lang="en-US" sz="1800" b="1" dirty="0" smtClean="0"/>
              <a:t> </a:t>
            </a:r>
            <a:r>
              <a:rPr lang="en-US" sz="1800" b="1" dirty="0" err="1" smtClean="0"/>
              <a:t>dụng</a:t>
            </a:r>
            <a:r>
              <a:rPr lang="en-US" sz="1800" b="1" dirty="0" smtClean="0"/>
              <a:t> </a:t>
            </a:r>
            <a:r>
              <a:rPr lang="en-US" sz="1800" b="1" dirty="0" err="1" smtClean="0"/>
              <a:t>dịch</a:t>
            </a:r>
            <a:r>
              <a:rPr lang="en-US" sz="1800" b="1" dirty="0" smtClean="0"/>
              <a:t> </a:t>
            </a:r>
            <a:r>
              <a:rPr lang="en-US" sz="1800" b="1" dirty="0" err="1" smtClean="0"/>
              <a:t>vụ</a:t>
            </a:r>
            <a:r>
              <a:rPr lang="en-US" sz="1800" b="1" dirty="0" smtClean="0"/>
              <a:t> </a:t>
            </a:r>
            <a:r>
              <a:rPr lang="en-US" sz="1800" b="1" dirty="0" err="1" smtClean="0"/>
              <a:t>công</a:t>
            </a:r>
            <a:r>
              <a:rPr lang="en-US" sz="1800" b="1" dirty="0" smtClean="0"/>
              <a:t> </a:t>
            </a:r>
            <a:r>
              <a:rPr lang="en-US" sz="1800" b="1" dirty="0" err="1" smtClean="0"/>
              <a:t>trực</a:t>
            </a:r>
            <a:r>
              <a:rPr lang="en-US" sz="1800" b="1" dirty="0" smtClean="0"/>
              <a:t> </a:t>
            </a:r>
            <a:r>
              <a:rPr lang="en-US" sz="1800" b="1" dirty="0" err="1" smtClean="0"/>
              <a:t>tuyến</a:t>
            </a:r>
            <a:r>
              <a:rPr lang="en-US" sz="1800" b="1" dirty="0" smtClean="0"/>
              <a:t> qua </a:t>
            </a:r>
            <a:r>
              <a:rPr lang="en-US" sz="1800" b="1" dirty="0" err="1" smtClean="0"/>
              <a:t>Bưu</a:t>
            </a:r>
            <a:r>
              <a:rPr lang="en-US" sz="1800" b="1" dirty="0" smtClean="0"/>
              <a:t> </a:t>
            </a:r>
            <a:r>
              <a:rPr lang="en-US" sz="1800" b="1" dirty="0" err="1" smtClean="0"/>
              <a:t>Điện</a:t>
            </a:r>
            <a:endParaRPr lang="en-US" sz="1800" b="1" dirty="0"/>
          </a:p>
        </p:txBody>
      </p:sp>
      <p:grpSp>
        <p:nvGrpSpPr>
          <p:cNvPr id="4" name="Group 3"/>
          <p:cNvGrpSpPr/>
          <p:nvPr/>
        </p:nvGrpSpPr>
        <p:grpSpPr>
          <a:xfrm>
            <a:off x="1132145" y="1076696"/>
            <a:ext cx="1175322" cy="1622851"/>
            <a:chOff x="2046545" y="2942747"/>
            <a:chExt cx="1175322" cy="1622851"/>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394" y="2942747"/>
              <a:ext cx="809625" cy="1066800"/>
            </a:xfrm>
            <a:prstGeom prst="rect">
              <a:avLst/>
            </a:prstGeom>
          </p:spPr>
        </p:pic>
        <p:sp>
          <p:nvSpPr>
            <p:cNvPr id="6" name="TextBox 5"/>
            <p:cNvSpPr txBox="1"/>
            <p:nvPr/>
          </p:nvSpPr>
          <p:spPr>
            <a:xfrm>
              <a:off x="2046545" y="4196266"/>
              <a:ext cx="1175322" cy="369332"/>
            </a:xfrm>
            <a:prstGeom prst="rect">
              <a:avLst/>
            </a:prstGeom>
            <a:noFill/>
          </p:spPr>
          <p:txBody>
            <a:bodyPr wrap="none" rtlCol="0">
              <a:spAutoFit/>
            </a:bodyPr>
            <a:lstStyle/>
            <a:p>
              <a:r>
                <a:rPr lang="en-US" dirty="0" err="1" smtClean="0"/>
                <a:t>Người</a:t>
              </a:r>
              <a:r>
                <a:rPr lang="en-US" dirty="0" smtClean="0"/>
                <a:t> </a:t>
              </a:r>
              <a:r>
                <a:rPr lang="en-US" dirty="0" err="1" smtClean="0"/>
                <a:t>dân</a:t>
              </a:r>
              <a:endParaRPr lang="en-US" dirty="0"/>
            </a:p>
          </p:txBody>
        </p:sp>
      </p:grpSp>
      <p:grpSp>
        <p:nvGrpSpPr>
          <p:cNvPr id="7" name="Group 6"/>
          <p:cNvGrpSpPr/>
          <p:nvPr/>
        </p:nvGrpSpPr>
        <p:grpSpPr>
          <a:xfrm>
            <a:off x="9303937" y="985035"/>
            <a:ext cx="2068195" cy="1946701"/>
            <a:chOff x="8503837" y="2618897"/>
            <a:chExt cx="2068195" cy="194670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923" y="2618897"/>
              <a:ext cx="1724025" cy="1390650"/>
            </a:xfrm>
            <a:prstGeom prst="rect">
              <a:avLst/>
            </a:prstGeom>
          </p:spPr>
        </p:pic>
        <p:sp>
          <p:nvSpPr>
            <p:cNvPr id="9" name="TextBox 8"/>
            <p:cNvSpPr txBox="1"/>
            <p:nvPr/>
          </p:nvSpPr>
          <p:spPr>
            <a:xfrm>
              <a:off x="8503837" y="4196266"/>
              <a:ext cx="2068195" cy="369332"/>
            </a:xfrm>
            <a:prstGeom prst="rect">
              <a:avLst/>
            </a:prstGeom>
            <a:noFill/>
          </p:spPr>
          <p:txBody>
            <a:bodyPr wrap="none" rtlCol="0">
              <a:spAutoFit/>
            </a:bodyPr>
            <a:lstStyle/>
            <a:p>
              <a:r>
                <a:rPr lang="en-US" dirty="0" err="1" smtClean="0"/>
                <a:t>Cơ</a:t>
              </a:r>
              <a:r>
                <a:rPr lang="en-US" dirty="0" smtClean="0"/>
                <a:t> </a:t>
              </a:r>
              <a:r>
                <a:rPr lang="en-US" dirty="0" err="1" smtClean="0"/>
                <a:t>quan</a:t>
              </a:r>
              <a:r>
                <a:rPr lang="en-US" dirty="0" smtClean="0"/>
                <a:t> </a:t>
              </a:r>
              <a:r>
                <a:rPr lang="en-US" dirty="0" err="1" smtClean="0"/>
                <a:t>hành</a:t>
              </a:r>
              <a:r>
                <a:rPr lang="en-US" dirty="0" smtClean="0"/>
                <a:t> </a:t>
              </a:r>
              <a:r>
                <a:rPr lang="en-US" dirty="0" err="1" smtClean="0"/>
                <a:t>chính</a:t>
              </a:r>
              <a:endParaRPr lang="en-US" dirty="0"/>
            </a:p>
          </p:txBody>
        </p:sp>
      </p:grpSp>
      <p:sp>
        <p:nvSpPr>
          <p:cNvPr id="10" name="Right Arrow 9"/>
          <p:cNvSpPr/>
          <p:nvPr/>
        </p:nvSpPr>
        <p:spPr>
          <a:xfrm rot="2426815">
            <a:off x="1566812" y="4258260"/>
            <a:ext cx="3468053" cy="33110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2426815">
            <a:off x="1442947" y="4363313"/>
            <a:ext cx="2776842" cy="369332"/>
          </a:xfrm>
          <a:prstGeom prst="rect">
            <a:avLst/>
          </a:prstGeom>
          <a:noFill/>
        </p:spPr>
        <p:txBody>
          <a:bodyPr wrap="square" rtlCol="0">
            <a:spAutoFit/>
          </a:bodyPr>
          <a:lstStyle/>
          <a:p>
            <a:pPr algn="ctr"/>
            <a:r>
              <a:rPr lang="en-US" smtClean="0"/>
              <a:t>Đăng ký hồ sơ trực tuyến</a:t>
            </a:r>
          </a:p>
        </p:txBody>
      </p:sp>
      <p:grpSp>
        <p:nvGrpSpPr>
          <p:cNvPr id="14" name="Group 13"/>
          <p:cNvGrpSpPr/>
          <p:nvPr/>
        </p:nvGrpSpPr>
        <p:grpSpPr>
          <a:xfrm>
            <a:off x="5182568" y="5037618"/>
            <a:ext cx="1144323" cy="1855232"/>
            <a:chOff x="5182568" y="4779180"/>
            <a:chExt cx="1144323" cy="1855232"/>
          </a:xfrm>
        </p:grpSpPr>
        <p:sp>
          <p:nvSpPr>
            <p:cNvPr id="15" name="TextBox 14"/>
            <p:cNvSpPr txBox="1"/>
            <p:nvPr/>
          </p:nvSpPr>
          <p:spPr>
            <a:xfrm>
              <a:off x="5286221" y="6265080"/>
              <a:ext cx="1040670" cy="369332"/>
            </a:xfrm>
            <a:prstGeom prst="rect">
              <a:avLst/>
            </a:prstGeom>
            <a:noFill/>
          </p:spPr>
          <p:txBody>
            <a:bodyPr wrap="none" rtlCol="0">
              <a:spAutoFit/>
            </a:bodyPr>
            <a:lstStyle/>
            <a:p>
              <a:r>
                <a:rPr lang="en-US" dirty="0" err="1" smtClean="0"/>
                <a:t>Bưu</a:t>
              </a:r>
              <a:r>
                <a:rPr lang="en-US" dirty="0" smtClean="0"/>
                <a:t> </a:t>
              </a:r>
              <a:r>
                <a:rPr lang="en-US" dirty="0" err="1" smtClean="0"/>
                <a:t>điện</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2568" y="4779180"/>
              <a:ext cx="1028700" cy="1485900"/>
            </a:xfrm>
            <a:prstGeom prst="rect">
              <a:avLst/>
            </a:prstGeom>
          </p:spPr>
        </p:pic>
      </p:grpSp>
      <p:grpSp>
        <p:nvGrpSpPr>
          <p:cNvPr id="28" name="Group 27"/>
          <p:cNvGrpSpPr/>
          <p:nvPr/>
        </p:nvGrpSpPr>
        <p:grpSpPr>
          <a:xfrm>
            <a:off x="8455857" y="999757"/>
            <a:ext cx="1649384" cy="500608"/>
            <a:chOff x="6147959" y="619256"/>
            <a:chExt cx="1649384" cy="500608"/>
          </a:xfrm>
        </p:grpSpPr>
        <p:sp>
          <p:nvSpPr>
            <p:cNvPr id="29" name="TextBox 28"/>
            <p:cNvSpPr txBox="1"/>
            <p:nvPr/>
          </p:nvSpPr>
          <p:spPr>
            <a:xfrm>
              <a:off x="6648567" y="684894"/>
              <a:ext cx="1148776" cy="369332"/>
            </a:xfrm>
            <a:prstGeom prst="rect">
              <a:avLst/>
            </a:prstGeom>
            <a:noFill/>
          </p:spPr>
          <p:txBody>
            <a:bodyPr wrap="none" rtlCol="0">
              <a:spAutoFit/>
            </a:bodyPr>
            <a:lstStyle/>
            <a:p>
              <a:pPr algn="ctr"/>
              <a:r>
                <a:rPr lang="en-US" smtClean="0"/>
                <a:t>Xử lý xong</a:t>
              </a:r>
              <a:endParaRPr lang="en-US" dirty="0"/>
            </a:p>
          </p:txBody>
        </p:sp>
        <p:pic>
          <p:nvPicPr>
            <p:cNvPr id="30" name="Picture 4" descr="add, correct, done, go, ok, tick, ye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7959" y="619256"/>
              <a:ext cx="500608" cy="500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458200" y="1054333"/>
            <a:ext cx="1586184" cy="393467"/>
            <a:chOff x="9341201" y="2057760"/>
            <a:chExt cx="1586184" cy="393467"/>
          </a:xfrm>
        </p:grpSpPr>
        <p:pic>
          <p:nvPicPr>
            <p:cNvPr id="32" name="Picture 2" descr="process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1201" y="2057760"/>
              <a:ext cx="393466" cy="3934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9705063" y="2081895"/>
              <a:ext cx="1222322" cy="369332"/>
            </a:xfrm>
            <a:prstGeom prst="rect">
              <a:avLst/>
            </a:prstGeom>
            <a:noFill/>
          </p:spPr>
          <p:txBody>
            <a:bodyPr wrap="none" rtlCol="0">
              <a:spAutoFit/>
            </a:bodyPr>
            <a:lstStyle/>
            <a:p>
              <a:pPr algn="ctr"/>
              <a:r>
                <a:rPr lang="en-US" dirty="0" err="1" smtClean="0"/>
                <a:t>Xử</a:t>
              </a:r>
              <a:r>
                <a:rPr lang="en-US" dirty="0" smtClean="0"/>
                <a:t> </a:t>
              </a:r>
              <a:r>
                <a:rPr lang="en-US" dirty="0" err="1" smtClean="0"/>
                <a:t>lý</a:t>
              </a:r>
              <a:r>
                <a:rPr lang="en-US" dirty="0" smtClean="0"/>
                <a:t> </a:t>
              </a:r>
              <a:r>
                <a:rPr lang="en-US" dirty="0" err="1" smtClean="0"/>
                <a:t>hồ</a:t>
              </a:r>
              <a:r>
                <a:rPr lang="en-US" dirty="0" smtClean="0"/>
                <a:t> </a:t>
              </a:r>
              <a:r>
                <a:rPr lang="en-US" dirty="0" err="1" smtClean="0"/>
                <a:t>sơ</a:t>
              </a:r>
              <a:endParaRPr lang="en-US" dirty="0"/>
            </a:p>
          </p:txBody>
        </p:sp>
      </p:grpSp>
      <p:sp>
        <p:nvSpPr>
          <p:cNvPr id="40" name="Right Arrow 39"/>
          <p:cNvSpPr/>
          <p:nvPr/>
        </p:nvSpPr>
        <p:spPr>
          <a:xfrm rot="13213386">
            <a:off x="1269664" y="4085659"/>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TextBox 40"/>
          <p:cNvSpPr txBox="1"/>
          <p:nvPr/>
        </p:nvSpPr>
        <p:spPr>
          <a:xfrm rot="2413386">
            <a:off x="1578833" y="4202523"/>
            <a:ext cx="2240100" cy="646331"/>
          </a:xfrm>
          <a:prstGeom prst="rect">
            <a:avLst/>
          </a:prstGeom>
          <a:noFill/>
        </p:spPr>
        <p:txBody>
          <a:bodyPr wrap="none" rtlCol="0">
            <a:spAutoFit/>
          </a:bodyPr>
          <a:lstStyle/>
          <a:p>
            <a:pPr algn="ctr"/>
            <a:r>
              <a:rPr lang="en-US" smtClean="0"/>
              <a:t>Phát trả kết qủa</a:t>
            </a:r>
          </a:p>
          <a:p>
            <a:pPr algn="ctr"/>
            <a:r>
              <a:rPr lang="en-US" smtClean="0"/>
              <a:t>cho người dân tại nhà</a:t>
            </a:r>
            <a:endParaRPr lang="en-US" dirty="0"/>
          </a:p>
        </p:txBody>
      </p:sp>
      <p:sp>
        <p:nvSpPr>
          <p:cNvPr id="42" name="Right Arrow 41"/>
          <p:cNvSpPr/>
          <p:nvPr/>
        </p:nvSpPr>
        <p:spPr>
          <a:xfrm rot="19158016">
            <a:off x="5939616" y="3039519"/>
            <a:ext cx="2884655"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rot="19158016">
            <a:off x="6450731" y="3251212"/>
            <a:ext cx="2131481" cy="369332"/>
          </a:xfrm>
          <a:prstGeom prst="rect">
            <a:avLst/>
          </a:prstGeom>
          <a:noFill/>
        </p:spPr>
        <p:txBody>
          <a:bodyPr wrap="none" rtlCol="0">
            <a:spAutoFit/>
          </a:bodyPr>
          <a:lstStyle/>
          <a:p>
            <a:pPr algn="ctr"/>
            <a:r>
              <a:rPr lang="en-US" smtClean="0"/>
              <a:t>Báo phát thành công</a:t>
            </a:r>
            <a:endParaRPr lang="en-US" dirty="0"/>
          </a:p>
        </p:txBody>
      </p:sp>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5741" y="4278983"/>
            <a:ext cx="833911" cy="833911"/>
          </a:xfrm>
          <a:prstGeom prst="rect">
            <a:avLst/>
          </a:prstGeom>
        </p:spPr>
      </p:pic>
      <p:sp>
        <p:nvSpPr>
          <p:cNvPr id="49" name="Right Arrow 48"/>
          <p:cNvSpPr/>
          <p:nvPr/>
        </p:nvSpPr>
        <p:spPr>
          <a:xfrm rot="8333122">
            <a:off x="5898074" y="3148966"/>
            <a:ext cx="2795233" cy="32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rot="19146914">
            <a:off x="6411082" y="3198051"/>
            <a:ext cx="2351927" cy="369332"/>
          </a:xfrm>
          <a:prstGeom prst="rect">
            <a:avLst/>
          </a:prstGeom>
          <a:noFill/>
        </p:spPr>
        <p:txBody>
          <a:bodyPr wrap="none" rtlCol="0">
            <a:spAutoFit/>
          </a:bodyPr>
          <a:lstStyle/>
          <a:p>
            <a:pPr algn="ctr"/>
            <a:r>
              <a:rPr lang="en-US" smtClean="0"/>
              <a:t>GửI yêu cầu thu gom</a:t>
            </a:r>
            <a:endParaRPr lang="en-US" dirty="0"/>
          </a:p>
        </p:txBody>
      </p:sp>
      <p:sp>
        <p:nvSpPr>
          <p:cNvPr id="52" name="TextBox 51"/>
          <p:cNvSpPr txBox="1"/>
          <p:nvPr/>
        </p:nvSpPr>
        <p:spPr>
          <a:xfrm rot="19110783">
            <a:off x="7388389" y="3970834"/>
            <a:ext cx="1754969" cy="369332"/>
          </a:xfrm>
          <a:prstGeom prst="rect">
            <a:avLst/>
          </a:prstGeom>
          <a:noFill/>
        </p:spPr>
        <p:txBody>
          <a:bodyPr wrap="none" rtlCol="0">
            <a:spAutoFit/>
          </a:bodyPr>
          <a:lstStyle/>
          <a:p>
            <a:pPr algn="ctr"/>
            <a:r>
              <a:rPr lang="en-US" smtClean="0"/>
              <a:t>Thu gom kết quả</a:t>
            </a:r>
            <a:endParaRPr lang="en-US" dirty="0"/>
          </a:p>
        </p:txBody>
      </p:sp>
      <p:sp>
        <p:nvSpPr>
          <p:cNvPr id="55" name="Right Arrow 54"/>
          <p:cNvSpPr/>
          <p:nvPr/>
        </p:nvSpPr>
        <p:spPr>
          <a:xfrm rot="8298372">
            <a:off x="6024650" y="3772246"/>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6" name="Right Arrow 35"/>
          <p:cNvSpPr/>
          <p:nvPr/>
        </p:nvSpPr>
        <p:spPr>
          <a:xfrm rot="19110783">
            <a:off x="6104370" y="3744602"/>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TextBox 36"/>
          <p:cNvSpPr txBox="1"/>
          <p:nvPr/>
        </p:nvSpPr>
        <p:spPr>
          <a:xfrm rot="19110783">
            <a:off x="7082692" y="3799816"/>
            <a:ext cx="2451312" cy="646331"/>
          </a:xfrm>
          <a:prstGeom prst="rect">
            <a:avLst/>
          </a:prstGeom>
          <a:noFill/>
        </p:spPr>
        <p:txBody>
          <a:bodyPr wrap="none" rtlCol="0">
            <a:spAutoFit/>
          </a:bodyPr>
          <a:lstStyle/>
          <a:p>
            <a:pPr algn="ctr"/>
            <a:r>
              <a:rPr lang="en-US" smtClean="0"/>
              <a:t>Chuyển phát hồ sơ và</a:t>
            </a:r>
          </a:p>
          <a:p>
            <a:pPr algn="ctr"/>
            <a:r>
              <a:rPr lang="en-US" smtClean="0"/>
              <a:t>phí lệ phí (nếu có)</a:t>
            </a:r>
            <a:endParaRPr lang="en-US" dirty="0"/>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4072" y="5475409"/>
            <a:ext cx="833911" cy="833911"/>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0376" y="2955129"/>
            <a:ext cx="833911" cy="833911"/>
          </a:xfrm>
          <a:prstGeom prst="rect">
            <a:avLst/>
          </a:prstGeom>
        </p:spPr>
      </p:pic>
      <p:sp>
        <p:nvSpPr>
          <p:cNvPr id="34" name="Right Arrow 33"/>
          <p:cNvSpPr/>
          <p:nvPr/>
        </p:nvSpPr>
        <p:spPr>
          <a:xfrm rot="2390405">
            <a:off x="1334537" y="4174292"/>
            <a:ext cx="3717530" cy="33503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3737" y="2451073"/>
            <a:ext cx="833911" cy="833911"/>
          </a:xfrm>
          <a:prstGeom prst="rect">
            <a:avLst/>
          </a:prstGeom>
        </p:spPr>
      </p:pic>
      <p:sp>
        <p:nvSpPr>
          <p:cNvPr id="39" name="TextBox 38"/>
          <p:cNvSpPr txBox="1"/>
          <p:nvPr/>
        </p:nvSpPr>
        <p:spPr>
          <a:xfrm rot="2426815">
            <a:off x="1490043" y="4220998"/>
            <a:ext cx="2457749" cy="646331"/>
          </a:xfrm>
          <a:prstGeom prst="rect">
            <a:avLst/>
          </a:prstGeom>
          <a:noFill/>
        </p:spPr>
        <p:txBody>
          <a:bodyPr wrap="square" rtlCol="0">
            <a:spAutoFit/>
          </a:bodyPr>
          <a:lstStyle/>
          <a:p>
            <a:pPr algn="ctr"/>
            <a:r>
              <a:rPr lang="en-US" smtClean="0"/>
              <a:t>Thu gom hồ sơ và phí lệ phí (nếu có)</a:t>
            </a:r>
          </a:p>
        </p:txBody>
      </p:sp>
      <p:sp>
        <p:nvSpPr>
          <p:cNvPr id="3" name="Footer Placeholder 2"/>
          <p:cNvSpPr>
            <a:spLocks noGrp="1"/>
          </p:cNvSpPr>
          <p:nvPr>
            <p:ph type="ftr" sz="quarter" idx="11"/>
          </p:nvPr>
        </p:nvSpPr>
        <p:spPr/>
        <p:txBody>
          <a:bodyPr/>
          <a:lstStyle/>
          <a:p>
            <a:pPr>
              <a:defRPr/>
            </a:pPr>
            <a:endParaRPr lang="en-US"/>
          </a:p>
        </p:txBody>
      </p:sp>
      <p:sp>
        <p:nvSpPr>
          <p:cNvPr id="12" name="Slide Number Placeholder 11"/>
          <p:cNvSpPr>
            <a:spLocks noGrp="1"/>
          </p:cNvSpPr>
          <p:nvPr>
            <p:ph type="sldNum" sz="quarter" idx="12"/>
          </p:nvPr>
        </p:nvSpPr>
        <p:spPr/>
        <p:txBody>
          <a:bodyPr/>
          <a:lstStyle/>
          <a:p>
            <a:pPr>
              <a:defRPr/>
            </a:pPr>
            <a:fld id="{59E6F4A5-D794-46A3-A708-9E724BD45693}" type="slidenum">
              <a:rPr lang="en-US" smtClean="0"/>
              <a:pPr>
                <a:defRPr/>
              </a:pPr>
              <a:t>14</a:t>
            </a:fld>
            <a:endParaRPr lang="en-US"/>
          </a:p>
        </p:txBody>
      </p:sp>
    </p:spTree>
    <p:extLst>
      <p:ext uri="{BB962C8B-B14F-4D97-AF65-F5344CB8AC3E}">
        <p14:creationId xmlns:p14="http://schemas.microsoft.com/office/powerpoint/2010/main" val="228049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xit" presetSubtype="0" fill="hold" grpId="3"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par>
                          <p:cTn id="43" fill="hold">
                            <p:stCondLst>
                              <p:cond delay="1500"/>
                            </p:stCondLst>
                            <p:childTnLst>
                              <p:par>
                                <p:cTn id="44" presetID="42" presetClass="path" presetSubtype="0" accel="50000" decel="50000" fill="hold" nodeType="afterEffect">
                                  <p:stCondLst>
                                    <p:cond delay="0"/>
                                  </p:stCondLst>
                                  <p:childTnLst>
                                    <p:animMotion origin="layout" path="M 6.25E-7 4.44444E-6 L 0.17656 0.26666 " pathEditMode="relative" rAng="0" ptsTypes="AA">
                                      <p:cBhvr>
                                        <p:cTn id="45" dur="2000" fill="hold"/>
                                        <p:tgtEl>
                                          <p:spTgt spid="35"/>
                                        </p:tgtEl>
                                        <p:attrNameLst>
                                          <p:attrName>ppt_x</p:attrName>
                                          <p:attrName>ppt_y</p:attrName>
                                        </p:attrNameLst>
                                      </p:cBhvr>
                                      <p:rCtr x="8737" y="13009"/>
                                    </p:animMotion>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9"/>
                                        </p:tgtEl>
                                      </p:cBhvr>
                                    </p:animEffect>
                                    <p:set>
                                      <p:cBhvr>
                                        <p:cTn id="53" dur="1" fill="hold">
                                          <p:stCondLst>
                                            <p:cond delay="499"/>
                                          </p:stCondLst>
                                        </p:cTn>
                                        <p:tgtEl>
                                          <p:spTgt spid="39"/>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500"/>
                                        <p:tgtEl>
                                          <p:spTgt spid="36"/>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par>
                          <p:cTn id="68" fill="hold">
                            <p:stCondLst>
                              <p:cond delay="1500"/>
                            </p:stCondLst>
                            <p:childTnLst>
                              <p:par>
                                <p:cTn id="69" presetID="42" presetClass="path" presetSubtype="0" accel="50000" decel="50000" fill="hold" nodeType="afterEffect">
                                  <p:stCondLst>
                                    <p:cond delay="0"/>
                                  </p:stCondLst>
                                  <p:childTnLst>
                                    <p:animMotion origin="layout" path="M 0.0013 2.22222E-6 L 0.24102 -0.38681 " pathEditMode="relative" rAng="0" ptsTypes="AA">
                                      <p:cBhvr>
                                        <p:cTn id="70" dur="2000" fill="hold"/>
                                        <p:tgtEl>
                                          <p:spTgt spid="38"/>
                                        </p:tgtEl>
                                        <p:attrNameLst>
                                          <p:attrName>ppt_x</p:attrName>
                                          <p:attrName>ppt_y</p:attrName>
                                        </p:attrNameLst>
                                      </p:cBhvr>
                                      <p:rCtr x="11979" y="-19352"/>
                                    </p:animMotion>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36"/>
                                        </p:tgtEl>
                                      </p:cBhvr>
                                    </p:animEffect>
                                    <p:set>
                                      <p:cBhvr>
                                        <p:cTn id="75" dur="1" fill="hold">
                                          <p:stCondLst>
                                            <p:cond delay="499"/>
                                          </p:stCondLst>
                                        </p:cTn>
                                        <p:tgtEl>
                                          <p:spTgt spid="3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7"/>
                                        </p:tgtEl>
                                      </p:cBhvr>
                                    </p:animEffect>
                                    <p:set>
                                      <p:cBhvr>
                                        <p:cTn id="78" dur="1" fill="hold">
                                          <p:stCondLst>
                                            <p:cond delay="499"/>
                                          </p:stCondLst>
                                        </p:cTn>
                                        <p:tgtEl>
                                          <p:spTgt spid="37"/>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par>
                                <p:cTn id="82" presetID="10" presetClass="exit" presetSubtype="0" fill="hold" grpId="2" nodeType="withEffect">
                                  <p:stCondLst>
                                    <p:cond delay="0"/>
                                  </p:stCondLst>
                                  <p:childTnLst>
                                    <p:animEffect transition="out" filter="fade">
                                      <p:cBhvr>
                                        <p:cTn id="83" dur="500"/>
                                        <p:tgtEl>
                                          <p:spTgt spid="10"/>
                                        </p:tgtEl>
                                      </p:cBhvr>
                                    </p:animEffect>
                                    <p:set>
                                      <p:cBhvr>
                                        <p:cTn id="84" dur="1" fill="hold">
                                          <p:stCondLst>
                                            <p:cond delay="499"/>
                                          </p:stCondLst>
                                        </p:cTn>
                                        <p:tgtEl>
                                          <p:spTgt spid="10"/>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11"/>
                                        </p:tgtEl>
                                      </p:cBhvr>
                                    </p:animEffect>
                                    <p:set>
                                      <p:cBhvr>
                                        <p:cTn id="87" dur="1" fill="hold">
                                          <p:stCondLst>
                                            <p:cond delay="499"/>
                                          </p:stCondLst>
                                        </p:cTn>
                                        <p:tgtEl>
                                          <p:spTgt spid="11"/>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0"/>
                                        </p:tgtEl>
                                      </p:cBhvr>
                                    </p:animEffect>
                                    <p:set>
                                      <p:cBhvr>
                                        <p:cTn id="90" dur="1" fill="hold">
                                          <p:stCondLst>
                                            <p:cond delay="499"/>
                                          </p:stCondLst>
                                        </p:cTn>
                                        <p:tgtEl>
                                          <p:spTgt spid="10"/>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1"/>
                                        </p:tgtEl>
                                      </p:cBhvr>
                                    </p:animEffect>
                                    <p:set>
                                      <p:cBhvr>
                                        <p:cTn id="93" dur="1" fill="hold">
                                          <p:stCondLst>
                                            <p:cond delay="499"/>
                                          </p:stCondLst>
                                        </p:cTn>
                                        <p:tgtEl>
                                          <p:spTgt spid="11"/>
                                        </p:tgtEl>
                                        <p:attrNameLst>
                                          <p:attrName>style.visibility</p:attrName>
                                        </p:attrNameLst>
                                      </p:cBhvr>
                                      <p:to>
                                        <p:strVal val="hidden"/>
                                      </p:to>
                                    </p:set>
                                  </p:childTnLst>
                                </p:cTn>
                              </p:par>
                            </p:childTnLst>
                          </p:cTn>
                        </p:par>
                        <p:par>
                          <p:cTn id="94" fill="hold">
                            <p:stCondLst>
                              <p:cond delay="500"/>
                            </p:stCondLst>
                            <p:childTnLst>
                              <p:par>
                                <p:cTn id="95" presetID="10" presetClass="entr" presetSubtype="0" fill="hold" nodeType="after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childTnLst>
                          </p:cTn>
                        </p:par>
                        <p:par>
                          <p:cTn id="98" fill="hold">
                            <p:stCondLst>
                              <p:cond delay="1000"/>
                            </p:stCondLst>
                            <p:childTnLst>
                              <p:par>
                                <p:cTn id="99" presetID="35" presetClass="emph" presetSubtype="0" repeatCount="indefinite" fill="hold" nodeType="afterEffect">
                                  <p:stCondLst>
                                    <p:cond delay="0"/>
                                  </p:stCondLst>
                                  <p:endCondLst>
                                    <p:cond evt="onNext" delay="0">
                                      <p:tgtEl>
                                        <p:sldTgt/>
                                      </p:tgtEl>
                                    </p:cond>
                                  </p:endCondLst>
                                  <p:childTnLst>
                                    <p:anim calcmode="discrete" valueType="str">
                                      <p:cBhvr>
                                        <p:cTn id="100"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500"/>
                                        <p:tgtEl>
                                          <p:spTgt spid="31"/>
                                        </p:tgtEl>
                                      </p:cBhvr>
                                    </p:animEffect>
                                    <p:set>
                                      <p:cBhvr>
                                        <p:cTn id="105" dur="1" fill="hold">
                                          <p:stCondLst>
                                            <p:cond delay="499"/>
                                          </p:stCondLst>
                                        </p:cTn>
                                        <p:tgtEl>
                                          <p:spTgt spid="31"/>
                                        </p:tgtEl>
                                        <p:attrNameLst>
                                          <p:attrName>style.visibility</p:attrName>
                                        </p:attrNameLst>
                                      </p:cBhvr>
                                      <p:to>
                                        <p:strVal val="hidden"/>
                                      </p:to>
                                    </p:set>
                                  </p:childTnLst>
                                </p:cTn>
                              </p:par>
                              <p:par>
                                <p:cTn id="106" presetID="10" presetClass="entr" presetSubtype="0" fill="hold" nodeType="with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wipe(up)">
                                      <p:cBhvr>
                                        <p:cTn id="113" dur="500"/>
                                        <p:tgtEl>
                                          <p:spTgt spid="49"/>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500"/>
                                        <p:tgtEl>
                                          <p:spTgt spid="5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28"/>
                                        </p:tgtEl>
                                      </p:cBhvr>
                                    </p:animEffect>
                                    <p:set>
                                      <p:cBhvr>
                                        <p:cTn id="122" dur="1" fill="hold">
                                          <p:stCondLst>
                                            <p:cond delay="499"/>
                                          </p:stCondLst>
                                        </p:cTn>
                                        <p:tgtEl>
                                          <p:spTgt spid="28"/>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9"/>
                                        </p:tgtEl>
                                      </p:cBhvr>
                                    </p:animEffect>
                                    <p:set>
                                      <p:cBhvr>
                                        <p:cTn id="125" dur="1" fill="hold">
                                          <p:stCondLst>
                                            <p:cond delay="499"/>
                                          </p:stCondLst>
                                        </p:cTn>
                                        <p:tgtEl>
                                          <p:spTgt spid="49"/>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50"/>
                                        </p:tgtEl>
                                      </p:cBhvr>
                                    </p:animEffect>
                                    <p:set>
                                      <p:cBhvr>
                                        <p:cTn id="128" dur="1" fill="hold">
                                          <p:stCondLst>
                                            <p:cond delay="499"/>
                                          </p:stCondLst>
                                        </p:cTn>
                                        <p:tgtEl>
                                          <p:spTgt spid="50"/>
                                        </p:tgtEl>
                                        <p:attrNameLst>
                                          <p:attrName>style.visibility</p:attrName>
                                        </p:attrNameLst>
                                      </p:cBhvr>
                                      <p:to>
                                        <p:strVal val="hidden"/>
                                      </p:to>
                                    </p:set>
                                  </p:childTnLst>
                                </p:cTn>
                              </p:par>
                            </p:childTnLst>
                          </p:cTn>
                        </p:par>
                        <p:par>
                          <p:cTn id="129" fill="hold">
                            <p:stCondLst>
                              <p:cond delay="500"/>
                            </p:stCondLst>
                            <p:childTnLst>
                              <p:par>
                                <p:cTn id="130" presetID="22" presetClass="entr" presetSubtype="2"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wipe(right)">
                                      <p:cBhvr>
                                        <p:cTn id="132" dur="500"/>
                                        <p:tgtEl>
                                          <p:spTgt spid="55"/>
                                        </p:tgtEl>
                                      </p:cBhvr>
                                    </p:animEffect>
                                  </p:childTnLst>
                                </p:cTn>
                              </p:par>
                              <p:par>
                                <p:cTn id="133" presetID="10" presetClass="entr" presetSubtype="0" fill="hold"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fade">
                                      <p:cBhvr>
                                        <p:cTn id="135" dur="500"/>
                                        <p:tgtEl>
                                          <p:spTgt spid="45"/>
                                        </p:tgtEl>
                                      </p:cBhvr>
                                    </p:animEffect>
                                  </p:childTnLst>
                                </p:cTn>
                              </p:par>
                            </p:childTnLst>
                          </p:cTn>
                        </p:par>
                        <p:par>
                          <p:cTn id="136" fill="hold">
                            <p:stCondLst>
                              <p:cond delay="1000"/>
                            </p:stCondLst>
                            <p:childTnLst>
                              <p:par>
                                <p:cTn id="137" presetID="10" presetClass="entr" presetSubtype="0" fill="hold" grpId="0" nodeType="afterEffect">
                                  <p:stCondLst>
                                    <p:cond delay="0"/>
                                  </p:stCondLst>
                                  <p:childTnLst>
                                    <p:set>
                                      <p:cBhvr>
                                        <p:cTn id="138" dur="1" fill="hold">
                                          <p:stCondLst>
                                            <p:cond delay="0"/>
                                          </p:stCondLst>
                                        </p:cTn>
                                        <p:tgtEl>
                                          <p:spTgt spid="52"/>
                                        </p:tgtEl>
                                        <p:attrNameLst>
                                          <p:attrName>style.visibility</p:attrName>
                                        </p:attrNameLst>
                                      </p:cBhvr>
                                      <p:to>
                                        <p:strVal val="visible"/>
                                      </p:to>
                                    </p:set>
                                    <p:animEffect transition="in" filter="fade">
                                      <p:cBhvr>
                                        <p:cTn id="139" dur="500"/>
                                        <p:tgtEl>
                                          <p:spTgt spid="52"/>
                                        </p:tgtEl>
                                      </p:cBhvr>
                                    </p:animEffect>
                                  </p:childTnLst>
                                </p:cTn>
                              </p:par>
                              <p:par>
                                <p:cTn id="140" presetID="42" presetClass="path" presetSubtype="0" accel="50000" decel="50000" fill="hold" nodeType="withEffect">
                                  <p:stCondLst>
                                    <p:cond delay="0"/>
                                  </p:stCondLst>
                                  <p:childTnLst>
                                    <p:animMotion origin="layout" path="M 0.0013 3.33333E-6 L -0.23711 0.38727 " pathEditMode="relative" rAng="0" ptsTypes="AA">
                                      <p:cBhvr>
                                        <p:cTn id="141" dur="2000" fill="hold"/>
                                        <p:tgtEl>
                                          <p:spTgt spid="45"/>
                                        </p:tgtEl>
                                        <p:attrNameLst>
                                          <p:attrName>ppt_x</p:attrName>
                                          <p:attrName>ppt_y</p:attrName>
                                        </p:attrNameLst>
                                      </p:cBhvr>
                                      <p:rCtr x="-11927" y="19352"/>
                                    </p:animMotion>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44"/>
                                        </p:tgtEl>
                                        <p:attrNameLst>
                                          <p:attrName>style.visibility</p:attrName>
                                        </p:attrNameLst>
                                      </p:cBhvr>
                                      <p:to>
                                        <p:strVal val="visible"/>
                                      </p:to>
                                    </p:set>
                                    <p:animEffect transition="in" filter="fade">
                                      <p:cBhvr>
                                        <p:cTn id="146" dur="500"/>
                                        <p:tgtEl>
                                          <p:spTgt spid="44"/>
                                        </p:tgtEl>
                                      </p:cBhvr>
                                    </p:animEffect>
                                  </p:childTnLst>
                                </p:cTn>
                              </p:par>
                            </p:childTnLst>
                          </p:cTn>
                        </p:par>
                        <p:par>
                          <p:cTn id="147" fill="hold">
                            <p:stCondLst>
                              <p:cond delay="500"/>
                            </p:stCondLst>
                            <p:childTnLst>
                              <p:par>
                                <p:cTn id="148" presetID="22" presetClass="entr" presetSubtype="4" fill="hold" grpId="0" nodeType="afterEffect">
                                  <p:stCondLst>
                                    <p:cond delay="0"/>
                                  </p:stCondLst>
                                  <p:childTnLst>
                                    <p:set>
                                      <p:cBhvr>
                                        <p:cTn id="149" dur="1" fill="hold">
                                          <p:stCondLst>
                                            <p:cond delay="0"/>
                                          </p:stCondLst>
                                        </p:cTn>
                                        <p:tgtEl>
                                          <p:spTgt spid="40"/>
                                        </p:tgtEl>
                                        <p:attrNameLst>
                                          <p:attrName>style.visibility</p:attrName>
                                        </p:attrNameLst>
                                      </p:cBhvr>
                                      <p:to>
                                        <p:strVal val="visible"/>
                                      </p:to>
                                    </p:set>
                                    <p:animEffect transition="in" filter="wipe(down)">
                                      <p:cBhvr>
                                        <p:cTn id="150" dur="500"/>
                                        <p:tgtEl>
                                          <p:spTgt spid="40"/>
                                        </p:tgtEl>
                                      </p:cBhvr>
                                    </p:animEffect>
                                  </p:childTnLst>
                                </p:cTn>
                              </p:par>
                            </p:childTnLst>
                          </p:cTn>
                        </p:par>
                        <p:par>
                          <p:cTn id="151" fill="hold">
                            <p:stCondLst>
                              <p:cond delay="1000"/>
                            </p:stCondLst>
                            <p:childTnLst>
                              <p:par>
                                <p:cTn id="152" presetID="10" presetClass="entr" presetSubtype="0" fill="hold" grpId="0" nodeType="afterEffect">
                                  <p:stCondLst>
                                    <p:cond delay="0"/>
                                  </p:stCondLst>
                                  <p:childTnLst>
                                    <p:set>
                                      <p:cBhvr>
                                        <p:cTn id="153" dur="1" fill="hold">
                                          <p:stCondLst>
                                            <p:cond delay="0"/>
                                          </p:stCondLst>
                                        </p:cTn>
                                        <p:tgtEl>
                                          <p:spTgt spid="41"/>
                                        </p:tgtEl>
                                        <p:attrNameLst>
                                          <p:attrName>style.visibility</p:attrName>
                                        </p:attrNameLst>
                                      </p:cBhvr>
                                      <p:to>
                                        <p:strVal val="visible"/>
                                      </p:to>
                                    </p:set>
                                    <p:animEffect transition="in" filter="fade">
                                      <p:cBhvr>
                                        <p:cTn id="154" dur="500"/>
                                        <p:tgtEl>
                                          <p:spTgt spid="41"/>
                                        </p:tgtEl>
                                      </p:cBhvr>
                                    </p:animEffect>
                                  </p:childTnLst>
                                </p:cTn>
                              </p:par>
                            </p:childTnLst>
                          </p:cTn>
                        </p:par>
                        <p:par>
                          <p:cTn id="155" fill="hold">
                            <p:stCondLst>
                              <p:cond delay="1500"/>
                            </p:stCondLst>
                            <p:childTnLst>
                              <p:par>
                                <p:cTn id="156" presetID="42" presetClass="path" presetSubtype="0" accel="50000" decel="50000" fill="hold" nodeType="afterEffect">
                                  <p:stCondLst>
                                    <p:cond delay="0"/>
                                  </p:stCondLst>
                                  <p:childTnLst>
                                    <p:animMotion origin="layout" path="M -1.875E-6 -2.22222E-6 L -0.16719 -0.26018 " pathEditMode="relative" rAng="0" ptsTypes="AA">
                                      <p:cBhvr>
                                        <p:cTn id="157" dur="2000" fill="hold"/>
                                        <p:tgtEl>
                                          <p:spTgt spid="44"/>
                                        </p:tgtEl>
                                        <p:attrNameLst>
                                          <p:attrName>ppt_x</p:attrName>
                                          <p:attrName>ppt_y</p:attrName>
                                        </p:attrNameLst>
                                      </p:cBhvr>
                                      <p:rCtr x="-8359" y="-13009"/>
                                    </p:animMotion>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42"/>
                                        </p:tgtEl>
                                        <p:attrNameLst>
                                          <p:attrName>style.visibility</p:attrName>
                                        </p:attrNameLst>
                                      </p:cBhvr>
                                      <p:to>
                                        <p:strVal val="visible"/>
                                      </p:to>
                                    </p:set>
                                    <p:animEffect transition="in" filter="wipe(down)">
                                      <p:cBhvr>
                                        <p:cTn id="162" dur="500"/>
                                        <p:tgtEl>
                                          <p:spTgt spid="42"/>
                                        </p:tgtEl>
                                      </p:cBhvr>
                                    </p:animEffect>
                                  </p:childTnLst>
                                </p:cTn>
                              </p:par>
                            </p:childTnLst>
                          </p:cTn>
                        </p:par>
                        <p:par>
                          <p:cTn id="163" fill="hold">
                            <p:stCondLst>
                              <p:cond delay="500"/>
                            </p:stCondLst>
                            <p:childTnLst>
                              <p:par>
                                <p:cTn id="164" presetID="10" presetClass="entr" presetSubtype="0" fill="hold" grpId="0" nodeType="afterEffect">
                                  <p:stCondLst>
                                    <p:cond delay="0"/>
                                  </p:stCondLst>
                                  <p:childTnLst>
                                    <p:set>
                                      <p:cBhvr>
                                        <p:cTn id="165" dur="1" fill="hold">
                                          <p:stCondLst>
                                            <p:cond delay="0"/>
                                          </p:stCondLst>
                                        </p:cTn>
                                        <p:tgtEl>
                                          <p:spTgt spid="43"/>
                                        </p:tgtEl>
                                        <p:attrNameLst>
                                          <p:attrName>style.visibility</p:attrName>
                                        </p:attrNameLst>
                                      </p:cBhvr>
                                      <p:to>
                                        <p:strVal val="visible"/>
                                      </p:to>
                                    </p:set>
                                    <p:animEffect transition="in" filter="fade">
                                      <p:cBhvr>
                                        <p:cTn id="1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0" grpId="3" animBg="1"/>
      <p:bldP spid="11" grpId="0"/>
      <p:bldP spid="11" grpId="1"/>
      <p:bldP spid="11" grpId="2"/>
      <p:bldP spid="11" grpId="3"/>
      <p:bldP spid="40" grpId="0" animBg="1"/>
      <p:bldP spid="41" grpId="0"/>
      <p:bldP spid="42" grpId="0" animBg="1"/>
      <p:bldP spid="43" grpId="0"/>
      <p:bldP spid="49" grpId="0" animBg="1"/>
      <p:bldP spid="49" grpId="1" animBg="1"/>
      <p:bldP spid="50" grpId="0"/>
      <p:bldP spid="50" grpId="1"/>
      <p:bldP spid="52" grpId="0"/>
      <p:bldP spid="55" grpId="0" animBg="1"/>
      <p:bldP spid="36" grpId="0" animBg="1"/>
      <p:bldP spid="36" grpId="1" animBg="1"/>
      <p:bldP spid="37" grpId="0"/>
      <p:bldP spid="37" grpId="1"/>
      <p:bldP spid="34" grpId="0" animBg="1"/>
      <p:bldP spid="34" grpId="1" animBg="1"/>
      <p:bldP spid="39" grpId="0"/>
      <p:bldP spid="3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KẾT QUẢ TRIỂN KHAI</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6805429"/>
              </p:ext>
            </p:extLst>
          </p:nvPr>
        </p:nvGraphicFramePr>
        <p:xfrm>
          <a:off x="609600" y="1600200"/>
          <a:ext cx="109728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9E6F4A5-D794-46A3-A708-9E724BD45693}" type="slidenum">
              <a:rPr lang="en-US" smtClean="0"/>
              <a:pPr>
                <a:defRPr/>
              </a:pPr>
              <a:t>15</a:t>
            </a:fld>
            <a:endParaRPr lang="en-US"/>
          </a:p>
        </p:txBody>
      </p:sp>
    </p:spTree>
    <p:extLst>
      <p:ext uri="{BB962C8B-B14F-4D97-AF65-F5344CB8AC3E}">
        <p14:creationId xmlns:p14="http://schemas.microsoft.com/office/powerpoint/2010/main" val="869280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LỢI ÍCH ĐẠT ĐƯỢC</a:t>
            </a:r>
            <a:endParaRPr lang="en-US" dirty="0"/>
          </a:p>
        </p:txBody>
      </p:sp>
      <p:sp>
        <p:nvSpPr>
          <p:cNvPr id="3" name="Content Placeholder 2"/>
          <p:cNvSpPr>
            <a:spLocks noGrp="1"/>
          </p:cNvSpPr>
          <p:nvPr>
            <p:ph idx="1"/>
          </p:nvPr>
        </p:nvSpPr>
        <p:spPr>
          <a:xfrm>
            <a:off x="609600" y="1052736"/>
            <a:ext cx="11319048" cy="5805264"/>
          </a:xfrm>
        </p:spPr>
        <p:txBody>
          <a:bodyPr/>
          <a:lstStyle/>
          <a:p>
            <a:pPr algn="just"/>
            <a:r>
              <a:rPr lang="en-US" sz="2200" b="1" dirty="0" err="1" smtClean="0"/>
              <a:t>Đối</a:t>
            </a:r>
            <a:r>
              <a:rPr lang="en-US" sz="2200" b="1" dirty="0" smtClean="0"/>
              <a:t> </a:t>
            </a:r>
            <a:r>
              <a:rPr lang="en-US" sz="2200" b="1" dirty="0" err="1" smtClean="0"/>
              <a:t>với</a:t>
            </a:r>
            <a:r>
              <a:rPr lang="en-US" sz="2200" b="1" dirty="0" smtClean="0"/>
              <a:t> </a:t>
            </a:r>
            <a:r>
              <a:rPr lang="en-US" sz="2200" b="1" dirty="0" err="1" smtClean="0"/>
              <a:t>xã</a:t>
            </a:r>
            <a:r>
              <a:rPr lang="en-US" sz="2200" b="1" dirty="0" smtClean="0"/>
              <a:t> </a:t>
            </a:r>
            <a:r>
              <a:rPr lang="en-US" sz="2200" b="1" dirty="0" err="1" smtClean="0"/>
              <a:t>hội</a:t>
            </a:r>
            <a:endParaRPr lang="en-US" sz="2200" b="1" dirty="0" smtClean="0"/>
          </a:p>
          <a:p>
            <a:pPr lvl="1" algn="just">
              <a:buFont typeface="Wingdings" pitchFamily="2" charset="2"/>
              <a:buChar char="ü"/>
            </a:pPr>
            <a:r>
              <a:rPr lang="en-US" sz="2200" dirty="0"/>
              <a:t>G</a:t>
            </a:r>
            <a:r>
              <a:rPr lang="vi-VN" sz="2200" dirty="0"/>
              <a:t>iảm </a:t>
            </a:r>
            <a:r>
              <a:rPr lang="vi-VN" sz="2200" dirty="0" smtClean="0"/>
              <a:t>số </a:t>
            </a:r>
            <a:r>
              <a:rPr lang="vi-VN" sz="2200" dirty="0"/>
              <a:t>lượt người dân tham gia giao </a:t>
            </a:r>
            <a:r>
              <a:rPr lang="vi-VN" sz="2200" dirty="0" smtClean="0"/>
              <a:t>thông</a:t>
            </a:r>
            <a:r>
              <a:rPr lang="en-US" sz="2200" dirty="0" smtClean="0"/>
              <a:t>.</a:t>
            </a:r>
          </a:p>
          <a:p>
            <a:pPr lvl="1" algn="just">
              <a:buFont typeface="Wingdings" pitchFamily="2" charset="2"/>
              <a:buChar char="ü"/>
            </a:pPr>
            <a:r>
              <a:rPr lang="en-US" sz="2200" dirty="0" err="1" smtClean="0"/>
              <a:t>Giảm</a:t>
            </a:r>
            <a:r>
              <a:rPr lang="en-US" sz="2200" dirty="0" smtClean="0"/>
              <a:t> </a:t>
            </a:r>
            <a:r>
              <a:rPr lang="en-US" sz="2200" dirty="0" err="1" smtClean="0"/>
              <a:t>thiểu</a:t>
            </a:r>
            <a:r>
              <a:rPr lang="en-US" sz="2200" dirty="0" smtClean="0"/>
              <a:t> chi </a:t>
            </a:r>
            <a:r>
              <a:rPr lang="en-US" sz="2200" dirty="0" err="1" smtClean="0"/>
              <a:t>phí</a:t>
            </a:r>
            <a:r>
              <a:rPr lang="en-US" sz="2200" dirty="0" smtClean="0"/>
              <a:t> </a:t>
            </a:r>
            <a:r>
              <a:rPr lang="en-US" sz="2200" dirty="0" err="1" smtClean="0"/>
              <a:t>hành</a:t>
            </a:r>
            <a:r>
              <a:rPr lang="en-US" sz="2200" dirty="0" smtClean="0"/>
              <a:t> </a:t>
            </a:r>
            <a:r>
              <a:rPr lang="en-US" sz="2200" dirty="0" err="1" smtClean="0"/>
              <a:t>chính</a:t>
            </a:r>
            <a:r>
              <a:rPr lang="en-US" sz="2200" dirty="0" smtClean="0"/>
              <a:t>.</a:t>
            </a:r>
          </a:p>
          <a:p>
            <a:pPr algn="just"/>
            <a:r>
              <a:rPr lang="en-US" sz="2200" b="1" dirty="0" err="1"/>
              <a:t>Đối</a:t>
            </a:r>
            <a:r>
              <a:rPr lang="en-US" sz="2200" b="1" dirty="0"/>
              <a:t> </a:t>
            </a:r>
            <a:r>
              <a:rPr lang="en-US" sz="2200" b="1" dirty="0" err="1"/>
              <a:t>với</a:t>
            </a:r>
            <a:r>
              <a:rPr lang="en-US" sz="2200" b="1" dirty="0"/>
              <a:t> </a:t>
            </a:r>
            <a:r>
              <a:rPr lang="en-US" sz="2200" b="1" dirty="0" err="1"/>
              <a:t>người</a:t>
            </a:r>
            <a:r>
              <a:rPr lang="en-US" sz="2200" b="1" dirty="0"/>
              <a:t> </a:t>
            </a:r>
            <a:r>
              <a:rPr lang="en-US" sz="2200" b="1" dirty="0" err="1"/>
              <a:t>dân</a:t>
            </a:r>
            <a:endParaRPr lang="en-US" sz="2200" b="1" dirty="0"/>
          </a:p>
          <a:p>
            <a:pPr lvl="1" algn="just">
              <a:buFont typeface="Wingdings" pitchFamily="2" charset="2"/>
              <a:buChar char="ü"/>
            </a:pPr>
            <a:r>
              <a:rPr lang="en-US" sz="2200" dirty="0" err="1" smtClean="0"/>
              <a:t>Tiết</a:t>
            </a:r>
            <a:r>
              <a:rPr lang="en-US" sz="2200" dirty="0" smtClean="0"/>
              <a:t> </a:t>
            </a:r>
            <a:r>
              <a:rPr lang="en-US" sz="2200" dirty="0" err="1" smtClean="0"/>
              <a:t>kiệm</a:t>
            </a:r>
            <a:r>
              <a:rPr lang="en-US" sz="2200" dirty="0" smtClean="0"/>
              <a:t> chi </a:t>
            </a:r>
            <a:r>
              <a:rPr lang="en-US" sz="2200" dirty="0" err="1" smtClean="0"/>
              <a:t>phí</a:t>
            </a:r>
            <a:r>
              <a:rPr lang="en-US" sz="2200" dirty="0" smtClean="0"/>
              <a:t> </a:t>
            </a:r>
            <a:r>
              <a:rPr lang="en-US" sz="2200" dirty="0" err="1" smtClean="0"/>
              <a:t>đi</a:t>
            </a:r>
            <a:r>
              <a:rPr lang="en-US" sz="2200" dirty="0" smtClean="0"/>
              <a:t> </a:t>
            </a:r>
            <a:r>
              <a:rPr lang="en-US" sz="2200" dirty="0" err="1" smtClean="0"/>
              <a:t>lại</a:t>
            </a:r>
            <a:r>
              <a:rPr lang="en-US" sz="2200" dirty="0" smtClean="0"/>
              <a:t>, </a:t>
            </a:r>
            <a:r>
              <a:rPr lang="en-US" sz="2200" dirty="0" err="1" smtClean="0"/>
              <a:t>tiết</a:t>
            </a:r>
            <a:r>
              <a:rPr lang="en-US" sz="2200" dirty="0" smtClean="0"/>
              <a:t> </a:t>
            </a:r>
            <a:r>
              <a:rPr lang="en-US" sz="2200" dirty="0" err="1" smtClean="0"/>
              <a:t>kiệm</a:t>
            </a:r>
            <a:r>
              <a:rPr lang="en-US" sz="2200" dirty="0" smtClean="0"/>
              <a:t> </a:t>
            </a:r>
            <a:r>
              <a:rPr lang="en-US" sz="2200" dirty="0" err="1" smtClean="0"/>
              <a:t>thời</a:t>
            </a:r>
            <a:r>
              <a:rPr lang="en-US" sz="2200" dirty="0" smtClean="0"/>
              <a:t> </a:t>
            </a:r>
            <a:r>
              <a:rPr lang="en-US" sz="2200" dirty="0" err="1" smtClean="0"/>
              <a:t>gian</a:t>
            </a:r>
            <a:r>
              <a:rPr lang="en-US" sz="2200" dirty="0" smtClean="0"/>
              <a:t>.</a:t>
            </a:r>
          </a:p>
          <a:p>
            <a:pPr lvl="1" algn="just">
              <a:buFont typeface="Wingdings" pitchFamily="2" charset="2"/>
              <a:buChar char="ü"/>
            </a:pPr>
            <a:r>
              <a:rPr lang="en-US" sz="2200" dirty="0" err="1" smtClean="0"/>
              <a:t>Được</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một</a:t>
            </a:r>
            <a:r>
              <a:rPr lang="en-US" sz="2200" dirty="0" smtClean="0"/>
              <a:t> </a:t>
            </a:r>
            <a:r>
              <a:rPr lang="en-US" sz="2200" dirty="0" err="1" smtClean="0"/>
              <a:t>cách</a:t>
            </a:r>
            <a:r>
              <a:rPr lang="en-US" sz="2200" dirty="0" smtClean="0"/>
              <a:t> </a:t>
            </a:r>
            <a:r>
              <a:rPr lang="en-US" sz="2200" dirty="0" err="1" smtClean="0"/>
              <a:t>chuyên</a:t>
            </a:r>
            <a:r>
              <a:rPr lang="en-US" sz="2200" dirty="0" smtClean="0"/>
              <a:t> </a:t>
            </a:r>
            <a:r>
              <a:rPr lang="en-US" sz="2200" dirty="0" err="1" smtClean="0"/>
              <a:t>nghiệp</a:t>
            </a:r>
            <a:r>
              <a:rPr lang="en-US" sz="2200" dirty="0" smtClean="0"/>
              <a:t>, </a:t>
            </a:r>
            <a:r>
              <a:rPr lang="en-US" sz="2200" dirty="0" err="1" smtClean="0"/>
              <a:t>thuận</a:t>
            </a:r>
            <a:r>
              <a:rPr lang="en-US" sz="2200" dirty="0" smtClean="0"/>
              <a:t> </a:t>
            </a:r>
            <a:r>
              <a:rPr lang="en-US" sz="2200" dirty="0" err="1" smtClean="0"/>
              <a:t>lợi</a:t>
            </a:r>
            <a:r>
              <a:rPr lang="en-US" sz="2200" dirty="0" smtClean="0"/>
              <a:t> </a:t>
            </a:r>
            <a:r>
              <a:rPr lang="en-US" sz="2200" dirty="0" err="1" smtClean="0"/>
              <a:t>với</a:t>
            </a:r>
            <a:r>
              <a:rPr lang="en-US" sz="2200" dirty="0" smtClean="0"/>
              <a:t> chi </a:t>
            </a:r>
            <a:r>
              <a:rPr lang="en-US" sz="2200" dirty="0" err="1" smtClean="0"/>
              <a:t>phí</a:t>
            </a:r>
            <a:r>
              <a:rPr lang="en-US" sz="2200" dirty="0" smtClean="0"/>
              <a:t> </a:t>
            </a:r>
            <a:r>
              <a:rPr lang="en-US" sz="2200" dirty="0" err="1" smtClean="0"/>
              <a:t>hợp</a:t>
            </a:r>
            <a:r>
              <a:rPr lang="en-US" sz="2200" dirty="0" smtClean="0"/>
              <a:t> </a:t>
            </a:r>
            <a:r>
              <a:rPr lang="en-US" sz="2200" dirty="0" err="1" smtClean="0"/>
              <a:t>lý</a:t>
            </a:r>
            <a:r>
              <a:rPr lang="en-US" sz="2200" dirty="0" smtClean="0"/>
              <a:t>.</a:t>
            </a:r>
          </a:p>
          <a:p>
            <a:pPr algn="just"/>
            <a:r>
              <a:rPr lang="en-US" sz="2200" b="1" dirty="0" err="1"/>
              <a:t>Đối</a:t>
            </a:r>
            <a:r>
              <a:rPr lang="en-US" sz="2200" b="1" dirty="0"/>
              <a:t> </a:t>
            </a:r>
            <a:r>
              <a:rPr lang="en-US" sz="2200" b="1" dirty="0" err="1"/>
              <a:t>với</a:t>
            </a:r>
            <a:r>
              <a:rPr lang="en-US" sz="2200" b="1" dirty="0"/>
              <a:t> </a:t>
            </a:r>
            <a:r>
              <a:rPr lang="en-US" sz="2200" b="1" dirty="0" err="1"/>
              <a:t>cơ</a:t>
            </a:r>
            <a:r>
              <a:rPr lang="en-US" sz="2200" b="1" dirty="0"/>
              <a:t> </a:t>
            </a:r>
            <a:r>
              <a:rPr lang="en-US" sz="2200" b="1" dirty="0" err="1"/>
              <a:t>quan</a:t>
            </a:r>
            <a:r>
              <a:rPr lang="en-US" sz="2200" b="1" dirty="0"/>
              <a:t> </a:t>
            </a:r>
            <a:r>
              <a:rPr lang="en-US" sz="2200" b="1" dirty="0" err="1"/>
              <a:t>hành</a:t>
            </a:r>
            <a:r>
              <a:rPr lang="en-US" sz="2200" b="1" dirty="0"/>
              <a:t> </a:t>
            </a:r>
            <a:r>
              <a:rPr lang="en-US" sz="2200" b="1" dirty="0" err="1"/>
              <a:t>chính</a:t>
            </a:r>
            <a:r>
              <a:rPr lang="en-US" sz="2200" b="1" dirty="0"/>
              <a:t> </a:t>
            </a:r>
            <a:r>
              <a:rPr lang="en-US" sz="2200" b="1" dirty="0" err="1"/>
              <a:t>Nhà</a:t>
            </a:r>
            <a:r>
              <a:rPr lang="en-US" sz="2200" b="1" dirty="0"/>
              <a:t> </a:t>
            </a:r>
            <a:r>
              <a:rPr lang="en-US" sz="2200" b="1" dirty="0" err="1" smtClean="0"/>
              <a:t>nước</a:t>
            </a:r>
            <a:endParaRPr lang="en-US" sz="2200" b="1" dirty="0"/>
          </a:p>
          <a:p>
            <a:pPr lvl="1" algn="just">
              <a:buFont typeface="Wingdings" pitchFamily="2" charset="2"/>
              <a:buChar char="ü"/>
            </a:pPr>
            <a:r>
              <a:rPr lang="vi-VN" sz="2200" dirty="0"/>
              <a:t>Giảm chi phí </a:t>
            </a:r>
            <a:r>
              <a:rPr lang="vi-VN" sz="2200" dirty="0" smtClean="0"/>
              <a:t>hoạt </a:t>
            </a:r>
            <a:r>
              <a:rPr lang="vi-VN" sz="2200" dirty="0"/>
              <a:t>động tại các bộ phận một </a:t>
            </a:r>
            <a:r>
              <a:rPr lang="vi-VN" sz="2200" dirty="0" smtClean="0"/>
              <a:t>cửa</a:t>
            </a:r>
            <a:r>
              <a:rPr lang="en-US" sz="2200" dirty="0" smtClean="0"/>
              <a:t>.</a:t>
            </a:r>
          </a:p>
          <a:p>
            <a:pPr lvl="1" algn="just">
              <a:buFont typeface="Wingdings" pitchFamily="2" charset="2"/>
              <a:buChar char="ü"/>
            </a:pPr>
            <a:r>
              <a:rPr lang="en-US" sz="2200" dirty="0" err="1" smtClean="0"/>
              <a:t>Giảm</a:t>
            </a:r>
            <a:r>
              <a:rPr lang="vi-VN" sz="2200" dirty="0" smtClean="0"/>
              <a:t> </a:t>
            </a:r>
            <a:r>
              <a:rPr lang="vi-VN" sz="2200" dirty="0"/>
              <a:t>sách nhiễu, phiền hà cho người dân khi làm thủ tục, giảm bớt áp lực đối với các bộ phận nhận và trả kết quả giải quyết thủ tục hành </a:t>
            </a:r>
            <a:r>
              <a:rPr lang="vi-VN" sz="2200" dirty="0" smtClean="0"/>
              <a:t>chính</a:t>
            </a:r>
            <a:r>
              <a:rPr lang="en-US" sz="2200" dirty="0" smtClean="0"/>
              <a:t>.</a:t>
            </a:r>
          </a:p>
          <a:p>
            <a:pPr lvl="1" algn="just">
              <a:buFont typeface="Wingdings" pitchFamily="2" charset="2"/>
              <a:buChar char="ü"/>
            </a:pPr>
            <a:r>
              <a:rPr lang="en-US" sz="2200" dirty="0"/>
              <a:t>T</a:t>
            </a:r>
            <a:r>
              <a:rPr lang="vi-VN" sz="2200" dirty="0"/>
              <a:t>ạo điều kiện để cán </a:t>
            </a:r>
            <a:r>
              <a:rPr lang="vi-VN" sz="2200" dirty="0" smtClean="0"/>
              <a:t>bộ</a:t>
            </a:r>
            <a:r>
              <a:rPr lang="en-US" sz="2200" dirty="0" smtClean="0"/>
              <a:t>,</a:t>
            </a:r>
            <a:r>
              <a:rPr lang="vi-VN" sz="2200" dirty="0" smtClean="0"/>
              <a:t> </a:t>
            </a:r>
            <a:r>
              <a:rPr lang="vi-VN" sz="2200" dirty="0"/>
              <a:t>công chức có thêm thời gian vào công việc chuyên môn, nâng cao hiệu quả giải quyết thủ tục hành chính, </a:t>
            </a:r>
            <a:r>
              <a:rPr lang="vi-VN" sz="2200" dirty="0" smtClean="0"/>
              <a:t>giúp </a:t>
            </a:r>
            <a:r>
              <a:rPr lang="vi-VN" sz="2200" dirty="0"/>
              <a:t>lành mạnh hoá các thủ tục hành </a:t>
            </a:r>
            <a:r>
              <a:rPr lang="vi-VN" sz="2200" dirty="0" smtClean="0"/>
              <a:t>chính</a:t>
            </a:r>
            <a:r>
              <a:rPr lang="en-US" sz="2200" dirty="0" smtClean="0"/>
              <a:t>.</a:t>
            </a:r>
          </a:p>
          <a:p>
            <a:pPr lvl="1" algn="just">
              <a:buFont typeface="Wingdings" pitchFamily="2" charset="2"/>
              <a:buChar char="ü"/>
            </a:pPr>
            <a:r>
              <a:rPr lang="en-US" sz="2200" dirty="0" err="1" smtClean="0"/>
              <a:t>Góp</a:t>
            </a:r>
            <a:r>
              <a:rPr lang="en-US" sz="2200" dirty="0" smtClean="0"/>
              <a:t> </a:t>
            </a:r>
            <a:r>
              <a:rPr lang="en-US" sz="2200" dirty="0" err="1" smtClean="0"/>
              <a:t>phần</a:t>
            </a:r>
            <a:r>
              <a:rPr lang="en-US" sz="2200" dirty="0" smtClean="0"/>
              <a:t> </a:t>
            </a:r>
            <a:r>
              <a:rPr lang="en-US" sz="2200" dirty="0" err="1" smtClean="0"/>
              <a:t>nâng</a:t>
            </a:r>
            <a:r>
              <a:rPr lang="en-US" sz="2200" dirty="0" smtClean="0"/>
              <a:t> </a:t>
            </a:r>
            <a:r>
              <a:rPr lang="en-US" sz="2200" dirty="0" err="1" smtClean="0"/>
              <a:t>cao</a:t>
            </a:r>
            <a:r>
              <a:rPr lang="en-US" sz="2200" dirty="0" smtClean="0"/>
              <a:t> </a:t>
            </a:r>
            <a:r>
              <a:rPr lang="en-US" sz="2200" dirty="0" err="1" smtClean="0"/>
              <a:t>chỉ</a:t>
            </a:r>
            <a:r>
              <a:rPr lang="en-US" sz="2200" dirty="0" smtClean="0"/>
              <a:t> </a:t>
            </a:r>
            <a:r>
              <a:rPr lang="en-US" sz="2200" dirty="0" err="1" smtClean="0"/>
              <a:t>số</a:t>
            </a:r>
            <a:r>
              <a:rPr lang="en-US" sz="2200" dirty="0" smtClean="0"/>
              <a:t> </a:t>
            </a:r>
            <a:r>
              <a:rPr lang="en-US" sz="2200" dirty="0" err="1" smtClean="0"/>
              <a:t>CCHC</a:t>
            </a:r>
            <a:r>
              <a:rPr lang="en-US" sz="2200" dirty="0" smtClean="0"/>
              <a:t> </a:t>
            </a:r>
            <a:r>
              <a:rPr lang="en-US" sz="2200" dirty="0" err="1" smtClean="0"/>
              <a:t>và</a:t>
            </a:r>
            <a:r>
              <a:rPr lang="en-US" sz="2200" dirty="0" smtClean="0"/>
              <a:t> </a:t>
            </a:r>
            <a:r>
              <a:rPr lang="en-US" sz="2200" dirty="0" err="1" smtClean="0"/>
              <a:t>mức</a:t>
            </a:r>
            <a:r>
              <a:rPr lang="en-US" sz="2200" dirty="0" smtClean="0"/>
              <a:t> </a:t>
            </a:r>
            <a:r>
              <a:rPr lang="en-US" sz="2200" dirty="0" err="1" smtClean="0"/>
              <a:t>độ</a:t>
            </a:r>
            <a:r>
              <a:rPr lang="en-US" sz="2200" dirty="0" smtClean="0"/>
              <a:t> </a:t>
            </a:r>
            <a:r>
              <a:rPr lang="en-US" sz="2200" dirty="0" err="1" smtClean="0"/>
              <a:t>hài</a:t>
            </a:r>
            <a:r>
              <a:rPr lang="en-US" sz="2200" dirty="0" smtClean="0"/>
              <a:t> </a:t>
            </a:r>
            <a:r>
              <a:rPr lang="en-US" sz="2200" dirty="0" err="1" smtClean="0"/>
              <a:t>lòng</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dân</a:t>
            </a:r>
            <a:r>
              <a:rPr lang="en-US" sz="2200" dirty="0" smtClean="0"/>
              <a: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9E6F4A5-D794-46A3-A708-9E724BD45693}" type="slidenum">
              <a:rPr lang="en-US" smtClean="0"/>
              <a:pPr>
                <a:defRPr/>
              </a:pPr>
              <a:t>16</a:t>
            </a:fld>
            <a:endParaRPr lang="en-US"/>
          </a:p>
        </p:txBody>
      </p:sp>
    </p:spTree>
    <p:extLst>
      <p:ext uri="{BB962C8B-B14F-4D97-AF65-F5344CB8AC3E}">
        <p14:creationId xmlns:p14="http://schemas.microsoft.com/office/powerpoint/2010/main" val="2270099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ĐỊNH</a:t>
            </a:r>
            <a:r>
              <a:rPr lang="en-US" b="1" dirty="0" smtClean="0"/>
              <a:t> </a:t>
            </a:r>
            <a:r>
              <a:rPr lang="en-US" b="1" dirty="0" err="1" smtClean="0"/>
              <a:t>HƯỚNG</a:t>
            </a:r>
            <a:r>
              <a:rPr lang="en-US" b="1" dirty="0" smtClean="0"/>
              <a:t> </a:t>
            </a:r>
            <a:r>
              <a:rPr lang="en-US" b="1" dirty="0" err="1" smtClean="0"/>
              <a:t>THỜI</a:t>
            </a:r>
            <a:r>
              <a:rPr lang="en-US" b="1" dirty="0" smtClean="0"/>
              <a:t> </a:t>
            </a:r>
            <a:r>
              <a:rPr lang="en-US" b="1" dirty="0" err="1" smtClean="0"/>
              <a:t>GIAN</a:t>
            </a:r>
            <a:r>
              <a:rPr lang="en-US" b="1" dirty="0" smtClean="0"/>
              <a:t> </a:t>
            </a:r>
            <a:r>
              <a:rPr lang="en-US" b="1" dirty="0" err="1" smtClean="0"/>
              <a:t>TỚI</a:t>
            </a:r>
            <a:endParaRPr lang="en-US" dirty="0"/>
          </a:p>
        </p:txBody>
      </p:sp>
      <p:sp>
        <p:nvSpPr>
          <p:cNvPr id="3" name="Content Placeholder 2"/>
          <p:cNvSpPr>
            <a:spLocks noGrp="1"/>
          </p:cNvSpPr>
          <p:nvPr>
            <p:ph idx="1"/>
          </p:nvPr>
        </p:nvSpPr>
        <p:spPr>
          <a:xfrm>
            <a:off x="2135560" y="1600203"/>
            <a:ext cx="9577064" cy="4525963"/>
          </a:xfrm>
        </p:spPr>
        <p:txBody>
          <a:bodyPr/>
          <a:lstStyle/>
          <a:p>
            <a:pPr marL="0" indent="0" algn="just">
              <a:buNone/>
            </a:pPr>
            <a:r>
              <a:rPr lang="en-US" sz="2800" dirty="0" smtClean="0">
                <a:sym typeface="Wingdings" panose="05000000000000000000" pitchFamily="2" charset="2"/>
              </a:rPr>
              <a:t>T</a:t>
            </a:r>
            <a:r>
              <a:rPr lang="vi-VN" sz="2800" dirty="0">
                <a:sym typeface="Wingdings" panose="05000000000000000000" pitchFamily="2" charset="2"/>
              </a:rPr>
              <a:t>riển khai </a:t>
            </a:r>
            <a:r>
              <a:rPr lang="en-US" sz="2800" dirty="0">
                <a:sym typeface="Wingdings" panose="05000000000000000000" pitchFamily="2" charset="2"/>
              </a:rPr>
              <a:t>Đ</a:t>
            </a:r>
            <a:r>
              <a:rPr lang="vi-VN" sz="2800" dirty="0">
                <a:sym typeface="Wingdings" panose="05000000000000000000" pitchFamily="2" charset="2"/>
              </a:rPr>
              <a:t>ề án thí điểm </a:t>
            </a:r>
            <a:r>
              <a:rPr lang="vi-VN" sz="2800" dirty="0" smtClean="0">
                <a:sym typeface="Wingdings" panose="05000000000000000000" pitchFamily="2" charset="2"/>
              </a:rPr>
              <a:t>thực </a:t>
            </a:r>
            <a:r>
              <a:rPr lang="vi-VN" sz="2800" dirty="0">
                <a:sym typeface="Wingdings" panose="05000000000000000000" pitchFamily="2" charset="2"/>
              </a:rPr>
              <a:t>hiện cung ứng dịch vụ công qua mạng </a:t>
            </a:r>
            <a:r>
              <a:rPr lang="en-US" sz="2800" dirty="0" err="1" smtClean="0">
                <a:sym typeface="Wingdings" panose="05000000000000000000" pitchFamily="2" charset="2"/>
              </a:rPr>
              <a:t>Bưu</a:t>
            </a:r>
            <a:r>
              <a:rPr lang="en-US" sz="2800" dirty="0" smtClean="0">
                <a:sym typeface="Wingdings" panose="05000000000000000000" pitchFamily="2" charset="2"/>
              </a:rPr>
              <a:t> </a:t>
            </a:r>
            <a:r>
              <a:rPr lang="en-US" sz="2800" dirty="0" err="1" smtClean="0">
                <a:sym typeface="Wingdings" panose="05000000000000000000" pitchFamily="2" charset="2"/>
              </a:rPr>
              <a:t>chính</a:t>
            </a:r>
            <a:r>
              <a:rPr lang="en-US" sz="2800" dirty="0" smtClean="0">
                <a:sym typeface="Wingdings" panose="05000000000000000000" pitchFamily="2" charset="2"/>
              </a:rPr>
              <a:t> </a:t>
            </a:r>
            <a:r>
              <a:rPr lang="en-US" sz="2800" dirty="0" err="1" smtClean="0">
                <a:sym typeface="Wingdings" panose="05000000000000000000" pitchFamily="2" charset="2"/>
              </a:rPr>
              <a:t>công</a:t>
            </a:r>
            <a:r>
              <a:rPr lang="en-US" sz="2800" dirty="0" smtClean="0">
                <a:sym typeface="Wingdings" panose="05000000000000000000" pitchFamily="2" charset="2"/>
              </a:rPr>
              <a:t> </a:t>
            </a:r>
            <a:r>
              <a:rPr lang="en-US" sz="2800" dirty="0" err="1" smtClean="0">
                <a:sym typeface="Wingdings" panose="05000000000000000000" pitchFamily="2" charset="2"/>
              </a:rPr>
              <a:t>cộng</a:t>
            </a:r>
            <a:r>
              <a:rPr lang="vi-VN" sz="2800" dirty="0" smtClean="0">
                <a:sym typeface="Wingdings" panose="05000000000000000000" pitchFamily="2" charset="2"/>
              </a:rPr>
              <a:t>, </a:t>
            </a:r>
            <a:r>
              <a:rPr lang="vi-VN" sz="2800" dirty="0">
                <a:sym typeface="Wingdings" panose="05000000000000000000" pitchFamily="2" charset="2"/>
              </a:rPr>
              <a:t>dịch vụ </a:t>
            </a:r>
            <a:r>
              <a:rPr lang="en-US" sz="2800" dirty="0">
                <a:sym typeface="Wingdings" panose="05000000000000000000" pitchFamily="2" charset="2"/>
              </a:rPr>
              <a:t>BCCI (</a:t>
            </a:r>
            <a:r>
              <a:rPr lang="en-US" sz="2800" dirty="0" err="1" smtClean="0">
                <a:sym typeface="Wingdings" panose="05000000000000000000" pitchFamily="2" charset="2"/>
              </a:rPr>
              <a:t>Thí</a:t>
            </a:r>
            <a:r>
              <a:rPr lang="en-US" sz="2800" dirty="0" smtClean="0">
                <a:sym typeface="Wingdings" panose="05000000000000000000" pitchFamily="2" charset="2"/>
              </a:rPr>
              <a:t> </a:t>
            </a:r>
            <a:r>
              <a:rPr lang="en-US" sz="2800" dirty="0" err="1">
                <a:sym typeface="Wingdings" panose="05000000000000000000" pitchFamily="2" charset="2"/>
              </a:rPr>
              <a:t>điểm</a:t>
            </a:r>
            <a:r>
              <a:rPr lang="en-US" sz="2800" dirty="0">
                <a:sym typeface="Wingdings" panose="05000000000000000000" pitchFamily="2" charset="2"/>
              </a:rPr>
              <a:t> </a:t>
            </a:r>
            <a:r>
              <a:rPr lang="en-US" sz="2800" dirty="0" err="1">
                <a:sym typeface="Wingdings" panose="05000000000000000000" pitchFamily="2" charset="2"/>
              </a:rPr>
              <a:t>chuyển</a:t>
            </a:r>
            <a:r>
              <a:rPr lang="en-US" sz="2800" dirty="0">
                <a:sym typeface="Wingdings" panose="05000000000000000000" pitchFamily="2" charset="2"/>
              </a:rPr>
              <a:t> </a:t>
            </a:r>
            <a:r>
              <a:rPr lang="en-US" sz="2800" dirty="0" err="1">
                <a:sym typeface="Wingdings" panose="05000000000000000000" pitchFamily="2" charset="2"/>
              </a:rPr>
              <a:t>giao</a:t>
            </a:r>
            <a:r>
              <a:rPr lang="en-US" sz="2800" dirty="0">
                <a:sym typeface="Wingdings" panose="05000000000000000000" pitchFamily="2" charset="2"/>
              </a:rPr>
              <a:t> </a:t>
            </a:r>
            <a:r>
              <a:rPr lang="en-US" sz="2800" dirty="0" err="1">
                <a:sym typeface="Wingdings" panose="05000000000000000000" pitchFamily="2" charset="2"/>
              </a:rPr>
              <a:t>việc</a:t>
            </a:r>
            <a:r>
              <a:rPr lang="en-US" sz="2800" dirty="0">
                <a:sym typeface="Wingdings" panose="05000000000000000000" pitchFamily="2" charset="2"/>
              </a:rPr>
              <a:t> </a:t>
            </a:r>
            <a:r>
              <a:rPr lang="en-US" sz="2800" dirty="0" err="1">
                <a:sym typeface="Wingdings" panose="05000000000000000000" pitchFamily="2" charset="2"/>
              </a:rPr>
              <a:t>tiếp</a:t>
            </a:r>
            <a:r>
              <a:rPr lang="en-US" sz="2800" dirty="0">
                <a:sym typeface="Wingdings" panose="05000000000000000000" pitchFamily="2" charset="2"/>
              </a:rPr>
              <a:t> </a:t>
            </a:r>
            <a:r>
              <a:rPr lang="en-US" sz="2800" dirty="0" err="1">
                <a:sym typeface="Wingdings" panose="05000000000000000000" pitchFamily="2" charset="2"/>
              </a:rPr>
              <a:t>nhận</a:t>
            </a:r>
            <a:r>
              <a:rPr lang="en-US" sz="2800" dirty="0">
                <a:sym typeface="Wingdings" panose="05000000000000000000" pitchFamily="2" charset="2"/>
              </a:rPr>
              <a:t> HS, </a:t>
            </a:r>
            <a:r>
              <a:rPr lang="en-US" sz="2800" dirty="0" err="1" smtClean="0">
                <a:sym typeface="Wingdings" panose="05000000000000000000" pitchFamily="2" charset="2"/>
              </a:rPr>
              <a:t>trả</a:t>
            </a:r>
            <a:r>
              <a:rPr lang="en-US" sz="2800" dirty="0" smtClean="0">
                <a:sym typeface="Wingdings" panose="05000000000000000000" pitchFamily="2" charset="2"/>
              </a:rPr>
              <a:t> </a:t>
            </a:r>
            <a:r>
              <a:rPr lang="en-US" sz="2800" dirty="0" err="1">
                <a:sym typeface="Wingdings" panose="05000000000000000000" pitchFamily="2" charset="2"/>
              </a:rPr>
              <a:t>KQ</a:t>
            </a:r>
            <a:r>
              <a:rPr lang="en-US" sz="2800" dirty="0">
                <a:sym typeface="Wingdings" panose="05000000000000000000" pitchFamily="2" charset="2"/>
              </a:rPr>
              <a:t> </a:t>
            </a:r>
            <a:r>
              <a:rPr lang="en-US" sz="2800" dirty="0" err="1" smtClean="0">
                <a:sym typeface="Wingdings" panose="05000000000000000000" pitchFamily="2" charset="2"/>
              </a:rPr>
              <a:t>từ</a:t>
            </a:r>
            <a:r>
              <a:rPr lang="en-US" sz="2800" dirty="0" smtClean="0">
                <a:sym typeface="Wingdings" panose="05000000000000000000" pitchFamily="2" charset="2"/>
              </a:rPr>
              <a:t> </a:t>
            </a:r>
            <a:r>
              <a:rPr lang="en-US" sz="2800" dirty="0" err="1">
                <a:sym typeface="Wingdings" panose="05000000000000000000" pitchFamily="2" charset="2"/>
              </a:rPr>
              <a:t>Bô</a:t>
            </a:r>
            <a:r>
              <a:rPr lang="en-US" sz="2800" dirty="0">
                <a:sym typeface="Wingdings" panose="05000000000000000000" pitchFamily="2" charset="2"/>
              </a:rPr>
              <a:t>̣ </a:t>
            </a:r>
            <a:r>
              <a:rPr lang="en-US" sz="2800" dirty="0" err="1">
                <a:sym typeface="Wingdings" panose="05000000000000000000" pitchFamily="2" charset="2"/>
              </a:rPr>
              <a:t>phận</a:t>
            </a:r>
            <a:r>
              <a:rPr lang="en-US" sz="2800" dirty="0">
                <a:sym typeface="Wingdings" panose="05000000000000000000" pitchFamily="2" charset="2"/>
              </a:rPr>
              <a:t> </a:t>
            </a:r>
            <a:r>
              <a:rPr lang="en-US" sz="2800" dirty="0" err="1">
                <a:sym typeface="Wingdings" panose="05000000000000000000" pitchFamily="2" charset="2"/>
              </a:rPr>
              <a:t>Một</a:t>
            </a:r>
            <a:r>
              <a:rPr lang="en-US" sz="2800" dirty="0">
                <a:sym typeface="Wingdings" panose="05000000000000000000" pitchFamily="2" charset="2"/>
              </a:rPr>
              <a:t> </a:t>
            </a:r>
            <a:r>
              <a:rPr lang="en-US" sz="2800" dirty="0" err="1">
                <a:sym typeface="Wingdings" panose="05000000000000000000" pitchFamily="2" charset="2"/>
              </a:rPr>
              <a:t>cửa</a:t>
            </a:r>
            <a:r>
              <a:rPr lang="en-US" sz="2800" dirty="0">
                <a:sym typeface="Wingdings" panose="05000000000000000000" pitchFamily="2" charset="2"/>
              </a:rPr>
              <a:t> </a:t>
            </a:r>
            <a:r>
              <a:rPr lang="en-US" sz="2800" dirty="0" err="1">
                <a:sym typeface="Wingdings" panose="05000000000000000000" pitchFamily="2" charset="2"/>
              </a:rPr>
              <a:t>cho</a:t>
            </a:r>
            <a:r>
              <a:rPr lang="en-US" sz="2800" dirty="0">
                <a:sym typeface="Wingdings" panose="05000000000000000000" pitchFamily="2" charset="2"/>
              </a:rPr>
              <a:t> </a:t>
            </a:r>
            <a:r>
              <a:rPr lang="en-US" sz="2800" dirty="0" err="1">
                <a:sym typeface="Wingdings" panose="05000000000000000000" pitchFamily="2" charset="2"/>
              </a:rPr>
              <a:t>Bưu</a:t>
            </a:r>
            <a:r>
              <a:rPr lang="en-US" sz="2800" dirty="0">
                <a:sym typeface="Wingdings" panose="05000000000000000000" pitchFamily="2" charset="2"/>
              </a:rPr>
              <a:t> </a:t>
            </a:r>
            <a:r>
              <a:rPr lang="en-US" sz="2800" dirty="0" err="1">
                <a:sym typeface="Wingdings" panose="05000000000000000000" pitchFamily="2" charset="2"/>
              </a:rPr>
              <a:t>điện</a:t>
            </a:r>
            <a:r>
              <a:rPr lang="en-US" sz="2800" dirty="0">
                <a:sym typeface="Wingdings" panose="05000000000000000000" pitchFamily="2" charset="2"/>
              </a:rPr>
              <a:t>). </a:t>
            </a:r>
            <a:endParaRPr lang="en-US" sz="2800" dirty="0"/>
          </a:p>
          <a:p>
            <a:pPr marL="0" indent="0" algn="just">
              <a:buNone/>
            </a:pPr>
            <a:endParaRPr lang="en-US" sz="2800" dirty="0" smtClean="0"/>
          </a:p>
          <a:p>
            <a:pPr marL="0" indent="0" algn="just">
              <a:buNone/>
            </a:pPr>
            <a:r>
              <a:rPr lang="en-US" sz="2800" dirty="0" err="1" smtClean="0"/>
              <a:t>Kết</a:t>
            </a:r>
            <a:r>
              <a:rPr lang="en-US" sz="2800" dirty="0" smtClean="0"/>
              <a:t> </a:t>
            </a:r>
            <a:r>
              <a:rPr lang="en-US" sz="2800" dirty="0" err="1"/>
              <a:t>nối</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của</a:t>
            </a:r>
            <a:r>
              <a:rPr lang="en-US" sz="2800" dirty="0"/>
              <a:t> </a:t>
            </a:r>
            <a:r>
              <a:rPr lang="en-US" sz="2800" dirty="0" err="1" smtClean="0"/>
              <a:t>Bưu</a:t>
            </a:r>
            <a:r>
              <a:rPr lang="en-US" sz="2800" dirty="0" smtClean="0"/>
              <a:t> </a:t>
            </a:r>
            <a:r>
              <a:rPr lang="en-US" sz="2800" dirty="0" err="1" smtClean="0"/>
              <a:t>điện</a:t>
            </a:r>
            <a:r>
              <a:rPr lang="en-US" sz="2800" dirty="0" smtClean="0"/>
              <a:t> </a:t>
            </a:r>
            <a:r>
              <a:rPr lang="en-US" sz="2800" dirty="0" err="1" smtClean="0"/>
              <a:t>Việt</a:t>
            </a:r>
            <a:r>
              <a:rPr lang="en-US" sz="2800" dirty="0" smtClean="0"/>
              <a:t> Nam </a:t>
            </a:r>
            <a:r>
              <a:rPr lang="en-US" sz="2800" dirty="0" err="1" smtClean="0"/>
              <a:t>vào</a:t>
            </a:r>
            <a:r>
              <a:rPr lang="en-US" sz="2800" dirty="0" smtClean="0"/>
              <a:t> </a:t>
            </a:r>
            <a:r>
              <a:rPr lang="en-US" sz="2800" dirty="0" err="1" smtClean="0"/>
              <a:t>Cổng</a:t>
            </a:r>
            <a:r>
              <a:rPr lang="en-US" sz="2800" dirty="0" smtClean="0"/>
              <a:t> </a:t>
            </a:r>
            <a:r>
              <a:rPr lang="en-US" sz="2800" dirty="0" err="1" smtClean="0"/>
              <a:t>dịch</a:t>
            </a:r>
            <a:r>
              <a:rPr lang="en-US" sz="2800" dirty="0" smtClean="0"/>
              <a:t> </a:t>
            </a:r>
            <a:r>
              <a:rPr lang="en-US" sz="2800" dirty="0" err="1" smtClean="0"/>
              <a:t>vụ</a:t>
            </a:r>
            <a:r>
              <a:rPr lang="en-US" sz="2800" dirty="0" smtClean="0"/>
              <a:t> </a:t>
            </a:r>
            <a:r>
              <a:rPr lang="en-US" sz="2800" dirty="0" err="1" smtClean="0"/>
              <a:t>công</a:t>
            </a:r>
            <a:r>
              <a:rPr lang="en-US" sz="2800" dirty="0" smtClean="0"/>
              <a:t> </a:t>
            </a:r>
            <a:r>
              <a:rPr lang="en-US" sz="2800" dirty="0" err="1" smtClean="0"/>
              <a:t>quốc</a:t>
            </a:r>
            <a:r>
              <a:rPr lang="en-US" sz="2800" dirty="0" smtClean="0"/>
              <a:t> </a:t>
            </a:r>
            <a:r>
              <a:rPr lang="en-US" sz="2800" dirty="0" err="1" smtClean="0"/>
              <a:t>gia</a:t>
            </a:r>
            <a:r>
              <a:rPr lang="en-US" sz="2800" dirty="0" smtClean="0"/>
              <a:t> (</a:t>
            </a:r>
            <a:r>
              <a:rPr lang="en-US" sz="2800" dirty="0" err="1" smtClean="0">
                <a:solidFill>
                  <a:srgbClr val="FF0000"/>
                </a:solidFill>
              </a:rPr>
              <a:t>iDP</a:t>
            </a:r>
            <a:r>
              <a:rPr lang="en-US" sz="2800" dirty="0" smtClean="0">
                <a:solidFill>
                  <a:srgbClr val="FF0000"/>
                </a:solidFill>
              </a:rPr>
              <a:t>, </a:t>
            </a:r>
            <a:r>
              <a:rPr lang="en-US" sz="2800" dirty="0" err="1" smtClean="0">
                <a:solidFill>
                  <a:srgbClr val="FF0000"/>
                </a:solidFill>
              </a:rPr>
              <a:t>OpenID</a:t>
            </a:r>
            <a:r>
              <a:rPr lang="en-US" sz="2800" dirty="0" smtClean="0"/>
              <a:t>).</a:t>
            </a:r>
          </a:p>
          <a:p>
            <a:pPr marL="0" indent="0" algn="just">
              <a:buNone/>
            </a:pPr>
            <a:endParaRPr lang="en-US" sz="2800" dirty="0" smtClean="0"/>
          </a:p>
          <a:p>
            <a:pPr marL="0" indent="0" algn="just">
              <a:buNone/>
            </a:pPr>
            <a:r>
              <a:rPr lang="en-US" sz="2800" dirty="0" err="1" smtClean="0"/>
              <a:t>Triển</a:t>
            </a:r>
            <a:r>
              <a:rPr lang="en-US" sz="2800" dirty="0" smtClean="0"/>
              <a:t> </a:t>
            </a:r>
            <a:r>
              <a:rPr lang="en-US" sz="2800" dirty="0" err="1" smtClean="0"/>
              <a:t>khai</a:t>
            </a:r>
            <a:r>
              <a:rPr lang="en-US" sz="2800" dirty="0" smtClean="0"/>
              <a:t> </a:t>
            </a:r>
            <a:r>
              <a:rPr lang="en-US" sz="2800" dirty="0" err="1" smtClean="0"/>
              <a:t>một</a:t>
            </a:r>
            <a:r>
              <a:rPr lang="en-US" sz="2800" dirty="0" smtClean="0"/>
              <a:t> </a:t>
            </a:r>
            <a:r>
              <a:rPr lang="en-US" sz="2800" dirty="0" err="1" smtClean="0"/>
              <a:t>số</a:t>
            </a:r>
            <a:r>
              <a:rPr lang="en-US" sz="2800" dirty="0" smtClean="0"/>
              <a:t> </a:t>
            </a:r>
            <a:r>
              <a:rPr lang="en-US" sz="2800" dirty="0" err="1" smtClean="0"/>
              <a:t>công</a:t>
            </a:r>
            <a:r>
              <a:rPr lang="en-US" sz="2800" dirty="0" smtClean="0"/>
              <a:t> </a:t>
            </a:r>
            <a:r>
              <a:rPr lang="en-US" sz="2800" dirty="0" err="1" smtClean="0"/>
              <a:t>nghệ</a:t>
            </a:r>
            <a:r>
              <a:rPr lang="en-US" sz="2800" dirty="0" smtClean="0"/>
              <a:t> </a:t>
            </a:r>
            <a:r>
              <a:rPr lang="en-US" sz="2800" dirty="0" err="1" smtClean="0"/>
              <a:t>đột</a:t>
            </a:r>
            <a:r>
              <a:rPr lang="en-US" sz="2800" dirty="0" smtClean="0"/>
              <a:t> </a:t>
            </a:r>
            <a:r>
              <a:rPr lang="en-US" sz="2800" dirty="0" err="1" smtClean="0"/>
              <a:t>phá</a:t>
            </a:r>
            <a:r>
              <a:rPr lang="en-US" sz="2800" dirty="0" smtClean="0"/>
              <a:t> </a:t>
            </a:r>
            <a:r>
              <a:rPr lang="en-US" sz="2800" dirty="0" err="1" smtClean="0"/>
              <a:t>giúp</a:t>
            </a:r>
            <a:r>
              <a:rPr lang="en-US" sz="2800" dirty="0" smtClean="0"/>
              <a:t> </a:t>
            </a:r>
            <a:r>
              <a:rPr lang="en-US" sz="2800" dirty="0" err="1" smtClean="0"/>
              <a:t>người</a:t>
            </a:r>
            <a:r>
              <a:rPr lang="en-US" sz="2800" dirty="0" smtClean="0"/>
              <a:t> </a:t>
            </a:r>
            <a:r>
              <a:rPr lang="en-US" sz="2800" dirty="0" err="1" smtClean="0"/>
              <a:t>dân</a:t>
            </a:r>
            <a:r>
              <a:rPr lang="en-US" sz="2800" dirty="0" smtClean="0"/>
              <a:t> </a:t>
            </a:r>
            <a:r>
              <a:rPr lang="en-US" sz="2800" dirty="0" err="1" smtClean="0"/>
              <a:t>nâng</a:t>
            </a:r>
            <a:r>
              <a:rPr lang="en-US" sz="2800" dirty="0" smtClean="0"/>
              <a:t> </a:t>
            </a:r>
            <a:r>
              <a:rPr lang="en-US" sz="2800" dirty="0" err="1" smtClean="0"/>
              <a:t>cao</a:t>
            </a:r>
            <a:r>
              <a:rPr lang="en-US" sz="2800" dirty="0" smtClean="0"/>
              <a:t> </a:t>
            </a:r>
            <a:r>
              <a:rPr lang="en-US" sz="2800" dirty="0" err="1" smtClean="0"/>
              <a:t>khả</a:t>
            </a:r>
            <a:r>
              <a:rPr lang="en-US" sz="2800" dirty="0" smtClean="0"/>
              <a:t> </a:t>
            </a:r>
            <a:r>
              <a:rPr lang="en-US" sz="2800" dirty="0" err="1" smtClean="0"/>
              <a:t>năng</a:t>
            </a:r>
            <a:r>
              <a:rPr lang="en-US" sz="2800" dirty="0" smtClean="0"/>
              <a:t> </a:t>
            </a:r>
            <a:r>
              <a:rPr lang="en-US" sz="2800" dirty="0" err="1" smtClean="0"/>
              <a:t>tiếp</a:t>
            </a:r>
            <a:r>
              <a:rPr lang="en-US" sz="2800" dirty="0" smtClean="0"/>
              <a:t> </a:t>
            </a:r>
            <a:r>
              <a:rPr lang="en-US" sz="2800" dirty="0" err="1" smtClean="0"/>
              <a:t>cận</a:t>
            </a:r>
            <a:r>
              <a:rPr lang="en-US" sz="2800" dirty="0" smtClean="0"/>
              <a:t> </a:t>
            </a:r>
            <a:r>
              <a:rPr lang="en-US" sz="2800" dirty="0" err="1" smtClean="0"/>
              <a:t>và</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các</a:t>
            </a:r>
            <a:r>
              <a:rPr lang="en-US" sz="2800" dirty="0" smtClean="0"/>
              <a:t> </a:t>
            </a:r>
            <a:r>
              <a:rPr lang="en-US" sz="2800" dirty="0" err="1" smtClean="0"/>
              <a:t>dịch</a:t>
            </a:r>
            <a:r>
              <a:rPr lang="en-US" sz="2800" dirty="0" smtClean="0"/>
              <a:t> </a:t>
            </a:r>
            <a:r>
              <a:rPr lang="en-US" sz="2800" dirty="0" err="1" smtClean="0"/>
              <a:t>vụ</a:t>
            </a:r>
            <a:r>
              <a:rPr lang="en-US" sz="2800" dirty="0" smtClean="0"/>
              <a:t> </a:t>
            </a:r>
            <a:r>
              <a:rPr lang="en-US" sz="2800" dirty="0" err="1" smtClean="0"/>
              <a:t>HCC</a:t>
            </a:r>
            <a:r>
              <a:rPr lang="en-US" sz="2800" dirty="0" smtClean="0"/>
              <a:t>.</a:t>
            </a:r>
            <a:endParaRPr lang="en-US" sz="2800" dirty="0"/>
          </a:p>
        </p:txBody>
      </p:sp>
      <p:pic>
        <p:nvPicPr>
          <p:cNvPr id="1026" name="Picture 2" descr="C:\Users\ChiLP\Downloads\18237624.jpg"/>
          <p:cNvPicPr>
            <a:picLocks noChangeAspect="1" noChangeArrowheads="1"/>
          </p:cNvPicPr>
          <p:nvPr/>
        </p:nvPicPr>
        <p:blipFill rotWithShape="1">
          <a:blip r:embed="rId2">
            <a:extLst>
              <a:ext uri="{28A0092B-C50C-407E-A947-70E740481C1C}">
                <a14:useLocalDpi xmlns:a14="http://schemas.microsoft.com/office/drawing/2010/main" val="0"/>
              </a:ext>
            </a:extLst>
          </a:blip>
          <a:srcRect t="668" b="9551"/>
          <a:stretch/>
        </p:blipFill>
        <p:spPr bwMode="auto">
          <a:xfrm>
            <a:off x="551384" y="3671054"/>
            <a:ext cx="1309936" cy="12701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hiLP\Desktop\2954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hiLP\Downloads\post-offi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24" y="1412776"/>
            <a:ext cx="1790328" cy="179032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endParaRPr lang="en-US" b="1" dirty="0"/>
          </a:p>
        </p:txBody>
      </p:sp>
      <p:sp>
        <p:nvSpPr>
          <p:cNvPr id="5" name="Slide Number Placeholder 4"/>
          <p:cNvSpPr>
            <a:spLocks noGrp="1"/>
          </p:cNvSpPr>
          <p:nvPr>
            <p:ph type="sldNum" sz="quarter" idx="12"/>
          </p:nvPr>
        </p:nvSpPr>
        <p:spPr/>
        <p:txBody>
          <a:bodyPr/>
          <a:lstStyle/>
          <a:p>
            <a:pPr>
              <a:defRPr/>
            </a:pPr>
            <a:fld id="{59E6F4A5-D794-46A3-A708-9E724BD45693}" type="slidenum">
              <a:rPr lang="en-US" smtClean="0"/>
              <a:pPr>
                <a:defRPr/>
              </a:pPr>
              <a:t>17</a:t>
            </a:fld>
            <a:endParaRPr lang="en-US"/>
          </a:p>
        </p:txBody>
      </p:sp>
    </p:spTree>
    <p:extLst>
      <p:ext uri="{BB962C8B-B14F-4D97-AF65-F5344CB8AC3E}">
        <p14:creationId xmlns:p14="http://schemas.microsoft.com/office/powerpoint/2010/main" val="2790240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65174" y="2132856"/>
            <a:ext cx="8063274" cy="4031873"/>
          </a:xfrm>
          <a:prstGeom prst="rect">
            <a:avLst/>
          </a:prstGeom>
          <a:noFill/>
        </p:spPr>
        <p:txBody>
          <a:bodyPr wrap="square" lIns="91440" tIns="45720" rIns="91440" bIns="45720">
            <a:spAutoFit/>
          </a:bodyPr>
          <a:lstStyle/>
          <a:p>
            <a:pPr algn="ctr"/>
            <a:r>
              <a:rPr lang="en-US" sz="4000" b="1" dirty="0" err="1" smtClean="0">
                <a:solidFill>
                  <a:srgbClr val="FFC000"/>
                </a:solidFill>
                <a:effectLst>
                  <a:outerShdw blurRad="38100" dist="38100" dir="2700000" algn="tl">
                    <a:srgbClr val="000000">
                      <a:alpha val="43137"/>
                    </a:srgbClr>
                  </a:outerShdw>
                </a:effectLst>
                <a:latin typeface="Sitka Small" pitchFamily="2" charset="0"/>
                <a:cs typeface="Arial" pitchFamily="34" charset="0"/>
              </a:rPr>
              <a:t>TRÂN</a:t>
            </a:r>
            <a:r>
              <a:rPr lang="en-US" sz="4000" b="1" dirty="0" smtClean="0">
                <a:solidFill>
                  <a:srgbClr val="FFC000"/>
                </a:solidFill>
                <a:effectLst>
                  <a:outerShdw blurRad="38100" dist="38100" dir="2700000" algn="tl">
                    <a:srgbClr val="000000">
                      <a:alpha val="43137"/>
                    </a:srgbClr>
                  </a:outerShdw>
                </a:effectLst>
                <a:latin typeface="Sitka Small" pitchFamily="2" charset="0"/>
                <a:cs typeface="Arial" pitchFamily="34" charset="0"/>
              </a:rPr>
              <a:t> </a:t>
            </a:r>
            <a:r>
              <a:rPr lang="en-US" sz="4000" b="1" dirty="0" err="1" smtClean="0">
                <a:solidFill>
                  <a:srgbClr val="FFC000"/>
                </a:solidFill>
                <a:effectLst>
                  <a:outerShdw blurRad="38100" dist="38100" dir="2700000" algn="tl">
                    <a:srgbClr val="000000">
                      <a:alpha val="43137"/>
                    </a:srgbClr>
                  </a:outerShdw>
                </a:effectLst>
                <a:latin typeface="Sitka Small" pitchFamily="2" charset="0"/>
                <a:cs typeface="Arial" pitchFamily="34" charset="0"/>
              </a:rPr>
              <a:t>TRỌNG</a:t>
            </a:r>
            <a:r>
              <a:rPr lang="en-US" sz="4000" b="1" dirty="0" smtClean="0">
                <a:solidFill>
                  <a:srgbClr val="FFC000"/>
                </a:solidFill>
                <a:effectLst>
                  <a:outerShdw blurRad="38100" dist="38100" dir="2700000" algn="tl">
                    <a:srgbClr val="000000">
                      <a:alpha val="43137"/>
                    </a:srgbClr>
                  </a:outerShdw>
                </a:effectLst>
                <a:latin typeface="Sitka Small" pitchFamily="2" charset="0"/>
                <a:cs typeface="Arial" pitchFamily="34" charset="0"/>
              </a:rPr>
              <a:t> </a:t>
            </a:r>
            <a:r>
              <a:rPr lang="en-US" sz="4000" b="1" dirty="0" err="1" smtClean="0">
                <a:solidFill>
                  <a:srgbClr val="FFC000"/>
                </a:solidFill>
                <a:effectLst>
                  <a:outerShdw blurRad="38100" dist="38100" dir="2700000" algn="tl">
                    <a:srgbClr val="000000">
                      <a:alpha val="43137"/>
                    </a:srgbClr>
                  </a:outerShdw>
                </a:effectLst>
                <a:latin typeface="Sitka Small" pitchFamily="2" charset="0"/>
                <a:cs typeface="Arial" pitchFamily="34" charset="0"/>
              </a:rPr>
              <a:t>CẢM</a:t>
            </a:r>
            <a:r>
              <a:rPr lang="en-US" sz="4000" b="1" dirty="0" smtClean="0">
                <a:solidFill>
                  <a:srgbClr val="FFC000"/>
                </a:solidFill>
                <a:effectLst>
                  <a:outerShdw blurRad="38100" dist="38100" dir="2700000" algn="tl">
                    <a:srgbClr val="000000">
                      <a:alpha val="43137"/>
                    </a:srgbClr>
                  </a:outerShdw>
                </a:effectLst>
                <a:latin typeface="Sitka Small" pitchFamily="2" charset="0"/>
                <a:cs typeface="Arial" pitchFamily="34" charset="0"/>
              </a:rPr>
              <a:t> </a:t>
            </a:r>
            <a:r>
              <a:rPr lang="en-US" sz="4000" b="1" dirty="0" err="1" smtClean="0">
                <a:solidFill>
                  <a:srgbClr val="FFC000"/>
                </a:solidFill>
                <a:effectLst>
                  <a:outerShdw blurRad="38100" dist="38100" dir="2700000" algn="tl">
                    <a:srgbClr val="000000">
                      <a:alpha val="43137"/>
                    </a:srgbClr>
                  </a:outerShdw>
                </a:effectLst>
                <a:latin typeface="Sitka Small" pitchFamily="2" charset="0"/>
                <a:cs typeface="Arial" pitchFamily="34" charset="0"/>
              </a:rPr>
              <a:t>ƠN</a:t>
            </a:r>
            <a:r>
              <a:rPr lang="en-US" sz="4000" b="1" dirty="0" smtClean="0">
                <a:solidFill>
                  <a:srgbClr val="FFC000"/>
                </a:solidFill>
                <a:effectLst>
                  <a:outerShdw blurRad="38100" dist="38100" dir="2700000" algn="tl">
                    <a:srgbClr val="000000">
                      <a:alpha val="43137"/>
                    </a:srgbClr>
                  </a:outerShdw>
                </a:effectLst>
                <a:latin typeface="Sitka Small" pitchFamily="2" charset="0"/>
                <a:cs typeface="Arial" pitchFamily="34" charset="0"/>
              </a:rPr>
              <a:t>!</a:t>
            </a:r>
          </a:p>
          <a:p>
            <a:pPr algn="ctr"/>
            <a:r>
              <a:rPr lang="en-US" sz="2800" b="1" dirty="0" smtClean="0">
                <a:solidFill>
                  <a:srgbClr val="FFC000"/>
                </a:solidFill>
                <a:latin typeface="Arial" pitchFamily="34" charset="0"/>
                <a:cs typeface="Arial" pitchFamily="34" charset="0"/>
              </a:rPr>
              <a:t>-</a:t>
            </a:r>
          </a:p>
          <a:p>
            <a:pPr algn="ctr"/>
            <a:endParaRPr lang="en-US" sz="2800" b="1" dirty="0" smtClean="0">
              <a:solidFill>
                <a:schemeClr val="tx2"/>
              </a:solidFill>
              <a:latin typeface="Arial" pitchFamily="34" charset="0"/>
              <a:cs typeface="Arial" pitchFamily="34" charset="0"/>
            </a:endParaRPr>
          </a:p>
          <a:p>
            <a:pPr algn="ctr"/>
            <a:r>
              <a:rPr lang="en-US" sz="2800" b="1" dirty="0" err="1" smtClean="0">
                <a:solidFill>
                  <a:srgbClr val="0070C0"/>
                </a:solidFill>
                <a:latin typeface="Arial" pitchFamily="34" charset="0"/>
                <a:cs typeface="Arial" pitchFamily="34" charset="0"/>
              </a:rPr>
              <a:t>VŨ</a:t>
            </a:r>
            <a:r>
              <a:rPr lang="en-US" sz="2800" b="1" dirty="0" smtClean="0">
                <a:solidFill>
                  <a:srgbClr val="0070C0"/>
                </a:solidFill>
                <a:latin typeface="Arial" pitchFamily="34" charset="0"/>
                <a:cs typeface="Arial" pitchFamily="34" charset="0"/>
              </a:rPr>
              <a:t> </a:t>
            </a:r>
            <a:r>
              <a:rPr lang="en-US" sz="2800" b="1" dirty="0" err="1" smtClean="0">
                <a:solidFill>
                  <a:srgbClr val="0070C0"/>
                </a:solidFill>
                <a:latin typeface="Arial" pitchFamily="34" charset="0"/>
                <a:cs typeface="Arial" pitchFamily="34" charset="0"/>
              </a:rPr>
              <a:t>KIÊM</a:t>
            </a:r>
            <a:r>
              <a:rPr lang="en-US" sz="2800" b="1" dirty="0" smtClean="0">
                <a:solidFill>
                  <a:srgbClr val="0070C0"/>
                </a:solidFill>
                <a:latin typeface="Arial" pitchFamily="34" charset="0"/>
                <a:cs typeface="Arial" pitchFamily="34" charset="0"/>
              </a:rPr>
              <a:t> </a:t>
            </a:r>
            <a:r>
              <a:rPr lang="en-US" sz="2800" b="1" dirty="0" err="1" smtClean="0">
                <a:solidFill>
                  <a:srgbClr val="0070C0"/>
                </a:solidFill>
                <a:latin typeface="Arial" pitchFamily="34" charset="0"/>
                <a:cs typeface="Arial" pitchFamily="34" charset="0"/>
              </a:rPr>
              <a:t>VĂN</a:t>
            </a:r>
            <a:endParaRPr lang="en-US" sz="2800" b="1" dirty="0" smtClean="0">
              <a:solidFill>
                <a:srgbClr val="0070C0"/>
              </a:solidFill>
              <a:latin typeface="Arial" pitchFamily="34" charset="0"/>
              <a:cs typeface="Arial" pitchFamily="34" charset="0"/>
            </a:endParaRPr>
          </a:p>
          <a:p>
            <a:pPr algn="ctr"/>
            <a:r>
              <a:rPr lang="en-US" sz="2400" dirty="0" err="1" smtClean="0">
                <a:solidFill>
                  <a:srgbClr val="0070C0"/>
                </a:solidFill>
                <a:latin typeface="Arial" pitchFamily="34" charset="0"/>
                <a:cs typeface="Arial" pitchFamily="34" charset="0"/>
              </a:rPr>
              <a:t>Giám</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đốc</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CNTT</a:t>
            </a:r>
            <a:r>
              <a:rPr lang="en-US" sz="2400" dirty="0" smtClean="0">
                <a:solidFill>
                  <a:srgbClr val="0070C0"/>
                </a:solidFill>
                <a:latin typeface="Arial" pitchFamily="34" charset="0"/>
                <a:cs typeface="Arial" pitchFamily="34" charset="0"/>
              </a:rPr>
              <a:t> - </a:t>
            </a:r>
            <a:r>
              <a:rPr lang="en-US" sz="2400" dirty="0" err="1" smtClean="0">
                <a:solidFill>
                  <a:srgbClr val="0070C0"/>
                </a:solidFill>
                <a:latin typeface="Arial" pitchFamily="34" charset="0"/>
                <a:cs typeface="Arial" pitchFamily="34" charset="0"/>
              </a:rPr>
              <a:t>Bưu</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điện</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Việt</a:t>
            </a:r>
            <a:r>
              <a:rPr lang="en-US" sz="2400" dirty="0" smtClean="0">
                <a:solidFill>
                  <a:srgbClr val="0070C0"/>
                </a:solidFill>
                <a:latin typeface="Arial" pitchFamily="34" charset="0"/>
                <a:cs typeface="Arial" pitchFamily="34" charset="0"/>
              </a:rPr>
              <a:t> </a:t>
            </a:r>
            <a:r>
              <a:rPr lang="en-US" sz="2400" dirty="0" smtClean="0">
                <a:solidFill>
                  <a:srgbClr val="0070C0"/>
                </a:solidFill>
                <a:latin typeface="Arial" pitchFamily="34" charset="0"/>
                <a:cs typeface="Arial" pitchFamily="34" charset="0"/>
              </a:rPr>
              <a:t>Nam</a:t>
            </a:r>
          </a:p>
          <a:p>
            <a:pPr algn="ctr"/>
            <a:r>
              <a:rPr lang="en-US" sz="2400" dirty="0" err="1" smtClean="0">
                <a:solidFill>
                  <a:srgbClr val="0070C0"/>
                </a:solidFill>
                <a:latin typeface="Arial" pitchFamily="34" charset="0"/>
                <a:cs typeface="Arial" pitchFamily="34" charset="0"/>
              </a:rPr>
              <a:t>Phó</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TTK</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Hội</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Truyền</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thông</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số</a:t>
            </a:r>
            <a:r>
              <a:rPr lang="en-US" sz="2400" dirty="0" smtClean="0">
                <a:solidFill>
                  <a:srgbClr val="0070C0"/>
                </a:solidFill>
                <a:latin typeface="Arial" pitchFamily="34" charset="0"/>
                <a:cs typeface="Arial" pitchFamily="34" charset="0"/>
              </a:rPr>
              <a:t> </a:t>
            </a:r>
            <a:r>
              <a:rPr lang="en-US" sz="2400" dirty="0" err="1" smtClean="0">
                <a:solidFill>
                  <a:srgbClr val="0070C0"/>
                </a:solidFill>
                <a:latin typeface="Arial" pitchFamily="34" charset="0"/>
                <a:cs typeface="Arial" pitchFamily="34" charset="0"/>
              </a:rPr>
              <a:t>Việt</a:t>
            </a:r>
            <a:r>
              <a:rPr lang="en-US" sz="2400" dirty="0" smtClean="0">
                <a:solidFill>
                  <a:srgbClr val="0070C0"/>
                </a:solidFill>
                <a:latin typeface="Arial" pitchFamily="34" charset="0"/>
                <a:cs typeface="Arial" pitchFamily="34" charset="0"/>
              </a:rPr>
              <a:t> Nam</a:t>
            </a:r>
            <a:endParaRPr lang="en-US" sz="2800" dirty="0" smtClean="0">
              <a:solidFill>
                <a:srgbClr val="0070C0"/>
              </a:solidFill>
              <a:latin typeface="Arial" pitchFamily="34" charset="0"/>
              <a:cs typeface="Arial" pitchFamily="34" charset="0"/>
            </a:endParaRPr>
          </a:p>
          <a:p>
            <a:pPr algn="ctr"/>
            <a:endParaRPr lang="en-US" dirty="0" smtClean="0">
              <a:solidFill>
                <a:srgbClr val="0070C0"/>
              </a:solidFill>
              <a:latin typeface="Arial" pitchFamily="34" charset="0"/>
              <a:cs typeface="Arial" pitchFamily="34" charset="0"/>
            </a:endParaRPr>
          </a:p>
          <a:p>
            <a:pPr algn="ctr"/>
            <a:r>
              <a:rPr lang="en-US" sz="2800" dirty="0" smtClean="0">
                <a:solidFill>
                  <a:srgbClr val="0070C0"/>
                </a:solidFill>
                <a:latin typeface="Arial" pitchFamily="34" charset="0"/>
                <a:cs typeface="Arial" pitchFamily="34" charset="0"/>
              </a:rPr>
              <a:t>0903.486.433        </a:t>
            </a:r>
            <a:endParaRPr lang="en-US" sz="2800" dirty="0" smtClean="0">
              <a:solidFill>
                <a:srgbClr val="0070C0"/>
              </a:solidFill>
              <a:latin typeface="Arial" pitchFamily="34" charset="0"/>
              <a:cs typeface="Arial" pitchFamily="34" charset="0"/>
            </a:endParaRPr>
          </a:p>
          <a:p>
            <a:pPr algn="ctr"/>
            <a:r>
              <a:rPr lang="en-US" sz="2800" dirty="0">
                <a:solidFill>
                  <a:srgbClr val="0070C0"/>
                </a:solidFill>
                <a:latin typeface="Arial" pitchFamily="34" charset="0"/>
                <a:cs typeface="Arial" pitchFamily="34" charset="0"/>
              </a:rPr>
              <a:t> </a:t>
            </a:r>
            <a:r>
              <a:rPr lang="en-US" sz="2800" dirty="0" smtClean="0">
                <a:solidFill>
                  <a:srgbClr val="0070C0"/>
                </a:solidFill>
                <a:latin typeface="Arial" pitchFamily="34" charset="0"/>
                <a:cs typeface="Arial" pitchFamily="34" charset="0"/>
              </a:rPr>
              <a:t>     </a:t>
            </a:r>
            <a:r>
              <a:rPr lang="en-US" sz="2800" dirty="0" smtClean="0">
                <a:solidFill>
                  <a:srgbClr val="0070C0"/>
                </a:solidFill>
                <a:latin typeface="Arial" pitchFamily="34" charset="0"/>
                <a:cs typeface="Arial" pitchFamily="34" charset="0"/>
              </a:rPr>
              <a:t>vanvk@vnpost.vn</a:t>
            </a:r>
            <a:endParaRPr lang="en-US" sz="4000" dirty="0">
              <a:solidFill>
                <a:srgbClr val="0070C0"/>
              </a:solidFill>
              <a:latin typeface="Arial" pitchFamily="34" charset="0"/>
              <a:cs typeface="Arial" pitchFamily="34" charset="0"/>
            </a:endParaRPr>
          </a:p>
        </p:txBody>
      </p:sp>
      <p:pic>
        <p:nvPicPr>
          <p:cNvPr id="2050" name="Picture 2" descr="C:\Users\ChiLP\Desktop\mobile-ico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808" y="5013176"/>
            <a:ext cx="495167" cy="467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hiLP\Desktop\ZMC-Email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00" y="5522887"/>
            <a:ext cx="534244" cy="53424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
        <p:nvSpPr>
          <p:cNvPr id="3" name="Slide Number Placeholder 2"/>
          <p:cNvSpPr>
            <a:spLocks noGrp="1"/>
          </p:cNvSpPr>
          <p:nvPr>
            <p:ph type="sldNum" sz="quarter" idx="12"/>
          </p:nvPr>
        </p:nvSpPr>
        <p:spPr/>
        <p:txBody>
          <a:bodyPr/>
          <a:lstStyle/>
          <a:p>
            <a:pPr>
              <a:defRPr/>
            </a:pPr>
            <a:fld id="{59E6F4A5-D794-46A3-A708-9E724BD45693}" type="slidenum">
              <a:rPr lang="en-US" smtClean="0"/>
              <a:pPr>
                <a:defRPr/>
              </a:pPr>
              <a:t>18</a:t>
            </a:fld>
            <a:r>
              <a:rPr lang="en-US" dirty="0" smtClean="0"/>
              <a:t>/18</a:t>
            </a:r>
            <a:endParaRPr lang="en-US" dirty="0"/>
          </a:p>
        </p:txBody>
      </p:sp>
    </p:spTree>
    <p:extLst>
      <p:ext uri="{BB962C8B-B14F-4D97-AF65-F5344CB8AC3E}">
        <p14:creationId xmlns:p14="http://schemas.microsoft.com/office/powerpoint/2010/main" val="57314434"/>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600" b="1" dirty="0" smtClean="0">
              <a:solidFill>
                <a:srgbClr val="FFC000"/>
              </a:solidFill>
              <a:effectLst>
                <a:outerShdw blurRad="38100" dist="38100" dir="2700000" algn="tl">
                  <a:srgbClr val="000000">
                    <a:alpha val="43137"/>
                  </a:srgbClr>
                </a:outerShdw>
              </a:effectLst>
            </a:endParaRPr>
          </a:p>
          <a:p>
            <a:pPr marL="0" indent="0" algn="ctr">
              <a:buNone/>
            </a:pPr>
            <a:r>
              <a:rPr lang="en-US" sz="4600" b="1" dirty="0" err="1" smtClean="0">
                <a:solidFill>
                  <a:srgbClr val="FFC000"/>
                </a:solidFill>
                <a:effectLst>
                  <a:outerShdw blurRad="38100" dist="38100" dir="2700000" algn="tl">
                    <a:srgbClr val="000000">
                      <a:alpha val="43137"/>
                    </a:srgbClr>
                  </a:outerShdw>
                </a:effectLst>
              </a:rPr>
              <a:t>BƯU</a:t>
            </a:r>
            <a:r>
              <a:rPr lang="en-US" sz="4600" b="1" dirty="0" smtClean="0">
                <a:solidFill>
                  <a:srgbClr val="FFC000"/>
                </a:solidFill>
                <a:effectLst>
                  <a:outerShdw blurRad="38100" dist="38100" dir="2700000" algn="tl">
                    <a:srgbClr val="000000">
                      <a:alpha val="43137"/>
                    </a:srgbClr>
                  </a:outerShdw>
                </a:effectLst>
              </a:rPr>
              <a:t> </a:t>
            </a:r>
            <a:r>
              <a:rPr lang="en-US" sz="4600" b="1" dirty="0" err="1" smtClean="0">
                <a:solidFill>
                  <a:srgbClr val="FFC000"/>
                </a:solidFill>
                <a:effectLst>
                  <a:outerShdw blurRad="38100" dist="38100" dir="2700000" algn="tl">
                    <a:srgbClr val="000000">
                      <a:alpha val="43137"/>
                    </a:srgbClr>
                  </a:outerShdw>
                </a:effectLst>
              </a:rPr>
              <a:t>ĐIỆN</a:t>
            </a:r>
            <a:r>
              <a:rPr lang="en-US" sz="4600" b="1" dirty="0" smtClean="0">
                <a:solidFill>
                  <a:srgbClr val="FFC000"/>
                </a:solidFill>
                <a:effectLst>
                  <a:outerShdw blurRad="38100" dist="38100" dir="2700000" algn="tl">
                    <a:srgbClr val="000000">
                      <a:alpha val="43137"/>
                    </a:srgbClr>
                  </a:outerShdw>
                </a:effectLst>
              </a:rPr>
              <a:t> </a:t>
            </a:r>
            <a:r>
              <a:rPr lang="en-US" sz="4600" b="1" dirty="0" err="1" smtClean="0">
                <a:solidFill>
                  <a:srgbClr val="FFC000"/>
                </a:solidFill>
                <a:effectLst>
                  <a:outerShdw blurRad="38100" dist="38100" dir="2700000" algn="tl">
                    <a:srgbClr val="000000">
                      <a:alpha val="43137"/>
                    </a:srgbClr>
                  </a:outerShdw>
                </a:effectLst>
              </a:rPr>
              <a:t>VIỆT</a:t>
            </a:r>
            <a:r>
              <a:rPr lang="en-US" sz="4600" b="1" dirty="0" smtClean="0">
                <a:solidFill>
                  <a:srgbClr val="FFC000"/>
                </a:solidFill>
                <a:effectLst>
                  <a:outerShdw blurRad="38100" dist="38100" dir="2700000" algn="tl">
                    <a:srgbClr val="000000">
                      <a:alpha val="43137"/>
                    </a:srgbClr>
                  </a:outerShdw>
                </a:effectLst>
              </a:rPr>
              <a:t> NAM</a:t>
            </a:r>
          </a:p>
          <a:p>
            <a:pPr marL="0" indent="0" algn="ctr">
              <a:buNone/>
            </a:pPr>
            <a:r>
              <a:rPr lang="en-US" sz="4600" b="1" dirty="0" smtClean="0">
                <a:solidFill>
                  <a:schemeClr val="tx2"/>
                </a:solidFill>
                <a:effectLst>
                  <a:outerShdw blurRad="38100" dist="38100" dir="2700000" algn="tl">
                    <a:srgbClr val="000000">
                      <a:alpha val="43137"/>
                    </a:srgbClr>
                  </a:outerShdw>
                </a:effectLst>
              </a:rPr>
              <a:t>Vietnam Post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9E6F4A5-D794-46A3-A708-9E724BD45693}" type="slidenum">
              <a:rPr lang="en-US" smtClean="0"/>
              <a:pPr>
                <a:defRPr/>
              </a:pPr>
              <a:t>2</a:t>
            </a:fld>
            <a:endParaRPr lang="en-US"/>
          </a:p>
        </p:txBody>
      </p:sp>
    </p:spTree>
    <p:extLst>
      <p:ext uri="{BB962C8B-B14F-4D97-AF65-F5344CB8AC3E}">
        <p14:creationId xmlns:p14="http://schemas.microsoft.com/office/powerpoint/2010/main" val="3722709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NĂNG</a:t>
            </a:r>
            <a:r>
              <a:rPr lang="en-US" b="1" dirty="0" smtClean="0"/>
              <a:t> </a:t>
            </a:r>
            <a:r>
              <a:rPr lang="en-US" b="1" dirty="0" err="1" smtClean="0"/>
              <a:t>LỰC</a:t>
            </a:r>
            <a:r>
              <a:rPr lang="en-US" b="1" dirty="0" smtClean="0"/>
              <a:t> </a:t>
            </a:r>
            <a:r>
              <a:rPr lang="en-US" b="1" dirty="0" err="1" smtClean="0"/>
              <a:t>MẠNG</a:t>
            </a:r>
            <a:r>
              <a:rPr lang="en-US" b="1" dirty="0" smtClean="0"/>
              <a:t> </a:t>
            </a:r>
            <a:r>
              <a:rPr lang="en-US" b="1" dirty="0" err="1" smtClean="0"/>
              <a:t>LƯỚI</a:t>
            </a:r>
            <a:endParaRPr lang="en-US" b="1" dirty="0"/>
          </a:p>
        </p:txBody>
      </p:sp>
      <p:pic>
        <p:nvPicPr>
          <p:cNvPr id="13" name="Picture 2" descr="C:\Users\Admin\Desktop\New folder\imageview-2.jpg"/>
          <p:cNvPicPr>
            <a:picLocks noChangeAspect="1" noChangeArrowheads="1"/>
          </p:cNvPicPr>
          <p:nvPr/>
        </p:nvPicPr>
        <p:blipFill>
          <a:blip r:embed="rId2"/>
          <a:srcRect/>
          <a:stretch>
            <a:fillRect/>
          </a:stretch>
        </p:blipFill>
        <p:spPr bwMode="auto">
          <a:xfrm>
            <a:off x="1295400" y="2133600"/>
            <a:ext cx="4210050" cy="3733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Right Arrow 13"/>
          <p:cNvSpPr/>
          <p:nvPr/>
        </p:nvSpPr>
        <p:spPr>
          <a:xfrm>
            <a:off x="5886450" y="2132856"/>
            <a:ext cx="1066800"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105650" y="2132856"/>
            <a:ext cx="32766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C00000"/>
                </a:solidFill>
                <a:latin typeface="Arial" pitchFamily="34" charset="0"/>
                <a:cs typeface="Arial" pitchFamily="34" charset="0"/>
              </a:rPr>
              <a:t>13.445</a:t>
            </a:r>
            <a:r>
              <a:rPr lang="en-US" sz="1600" b="1" dirty="0" smtClean="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điểm</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phục</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vụ</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tại</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các</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xã</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cả</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vùng</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sâu</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vùng</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xa</a:t>
            </a:r>
            <a:endParaRPr lang="en-US" sz="1600" b="1" dirty="0">
              <a:solidFill>
                <a:schemeClr val="tx1"/>
              </a:solidFill>
              <a:latin typeface="Arial" pitchFamily="34" charset="0"/>
              <a:cs typeface="Arial" pitchFamily="34" charset="0"/>
            </a:endParaRPr>
          </a:p>
        </p:txBody>
      </p:sp>
      <p:sp>
        <p:nvSpPr>
          <p:cNvPr id="20" name="Right Arrow 19"/>
          <p:cNvSpPr/>
          <p:nvPr/>
        </p:nvSpPr>
        <p:spPr>
          <a:xfrm>
            <a:off x="5886450" y="3068960"/>
            <a:ext cx="1066800" cy="838200"/>
          </a:xfrm>
          <a:prstGeom prst="rightArrow">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tx1"/>
              </a:solidFill>
              <a:latin typeface="Arial" pitchFamily="34" charset="0"/>
              <a:cs typeface="Arial" pitchFamily="34" charset="0"/>
            </a:endParaRPr>
          </a:p>
        </p:txBody>
      </p:sp>
      <p:sp>
        <p:nvSpPr>
          <p:cNvPr id="21" name="Rectangle 20"/>
          <p:cNvSpPr/>
          <p:nvPr/>
        </p:nvSpPr>
        <p:spPr>
          <a:xfrm>
            <a:off x="7105650" y="3068960"/>
            <a:ext cx="3276600" cy="838200"/>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smtClean="0">
                <a:solidFill>
                  <a:schemeClr val="tx1"/>
                </a:solidFill>
                <a:latin typeface="Arial" pitchFamily="34" charset="0"/>
                <a:cs typeface="Arial" pitchFamily="34" charset="0"/>
              </a:rPr>
              <a:t>Bán</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kính</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phục</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vụ</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bình</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quân</a:t>
            </a:r>
            <a:r>
              <a:rPr lang="en-US" sz="1600" b="1" dirty="0" smtClean="0">
                <a:solidFill>
                  <a:schemeClr val="tx1"/>
                </a:solidFill>
                <a:latin typeface="Arial" pitchFamily="34" charset="0"/>
                <a:cs typeface="Arial" pitchFamily="34" charset="0"/>
              </a:rPr>
              <a:t>: </a:t>
            </a:r>
            <a:r>
              <a:rPr lang="en-AU" sz="1600" b="1" dirty="0" smtClean="0">
                <a:solidFill>
                  <a:srgbClr val="C00000"/>
                </a:solidFill>
                <a:latin typeface="Arial" pitchFamily="34" charset="0"/>
                <a:cs typeface="Arial" pitchFamily="34" charset="0"/>
              </a:rPr>
              <a:t>2.80 km/</a:t>
            </a:r>
            <a:r>
              <a:rPr lang="en-AU" sz="1600" b="1" dirty="0" err="1" smtClean="0">
                <a:solidFill>
                  <a:srgbClr val="C00000"/>
                </a:solidFill>
                <a:latin typeface="Arial" pitchFamily="34" charset="0"/>
                <a:cs typeface="Arial" pitchFamily="34" charset="0"/>
              </a:rPr>
              <a:t>điểm</a:t>
            </a:r>
            <a:r>
              <a:rPr lang="en-AU" sz="1600" b="1" dirty="0" smtClean="0">
                <a:solidFill>
                  <a:srgbClr val="C00000"/>
                </a:solidFill>
                <a:latin typeface="Arial" pitchFamily="34" charset="0"/>
                <a:cs typeface="Arial" pitchFamily="34" charset="0"/>
              </a:rPr>
              <a:t> </a:t>
            </a:r>
            <a:r>
              <a:rPr lang="en-AU" sz="1600" b="1" dirty="0" err="1" smtClean="0">
                <a:solidFill>
                  <a:srgbClr val="C00000"/>
                </a:solidFill>
                <a:latin typeface="Arial" pitchFamily="34" charset="0"/>
                <a:cs typeface="Arial" pitchFamily="34" charset="0"/>
              </a:rPr>
              <a:t>phục</a:t>
            </a:r>
            <a:r>
              <a:rPr lang="en-AU" sz="1600" b="1" dirty="0" smtClean="0">
                <a:solidFill>
                  <a:srgbClr val="C00000"/>
                </a:solidFill>
                <a:latin typeface="Arial" pitchFamily="34" charset="0"/>
                <a:cs typeface="Arial" pitchFamily="34" charset="0"/>
              </a:rPr>
              <a:t> </a:t>
            </a:r>
            <a:r>
              <a:rPr lang="en-AU" sz="1600" b="1" dirty="0" err="1" smtClean="0">
                <a:solidFill>
                  <a:srgbClr val="C00000"/>
                </a:solidFill>
                <a:latin typeface="Arial" pitchFamily="34" charset="0"/>
                <a:cs typeface="Arial" pitchFamily="34" charset="0"/>
              </a:rPr>
              <a:t>vụ</a:t>
            </a:r>
            <a:endParaRPr lang="en-US" sz="1600" b="1" dirty="0">
              <a:solidFill>
                <a:srgbClr val="C00000"/>
              </a:solidFill>
              <a:latin typeface="Arial" pitchFamily="34" charset="0"/>
              <a:cs typeface="Arial" pitchFamily="34" charset="0"/>
            </a:endParaRPr>
          </a:p>
        </p:txBody>
      </p:sp>
      <p:sp>
        <p:nvSpPr>
          <p:cNvPr id="10" name="Right Arrow 9"/>
          <p:cNvSpPr/>
          <p:nvPr/>
        </p:nvSpPr>
        <p:spPr>
          <a:xfrm>
            <a:off x="5886450" y="5054029"/>
            <a:ext cx="1066800"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105650" y="5054029"/>
            <a:ext cx="32766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smtClean="0">
                <a:solidFill>
                  <a:schemeClr val="tx1"/>
                </a:solidFill>
                <a:latin typeface="Arial" pitchFamily="34" charset="0"/>
                <a:cs typeface="Arial" pitchFamily="34" charset="0"/>
              </a:rPr>
              <a:t>Chấp</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nhận</a:t>
            </a:r>
            <a:r>
              <a:rPr lang="en-US" sz="1600" b="1" dirty="0" smtClean="0">
                <a:solidFill>
                  <a:schemeClr val="tx1"/>
                </a:solidFill>
                <a:latin typeface="Arial" pitchFamily="34" charset="0"/>
                <a:cs typeface="Arial" pitchFamily="34" charset="0"/>
              </a:rPr>
              <a:t> &gt; </a:t>
            </a:r>
            <a:r>
              <a:rPr lang="en-US" sz="2400" b="1" dirty="0" smtClean="0">
                <a:solidFill>
                  <a:srgbClr val="C00000"/>
                </a:solidFill>
                <a:latin typeface="Arial" pitchFamily="34" charset="0"/>
                <a:cs typeface="Arial" pitchFamily="34" charset="0"/>
              </a:rPr>
              <a:t>700.000</a:t>
            </a:r>
            <a:r>
              <a:rPr lang="en-US" sz="1600" b="1" dirty="0">
                <a:solidFill>
                  <a:schemeClr val="tx1"/>
                </a:solidFill>
                <a:latin typeface="Arial" pitchFamily="34" charset="0"/>
                <a:cs typeface="Arial" pitchFamily="34" charset="0"/>
              </a:rPr>
              <a:t/>
            </a:r>
            <a:br>
              <a:rPr lang="en-US" sz="1600" b="1" dirty="0">
                <a:solidFill>
                  <a:schemeClr val="tx1"/>
                </a:solidFill>
                <a:latin typeface="Arial" pitchFamily="34" charset="0"/>
                <a:cs typeface="Arial" pitchFamily="34" charset="0"/>
              </a:rPr>
            </a:b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bưu</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gửi</a:t>
            </a:r>
            <a:r>
              <a:rPr lang="en-US" sz="1600" b="1" dirty="0" smtClean="0">
                <a:solidFill>
                  <a:schemeClr val="tx1"/>
                </a:solidFill>
                <a:latin typeface="Arial" pitchFamily="34" charset="0"/>
                <a:cs typeface="Arial" pitchFamily="34" charset="0"/>
              </a:rPr>
              <a:t>/</a:t>
            </a:r>
            <a:r>
              <a:rPr lang="en-US" sz="1600" b="1" dirty="0" err="1" smtClean="0">
                <a:solidFill>
                  <a:schemeClr val="tx1"/>
                </a:solidFill>
                <a:latin typeface="Arial" pitchFamily="34" charset="0"/>
                <a:cs typeface="Arial" pitchFamily="34" charset="0"/>
              </a:rPr>
              <a:t>ngày</a:t>
            </a:r>
            <a:endParaRPr lang="en-US" sz="1600" b="1" dirty="0">
              <a:solidFill>
                <a:schemeClr val="tx1"/>
              </a:solidFill>
              <a:latin typeface="Arial" pitchFamily="34" charset="0"/>
              <a:cs typeface="Arial" pitchFamily="34" charset="0"/>
            </a:endParaRPr>
          </a:p>
        </p:txBody>
      </p:sp>
      <p:sp>
        <p:nvSpPr>
          <p:cNvPr id="12" name="Right Arrow 11"/>
          <p:cNvSpPr/>
          <p:nvPr/>
        </p:nvSpPr>
        <p:spPr>
          <a:xfrm>
            <a:off x="5879976" y="4045917"/>
            <a:ext cx="1066800" cy="83820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a:solidFill>
                <a:schemeClr val="tx1"/>
              </a:solidFill>
              <a:latin typeface="Arial" pitchFamily="34" charset="0"/>
              <a:cs typeface="Arial" pitchFamily="34" charset="0"/>
            </a:endParaRPr>
          </a:p>
        </p:txBody>
      </p:sp>
      <p:sp>
        <p:nvSpPr>
          <p:cNvPr id="18" name="Rectangle 17"/>
          <p:cNvSpPr/>
          <p:nvPr/>
        </p:nvSpPr>
        <p:spPr>
          <a:xfrm>
            <a:off x="7105650" y="4024691"/>
            <a:ext cx="3276600" cy="8382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err="1" smtClean="0">
                <a:solidFill>
                  <a:schemeClr val="tx1"/>
                </a:solidFill>
                <a:latin typeface="Arial" pitchFamily="34" charset="0"/>
                <a:cs typeface="Arial" pitchFamily="34" charset="0"/>
              </a:rPr>
              <a:t>Dân</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số</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phục</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vụ</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bình</a:t>
            </a:r>
            <a:r>
              <a:rPr lang="en-US" sz="1600" b="1" dirty="0" smtClean="0">
                <a:solidFill>
                  <a:schemeClr val="tx1"/>
                </a:solidFill>
                <a:latin typeface="Arial" pitchFamily="34" charset="0"/>
                <a:cs typeface="Arial" pitchFamily="34" charset="0"/>
              </a:rPr>
              <a:t> </a:t>
            </a:r>
            <a:r>
              <a:rPr lang="en-US" sz="1600" b="1" dirty="0" err="1" smtClean="0">
                <a:solidFill>
                  <a:schemeClr val="tx1"/>
                </a:solidFill>
                <a:latin typeface="Arial" pitchFamily="34" charset="0"/>
                <a:cs typeface="Arial" pitchFamily="34" charset="0"/>
              </a:rPr>
              <a:t>quân</a:t>
            </a:r>
            <a:r>
              <a:rPr lang="en-US" sz="1600" b="1" dirty="0" smtClean="0">
                <a:solidFill>
                  <a:schemeClr val="tx1"/>
                </a:solidFill>
                <a:latin typeface="Arial" pitchFamily="34" charset="0"/>
                <a:cs typeface="Arial" pitchFamily="34" charset="0"/>
              </a:rPr>
              <a:t>: </a:t>
            </a:r>
            <a:r>
              <a:rPr lang="en-AU" sz="1600" b="1" dirty="0" smtClean="0">
                <a:solidFill>
                  <a:srgbClr val="C00000"/>
                </a:solidFill>
                <a:latin typeface="Arial" pitchFamily="34" charset="0"/>
                <a:cs typeface="Arial" pitchFamily="34" charset="0"/>
              </a:rPr>
              <a:t>6.894 </a:t>
            </a:r>
            <a:r>
              <a:rPr lang="en-AU" sz="1600" b="1" dirty="0" err="1" smtClean="0">
                <a:solidFill>
                  <a:srgbClr val="C00000"/>
                </a:solidFill>
                <a:latin typeface="Arial" pitchFamily="34" charset="0"/>
                <a:cs typeface="Arial" pitchFamily="34" charset="0"/>
              </a:rPr>
              <a:t>người</a:t>
            </a:r>
            <a:r>
              <a:rPr lang="en-AU" sz="1600" b="1" dirty="0" smtClean="0">
                <a:solidFill>
                  <a:srgbClr val="C00000"/>
                </a:solidFill>
                <a:latin typeface="Arial" pitchFamily="34" charset="0"/>
                <a:cs typeface="Arial" pitchFamily="34" charset="0"/>
              </a:rPr>
              <a:t>/</a:t>
            </a:r>
            <a:r>
              <a:rPr lang="en-AU" sz="1600" b="1" dirty="0" err="1" smtClean="0">
                <a:solidFill>
                  <a:srgbClr val="C00000"/>
                </a:solidFill>
                <a:latin typeface="Arial" pitchFamily="34" charset="0"/>
                <a:cs typeface="Arial" pitchFamily="34" charset="0"/>
              </a:rPr>
              <a:t>điểm</a:t>
            </a:r>
            <a:r>
              <a:rPr lang="en-AU" sz="1600" b="1" dirty="0" smtClean="0">
                <a:solidFill>
                  <a:srgbClr val="C00000"/>
                </a:solidFill>
                <a:latin typeface="Arial" pitchFamily="34" charset="0"/>
                <a:cs typeface="Arial" pitchFamily="34" charset="0"/>
              </a:rPr>
              <a:t> </a:t>
            </a:r>
            <a:r>
              <a:rPr lang="en-AU" sz="1600" b="1" dirty="0" err="1" smtClean="0">
                <a:solidFill>
                  <a:srgbClr val="C00000"/>
                </a:solidFill>
                <a:latin typeface="Arial" pitchFamily="34" charset="0"/>
                <a:cs typeface="Arial" pitchFamily="34" charset="0"/>
              </a:rPr>
              <a:t>phục</a:t>
            </a:r>
            <a:r>
              <a:rPr lang="en-AU" sz="1600" b="1" dirty="0" smtClean="0">
                <a:solidFill>
                  <a:srgbClr val="C00000"/>
                </a:solidFill>
                <a:latin typeface="Arial" pitchFamily="34" charset="0"/>
                <a:cs typeface="Arial" pitchFamily="34" charset="0"/>
              </a:rPr>
              <a:t> </a:t>
            </a:r>
            <a:r>
              <a:rPr lang="en-AU" sz="1600" b="1" dirty="0" err="1" smtClean="0">
                <a:solidFill>
                  <a:srgbClr val="C00000"/>
                </a:solidFill>
                <a:latin typeface="Arial" pitchFamily="34" charset="0"/>
                <a:cs typeface="Arial" pitchFamily="34" charset="0"/>
              </a:rPr>
              <a:t>vụ</a:t>
            </a:r>
            <a:endParaRPr lang="en-US" sz="1600" b="1" dirty="0">
              <a:solidFill>
                <a:srgbClr val="C000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9E6F4A5-D794-46A3-A708-9E724BD45693}" type="slidenum">
              <a:rPr lang="en-US" smtClean="0"/>
              <a:pPr>
                <a:defRPr/>
              </a:pPr>
              <a:t>3</a:t>
            </a:fld>
            <a:endParaRPr lang="en-US"/>
          </a:p>
        </p:txBody>
      </p:sp>
    </p:spTree>
    <p:extLst>
      <p:ext uri="{BB962C8B-B14F-4D97-AF65-F5344CB8AC3E}">
        <p14:creationId xmlns:p14="http://schemas.microsoft.com/office/powerpoint/2010/main" val="702427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QUY</a:t>
            </a:r>
            <a:r>
              <a:rPr lang="en-US" b="1" dirty="0" smtClean="0"/>
              <a:t> </a:t>
            </a:r>
            <a:r>
              <a:rPr lang="en-US" b="1" dirty="0" err="1" smtClean="0"/>
              <a:t>MÔ</a:t>
            </a:r>
            <a:r>
              <a:rPr lang="en-US" b="1" dirty="0" smtClean="0"/>
              <a:t> </a:t>
            </a:r>
            <a:r>
              <a:rPr lang="en-US" b="1" dirty="0" err="1"/>
              <a:t>MẠNG</a:t>
            </a:r>
            <a:r>
              <a:rPr lang="en-US" b="1" dirty="0"/>
              <a:t> </a:t>
            </a:r>
            <a:r>
              <a:rPr lang="en-US" b="1" dirty="0" err="1"/>
              <a:t>LƯỚI</a:t>
            </a:r>
            <a:endParaRPr lang="en-US" dirty="0"/>
          </a:p>
        </p:txBody>
      </p:sp>
      <p:sp>
        <p:nvSpPr>
          <p:cNvPr id="4" name="AutoShape 3"/>
          <p:cNvSpPr>
            <a:spLocks noChangeArrowheads="1"/>
          </p:cNvSpPr>
          <p:nvPr/>
        </p:nvSpPr>
        <p:spPr bwMode="gray">
          <a:xfrm>
            <a:off x="1066800" y="1581839"/>
            <a:ext cx="5638800" cy="4495800"/>
          </a:xfrm>
          <a:prstGeom prst="rightArrow">
            <a:avLst>
              <a:gd name="adj1" fmla="val 86065"/>
              <a:gd name="adj2" fmla="val 31780"/>
            </a:avLst>
          </a:prstGeom>
          <a:gradFill rotWithShape="1">
            <a:gsLst>
              <a:gs pos="0">
                <a:srgbClr val="FFCC66">
                  <a:gamma/>
                  <a:tint val="0"/>
                  <a:invGamma/>
                  <a:alpha val="52000"/>
                </a:srgbClr>
              </a:gs>
              <a:gs pos="100000">
                <a:srgbClr val="FFCC66"/>
              </a:gs>
            </a:gsLst>
            <a:lin ang="0" scaled="1"/>
          </a:gradFill>
          <a:ln w="9525">
            <a:noFill/>
            <a:miter lim="800000"/>
            <a:headEnd/>
            <a:tailEnd/>
          </a:ln>
          <a:effectLst/>
        </p:spPr>
        <p:txBody>
          <a:bodyPr wrap="none" anchor="ctr"/>
          <a:lstStyle/>
          <a:p>
            <a:endParaRPr lang="en-US"/>
          </a:p>
        </p:txBody>
      </p:sp>
      <p:sp>
        <p:nvSpPr>
          <p:cNvPr id="5" name="AutoShape 4"/>
          <p:cNvSpPr>
            <a:spLocks noChangeArrowheads="1"/>
          </p:cNvSpPr>
          <p:nvPr/>
        </p:nvSpPr>
        <p:spPr bwMode="gray">
          <a:xfrm>
            <a:off x="1371600" y="2115239"/>
            <a:ext cx="4038600" cy="990600"/>
          </a:xfrm>
          <a:prstGeom prst="roundRect">
            <a:avLst>
              <a:gd name="adj" fmla="val 9106"/>
            </a:avLst>
          </a:prstGeom>
          <a:gradFill rotWithShape="1">
            <a:gsLst>
              <a:gs pos="0">
                <a:srgbClr val="5B84E9">
                  <a:gamma/>
                  <a:shade val="46275"/>
                  <a:invGamma/>
                </a:srgbClr>
              </a:gs>
              <a:gs pos="50000">
                <a:srgbClr val="5B84E9"/>
              </a:gs>
              <a:gs pos="100000">
                <a:srgbClr val="5B84E9">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err="1" smtClean="0">
                <a:latin typeface="Arial" pitchFamily="34" charset="0"/>
                <a:cs typeface="Arial" pitchFamily="34" charset="0"/>
              </a:rPr>
              <a:t>Gần</a:t>
            </a:r>
            <a:r>
              <a:rPr lang="en-US" sz="1600" b="1" dirty="0" smtClean="0">
                <a:latin typeface="Arial" pitchFamily="34" charset="0"/>
                <a:cs typeface="Arial" pitchFamily="34" charset="0"/>
              </a:rPr>
              <a:t> </a:t>
            </a:r>
            <a:r>
              <a:rPr lang="en-US" sz="2000" b="1" dirty="0" smtClean="0">
                <a:solidFill>
                  <a:srgbClr val="FFFF00"/>
                </a:solidFill>
                <a:latin typeface="Arial" pitchFamily="34" charset="0"/>
                <a:cs typeface="Arial" pitchFamily="34" charset="0"/>
              </a:rPr>
              <a:t>900 </a:t>
            </a:r>
            <a:r>
              <a:rPr lang="en-US" sz="1600" b="1" dirty="0" err="1" smtClean="0">
                <a:latin typeface="Arial" pitchFamily="34" charset="0"/>
                <a:cs typeface="Arial" pitchFamily="34" charset="0"/>
              </a:rPr>
              <a:t>bưu</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cục</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phát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được</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tổ</a:t>
            </a: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err="1" smtClean="0">
                <a:latin typeface="Arial" pitchFamily="34" charset="0"/>
                <a:cs typeface="Arial" pitchFamily="34" charset="0"/>
              </a:rPr>
              <a:t>chức</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tại</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các</a:t>
            </a:r>
            <a:r>
              <a:rPr lang="en-US" sz="1600" b="1" dirty="0" smtClean="0">
                <a:latin typeface="Arial" pitchFamily="34" charset="0"/>
                <a:cs typeface="Arial" pitchFamily="34" charset="0"/>
              </a:rPr>
              <a:t> Trung </a:t>
            </a:r>
            <a:r>
              <a:rPr lang="en-US" sz="1600" b="1" dirty="0" err="1" smtClean="0">
                <a:latin typeface="Arial" pitchFamily="34" charset="0"/>
                <a:cs typeface="Arial" pitchFamily="34" charset="0"/>
              </a:rPr>
              <a:t>tâm</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tỉnh</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thành</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phố</a:t>
            </a:r>
            <a:endParaRPr lang="en-US" sz="1600" b="1" dirty="0" smtClean="0">
              <a:latin typeface="Arial" pitchFamily="34" charset="0"/>
              <a:cs typeface="Arial" pitchFamily="34" charset="0"/>
            </a:endParaRPr>
          </a:p>
          <a:p>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quận</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huyện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khắp</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cả</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nước</a:t>
            </a:r>
            <a:r>
              <a:rPr lang="en-US" sz="1600" b="1" dirty="0" smtClean="0">
                <a:latin typeface="Arial" pitchFamily="34" charset="0"/>
                <a:cs typeface="Arial" pitchFamily="34" charset="0"/>
              </a:rPr>
              <a:t>.</a:t>
            </a:r>
          </a:p>
        </p:txBody>
      </p:sp>
      <p:sp>
        <p:nvSpPr>
          <p:cNvPr id="6" name="AutoShape 5"/>
          <p:cNvSpPr>
            <a:spLocks noChangeArrowheads="1"/>
          </p:cNvSpPr>
          <p:nvPr/>
        </p:nvSpPr>
        <p:spPr bwMode="gray">
          <a:xfrm>
            <a:off x="1371600" y="3258239"/>
            <a:ext cx="4038600" cy="990600"/>
          </a:xfrm>
          <a:prstGeom prst="roundRect">
            <a:avLst>
              <a:gd name="adj" fmla="val 9106"/>
            </a:avLst>
          </a:prstGeom>
          <a:gradFill rotWithShape="1">
            <a:gsLst>
              <a:gs pos="0">
                <a:srgbClr val="57C9ED">
                  <a:gamma/>
                  <a:shade val="46275"/>
                  <a:invGamma/>
                </a:srgbClr>
              </a:gs>
              <a:gs pos="50000">
                <a:srgbClr val="57C9ED"/>
              </a:gs>
              <a:gs pos="100000">
                <a:srgbClr val="57C9ED">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err="1" smtClean="0">
                <a:latin typeface="Arial" pitchFamily="34" charset="0"/>
                <a:cs typeface="Arial" pitchFamily="34" charset="0"/>
              </a:rPr>
              <a:t>Hơn</a:t>
            </a:r>
            <a:r>
              <a:rPr lang="en-US" sz="1600" b="1" dirty="0" smtClean="0">
                <a:latin typeface="Arial" pitchFamily="34" charset="0"/>
                <a:cs typeface="Arial" pitchFamily="34" charset="0"/>
              </a:rPr>
              <a:t> </a:t>
            </a:r>
            <a:r>
              <a:rPr lang="en-US" sz="2000" b="1" dirty="0" smtClean="0">
                <a:solidFill>
                  <a:srgbClr val="FFFF00"/>
                </a:solidFill>
                <a:latin typeface="Arial" pitchFamily="34" charset="0"/>
                <a:cs typeface="Arial" pitchFamily="34" charset="0"/>
              </a:rPr>
              <a:t>1.750</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bưu</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cục</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cấp</a:t>
            </a:r>
            <a:r>
              <a:rPr lang="en-US" sz="1600" b="1" dirty="0" smtClean="0">
                <a:latin typeface="Arial" pitchFamily="34" charset="0"/>
                <a:cs typeface="Arial" pitchFamily="34" charset="0"/>
              </a:rPr>
              <a:t> 3 </a:t>
            </a:r>
            <a:r>
              <a:rPr lang="en-US" sz="1600" b="1" dirty="0" err="1" smtClean="0">
                <a:latin typeface="Arial" pitchFamily="34" charset="0"/>
                <a:cs typeface="Arial" pitchFamily="34" charset="0"/>
              </a:rPr>
              <a:t>quản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lý</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tuyến</a:t>
            </a:r>
            <a:r>
              <a:rPr lang="en-US" sz="1600" b="1" dirty="0" smtClean="0">
                <a:latin typeface="Arial" pitchFamily="34" charset="0"/>
                <a:cs typeface="Arial" pitchFamily="34" charset="0"/>
              </a:rPr>
              <a:t> </a:t>
            </a:r>
          </a:p>
          <a:p>
            <a:r>
              <a:rPr lang="en-US" sz="1600" b="1" dirty="0" err="1" smtClean="0">
                <a:latin typeface="Arial" pitchFamily="34" charset="0"/>
                <a:cs typeface="Arial" pitchFamily="34" charset="0"/>
              </a:rPr>
              <a:t>phát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tại</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khu</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vực</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phường</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xã</a:t>
            </a:r>
            <a:endParaRPr lang="en-US" sz="1600" b="1" dirty="0">
              <a:latin typeface="Arial" pitchFamily="34" charset="0"/>
              <a:cs typeface="Arial" pitchFamily="34" charset="0"/>
            </a:endParaRPr>
          </a:p>
        </p:txBody>
      </p:sp>
      <p:sp>
        <p:nvSpPr>
          <p:cNvPr id="7" name="AutoShape 6"/>
          <p:cNvSpPr>
            <a:spLocks noChangeArrowheads="1"/>
          </p:cNvSpPr>
          <p:nvPr/>
        </p:nvSpPr>
        <p:spPr bwMode="gray">
          <a:xfrm>
            <a:off x="1371600" y="4401239"/>
            <a:ext cx="4038600" cy="990600"/>
          </a:xfrm>
          <a:prstGeom prst="roundRect">
            <a:avLst>
              <a:gd name="adj" fmla="val 9106"/>
            </a:avLst>
          </a:prstGeom>
          <a:gradFill rotWithShape="1">
            <a:gsLst>
              <a:gs pos="0">
                <a:srgbClr val="65D7A6">
                  <a:gamma/>
                  <a:shade val="46275"/>
                  <a:invGamma/>
                </a:srgbClr>
              </a:gs>
              <a:gs pos="50000">
                <a:srgbClr val="65D7A6"/>
              </a:gs>
              <a:gs pos="100000">
                <a:srgbClr val="65D7A6">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err="1" smtClean="0">
                <a:latin typeface="Arial" pitchFamily="34" charset="0"/>
                <a:cs typeface="Arial" pitchFamily="34" charset="0"/>
              </a:rPr>
              <a:t>Gần</a:t>
            </a:r>
            <a:r>
              <a:rPr lang="en-US" sz="1600" b="1" dirty="0" smtClean="0">
                <a:latin typeface="Arial" pitchFamily="34" charset="0"/>
                <a:cs typeface="Arial" pitchFamily="34" charset="0"/>
              </a:rPr>
              <a:t> </a:t>
            </a:r>
            <a:r>
              <a:rPr lang="en-US" b="1" dirty="0" smtClean="0">
                <a:solidFill>
                  <a:srgbClr val="FFFF00"/>
                </a:solidFill>
                <a:latin typeface="Arial" pitchFamily="34" charset="0"/>
                <a:cs typeface="Arial" pitchFamily="34" charset="0"/>
              </a:rPr>
              <a:t>24.800</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tuyến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phát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khắp</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cả</a:t>
            </a: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err="1" smtClean="0">
                <a:latin typeface="Arial" pitchFamily="34" charset="0"/>
                <a:cs typeface="Arial" pitchFamily="34" charset="0"/>
              </a:rPr>
              <a:t>nước</a:t>
            </a:r>
            <a:r>
              <a:rPr lang="en-US" sz="1600" b="1" dirty="0" smtClean="0">
                <a:latin typeface="Arial" pitchFamily="34" charset="0"/>
                <a:cs typeface="Arial" pitchFamily="34" charset="0"/>
              </a:rPr>
              <a:t> </a:t>
            </a:r>
            <a:r>
              <a:rPr lang="en-US" sz="1600" b="1" dirty="0">
                <a:latin typeface="Arial" pitchFamily="34" charset="0"/>
                <a:cs typeface="Arial" pitchFamily="34" charset="0"/>
              </a:rPr>
              <a:t> </a:t>
            </a:r>
            <a:r>
              <a:rPr lang="en-US" sz="1600" b="1" dirty="0" err="1" smtClean="0">
                <a:latin typeface="Arial" pitchFamily="34" charset="0"/>
                <a:cs typeface="Arial" pitchFamily="34" charset="0"/>
              </a:rPr>
              <a:t>để</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thực</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hiện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phát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hàng</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hoá</a:t>
            </a:r>
            <a:r>
              <a:rPr lang="en-US" sz="1600" b="1" dirty="0">
                <a:latin typeface="Arial" pitchFamily="34" charset="0"/>
                <a:cs typeface="Arial" pitchFamily="34" charset="0"/>
              </a:rPr>
              <a:t/>
            </a:r>
            <a:br>
              <a:rPr lang="en-US" sz="1600" b="1" dirty="0">
                <a:latin typeface="Arial" pitchFamily="34" charset="0"/>
                <a:cs typeface="Arial" pitchFamily="34" charset="0"/>
              </a:rPr>
            </a:br>
            <a:r>
              <a:rPr lang="en-US" sz="1600" b="1" dirty="0" err="1" smtClean="0">
                <a:latin typeface="Arial" pitchFamily="34" charset="0"/>
                <a:cs typeface="Arial" pitchFamily="34" charset="0"/>
              </a:rPr>
              <a:t>tại</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địa</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chỉ</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khách</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hàng</a:t>
            </a:r>
            <a:r>
              <a:rPr lang="en-US" sz="1600" b="1" dirty="0" smtClean="0">
                <a:latin typeface="Arial" pitchFamily="34" charset="0"/>
                <a:cs typeface="Arial" pitchFamily="34" charset="0"/>
              </a:rPr>
              <a:t> </a:t>
            </a:r>
            <a:endParaRPr lang="en-US" sz="1600" b="1" dirty="0">
              <a:latin typeface="Arial" pitchFamily="34" charset="0"/>
              <a:cs typeface="Arial" pitchFamily="34" charset="0"/>
            </a:endParaRPr>
          </a:p>
        </p:txBody>
      </p:sp>
      <p:pic>
        <p:nvPicPr>
          <p:cNvPr id="8" name="Picture 7" descr="c5780buupham.jpg"/>
          <p:cNvPicPr>
            <a:picLocks noChangeAspect="1"/>
          </p:cNvPicPr>
          <p:nvPr/>
        </p:nvPicPr>
        <p:blipFill>
          <a:blip r:embed="rId3"/>
          <a:stretch>
            <a:fillRect/>
          </a:stretch>
        </p:blipFill>
        <p:spPr>
          <a:xfrm>
            <a:off x="6791785" y="3388556"/>
            <a:ext cx="4632807" cy="30647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10592572_10203150398893593_1472976459_n.jpg"/>
          <p:cNvPicPr>
            <a:picLocks noChangeAspect="1"/>
          </p:cNvPicPr>
          <p:nvPr/>
        </p:nvPicPr>
        <p:blipFill>
          <a:blip r:embed="rId4"/>
          <a:stretch>
            <a:fillRect/>
          </a:stretch>
        </p:blipFill>
        <p:spPr>
          <a:xfrm>
            <a:off x="6096000" y="1188263"/>
            <a:ext cx="4003588" cy="2914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Footer Placeholder 10"/>
          <p:cNvSpPr>
            <a:spLocks noGrp="1"/>
          </p:cNvSpPr>
          <p:nvPr>
            <p:ph type="ftr" sz="quarter" idx="11"/>
          </p:nvPr>
        </p:nvSpPr>
        <p:spPr/>
        <p:txBody>
          <a:bodyPr/>
          <a:lstStyle/>
          <a:p>
            <a:pPr>
              <a:defRPr/>
            </a:pPr>
            <a:endParaRPr lang="en-US"/>
          </a:p>
        </p:txBody>
      </p:sp>
      <p:sp>
        <p:nvSpPr>
          <p:cNvPr id="12" name="Slide Number Placeholder 11"/>
          <p:cNvSpPr>
            <a:spLocks noGrp="1"/>
          </p:cNvSpPr>
          <p:nvPr>
            <p:ph type="sldNum" sz="quarter" idx="12"/>
          </p:nvPr>
        </p:nvSpPr>
        <p:spPr/>
        <p:txBody>
          <a:bodyPr/>
          <a:lstStyle/>
          <a:p>
            <a:pPr>
              <a:defRPr/>
            </a:pPr>
            <a:fld id="{59E6F4A5-D794-46A3-A708-9E724BD45693}" type="slidenum">
              <a:rPr lang="en-US" smtClean="0"/>
              <a:pPr>
                <a:defRPr/>
              </a:pPr>
              <a:t>4</a:t>
            </a:fld>
            <a:endParaRPr lang="en-US"/>
          </a:p>
        </p:txBody>
      </p:sp>
    </p:spTree>
    <p:extLst>
      <p:ext uri="{BB962C8B-B14F-4D97-AF65-F5344CB8AC3E}">
        <p14:creationId xmlns:p14="http://schemas.microsoft.com/office/powerpoint/2010/main" val="2591173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NĂNG</a:t>
            </a:r>
            <a:r>
              <a:rPr lang="en-US" b="1" dirty="0" smtClean="0"/>
              <a:t> </a:t>
            </a:r>
            <a:r>
              <a:rPr lang="en-US" b="1" dirty="0" err="1"/>
              <a:t>LỰC</a:t>
            </a:r>
            <a:r>
              <a:rPr lang="en-US" b="1" dirty="0"/>
              <a:t> </a:t>
            </a:r>
            <a:r>
              <a:rPr lang="en-US" b="1" dirty="0" err="1" smtClean="0"/>
              <a:t>KHAI</a:t>
            </a:r>
            <a:r>
              <a:rPr lang="en-US" b="1" dirty="0" smtClean="0"/>
              <a:t> </a:t>
            </a:r>
            <a:r>
              <a:rPr lang="en-US" b="1" dirty="0" err="1" smtClean="0"/>
              <a:t>THÁC</a:t>
            </a:r>
            <a:endParaRPr lang="en-US" dirty="0"/>
          </a:p>
        </p:txBody>
      </p:sp>
      <p:pic>
        <p:nvPicPr>
          <p:cNvPr id="4" name="Picture 5" descr="11"/>
          <p:cNvPicPr>
            <a:picLocks noChangeAspect="1" noChangeArrowheads="1"/>
          </p:cNvPicPr>
          <p:nvPr/>
        </p:nvPicPr>
        <p:blipFill>
          <a:blip r:embed="rId3"/>
          <a:srcRect/>
          <a:stretch>
            <a:fillRect/>
          </a:stretch>
        </p:blipFill>
        <p:spPr bwMode="auto">
          <a:xfrm>
            <a:off x="1447800" y="1339850"/>
            <a:ext cx="4191000" cy="26225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6" descr="hinhanh4"/>
          <p:cNvPicPr>
            <a:picLocks noChangeAspect="1" noChangeArrowheads="1"/>
          </p:cNvPicPr>
          <p:nvPr/>
        </p:nvPicPr>
        <p:blipFill>
          <a:blip r:embed="rId4"/>
          <a:srcRect/>
          <a:stretch>
            <a:fillRect/>
          </a:stretch>
        </p:blipFill>
        <p:spPr bwMode="auto">
          <a:xfrm>
            <a:off x="1447800" y="4114800"/>
            <a:ext cx="4191000" cy="2590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6" name="Group 2"/>
          <p:cNvGrpSpPr>
            <a:grpSpLocks/>
          </p:cNvGrpSpPr>
          <p:nvPr/>
        </p:nvGrpSpPr>
        <p:grpSpPr bwMode="auto">
          <a:xfrm>
            <a:off x="5943600" y="2654566"/>
            <a:ext cx="5336976" cy="1197078"/>
            <a:chOff x="1344" y="1680"/>
            <a:chExt cx="2928" cy="448"/>
          </a:xfrm>
        </p:grpSpPr>
        <p:sp>
          <p:nvSpPr>
            <p:cNvPr id="7" name="Freeform 3"/>
            <p:cNvSpPr>
              <a:spLocks/>
            </p:cNvSpPr>
            <p:nvPr/>
          </p:nvSpPr>
          <p:spPr bwMode="gray">
            <a:xfrm>
              <a:off x="1440" y="1938"/>
              <a:ext cx="2736" cy="190"/>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808080"/>
            </a:solidFill>
            <a:ln w="0">
              <a:noFill/>
              <a:prstDash val="solid"/>
              <a:round/>
              <a:headEnd/>
              <a:tailEnd/>
            </a:ln>
          </p:spPr>
          <p:txBody>
            <a:bodyPr/>
            <a:lstStyle/>
            <a:p>
              <a:endParaRPr lang="en-US"/>
            </a:p>
          </p:txBody>
        </p:sp>
        <p:sp>
          <p:nvSpPr>
            <p:cNvPr id="8" name="Rectangle 4"/>
            <p:cNvSpPr>
              <a:spLocks noChangeArrowheads="1"/>
            </p:cNvSpPr>
            <p:nvPr/>
          </p:nvSpPr>
          <p:spPr bwMode="gray">
            <a:xfrm>
              <a:off x="1344" y="1680"/>
              <a:ext cx="2928" cy="393"/>
            </a:xfrm>
            <a:prstGeom prst="rect">
              <a:avLst/>
            </a:prstGeom>
            <a:gradFill rotWithShape="1">
              <a:gsLst>
                <a:gs pos="0">
                  <a:srgbClr val="77E3AD">
                    <a:gamma/>
                    <a:tint val="57647"/>
                    <a:invGamma/>
                  </a:srgbClr>
                </a:gs>
                <a:gs pos="100000">
                  <a:srgbClr val="77E3AD"/>
                </a:gs>
              </a:gsLst>
              <a:lin ang="2700000" scaled="1"/>
            </a:gradFill>
            <a:ln w="9525" algn="ctr">
              <a:noFill/>
              <a:miter lim="800000"/>
              <a:headEnd/>
              <a:tailEnd/>
            </a:ln>
            <a:effectLst/>
          </p:spPr>
          <p:txBody>
            <a:bodyPr wrap="none" anchor="ctr"/>
            <a:lstStyle/>
            <a:p>
              <a:endParaRPr lang="en-US"/>
            </a:p>
          </p:txBody>
        </p:sp>
      </p:grpSp>
      <p:grpSp>
        <p:nvGrpSpPr>
          <p:cNvPr id="9" name="Group 6"/>
          <p:cNvGrpSpPr>
            <a:grpSpLocks/>
          </p:cNvGrpSpPr>
          <p:nvPr/>
        </p:nvGrpSpPr>
        <p:grpSpPr bwMode="auto">
          <a:xfrm>
            <a:off x="5943600" y="1430430"/>
            <a:ext cx="5336976" cy="1197078"/>
            <a:chOff x="1344" y="1680"/>
            <a:chExt cx="2928" cy="448"/>
          </a:xfrm>
        </p:grpSpPr>
        <p:sp>
          <p:nvSpPr>
            <p:cNvPr id="10" name="Freeform 7"/>
            <p:cNvSpPr>
              <a:spLocks/>
            </p:cNvSpPr>
            <p:nvPr/>
          </p:nvSpPr>
          <p:spPr bwMode="gray">
            <a:xfrm>
              <a:off x="1440" y="1938"/>
              <a:ext cx="2736" cy="190"/>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808080"/>
            </a:solidFill>
            <a:ln w="0">
              <a:noFill/>
              <a:prstDash val="solid"/>
              <a:round/>
              <a:headEnd/>
              <a:tailEnd/>
            </a:ln>
          </p:spPr>
          <p:txBody>
            <a:bodyPr/>
            <a:lstStyle/>
            <a:p>
              <a:endParaRPr lang="en-US"/>
            </a:p>
          </p:txBody>
        </p:sp>
        <p:sp>
          <p:nvSpPr>
            <p:cNvPr id="11" name="Rectangle 8"/>
            <p:cNvSpPr>
              <a:spLocks noChangeArrowheads="1"/>
            </p:cNvSpPr>
            <p:nvPr/>
          </p:nvSpPr>
          <p:spPr bwMode="gray">
            <a:xfrm>
              <a:off x="1344" y="1680"/>
              <a:ext cx="2928" cy="393"/>
            </a:xfrm>
            <a:prstGeom prst="rect">
              <a:avLst/>
            </a:prstGeom>
            <a:gradFill rotWithShape="1">
              <a:gsLst>
                <a:gs pos="0">
                  <a:srgbClr val="EAB764">
                    <a:gamma/>
                    <a:tint val="42353"/>
                    <a:invGamma/>
                  </a:srgbClr>
                </a:gs>
                <a:gs pos="100000">
                  <a:srgbClr val="EAB764"/>
                </a:gs>
              </a:gsLst>
              <a:lin ang="2700000" scaled="1"/>
            </a:gradFill>
            <a:ln w="9525" algn="ctr">
              <a:noFill/>
              <a:miter lim="800000"/>
              <a:headEnd/>
              <a:tailEnd/>
            </a:ln>
            <a:effectLst/>
          </p:spPr>
          <p:txBody>
            <a:bodyPr wrap="none" anchor="ctr"/>
            <a:lstStyle/>
            <a:p>
              <a:endParaRPr lang="en-US" dirty="0"/>
            </a:p>
          </p:txBody>
        </p:sp>
      </p:grpSp>
      <p:grpSp>
        <p:nvGrpSpPr>
          <p:cNvPr id="12" name="Group 14"/>
          <p:cNvGrpSpPr>
            <a:grpSpLocks/>
          </p:cNvGrpSpPr>
          <p:nvPr/>
        </p:nvGrpSpPr>
        <p:grpSpPr bwMode="auto">
          <a:xfrm>
            <a:off x="5943600" y="3923652"/>
            <a:ext cx="5336976" cy="1197078"/>
            <a:chOff x="1344" y="1680"/>
            <a:chExt cx="2928" cy="448"/>
          </a:xfrm>
        </p:grpSpPr>
        <p:sp>
          <p:nvSpPr>
            <p:cNvPr id="13" name="Freeform 15"/>
            <p:cNvSpPr>
              <a:spLocks/>
            </p:cNvSpPr>
            <p:nvPr/>
          </p:nvSpPr>
          <p:spPr bwMode="gray">
            <a:xfrm>
              <a:off x="1440" y="1938"/>
              <a:ext cx="2736" cy="190"/>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808080"/>
            </a:solidFill>
            <a:ln w="0">
              <a:noFill/>
              <a:prstDash val="solid"/>
              <a:round/>
              <a:headEnd/>
              <a:tailEnd/>
            </a:ln>
          </p:spPr>
          <p:txBody>
            <a:bodyPr/>
            <a:lstStyle/>
            <a:p>
              <a:endParaRPr lang="en-US"/>
            </a:p>
          </p:txBody>
        </p:sp>
        <p:sp>
          <p:nvSpPr>
            <p:cNvPr id="14" name="Rectangle 16"/>
            <p:cNvSpPr>
              <a:spLocks noChangeArrowheads="1"/>
            </p:cNvSpPr>
            <p:nvPr/>
          </p:nvSpPr>
          <p:spPr bwMode="gray">
            <a:xfrm>
              <a:off x="1344" y="1680"/>
              <a:ext cx="2928" cy="393"/>
            </a:xfrm>
            <a:prstGeom prst="rect">
              <a:avLst/>
            </a:prstGeom>
            <a:gradFill rotWithShape="1">
              <a:gsLst>
                <a:gs pos="0">
                  <a:srgbClr val="9EB0FE">
                    <a:gamma/>
                    <a:tint val="51373"/>
                    <a:invGamma/>
                  </a:srgbClr>
                </a:gs>
                <a:gs pos="100000">
                  <a:srgbClr val="9EB0FE"/>
                </a:gs>
              </a:gsLst>
              <a:lin ang="2700000" scaled="1"/>
            </a:gradFill>
            <a:ln w="9525" algn="ctr">
              <a:noFill/>
              <a:miter lim="800000"/>
              <a:headEnd/>
              <a:tailEnd/>
            </a:ln>
            <a:effectLst/>
          </p:spPr>
          <p:txBody>
            <a:bodyPr wrap="none" anchor="ctr"/>
            <a:lstStyle/>
            <a:p>
              <a:endParaRPr lang="en-US"/>
            </a:p>
          </p:txBody>
        </p:sp>
      </p:grpSp>
      <p:sp>
        <p:nvSpPr>
          <p:cNvPr id="15" name="Rectangle 14"/>
          <p:cNvSpPr/>
          <p:nvPr/>
        </p:nvSpPr>
        <p:spPr>
          <a:xfrm>
            <a:off x="6022298" y="1430430"/>
            <a:ext cx="5161994" cy="923330"/>
          </a:xfrm>
          <a:prstGeom prst="rect">
            <a:avLst/>
          </a:prstGeom>
        </p:spPr>
        <p:txBody>
          <a:bodyPr wrap="square">
            <a:spAutoFit/>
          </a:bodyPr>
          <a:lstStyle/>
          <a:p>
            <a:pPr lvl="0" algn="just"/>
            <a:r>
              <a:rPr lang="en-US" b="1" dirty="0" err="1" smtClean="0">
                <a:latin typeface="Arial" pitchFamily="34" charset="0"/>
                <a:cs typeface="Arial" pitchFamily="34" charset="0"/>
              </a:rPr>
              <a:t>Có</a:t>
            </a:r>
            <a:r>
              <a:rPr lang="en-US" b="1" dirty="0" smtClean="0">
                <a:latin typeface="Arial" pitchFamily="34" charset="0"/>
                <a:cs typeface="Arial" pitchFamily="34" charset="0"/>
              </a:rPr>
              <a:t> </a:t>
            </a:r>
            <a:r>
              <a:rPr lang="en-US" b="1" dirty="0" err="1" smtClean="0">
                <a:latin typeface="Arial" pitchFamily="34" charset="0"/>
                <a:cs typeface="Arial" pitchFamily="34" charset="0"/>
              </a:rPr>
              <a:t>các</a:t>
            </a:r>
            <a:r>
              <a:rPr lang="en-US" b="1" dirty="0" smtClean="0">
                <a:latin typeface="Arial" pitchFamily="34" charset="0"/>
                <a:cs typeface="Arial" pitchFamily="34" charset="0"/>
              </a:rPr>
              <a:t> </a:t>
            </a:r>
            <a:r>
              <a:rPr lang="en-US" b="1" dirty="0" err="1" smtClean="0">
                <a:latin typeface="Arial" pitchFamily="34" charset="0"/>
                <a:cs typeface="Arial" pitchFamily="34" charset="0"/>
              </a:rPr>
              <a:t>Trung</a:t>
            </a:r>
            <a:r>
              <a:rPr lang="en-US" b="1" dirty="0" smtClean="0">
                <a:latin typeface="Arial" pitchFamily="34" charset="0"/>
                <a:cs typeface="Arial" pitchFamily="34" charset="0"/>
              </a:rPr>
              <a:t> </a:t>
            </a:r>
            <a:r>
              <a:rPr lang="en-US" b="1" dirty="0" err="1" smtClean="0">
                <a:latin typeface="Arial" pitchFamily="34" charset="0"/>
                <a:cs typeface="Arial" pitchFamily="34" charset="0"/>
              </a:rPr>
              <a:t>tâm</a:t>
            </a:r>
            <a:r>
              <a:rPr lang="en-US" b="1" dirty="0" smtClean="0">
                <a:latin typeface="Arial" pitchFamily="34" charset="0"/>
                <a:cs typeface="Arial" pitchFamily="34" charset="0"/>
              </a:rPr>
              <a:t> </a:t>
            </a:r>
            <a:r>
              <a:rPr lang="en-US" b="1" dirty="0" err="1" smtClean="0">
                <a:latin typeface="Arial" pitchFamily="34" charset="0"/>
                <a:cs typeface="Arial" pitchFamily="34" charset="0"/>
              </a:rPr>
              <a:t>khai</a:t>
            </a:r>
            <a:r>
              <a:rPr lang="en-US" b="1" dirty="0" smtClean="0">
                <a:latin typeface="Arial" pitchFamily="34" charset="0"/>
                <a:cs typeface="Arial" pitchFamily="34" charset="0"/>
              </a:rPr>
              <a:t> </a:t>
            </a:r>
            <a:r>
              <a:rPr lang="en-US" b="1" dirty="0" err="1" smtClean="0">
                <a:latin typeface="Arial" pitchFamily="34" charset="0"/>
                <a:cs typeface="Arial" pitchFamily="34" charset="0"/>
              </a:rPr>
              <a:t>thác</a:t>
            </a:r>
            <a:r>
              <a:rPr lang="en-US" b="1" dirty="0" smtClean="0">
                <a:latin typeface="Arial" pitchFamily="34" charset="0"/>
                <a:cs typeface="Arial" pitchFamily="34" charset="0"/>
              </a:rPr>
              <a:t> </a:t>
            </a:r>
            <a:r>
              <a:rPr lang="en-US" b="1" dirty="0" err="1" smtClean="0">
                <a:latin typeface="Arial" pitchFamily="34" charset="0"/>
                <a:cs typeface="Arial" pitchFamily="34" charset="0"/>
              </a:rPr>
              <a:t>tại</a:t>
            </a:r>
            <a:r>
              <a:rPr lang="en-US" b="1" dirty="0" smtClean="0">
                <a:latin typeface="Arial" pitchFamily="34" charset="0"/>
                <a:cs typeface="Arial" pitchFamily="34" charset="0"/>
              </a:rPr>
              <a:t> 63 </a:t>
            </a:r>
            <a:r>
              <a:rPr lang="en-US" b="1" dirty="0" err="1" smtClean="0">
                <a:latin typeface="Arial" pitchFamily="34" charset="0"/>
                <a:cs typeface="Arial" pitchFamily="34" charset="0"/>
              </a:rPr>
              <a:t>Bưu</a:t>
            </a:r>
            <a:r>
              <a:rPr lang="en-US" b="1" dirty="0" smtClean="0">
                <a:latin typeface="Arial" pitchFamily="34" charset="0"/>
                <a:cs typeface="Arial" pitchFamily="34" charset="0"/>
              </a:rPr>
              <a:t> </a:t>
            </a:r>
            <a:r>
              <a:rPr lang="en-US" b="1" dirty="0" err="1" smtClean="0">
                <a:latin typeface="Arial" pitchFamily="34" charset="0"/>
                <a:cs typeface="Arial" pitchFamily="34" charset="0"/>
              </a:rPr>
              <a:t>điện</a:t>
            </a:r>
            <a:r>
              <a:rPr lang="en-US" b="1" dirty="0" smtClean="0">
                <a:latin typeface="Arial" pitchFamily="34" charset="0"/>
                <a:cs typeface="Arial" pitchFamily="34" charset="0"/>
              </a:rPr>
              <a:t> </a:t>
            </a:r>
            <a:r>
              <a:rPr lang="en-US" b="1" dirty="0" err="1" smtClean="0">
                <a:latin typeface="Arial" pitchFamily="34" charset="0"/>
                <a:cs typeface="Arial" pitchFamily="34" charset="0"/>
              </a:rPr>
              <a:t>tỉnh</a:t>
            </a:r>
            <a:r>
              <a:rPr lang="en-US" b="1" dirty="0" smtClean="0">
                <a:latin typeface="Arial" pitchFamily="34" charset="0"/>
                <a:cs typeface="Arial" pitchFamily="34" charset="0"/>
              </a:rPr>
              <a:t> </a:t>
            </a:r>
            <a:r>
              <a:rPr lang="en-US" b="1" dirty="0" err="1" smtClean="0">
                <a:latin typeface="Arial" pitchFamily="34" charset="0"/>
                <a:cs typeface="Arial" pitchFamily="34" charset="0"/>
              </a:rPr>
              <a:t>thành</a:t>
            </a:r>
            <a:r>
              <a:rPr lang="en-US" b="1" dirty="0" smtClean="0">
                <a:latin typeface="Arial" pitchFamily="34" charset="0"/>
                <a:cs typeface="Arial" pitchFamily="34" charset="0"/>
              </a:rPr>
              <a:t>, </a:t>
            </a:r>
            <a:r>
              <a:rPr lang="en-US" b="1" dirty="0" err="1" smtClean="0">
                <a:latin typeface="Arial" pitchFamily="34" charset="0"/>
                <a:cs typeface="Arial" pitchFamily="34" charset="0"/>
              </a:rPr>
              <a:t>phủ</a:t>
            </a:r>
            <a:r>
              <a:rPr lang="en-US" b="1" dirty="0" smtClean="0">
                <a:latin typeface="Arial" pitchFamily="34" charset="0"/>
                <a:cs typeface="Arial" pitchFamily="34" charset="0"/>
              </a:rPr>
              <a:t> </a:t>
            </a:r>
            <a:r>
              <a:rPr lang="en-US" b="1" dirty="0" err="1" smtClean="0">
                <a:latin typeface="Arial" pitchFamily="34" charset="0"/>
                <a:cs typeface="Arial" pitchFamily="34" charset="0"/>
              </a:rPr>
              <a:t>khắp</a:t>
            </a:r>
            <a:r>
              <a:rPr lang="en-US" b="1" dirty="0" smtClean="0">
                <a:latin typeface="Arial" pitchFamily="34" charset="0"/>
                <a:cs typeface="Arial" pitchFamily="34" charset="0"/>
              </a:rPr>
              <a:t> </a:t>
            </a:r>
            <a:r>
              <a:rPr lang="en-US" b="1" dirty="0" err="1" smtClean="0">
                <a:latin typeface="Arial" pitchFamily="34" charset="0"/>
                <a:cs typeface="Arial" pitchFamily="34" charset="0"/>
              </a:rPr>
              <a:t>tới</a:t>
            </a:r>
            <a:r>
              <a:rPr lang="en-US" b="1" dirty="0" smtClean="0">
                <a:latin typeface="Arial" pitchFamily="34" charset="0"/>
                <a:cs typeface="Arial" pitchFamily="34" charset="0"/>
              </a:rPr>
              <a:t> </a:t>
            </a:r>
            <a:r>
              <a:rPr lang="en-US" b="1" dirty="0" err="1" smtClean="0">
                <a:latin typeface="Arial" pitchFamily="34" charset="0"/>
                <a:cs typeface="Arial" pitchFamily="34" charset="0"/>
              </a:rPr>
              <a:t>các</a:t>
            </a:r>
            <a:r>
              <a:rPr lang="en-US" b="1" dirty="0" smtClean="0">
                <a:latin typeface="Arial" pitchFamily="34" charset="0"/>
                <a:cs typeface="Arial" pitchFamily="34" charset="0"/>
              </a:rPr>
              <a:t> </a:t>
            </a:r>
            <a:r>
              <a:rPr lang="en-US" b="1" dirty="0" err="1" smtClean="0">
                <a:latin typeface="Arial" pitchFamily="34" charset="0"/>
                <a:cs typeface="Arial" pitchFamily="34" charset="0"/>
              </a:rPr>
              <a:t>quận</a:t>
            </a:r>
            <a:r>
              <a:rPr lang="en-US" b="1" dirty="0" smtClean="0">
                <a:latin typeface="Arial" pitchFamily="34" charset="0"/>
                <a:cs typeface="Arial" pitchFamily="34" charset="0"/>
              </a:rPr>
              <a:t>/</a:t>
            </a:r>
            <a:r>
              <a:rPr lang="en-US" b="1" dirty="0" err="1" smtClean="0">
                <a:latin typeface="Arial" pitchFamily="34" charset="0"/>
                <a:cs typeface="Arial" pitchFamily="34" charset="0"/>
              </a:rPr>
              <a:t>huyện</a:t>
            </a:r>
            <a:r>
              <a:rPr lang="en-US" b="1" dirty="0" smtClean="0">
                <a:latin typeface="Arial" pitchFamily="34" charset="0"/>
                <a:cs typeface="Arial" pitchFamily="34" charset="0"/>
              </a:rPr>
              <a:t> </a:t>
            </a:r>
            <a:r>
              <a:rPr lang="en-US" b="1" dirty="0" err="1" smtClean="0">
                <a:latin typeface="Arial" pitchFamily="34" charset="0"/>
                <a:cs typeface="Arial" pitchFamily="34" charset="0"/>
              </a:rPr>
              <a:t>trong</a:t>
            </a:r>
            <a:r>
              <a:rPr lang="en-US" b="1" dirty="0" smtClean="0">
                <a:latin typeface="Arial" pitchFamily="34" charset="0"/>
                <a:cs typeface="Arial" pitchFamily="34" charset="0"/>
              </a:rPr>
              <a:t> </a:t>
            </a:r>
            <a:r>
              <a:rPr lang="en-US" b="1" dirty="0" err="1" smtClean="0">
                <a:latin typeface="Arial" pitchFamily="34" charset="0"/>
                <a:cs typeface="Arial" pitchFamily="34" charset="0"/>
              </a:rPr>
              <a:t>cả</a:t>
            </a:r>
            <a:r>
              <a:rPr lang="en-US" b="1" dirty="0" smtClean="0">
                <a:latin typeface="Arial" pitchFamily="34" charset="0"/>
                <a:cs typeface="Arial" pitchFamily="34" charset="0"/>
              </a:rPr>
              <a:t> </a:t>
            </a:r>
            <a:r>
              <a:rPr lang="en-US" b="1" dirty="0" err="1" smtClean="0">
                <a:latin typeface="Arial" pitchFamily="34" charset="0"/>
                <a:cs typeface="Arial" pitchFamily="34" charset="0"/>
              </a:rPr>
              <a:t>nước</a:t>
            </a:r>
            <a:endParaRPr lang="en-US" dirty="0">
              <a:latin typeface="Arial" pitchFamily="34" charset="0"/>
              <a:cs typeface="Arial" pitchFamily="34" charset="0"/>
            </a:endParaRPr>
          </a:p>
        </p:txBody>
      </p:sp>
      <p:sp>
        <p:nvSpPr>
          <p:cNvPr id="16" name="Rectangle 15"/>
          <p:cNvSpPr/>
          <p:nvPr/>
        </p:nvSpPr>
        <p:spPr>
          <a:xfrm>
            <a:off x="6019799" y="2699516"/>
            <a:ext cx="5164815" cy="923330"/>
          </a:xfrm>
          <a:prstGeom prst="rect">
            <a:avLst/>
          </a:prstGeom>
        </p:spPr>
        <p:txBody>
          <a:bodyPr wrap="square">
            <a:spAutoFit/>
          </a:bodyPr>
          <a:lstStyle/>
          <a:p>
            <a:pPr lvl="0" algn="just"/>
            <a:r>
              <a:rPr lang="en-US" b="1" dirty="0" err="1" smtClean="0">
                <a:latin typeface="Arial" pitchFamily="34" charset="0"/>
                <a:cs typeface="Arial" pitchFamily="34" charset="0"/>
              </a:rPr>
              <a:t>Có</a:t>
            </a:r>
            <a:r>
              <a:rPr lang="en-US" b="1" dirty="0" smtClean="0">
                <a:latin typeface="Arial" pitchFamily="34" charset="0"/>
                <a:cs typeface="Arial" pitchFamily="34" charset="0"/>
              </a:rPr>
              <a:t> </a:t>
            </a:r>
            <a:r>
              <a:rPr lang="en-US" b="1" dirty="0" err="1" smtClean="0">
                <a:latin typeface="Arial" pitchFamily="34" charset="0"/>
                <a:cs typeface="Arial" pitchFamily="34" charset="0"/>
              </a:rPr>
              <a:t>các</a:t>
            </a:r>
            <a:r>
              <a:rPr lang="en-US" b="1" dirty="0" smtClean="0">
                <a:latin typeface="Arial" pitchFamily="34" charset="0"/>
                <a:cs typeface="Arial" pitchFamily="34" charset="0"/>
              </a:rPr>
              <a:t> </a:t>
            </a:r>
            <a:r>
              <a:rPr lang="en-US" b="1" dirty="0" err="1" smtClean="0">
                <a:latin typeface="Arial" pitchFamily="34" charset="0"/>
                <a:cs typeface="Arial" pitchFamily="34" charset="0"/>
              </a:rPr>
              <a:t>Trung</a:t>
            </a:r>
            <a:r>
              <a:rPr lang="en-US" b="1" dirty="0" smtClean="0">
                <a:latin typeface="Arial" pitchFamily="34" charset="0"/>
                <a:cs typeface="Arial" pitchFamily="34" charset="0"/>
              </a:rPr>
              <a:t> </a:t>
            </a:r>
            <a:r>
              <a:rPr lang="en-US" b="1" dirty="0" err="1" smtClean="0">
                <a:latin typeface="Arial" pitchFamily="34" charset="0"/>
                <a:cs typeface="Arial" pitchFamily="34" charset="0"/>
              </a:rPr>
              <a:t>tâm</a:t>
            </a:r>
            <a:r>
              <a:rPr lang="en-US" b="1" dirty="0" smtClean="0">
                <a:latin typeface="Arial" pitchFamily="34" charset="0"/>
                <a:cs typeface="Arial" pitchFamily="34" charset="0"/>
              </a:rPr>
              <a:t> </a:t>
            </a:r>
            <a:r>
              <a:rPr lang="en-US" b="1" dirty="0" err="1" smtClean="0">
                <a:latin typeface="Arial" pitchFamily="34" charset="0"/>
                <a:cs typeface="Arial" pitchFamily="34" charset="0"/>
              </a:rPr>
              <a:t>khai</a:t>
            </a:r>
            <a:r>
              <a:rPr lang="en-US" b="1" dirty="0" smtClean="0">
                <a:latin typeface="Arial" pitchFamily="34" charset="0"/>
                <a:cs typeface="Arial" pitchFamily="34" charset="0"/>
              </a:rPr>
              <a:t> </a:t>
            </a:r>
            <a:r>
              <a:rPr lang="en-US" b="1" dirty="0" err="1" smtClean="0">
                <a:latin typeface="Arial" pitchFamily="34" charset="0"/>
                <a:cs typeface="Arial" pitchFamily="34" charset="0"/>
              </a:rPr>
              <a:t>thác</a:t>
            </a:r>
            <a:r>
              <a:rPr lang="en-US" b="1" dirty="0" smtClean="0">
                <a:latin typeface="Arial" pitchFamily="34" charset="0"/>
                <a:cs typeface="Arial" pitchFamily="34" charset="0"/>
              </a:rPr>
              <a:t> </a:t>
            </a:r>
            <a:r>
              <a:rPr lang="en-US" b="1" dirty="0" err="1" smtClean="0">
                <a:latin typeface="Arial" pitchFamily="34" charset="0"/>
                <a:cs typeface="Arial" pitchFamily="34" charset="0"/>
              </a:rPr>
              <a:t>lớn</a:t>
            </a:r>
            <a:r>
              <a:rPr lang="en-US" b="1" dirty="0" smtClean="0">
                <a:latin typeface="Arial" pitchFamily="34" charset="0"/>
                <a:cs typeface="Arial" pitchFamily="34" charset="0"/>
              </a:rPr>
              <a:t> </a:t>
            </a:r>
            <a:r>
              <a:rPr lang="en-US" b="1" dirty="0" err="1" smtClean="0">
                <a:latin typeface="Arial" pitchFamily="34" charset="0"/>
                <a:cs typeface="Arial" pitchFamily="34" charset="0"/>
              </a:rPr>
              <a:t>đặt</a:t>
            </a:r>
            <a:r>
              <a:rPr lang="en-US" b="1" dirty="0" smtClean="0">
                <a:latin typeface="Arial" pitchFamily="34" charset="0"/>
                <a:cs typeface="Arial" pitchFamily="34" charset="0"/>
              </a:rPr>
              <a:t> </a:t>
            </a:r>
            <a:r>
              <a:rPr lang="en-US" b="1" dirty="0" err="1" smtClean="0">
                <a:latin typeface="Arial" pitchFamily="34" charset="0"/>
                <a:cs typeface="Arial" pitchFamily="34" charset="0"/>
              </a:rPr>
              <a:t>tại</a:t>
            </a:r>
            <a:r>
              <a:rPr lang="en-US" b="1" dirty="0" smtClean="0">
                <a:latin typeface="Arial" pitchFamily="34" charset="0"/>
                <a:cs typeface="Arial" pitchFamily="34" charset="0"/>
              </a:rPr>
              <a:t> </a:t>
            </a:r>
            <a:r>
              <a:rPr lang="en-US" b="1" dirty="0" err="1" smtClean="0">
                <a:latin typeface="Arial" pitchFamily="34" charset="0"/>
                <a:cs typeface="Arial" pitchFamily="34" charset="0"/>
              </a:rPr>
              <a:t>Hà</a:t>
            </a:r>
            <a:r>
              <a:rPr lang="en-US" b="1" dirty="0" smtClean="0">
                <a:latin typeface="Arial" pitchFamily="34" charset="0"/>
                <a:cs typeface="Arial" pitchFamily="34" charset="0"/>
              </a:rPr>
              <a:t> </a:t>
            </a:r>
            <a:r>
              <a:rPr lang="en-US" b="1" dirty="0" err="1" smtClean="0">
                <a:latin typeface="Arial" pitchFamily="34" charset="0"/>
                <a:cs typeface="Arial" pitchFamily="34" charset="0"/>
              </a:rPr>
              <a:t>Nội</a:t>
            </a:r>
            <a:r>
              <a:rPr lang="en-US" b="1" dirty="0" smtClean="0">
                <a:latin typeface="Arial" pitchFamily="34" charset="0"/>
                <a:cs typeface="Arial" pitchFamily="34" charset="0"/>
              </a:rPr>
              <a:t>, TP. </a:t>
            </a:r>
            <a:r>
              <a:rPr lang="en-US" b="1" dirty="0" err="1" smtClean="0">
                <a:latin typeface="Arial" pitchFamily="34" charset="0"/>
                <a:cs typeface="Arial" pitchFamily="34" charset="0"/>
              </a:rPr>
              <a:t>Hồ</a:t>
            </a:r>
            <a:r>
              <a:rPr lang="en-US" b="1" dirty="0" smtClean="0">
                <a:latin typeface="Arial" pitchFamily="34" charset="0"/>
                <a:cs typeface="Arial" pitchFamily="34" charset="0"/>
              </a:rPr>
              <a:t> </a:t>
            </a:r>
            <a:r>
              <a:rPr lang="en-US" b="1" dirty="0" err="1" smtClean="0">
                <a:latin typeface="Arial" pitchFamily="34" charset="0"/>
                <a:cs typeface="Arial" pitchFamily="34" charset="0"/>
              </a:rPr>
              <a:t>Chí</a:t>
            </a:r>
            <a:r>
              <a:rPr lang="en-US" b="1" dirty="0" smtClean="0">
                <a:latin typeface="Arial" pitchFamily="34" charset="0"/>
                <a:cs typeface="Arial" pitchFamily="34" charset="0"/>
              </a:rPr>
              <a:t> Minh, </a:t>
            </a:r>
            <a:r>
              <a:rPr lang="en-US" b="1" dirty="0" err="1" smtClean="0">
                <a:latin typeface="Arial" pitchFamily="34" charset="0"/>
                <a:cs typeface="Arial" pitchFamily="34" charset="0"/>
              </a:rPr>
              <a:t>Đà</a:t>
            </a:r>
            <a:r>
              <a:rPr lang="en-US" b="1" dirty="0" smtClean="0">
                <a:latin typeface="Arial" pitchFamily="34" charset="0"/>
                <a:cs typeface="Arial" pitchFamily="34" charset="0"/>
              </a:rPr>
              <a:t> </a:t>
            </a:r>
            <a:r>
              <a:rPr lang="en-US" b="1" dirty="0" err="1" smtClean="0">
                <a:latin typeface="Arial" pitchFamily="34" charset="0"/>
                <a:cs typeface="Arial" pitchFamily="34" charset="0"/>
              </a:rPr>
              <a:t>Nẵng</a:t>
            </a:r>
            <a:r>
              <a:rPr lang="en-US" b="1" dirty="0" smtClean="0">
                <a:latin typeface="Arial" pitchFamily="34" charset="0"/>
                <a:cs typeface="Arial" pitchFamily="34" charset="0"/>
              </a:rPr>
              <a:t> </a:t>
            </a:r>
            <a:r>
              <a:rPr lang="en-US" b="1" dirty="0" err="1" smtClean="0">
                <a:latin typeface="Arial" pitchFamily="34" charset="0"/>
                <a:cs typeface="Arial" pitchFamily="34" charset="0"/>
              </a:rPr>
              <a:t>để</a:t>
            </a:r>
            <a:r>
              <a:rPr lang="en-US" b="1" dirty="0" smtClean="0">
                <a:latin typeface="Arial" pitchFamily="34" charset="0"/>
                <a:cs typeface="Arial" pitchFamily="34" charset="0"/>
              </a:rPr>
              <a:t> </a:t>
            </a:r>
            <a:r>
              <a:rPr lang="en-US" b="1" dirty="0" err="1" smtClean="0">
                <a:latin typeface="Arial" pitchFamily="34" charset="0"/>
                <a:cs typeface="Arial" pitchFamily="34" charset="0"/>
              </a:rPr>
              <a:t>khai</a:t>
            </a:r>
            <a:r>
              <a:rPr lang="en-US" b="1" dirty="0" smtClean="0">
                <a:latin typeface="Arial" pitchFamily="34" charset="0"/>
                <a:cs typeface="Arial" pitchFamily="34" charset="0"/>
              </a:rPr>
              <a:t> </a:t>
            </a:r>
            <a:r>
              <a:rPr lang="en-US" b="1" dirty="0" err="1" smtClean="0">
                <a:latin typeface="Arial" pitchFamily="34" charset="0"/>
                <a:cs typeface="Arial" pitchFamily="34" charset="0"/>
              </a:rPr>
              <a:t>thác</a:t>
            </a:r>
            <a:r>
              <a:rPr lang="en-US" b="1" dirty="0" smtClean="0">
                <a:latin typeface="Arial" pitchFamily="34" charset="0"/>
                <a:cs typeface="Arial" pitchFamily="34" charset="0"/>
              </a:rPr>
              <a:t>, </a:t>
            </a:r>
            <a:r>
              <a:rPr lang="en-US" b="1" dirty="0" err="1" smtClean="0">
                <a:latin typeface="Arial" pitchFamily="34" charset="0"/>
                <a:cs typeface="Arial" pitchFamily="34" charset="0"/>
              </a:rPr>
              <a:t>trung</a:t>
            </a:r>
            <a:r>
              <a:rPr lang="en-US" b="1" dirty="0" smtClean="0">
                <a:latin typeface="Arial" pitchFamily="34" charset="0"/>
                <a:cs typeface="Arial" pitchFamily="34" charset="0"/>
              </a:rPr>
              <a:t> </a:t>
            </a:r>
            <a:r>
              <a:rPr lang="en-US" b="1" dirty="0" err="1" smtClean="0">
                <a:latin typeface="Arial" pitchFamily="34" charset="0"/>
                <a:cs typeface="Arial" pitchFamily="34" charset="0"/>
              </a:rPr>
              <a:t>chuyển</a:t>
            </a:r>
            <a:r>
              <a:rPr lang="en-US" b="1" dirty="0" smtClean="0">
                <a:latin typeface="Arial" pitchFamily="34" charset="0"/>
                <a:cs typeface="Arial" pitchFamily="34" charset="0"/>
              </a:rPr>
              <a:t> </a:t>
            </a:r>
            <a:r>
              <a:rPr lang="en-US" b="1" dirty="0" err="1" smtClean="0">
                <a:latin typeface="Arial" pitchFamily="34" charset="0"/>
                <a:cs typeface="Arial" pitchFamily="34" charset="0"/>
              </a:rPr>
              <a:t>hàng</a:t>
            </a:r>
            <a:r>
              <a:rPr lang="en-US" b="1" dirty="0" smtClean="0">
                <a:latin typeface="Arial" pitchFamily="34" charset="0"/>
                <a:cs typeface="Arial" pitchFamily="34" charset="0"/>
              </a:rPr>
              <a:t> </a:t>
            </a:r>
            <a:r>
              <a:rPr lang="en-US" b="1" dirty="0" err="1" smtClean="0">
                <a:latin typeface="Arial" pitchFamily="34" charset="0"/>
                <a:cs typeface="Arial" pitchFamily="34" charset="0"/>
              </a:rPr>
              <a:t>hoá</a:t>
            </a:r>
            <a:r>
              <a:rPr lang="en-US" b="1" dirty="0" smtClean="0">
                <a:latin typeface="Arial" pitchFamily="34" charset="0"/>
                <a:cs typeface="Arial" pitchFamily="34" charset="0"/>
              </a:rPr>
              <a:t>, </a:t>
            </a:r>
            <a:r>
              <a:rPr lang="en-US" b="1" dirty="0" err="1" smtClean="0">
                <a:latin typeface="Arial" pitchFamily="34" charset="0"/>
                <a:cs typeface="Arial" pitchFamily="34" charset="0"/>
              </a:rPr>
              <a:t>tài</a:t>
            </a:r>
            <a:r>
              <a:rPr lang="en-US" b="1" dirty="0" smtClean="0">
                <a:latin typeface="Arial" pitchFamily="34" charset="0"/>
                <a:cs typeface="Arial" pitchFamily="34" charset="0"/>
              </a:rPr>
              <a:t> </a:t>
            </a:r>
            <a:r>
              <a:rPr lang="en-US" b="1" dirty="0" err="1" smtClean="0">
                <a:latin typeface="Arial" pitchFamily="34" charset="0"/>
                <a:cs typeface="Arial" pitchFamily="34" charset="0"/>
              </a:rPr>
              <a:t>liệu</a:t>
            </a:r>
            <a:endParaRPr lang="en-US" dirty="0">
              <a:latin typeface="Arial" pitchFamily="34" charset="0"/>
              <a:cs typeface="Arial" pitchFamily="34" charset="0"/>
            </a:endParaRPr>
          </a:p>
        </p:txBody>
      </p:sp>
      <p:sp>
        <p:nvSpPr>
          <p:cNvPr id="17" name="Rectangle 16"/>
          <p:cNvSpPr/>
          <p:nvPr/>
        </p:nvSpPr>
        <p:spPr>
          <a:xfrm>
            <a:off x="6019799" y="3942523"/>
            <a:ext cx="5260777" cy="923330"/>
          </a:xfrm>
          <a:prstGeom prst="rect">
            <a:avLst/>
          </a:prstGeom>
        </p:spPr>
        <p:txBody>
          <a:bodyPr wrap="square">
            <a:spAutoFit/>
          </a:bodyPr>
          <a:lstStyle/>
          <a:p>
            <a:pPr lvl="0" algn="just"/>
            <a:r>
              <a:rPr lang="en-US" b="1" dirty="0" err="1" smtClean="0">
                <a:latin typeface="Arial" pitchFamily="34" charset="0"/>
                <a:cs typeface="Arial" pitchFamily="34" charset="0"/>
              </a:rPr>
              <a:t>Hệ</a:t>
            </a:r>
            <a:r>
              <a:rPr lang="en-US" b="1" dirty="0" smtClean="0">
                <a:latin typeface="Arial" pitchFamily="34" charset="0"/>
                <a:cs typeface="Arial" pitchFamily="34" charset="0"/>
              </a:rPr>
              <a:t> </a:t>
            </a:r>
            <a:r>
              <a:rPr lang="en-US" b="1" dirty="0" err="1" smtClean="0">
                <a:latin typeface="Arial" pitchFamily="34" charset="0"/>
                <a:cs typeface="Arial" pitchFamily="34" charset="0"/>
              </a:rPr>
              <a:t>thống</a:t>
            </a:r>
            <a:r>
              <a:rPr lang="en-US" b="1" dirty="0" smtClean="0">
                <a:latin typeface="Arial" pitchFamily="34" charset="0"/>
                <a:cs typeface="Arial" pitchFamily="34" charset="0"/>
              </a:rPr>
              <a:t> </a:t>
            </a:r>
            <a:r>
              <a:rPr lang="en-US" b="1" dirty="0" err="1" smtClean="0">
                <a:latin typeface="Arial" pitchFamily="34" charset="0"/>
                <a:cs typeface="Arial" pitchFamily="34" charset="0"/>
              </a:rPr>
              <a:t>các</a:t>
            </a:r>
            <a:r>
              <a:rPr lang="en-US" b="1" dirty="0" smtClean="0">
                <a:latin typeface="Arial" pitchFamily="34" charset="0"/>
                <a:cs typeface="Arial" pitchFamily="34" charset="0"/>
              </a:rPr>
              <a:t> Trung </a:t>
            </a:r>
            <a:r>
              <a:rPr lang="en-US" b="1" dirty="0" err="1" smtClean="0">
                <a:latin typeface="Arial" pitchFamily="34" charset="0"/>
                <a:cs typeface="Arial" pitchFamily="34" charset="0"/>
              </a:rPr>
              <a:t>tâm</a:t>
            </a:r>
            <a:r>
              <a:rPr lang="en-US" b="1" dirty="0" smtClean="0">
                <a:latin typeface="Arial" pitchFamily="34" charset="0"/>
                <a:cs typeface="Arial" pitchFamily="34" charset="0"/>
              </a:rPr>
              <a:t> </a:t>
            </a:r>
            <a:r>
              <a:rPr lang="en-US" b="1" dirty="0" err="1" smtClean="0">
                <a:latin typeface="Arial" pitchFamily="34" charset="0"/>
                <a:cs typeface="Arial" pitchFamily="34" charset="0"/>
              </a:rPr>
              <a:t>khai</a:t>
            </a:r>
            <a:r>
              <a:rPr lang="en-US" b="1" dirty="0" smtClean="0">
                <a:latin typeface="Arial" pitchFamily="34" charset="0"/>
                <a:cs typeface="Arial" pitchFamily="34" charset="0"/>
              </a:rPr>
              <a:t> </a:t>
            </a:r>
            <a:r>
              <a:rPr lang="en-US" b="1" dirty="0" err="1" smtClean="0">
                <a:latin typeface="Arial" pitchFamily="34" charset="0"/>
                <a:cs typeface="Arial" pitchFamily="34" charset="0"/>
              </a:rPr>
              <a:t>thác</a:t>
            </a:r>
            <a:r>
              <a:rPr lang="en-US" b="1" dirty="0" smtClean="0">
                <a:latin typeface="Arial" pitchFamily="34" charset="0"/>
                <a:cs typeface="Arial" pitchFamily="34" charset="0"/>
              </a:rPr>
              <a:t> </a:t>
            </a:r>
            <a:r>
              <a:rPr lang="en-US" b="1" dirty="0" err="1" smtClean="0">
                <a:latin typeface="Arial" pitchFamily="34" charset="0"/>
                <a:cs typeface="Arial" pitchFamily="34" charset="0"/>
              </a:rPr>
              <a:t>được</a:t>
            </a:r>
            <a:r>
              <a:rPr lang="en-US" b="1" dirty="0" smtClean="0">
                <a:latin typeface="Arial" pitchFamily="34" charset="0"/>
                <a:cs typeface="Arial" pitchFamily="34" charset="0"/>
              </a:rPr>
              <a:t> </a:t>
            </a:r>
            <a:r>
              <a:rPr lang="en-US" b="1" dirty="0" err="1" smtClean="0">
                <a:latin typeface="Arial" pitchFamily="34" charset="0"/>
                <a:cs typeface="Arial" pitchFamily="34" charset="0"/>
              </a:rPr>
              <a:t>trang</a:t>
            </a:r>
            <a:r>
              <a:rPr lang="en-US" b="1" dirty="0" smtClean="0">
                <a:latin typeface="Arial" pitchFamily="34" charset="0"/>
                <a:cs typeface="Arial" pitchFamily="34" charset="0"/>
              </a:rPr>
              <a:t> </a:t>
            </a:r>
            <a:r>
              <a:rPr lang="en-US" b="1" dirty="0" err="1" smtClean="0">
                <a:latin typeface="Arial" pitchFamily="34" charset="0"/>
                <a:cs typeface="Arial" pitchFamily="34" charset="0"/>
              </a:rPr>
              <a:t>bị</a:t>
            </a:r>
            <a:r>
              <a:rPr lang="en-US" b="1" dirty="0" smtClean="0">
                <a:latin typeface="Arial" pitchFamily="34" charset="0"/>
                <a:cs typeface="Arial" pitchFamily="34" charset="0"/>
              </a:rPr>
              <a:t> </a:t>
            </a:r>
            <a:r>
              <a:rPr lang="en-US" b="1" dirty="0" err="1" smtClean="0">
                <a:latin typeface="Arial" pitchFamily="34" charset="0"/>
                <a:cs typeface="Arial" pitchFamily="34" charset="0"/>
              </a:rPr>
              <a:t>hệ</a:t>
            </a:r>
            <a:r>
              <a:rPr lang="en-US" b="1" dirty="0" smtClean="0">
                <a:latin typeface="Arial" pitchFamily="34" charset="0"/>
                <a:cs typeface="Arial" pitchFamily="34" charset="0"/>
              </a:rPr>
              <a:t> </a:t>
            </a:r>
            <a:r>
              <a:rPr lang="en-US" b="1" dirty="0" err="1" smtClean="0">
                <a:latin typeface="Arial" pitchFamily="34" charset="0"/>
                <a:cs typeface="Arial" pitchFamily="34" charset="0"/>
              </a:rPr>
              <a:t>thống</a:t>
            </a:r>
            <a:r>
              <a:rPr lang="en-US" b="1" dirty="0" smtClean="0">
                <a:latin typeface="Arial" pitchFamily="34" charset="0"/>
                <a:cs typeface="Arial" pitchFamily="34" charset="0"/>
              </a:rPr>
              <a:t> </a:t>
            </a:r>
            <a:r>
              <a:rPr lang="en-US" b="1" dirty="0" err="1" smtClean="0">
                <a:latin typeface="Arial" pitchFamily="34" charset="0"/>
                <a:cs typeface="Arial" pitchFamily="34" charset="0"/>
              </a:rPr>
              <a:t>băng</a:t>
            </a:r>
            <a:r>
              <a:rPr lang="en-US" b="1" dirty="0" smtClean="0">
                <a:latin typeface="Arial" pitchFamily="34" charset="0"/>
                <a:cs typeface="Arial" pitchFamily="34" charset="0"/>
              </a:rPr>
              <a:t> </a:t>
            </a:r>
            <a:r>
              <a:rPr lang="en-US" b="1" dirty="0" err="1" smtClean="0">
                <a:latin typeface="Arial" pitchFamily="34" charset="0"/>
                <a:cs typeface="Arial" pitchFamily="34" charset="0"/>
              </a:rPr>
              <a:t>tải</a:t>
            </a:r>
            <a:r>
              <a:rPr lang="en-US" b="1" dirty="0" smtClean="0">
                <a:latin typeface="Arial" pitchFamily="34" charset="0"/>
                <a:cs typeface="Arial" pitchFamily="34" charset="0"/>
              </a:rPr>
              <a:t>, </a:t>
            </a:r>
            <a:r>
              <a:rPr lang="en-US" b="1" dirty="0" err="1" smtClean="0">
                <a:latin typeface="Arial" pitchFamily="34" charset="0"/>
                <a:cs typeface="Arial" pitchFamily="34" charset="0"/>
              </a:rPr>
              <a:t>băng</a:t>
            </a:r>
            <a:r>
              <a:rPr lang="en-US" b="1" dirty="0" smtClean="0">
                <a:latin typeface="Arial" pitchFamily="34" charset="0"/>
                <a:cs typeface="Arial" pitchFamily="34" charset="0"/>
              </a:rPr>
              <a:t> </a:t>
            </a:r>
            <a:r>
              <a:rPr lang="en-US" b="1" dirty="0" err="1" smtClean="0">
                <a:latin typeface="Arial" pitchFamily="34" charset="0"/>
                <a:cs typeface="Arial" pitchFamily="34" charset="0"/>
              </a:rPr>
              <a:t>chuyền</a:t>
            </a:r>
            <a:r>
              <a:rPr lang="en-US" b="1" dirty="0" smtClean="0">
                <a:latin typeface="Arial" pitchFamily="34" charset="0"/>
                <a:cs typeface="Arial" pitchFamily="34" charset="0"/>
              </a:rPr>
              <a:t> chia </a:t>
            </a:r>
            <a:r>
              <a:rPr lang="en-US" b="1" dirty="0" err="1" smtClean="0">
                <a:latin typeface="Arial" pitchFamily="34" charset="0"/>
                <a:cs typeface="Arial" pitchFamily="34" charset="0"/>
              </a:rPr>
              <a:t>chọn</a:t>
            </a:r>
            <a:r>
              <a:rPr lang="en-US" b="1" dirty="0" smtClean="0">
                <a:latin typeface="Arial" pitchFamily="34" charset="0"/>
                <a:cs typeface="Arial" pitchFamily="34" charset="0"/>
              </a:rPr>
              <a:t>, </a:t>
            </a:r>
            <a:r>
              <a:rPr lang="en-US" b="1" dirty="0" err="1" smtClean="0">
                <a:latin typeface="Arial" pitchFamily="34" charset="0"/>
                <a:cs typeface="Arial" pitchFamily="34" charset="0"/>
              </a:rPr>
              <a:t>ứng</a:t>
            </a:r>
            <a:r>
              <a:rPr lang="en-US" b="1" dirty="0" smtClean="0">
                <a:latin typeface="Arial" pitchFamily="34" charset="0"/>
                <a:cs typeface="Arial" pitchFamily="34" charset="0"/>
              </a:rPr>
              <a:t> </a:t>
            </a:r>
            <a:r>
              <a:rPr lang="en-US" b="1" dirty="0" err="1" smtClean="0">
                <a:latin typeface="Arial" pitchFamily="34" charset="0"/>
                <a:cs typeface="Arial" pitchFamily="34" charset="0"/>
              </a:rPr>
              <a:t>dụng</a:t>
            </a:r>
            <a:r>
              <a:rPr lang="en-US" b="1" dirty="0" smtClean="0">
                <a:latin typeface="Arial" pitchFamily="34" charset="0"/>
                <a:cs typeface="Arial" pitchFamily="34" charset="0"/>
              </a:rPr>
              <a:t> </a:t>
            </a:r>
            <a:r>
              <a:rPr lang="en-US" b="1" dirty="0" err="1" smtClean="0">
                <a:latin typeface="Arial" pitchFamily="34" charset="0"/>
                <a:cs typeface="Arial" pitchFamily="34" charset="0"/>
              </a:rPr>
              <a:t>phần</a:t>
            </a:r>
            <a:r>
              <a:rPr lang="en-US" b="1" dirty="0" smtClean="0">
                <a:latin typeface="Arial" pitchFamily="34" charset="0"/>
                <a:cs typeface="Arial" pitchFamily="34" charset="0"/>
              </a:rPr>
              <a:t> </a:t>
            </a:r>
            <a:r>
              <a:rPr lang="en-US" b="1" dirty="0" err="1" smtClean="0">
                <a:latin typeface="Arial" pitchFamily="34" charset="0"/>
                <a:cs typeface="Arial" pitchFamily="34" charset="0"/>
              </a:rPr>
              <a:t>mềm</a:t>
            </a:r>
            <a:r>
              <a:rPr lang="en-US" b="1" dirty="0" smtClean="0">
                <a:latin typeface="Arial" pitchFamily="34" charset="0"/>
                <a:cs typeface="Arial" pitchFamily="34" charset="0"/>
              </a:rPr>
              <a:t> </a:t>
            </a:r>
            <a:r>
              <a:rPr lang="en-US" b="1" dirty="0" err="1" smtClean="0">
                <a:latin typeface="Arial" pitchFamily="34" charset="0"/>
                <a:cs typeface="Arial" pitchFamily="34" charset="0"/>
              </a:rPr>
              <a:t>quản</a:t>
            </a:r>
            <a:r>
              <a:rPr lang="en-US" b="1" dirty="0" smtClean="0">
                <a:latin typeface="Arial" pitchFamily="34" charset="0"/>
                <a:cs typeface="Arial" pitchFamily="34" charset="0"/>
              </a:rPr>
              <a:t> </a:t>
            </a:r>
            <a:r>
              <a:rPr lang="en-US" b="1" dirty="0" err="1" smtClean="0">
                <a:latin typeface="Arial" pitchFamily="34" charset="0"/>
                <a:cs typeface="Arial" pitchFamily="34" charset="0"/>
              </a:rPr>
              <a:t>lý</a:t>
            </a:r>
            <a:r>
              <a:rPr lang="en-US" b="1" dirty="0" smtClean="0">
                <a:latin typeface="Arial" pitchFamily="34" charset="0"/>
                <a:cs typeface="Arial" pitchFamily="34" charset="0"/>
              </a:rPr>
              <a:t>, </a:t>
            </a:r>
            <a:r>
              <a:rPr lang="en-US" b="1" dirty="0" err="1" smtClean="0">
                <a:latin typeface="Arial" pitchFamily="34" charset="0"/>
                <a:cs typeface="Arial" pitchFamily="34" charset="0"/>
              </a:rPr>
              <a:t>sản</a:t>
            </a:r>
            <a:r>
              <a:rPr lang="en-US" b="1" dirty="0" smtClean="0">
                <a:latin typeface="Arial" pitchFamily="34" charset="0"/>
                <a:cs typeface="Arial" pitchFamily="34" charset="0"/>
              </a:rPr>
              <a:t> </a:t>
            </a:r>
            <a:r>
              <a:rPr lang="en-US" b="1" dirty="0" err="1" smtClean="0">
                <a:latin typeface="Arial" pitchFamily="34" charset="0"/>
                <a:cs typeface="Arial" pitchFamily="34" charset="0"/>
              </a:rPr>
              <a:t>xuất</a:t>
            </a:r>
            <a:endParaRPr lang="en-US" dirty="0">
              <a:latin typeface="Arial" pitchFamily="34" charset="0"/>
              <a:cs typeface="Arial" pitchFamily="34" charset="0"/>
            </a:endParaRPr>
          </a:p>
        </p:txBody>
      </p:sp>
      <p:grpSp>
        <p:nvGrpSpPr>
          <p:cNvPr id="18" name="Group 6"/>
          <p:cNvGrpSpPr>
            <a:grpSpLocks/>
          </p:cNvGrpSpPr>
          <p:nvPr/>
        </p:nvGrpSpPr>
        <p:grpSpPr bwMode="auto">
          <a:xfrm>
            <a:off x="5941101" y="5363812"/>
            <a:ext cx="5462389" cy="1161532"/>
            <a:chOff x="1344" y="1680"/>
            <a:chExt cx="2928" cy="448"/>
          </a:xfrm>
        </p:grpSpPr>
        <p:sp>
          <p:nvSpPr>
            <p:cNvPr id="19" name="Freeform 7"/>
            <p:cNvSpPr>
              <a:spLocks/>
            </p:cNvSpPr>
            <p:nvPr/>
          </p:nvSpPr>
          <p:spPr bwMode="gray">
            <a:xfrm>
              <a:off x="1440" y="1938"/>
              <a:ext cx="2736" cy="190"/>
            </a:xfrm>
            <a:custGeom>
              <a:avLst/>
              <a:gdLst/>
              <a:ahLst/>
              <a:cxnLst>
                <a:cxn ang="0">
                  <a:pos x="1120" y="252"/>
                </a:cxn>
                <a:cxn ang="0">
                  <a:pos x="1116" y="250"/>
                </a:cxn>
                <a:cxn ang="0">
                  <a:pos x="1100" y="246"/>
                </a:cxn>
                <a:cxn ang="0">
                  <a:pos x="1074" y="240"/>
                </a:cxn>
                <a:cxn ang="0">
                  <a:pos x="1038" y="232"/>
                </a:cxn>
                <a:cxn ang="0">
                  <a:pos x="992" y="222"/>
                </a:cxn>
                <a:cxn ang="0">
                  <a:pos x="938" y="212"/>
                </a:cxn>
                <a:cxn ang="0">
                  <a:pos x="876" y="204"/>
                </a:cxn>
                <a:cxn ang="0">
                  <a:pos x="806" y="196"/>
                </a:cxn>
                <a:cxn ang="0">
                  <a:pos x="730" y="190"/>
                </a:cxn>
                <a:cxn ang="0">
                  <a:pos x="646" y="184"/>
                </a:cxn>
                <a:cxn ang="0">
                  <a:pos x="556" y="184"/>
                </a:cxn>
                <a:cxn ang="0">
                  <a:pos x="466" y="184"/>
                </a:cxn>
                <a:cxn ang="0">
                  <a:pos x="384" y="190"/>
                </a:cxn>
                <a:cxn ang="0">
                  <a:pos x="308" y="196"/>
                </a:cxn>
                <a:cxn ang="0">
                  <a:pos x="238" y="204"/>
                </a:cxn>
                <a:cxn ang="0">
                  <a:pos x="178" y="212"/>
                </a:cxn>
                <a:cxn ang="0">
                  <a:pos x="126" y="222"/>
                </a:cxn>
                <a:cxn ang="0">
                  <a:pos x="82" y="232"/>
                </a:cxn>
                <a:cxn ang="0">
                  <a:pos x="46" y="240"/>
                </a:cxn>
                <a:cxn ang="0">
                  <a:pos x="20" y="246"/>
                </a:cxn>
                <a:cxn ang="0">
                  <a:pos x="6" y="250"/>
                </a:cxn>
                <a:cxn ang="0">
                  <a:pos x="0" y="252"/>
                </a:cxn>
                <a:cxn ang="0">
                  <a:pos x="0" y="62"/>
                </a:cxn>
                <a:cxn ang="0">
                  <a:pos x="560" y="0"/>
                </a:cxn>
                <a:cxn ang="0">
                  <a:pos x="1120" y="62"/>
                </a:cxn>
                <a:cxn ang="0">
                  <a:pos x="1120" y="252"/>
                </a:cxn>
                <a:cxn ang="0">
                  <a:pos x="1120" y="252"/>
                </a:cxn>
              </a:cxnLst>
              <a:rect l="0" t="0" r="r" b="b"/>
              <a:pathLst>
                <a:path w="1120" h="252">
                  <a:moveTo>
                    <a:pt x="1120" y="252"/>
                  </a:moveTo>
                  <a:lnTo>
                    <a:pt x="1116" y="250"/>
                  </a:lnTo>
                  <a:lnTo>
                    <a:pt x="1100" y="246"/>
                  </a:lnTo>
                  <a:lnTo>
                    <a:pt x="1074" y="240"/>
                  </a:lnTo>
                  <a:lnTo>
                    <a:pt x="1038" y="232"/>
                  </a:lnTo>
                  <a:lnTo>
                    <a:pt x="992" y="222"/>
                  </a:lnTo>
                  <a:lnTo>
                    <a:pt x="938" y="212"/>
                  </a:lnTo>
                  <a:lnTo>
                    <a:pt x="876" y="204"/>
                  </a:lnTo>
                  <a:lnTo>
                    <a:pt x="806" y="196"/>
                  </a:lnTo>
                  <a:lnTo>
                    <a:pt x="730" y="190"/>
                  </a:lnTo>
                  <a:lnTo>
                    <a:pt x="646" y="184"/>
                  </a:lnTo>
                  <a:lnTo>
                    <a:pt x="556" y="184"/>
                  </a:lnTo>
                  <a:lnTo>
                    <a:pt x="466" y="184"/>
                  </a:lnTo>
                  <a:lnTo>
                    <a:pt x="384" y="190"/>
                  </a:lnTo>
                  <a:lnTo>
                    <a:pt x="308" y="196"/>
                  </a:lnTo>
                  <a:lnTo>
                    <a:pt x="238" y="204"/>
                  </a:lnTo>
                  <a:lnTo>
                    <a:pt x="178" y="212"/>
                  </a:lnTo>
                  <a:lnTo>
                    <a:pt x="126" y="222"/>
                  </a:lnTo>
                  <a:lnTo>
                    <a:pt x="82" y="232"/>
                  </a:lnTo>
                  <a:lnTo>
                    <a:pt x="46" y="240"/>
                  </a:lnTo>
                  <a:lnTo>
                    <a:pt x="20" y="246"/>
                  </a:lnTo>
                  <a:lnTo>
                    <a:pt x="6" y="250"/>
                  </a:lnTo>
                  <a:lnTo>
                    <a:pt x="0" y="252"/>
                  </a:lnTo>
                  <a:lnTo>
                    <a:pt x="0" y="62"/>
                  </a:lnTo>
                  <a:lnTo>
                    <a:pt x="560" y="0"/>
                  </a:lnTo>
                  <a:lnTo>
                    <a:pt x="1120" y="62"/>
                  </a:lnTo>
                  <a:lnTo>
                    <a:pt x="1120" y="252"/>
                  </a:lnTo>
                  <a:lnTo>
                    <a:pt x="1120" y="252"/>
                  </a:lnTo>
                  <a:close/>
                </a:path>
              </a:pathLst>
            </a:custGeom>
            <a:solidFill>
              <a:srgbClr val="808080"/>
            </a:solidFill>
            <a:ln w="0">
              <a:noFill/>
              <a:prstDash val="solid"/>
              <a:round/>
              <a:headEnd/>
              <a:tailEnd/>
            </a:ln>
          </p:spPr>
          <p:txBody>
            <a:bodyPr/>
            <a:lstStyle/>
            <a:p>
              <a:endParaRPr lang="en-US"/>
            </a:p>
          </p:txBody>
        </p:sp>
        <p:sp>
          <p:nvSpPr>
            <p:cNvPr id="20" name="Rectangle 8"/>
            <p:cNvSpPr>
              <a:spLocks noChangeArrowheads="1"/>
            </p:cNvSpPr>
            <p:nvPr/>
          </p:nvSpPr>
          <p:spPr bwMode="gray">
            <a:xfrm>
              <a:off x="1344" y="1680"/>
              <a:ext cx="2928" cy="393"/>
            </a:xfrm>
            <a:prstGeom prst="rect">
              <a:avLst/>
            </a:prstGeom>
            <a:gradFill rotWithShape="1">
              <a:gsLst>
                <a:gs pos="0">
                  <a:srgbClr val="EAB764">
                    <a:gamma/>
                    <a:tint val="42353"/>
                    <a:invGamma/>
                  </a:srgbClr>
                </a:gs>
                <a:gs pos="100000">
                  <a:srgbClr val="EAB764"/>
                </a:gs>
              </a:gsLst>
              <a:lin ang="2700000" scaled="1"/>
            </a:gradFill>
            <a:ln w="9525" algn="ctr">
              <a:noFill/>
              <a:miter lim="800000"/>
              <a:headEnd/>
              <a:tailEnd/>
            </a:ln>
            <a:effectLst/>
          </p:spPr>
          <p:txBody>
            <a:bodyPr wrap="none" anchor="ctr"/>
            <a:lstStyle/>
            <a:p>
              <a:endParaRPr lang="en-US" dirty="0"/>
            </a:p>
          </p:txBody>
        </p:sp>
      </p:grpSp>
      <p:sp>
        <p:nvSpPr>
          <p:cNvPr id="21" name="Rectangle 20"/>
          <p:cNvSpPr/>
          <p:nvPr/>
        </p:nvSpPr>
        <p:spPr>
          <a:xfrm>
            <a:off x="6019800" y="5273332"/>
            <a:ext cx="5383690" cy="1107996"/>
          </a:xfrm>
          <a:prstGeom prst="rect">
            <a:avLst/>
          </a:prstGeom>
        </p:spPr>
        <p:txBody>
          <a:bodyPr wrap="square">
            <a:spAutoFit/>
          </a:bodyPr>
          <a:lstStyle/>
          <a:p>
            <a:pPr lvl="0" algn="just"/>
            <a:r>
              <a:rPr lang="en-US" b="1" dirty="0" err="1" smtClean="0">
                <a:latin typeface="Arial" pitchFamily="34" charset="0"/>
                <a:cs typeface="Arial" pitchFamily="34" charset="0"/>
              </a:rPr>
              <a:t>Khai</a:t>
            </a:r>
            <a:r>
              <a:rPr lang="en-US" b="1" dirty="0" smtClean="0">
                <a:latin typeface="Arial" pitchFamily="34" charset="0"/>
                <a:cs typeface="Arial" pitchFamily="34" charset="0"/>
              </a:rPr>
              <a:t> </a:t>
            </a:r>
            <a:r>
              <a:rPr lang="en-US" b="1" dirty="0" err="1" smtClean="0">
                <a:latin typeface="Arial" pitchFamily="34" charset="0"/>
                <a:cs typeface="Arial" pitchFamily="34" charset="0"/>
              </a:rPr>
              <a:t>thác</a:t>
            </a:r>
            <a:r>
              <a:rPr lang="en-US" b="1" dirty="0" smtClean="0">
                <a:latin typeface="Arial" pitchFamily="34" charset="0"/>
                <a:cs typeface="Arial" pitchFamily="34" charset="0"/>
              </a:rPr>
              <a:t> </a:t>
            </a:r>
            <a:r>
              <a:rPr lang="en-US" sz="2400" b="1" dirty="0" smtClean="0">
                <a:solidFill>
                  <a:srgbClr val="FF481D"/>
                </a:solidFill>
                <a:latin typeface="Arial" pitchFamily="34" charset="0"/>
                <a:cs typeface="Arial" pitchFamily="34" charset="0"/>
              </a:rPr>
              <a:t>2.650.000</a:t>
            </a:r>
            <a:r>
              <a:rPr lang="en-US" b="1" dirty="0" smtClean="0">
                <a:latin typeface="Arial" pitchFamily="34" charset="0"/>
                <a:cs typeface="Arial" pitchFamily="34" charset="0"/>
              </a:rPr>
              <a:t> </a:t>
            </a:r>
            <a:r>
              <a:rPr lang="en-US" b="1" dirty="0" err="1" smtClean="0">
                <a:latin typeface="Arial" pitchFamily="34" charset="0"/>
                <a:cs typeface="Arial" pitchFamily="34" charset="0"/>
              </a:rPr>
              <a:t>lượt</a:t>
            </a:r>
            <a:r>
              <a:rPr lang="en-US" b="1" dirty="0" smtClean="0">
                <a:latin typeface="Arial" pitchFamily="34" charset="0"/>
                <a:cs typeface="Arial" pitchFamily="34" charset="0"/>
              </a:rPr>
              <a:t> </a:t>
            </a:r>
            <a:r>
              <a:rPr lang="en-US" b="1" dirty="0" err="1" smtClean="0">
                <a:latin typeface="Arial" pitchFamily="34" charset="0"/>
                <a:cs typeface="Arial" pitchFamily="34" charset="0"/>
              </a:rPr>
              <a:t>bưu</a:t>
            </a:r>
            <a:r>
              <a:rPr lang="en-US" b="1" dirty="0" smtClean="0">
                <a:latin typeface="Arial" pitchFamily="34" charset="0"/>
                <a:cs typeface="Arial" pitchFamily="34" charset="0"/>
              </a:rPr>
              <a:t> </a:t>
            </a:r>
            <a:r>
              <a:rPr lang="en-US" b="1" dirty="0" err="1" smtClean="0">
                <a:latin typeface="Arial" pitchFamily="34" charset="0"/>
                <a:cs typeface="Arial" pitchFamily="34" charset="0"/>
              </a:rPr>
              <a:t>gửi</a:t>
            </a:r>
            <a:r>
              <a:rPr lang="en-US" b="1" dirty="0" smtClean="0">
                <a:latin typeface="Arial" pitchFamily="34" charset="0"/>
                <a:cs typeface="Arial" pitchFamily="34" charset="0"/>
              </a:rPr>
              <a:t>/</a:t>
            </a:r>
            <a:r>
              <a:rPr lang="en-US" b="1" dirty="0" err="1" smtClean="0">
                <a:latin typeface="Arial" pitchFamily="34" charset="0"/>
                <a:cs typeface="Arial" pitchFamily="34" charset="0"/>
              </a:rPr>
              <a:t>ngày</a:t>
            </a:r>
            <a:r>
              <a:rPr lang="en-US" b="1" dirty="0" smtClean="0">
                <a:latin typeface="Arial" pitchFamily="34" charset="0"/>
                <a:cs typeface="Arial" pitchFamily="34" charset="0"/>
              </a:rPr>
              <a:t>;</a:t>
            </a:r>
            <a:r>
              <a:rPr lang="en-US" b="1" dirty="0">
                <a:solidFill>
                  <a:srgbClr val="FF481D"/>
                </a:solidFill>
                <a:latin typeface="Arial" pitchFamily="34" charset="0"/>
                <a:cs typeface="Arial" pitchFamily="34" charset="0"/>
              </a:rPr>
              <a:t> </a:t>
            </a:r>
            <a:r>
              <a:rPr lang="en-US" sz="2400" b="1" dirty="0" smtClean="0">
                <a:solidFill>
                  <a:srgbClr val="FF481D"/>
                </a:solidFill>
                <a:latin typeface="Arial" pitchFamily="34" charset="0"/>
                <a:cs typeface="Arial" pitchFamily="34" charset="0"/>
              </a:rPr>
              <a:t>250.000</a:t>
            </a:r>
            <a:r>
              <a:rPr lang="en-US" b="1" dirty="0" smtClean="0">
                <a:solidFill>
                  <a:srgbClr val="FF481D"/>
                </a:solidFill>
                <a:latin typeface="Arial" pitchFamily="34" charset="0"/>
                <a:cs typeface="Arial" pitchFamily="34" charset="0"/>
              </a:rPr>
              <a:t> </a:t>
            </a:r>
            <a:r>
              <a:rPr lang="en-US" b="1" dirty="0" err="1">
                <a:latin typeface="Arial" pitchFamily="34" charset="0"/>
                <a:cs typeface="Arial" pitchFamily="34" charset="0"/>
              </a:rPr>
              <a:t>túi</a:t>
            </a:r>
            <a:r>
              <a:rPr lang="en-US" b="1" dirty="0">
                <a:latin typeface="Arial" pitchFamily="34" charset="0"/>
                <a:cs typeface="Arial" pitchFamily="34" charset="0"/>
              </a:rPr>
              <a:t> </a:t>
            </a:r>
            <a:r>
              <a:rPr lang="en-US" b="1" dirty="0" err="1" smtClean="0">
                <a:latin typeface="Arial" pitchFamily="34" charset="0"/>
                <a:cs typeface="Arial" pitchFamily="34" charset="0"/>
              </a:rPr>
              <a:t>thư</a:t>
            </a:r>
            <a:r>
              <a:rPr lang="en-US" b="1" dirty="0" smtClean="0">
                <a:latin typeface="Arial" pitchFamily="34" charset="0"/>
                <a:cs typeface="Arial" pitchFamily="34" charset="0"/>
              </a:rPr>
              <a:t>/</a:t>
            </a:r>
            <a:r>
              <a:rPr lang="en-US" b="1" dirty="0" err="1" smtClean="0">
                <a:latin typeface="Arial" pitchFamily="34" charset="0"/>
                <a:cs typeface="Arial" pitchFamily="34" charset="0"/>
              </a:rPr>
              <a:t>ngày</a:t>
            </a:r>
            <a:r>
              <a:rPr lang="en-US" b="1" dirty="0" smtClean="0">
                <a:latin typeface="Arial" pitchFamily="34" charset="0"/>
                <a:cs typeface="Arial" pitchFamily="34" charset="0"/>
              </a:rPr>
              <a:t>, </a:t>
            </a:r>
            <a:r>
              <a:rPr lang="en-US" sz="2400" b="1" dirty="0" smtClean="0">
                <a:solidFill>
                  <a:srgbClr val="FF481D"/>
                </a:solidFill>
                <a:latin typeface="Arial" pitchFamily="34" charset="0"/>
                <a:cs typeface="Arial" pitchFamily="34" charset="0"/>
              </a:rPr>
              <a:t>150.000</a:t>
            </a:r>
            <a:r>
              <a:rPr lang="en-US" b="1" dirty="0" smtClean="0">
                <a:solidFill>
                  <a:srgbClr val="FF481D"/>
                </a:solidFill>
                <a:latin typeface="Arial" pitchFamily="34" charset="0"/>
                <a:cs typeface="Arial" pitchFamily="34" charset="0"/>
              </a:rPr>
              <a:t> </a:t>
            </a:r>
            <a:r>
              <a:rPr lang="en-US" b="1" dirty="0" err="1" smtClean="0">
                <a:latin typeface="Arial" pitchFamily="34" charset="0"/>
                <a:cs typeface="Arial" pitchFamily="34" charset="0"/>
              </a:rPr>
              <a:t>chuyến</a:t>
            </a:r>
            <a:r>
              <a:rPr lang="en-US" b="1" dirty="0" smtClean="0">
                <a:latin typeface="Arial" pitchFamily="34" charset="0"/>
                <a:cs typeface="Arial" pitchFamily="34" charset="0"/>
              </a:rPr>
              <a:t> </a:t>
            </a:r>
            <a:r>
              <a:rPr lang="en-US" b="1" dirty="0" err="1" smtClean="0">
                <a:latin typeface="Arial" pitchFamily="34" charset="0"/>
                <a:cs typeface="Arial" pitchFamily="34" charset="0"/>
              </a:rPr>
              <a:t>thư</a:t>
            </a:r>
            <a:r>
              <a:rPr lang="en-US" b="1" dirty="0" smtClean="0">
                <a:latin typeface="Arial" pitchFamily="34" charset="0"/>
                <a:cs typeface="Arial" pitchFamily="34" charset="0"/>
              </a:rPr>
              <a:t>/</a:t>
            </a:r>
            <a:r>
              <a:rPr lang="en-US" b="1" dirty="0" err="1" smtClean="0">
                <a:latin typeface="Arial" pitchFamily="34" charset="0"/>
                <a:cs typeface="Arial" pitchFamily="34" charset="0"/>
              </a:rPr>
              <a:t>ngày</a:t>
            </a:r>
            <a:endParaRPr lang="en-US" b="1" dirty="0">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endParaRPr lang="en-US"/>
          </a:p>
        </p:txBody>
      </p:sp>
      <p:sp>
        <p:nvSpPr>
          <p:cNvPr id="22" name="Slide Number Placeholder 21"/>
          <p:cNvSpPr>
            <a:spLocks noGrp="1"/>
          </p:cNvSpPr>
          <p:nvPr>
            <p:ph type="sldNum" sz="quarter" idx="12"/>
          </p:nvPr>
        </p:nvSpPr>
        <p:spPr/>
        <p:txBody>
          <a:bodyPr/>
          <a:lstStyle/>
          <a:p>
            <a:pPr>
              <a:defRPr/>
            </a:pPr>
            <a:fld id="{59E6F4A5-D794-46A3-A708-9E724BD45693}" type="slidenum">
              <a:rPr lang="en-US" smtClean="0"/>
              <a:pPr>
                <a:defRPr/>
              </a:pPr>
              <a:t>5</a:t>
            </a:fld>
            <a:endParaRPr lang="en-US"/>
          </a:p>
        </p:txBody>
      </p:sp>
    </p:spTree>
    <p:extLst>
      <p:ext uri="{BB962C8B-B14F-4D97-AF65-F5344CB8AC3E}">
        <p14:creationId xmlns:p14="http://schemas.microsoft.com/office/powerpoint/2010/main" val="2141637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NĂNG</a:t>
            </a:r>
            <a:r>
              <a:rPr lang="en-US" b="1" dirty="0" smtClean="0"/>
              <a:t> </a:t>
            </a:r>
            <a:r>
              <a:rPr lang="en-US" b="1" dirty="0" err="1"/>
              <a:t>LỰC</a:t>
            </a:r>
            <a:r>
              <a:rPr lang="en-US" b="1" dirty="0"/>
              <a:t> </a:t>
            </a:r>
            <a:r>
              <a:rPr lang="en-US" b="1" dirty="0" err="1" smtClean="0"/>
              <a:t>ĐIỆN</a:t>
            </a:r>
            <a:r>
              <a:rPr lang="en-US" b="1" dirty="0" smtClean="0"/>
              <a:t> </a:t>
            </a:r>
            <a:r>
              <a:rPr lang="en-US" b="1" dirty="0" err="1" smtClean="0"/>
              <a:t>TOÁN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9936" y="1214095"/>
            <a:ext cx="4681718" cy="3511289"/>
          </a:xfrm>
          <a:prstGeom prst="rect">
            <a:avLst/>
          </a:prstGeom>
          <a:ln>
            <a:noFill/>
          </a:ln>
          <a:effectLst>
            <a:outerShdw blurRad="190500" algn="tl" rotWithShape="0">
              <a:srgbClr val="000000">
                <a:alpha val="70000"/>
              </a:srgbClr>
            </a:outerShdw>
          </a:effectLst>
        </p:spPr>
      </p:pic>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138370" y="2628294"/>
            <a:ext cx="2530376" cy="337383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032" y="3864682"/>
            <a:ext cx="3275856" cy="2456892"/>
          </a:xfrm>
          <a:prstGeom prst="rect">
            <a:avLst/>
          </a:prstGeom>
          <a:ln>
            <a:noFill/>
          </a:ln>
          <a:effectLst>
            <a:outerShdw blurRad="190500" algn="tl" rotWithShape="0">
              <a:srgbClr val="000000">
                <a:alpha val="70000"/>
              </a:srgbClr>
            </a:outerShdw>
          </a:effectLst>
        </p:spPr>
      </p:pic>
      <p:sp>
        <p:nvSpPr>
          <p:cNvPr id="12" name="AutoShape 3"/>
          <p:cNvSpPr>
            <a:spLocks noChangeArrowheads="1"/>
          </p:cNvSpPr>
          <p:nvPr/>
        </p:nvSpPr>
        <p:spPr bwMode="gray">
          <a:xfrm>
            <a:off x="609600" y="1616782"/>
            <a:ext cx="5638800" cy="4495800"/>
          </a:xfrm>
          <a:prstGeom prst="rightArrow">
            <a:avLst>
              <a:gd name="adj1" fmla="val 86065"/>
              <a:gd name="adj2" fmla="val 31780"/>
            </a:avLst>
          </a:prstGeom>
          <a:gradFill rotWithShape="1">
            <a:gsLst>
              <a:gs pos="0">
                <a:srgbClr val="FFCC66">
                  <a:gamma/>
                  <a:tint val="0"/>
                  <a:invGamma/>
                  <a:alpha val="52000"/>
                </a:srgbClr>
              </a:gs>
              <a:gs pos="100000">
                <a:srgbClr val="FFCC66"/>
              </a:gs>
            </a:gsLst>
            <a:lin ang="0" scaled="1"/>
          </a:gradFill>
          <a:ln w="9525">
            <a:noFill/>
            <a:miter lim="800000"/>
            <a:headEnd/>
            <a:tailEnd/>
          </a:ln>
          <a:effectLst/>
        </p:spPr>
        <p:txBody>
          <a:bodyPr wrap="none" anchor="ctr"/>
          <a:lstStyle/>
          <a:p>
            <a:endParaRPr lang="en-US"/>
          </a:p>
        </p:txBody>
      </p:sp>
      <p:sp>
        <p:nvSpPr>
          <p:cNvPr id="13" name="AutoShape 4"/>
          <p:cNvSpPr>
            <a:spLocks noChangeArrowheads="1"/>
          </p:cNvSpPr>
          <p:nvPr/>
        </p:nvSpPr>
        <p:spPr bwMode="gray">
          <a:xfrm>
            <a:off x="551384" y="1916832"/>
            <a:ext cx="4392488" cy="936104"/>
          </a:xfrm>
          <a:prstGeom prst="roundRect">
            <a:avLst>
              <a:gd name="adj" fmla="val 9106"/>
            </a:avLst>
          </a:prstGeom>
          <a:gradFill rotWithShape="1">
            <a:gsLst>
              <a:gs pos="0">
                <a:srgbClr val="5B84E9">
                  <a:gamma/>
                  <a:shade val="46275"/>
                  <a:invGamma/>
                </a:srgbClr>
              </a:gs>
              <a:gs pos="50000">
                <a:srgbClr val="5B84E9"/>
              </a:gs>
              <a:gs pos="100000">
                <a:srgbClr val="5B84E9">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err="1">
                <a:solidFill>
                  <a:schemeClr val="bg1"/>
                </a:solidFill>
                <a:latin typeface="Arial" pitchFamily="34" charset="0"/>
                <a:cs typeface="Arial" pitchFamily="34" charset="0"/>
              </a:rPr>
              <a:t>Mạng</a:t>
            </a:r>
            <a:r>
              <a:rPr lang="en-US" sz="1600" b="1" dirty="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truyền</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dẫn</a:t>
            </a:r>
            <a:r>
              <a:rPr lang="en-US" sz="1600" b="1" dirty="0" smtClean="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kết</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nối</a:t>
            </a:r>
            <a:r>
              <a:rPr lang="en-US" sz="1600" b="1" dirty="0">
                <a:solidFill>
                  <a:schemeClr val="bg1"/>
                </a:solidFill>
                <a:latin typeface="Arial" pitchFamily="34" charset="0"/>
                <a:cs typeface="Arial" pitchFamily="34" charset="0"/>
              </a:rPr>
              <a:t> </a:t>
            </a:r>
            <a:r>
              <a:rPr lang="en-US" b="1" dirty="0" smtClean="0">
                <a:solidFill>
                  <a:srgbClr val="FFFF00"/>
                </a:solidFill>
                <a:latin typeface="Arial" pitchFamily="34" charset="0"/>
                <a:cs typeface="Arial" pitchFamily="34" charset="0"/>
              </a:rPr>
              <a:t>8.200</a:t>
            </a:r>
            <a:r>
              <a:rPr lang="en-US" sz="1600" b="1" dirty="0" smtClean="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điểm</a:t>
            </a:r>
            <a:r>
              <a:rPr lang="en-US" sz="1600" b="1" dirty="0">
                <a:solidFill>
                  <a:schemeClr val="bg1"/>
                </a:solidFill>
                <a:latin typeface="Arial" pitchFamily="34" charset="0"/>
                <a:cs typeface="Arial" pitchFamily="34" charset="0"/>
              </a:rPr>
              <a:t> Online</a:t>
            </a:r>
          </a:p>
          <a:p>
            <a:r>
              <a:rPr lang="en-US" sz="1600" b="1" dirty="0" err="1">
                <a:solidFill>
                  <a:schemeClr val="bg1"/>
                </a:solidFill>
                <a:latin typeface="Arial" pitchFamily="34" charset="0"/>
                <a:cs typeface="Arial" pitchFamily="34" charset="0"/>
              </a:rPr>
              <a:t>trên</a:t>
            </a:r>
            <a:r>
              <a:rPr lang="en-US" sz="1600" b="1" dirty="0">
                <a:solidFill>
                  <a:schemeClr val="bg1"/>
                </a:solidFill>
                <a:latin typeface="Arial" pitchFamily="34" charset="0"/>
                <a:cs typeface="Arial" pitchFamily="34" charset="0"/>
              </a:rPr>
              <a:t> 63 </a:t>
            </a:r>
            <a:r>
              <a:rPr lang="en-US" sz="1600" b="1" dirty="0" err="1" smtClean="0">
                <a:solidFill>
                  <a:schemeClr val="bg1"/>
                </a:solidFill>
                <a:latin typeface="Arial" pitchFamily="34" charset="0"/>
                <a:cs typeface="Arial" pitchFamily="34" charset="0"/>
              </a:rPr>
              <a:t>Tỉnh</a:t>
            </a:r>
            <a:r>
              <a:rPr lang="en-US" sz="1600" b="1" dirty="0" smtClean="0">
                <a:solidFill>
                  <a:schemeClr val="bg1"/>
                </a:solidFill>
                <a:latin typeface="Arial" pitchFamily="34" charset="0"/>
                <a:cs typeface="Arial" pitchFamily="34" charset="0"/>
              </a:rPr>
              <a:t>/</a:t>
            </a:r>
            <a:r>
              <a:rPr lang="en-US" sz="1600" b="1" dirty="0" err="1" smtClean="0">
                <a:solidFill>
                  <a:schemeClr val="bg1"/>
                </a:solidFill>
                <a:latin typeface="Arial" pitchFamily="34" charset="0"/>
                <a:cs typeface="Arial" pitchFamily="34" charset="0"/>
              </a:rPr>
              <a:t>TP</a:t>
            </a:r>
            <a:r>
              <a:rPr lang="en-US" sz="1600" b="1" dirty="0" smtClean="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với</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hơn</a:t>
            </a:r>
            <a:r>
              <a:rPr lang="en-US" sz="1600" b="1" dirty="0">
                <a:solidFill>
                  <a:schemeClr val="bg1"/>
                </a:solidFill>
                <a:latin typeface="Arial" pitchFamily="34" charset="0"/>
                <a:cs typeface="Arial" pitchFamily="34" charset="0"/>
              </a:rPr>
              <a:t> </a:t>
            </a:r>
            <a:r>
              <a:rPr lang="en-US" sz="1600" b="1" dirty="0" smtClean="0">
                <a:solidFill>
                  <a:srgbClr val="FFFF00"/>
                </a:solidFill>
                <a:latin typeface="Arial" pitchFamily="34" charset="0"/>
                <a:cs typeface="Arial" pitchFamily="34" charset="0"/>
              </a:rPr>
              <a:t>26.000</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máy</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trạm</a:t>
            </a:r>
            <a:endParaRPr lang="en-US" sz="1600" b="1" dirty="0">
              <a:solidFill>
                <a:schemeClr val="bg1"/>
              </a:solidFill>
              <a:latin typeface="Arial" pitchFamily="34" charset="0"/>
              <a:cs typeface="Arial" pitchFamily="34" charset="0"/>
            </a:endParaRPr>
          </a:p>
        </p:txBody>
      </p:sp>
      <p:sp>
        <p:nvSpPr>
          <p:cNvPr id="14" name="AutoShape 5"/>
          <p:cNvSpPr>
            <a:spLocks noChangeArrowheads="1"/>
          </p:cNvSpPr>
          <p:nvPr/>
        </p:nvSpPr>
        <p:spPr bwMode="gray">
          <a:xfrm>
            <a:off x="551384" y="2924944"/>
            <a:ext cx="4392488" cy="720080"/>
          </a:xfrm>
          <a:prstGeom prst="roundRect">
            <a:avLst>
              <a:gd name="adj" fmla="val 9106"/>
            </a:avLst>
          </a:prstGeom>
          <a:gradFill rotWithShape="1">
            <a:gsLst>
              <a:gs pos="0">
                <a:srgbClr val="57C9ED">
                  <a:gamma/>
                  <a:shade val="46275"/>
                  <a:invGamma/>
                </a:srgbClr>
              </a:gs>
              <a:gs pos="50000">
                <a:srgbClr val="57C9ED"/>
              </a:gs>
              <a:gs pos="100000">
                <a:srgbClr val="57C9ED">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a:latin typeface="Arial" pitchFamily="34" charset="0"/>
                <a:cs typeface="Arial" pitchFamily="34" charset="0"/>
              </a:rPr>
              <a:t>Trung </a:t>
            </a:r>
            <a:r>
              <a:rPr lang="en-US" sz="1600" b="1" dirty="0" err="1">
                <a:latin typeface="Arial" pitchFamily="34" charset="0"/>
                <a:cs typeface="Arial" pitchFamily="34" charset="0"/>
              </a:rPr>
              <a:t>tâm</a:t>
            </a:r>
            <a:r>
              <a:rPr lang="en-US" sz="1600" b="1" dirty="0">
                <a:latin typeface="Arial" pitchFamily="34" charset="0"/>
                <a:cs typeface="Arial" pitchFamily="34" charset="0"/>
              </a:rPr>
              <a:t> </a:t>
            </a:r>
            <a:r>
              <a:rPr lang="en-US" sz="1600" b="1" dirty="0" err="1">
                <a:latin typeface="Arial" pitchFamily="34" charset="0"/>
                <a:cs typeface="Arial" pitchFamily="34" charset="0"/>
              </a:rPr>
              <a:t>dữ</a:t>
            </a:r>
            <a:r>
              <a:rPr lang="en-US" sz="1600" b="1" dirty="0">
                <a:latin typeface="Arial" pitchFamily="34" charset="0"/>
                <a:cs typeface="Arial" pitchFamily="34" charset="0"/>
              </a:rPr>
              <a:t> </a:t>
            </a:r>
            <a:r>
              <a:rPr lang="en-US" sz="1600" b="1" dirty="0" err="1">
                <a:latin typeface="Arial" pitchFamily="34" charset="0"/>
                <a:cs typeface="Arial" pitchFamily="34" charset="0"/>
              </a:rPr>
              <a:t>liệu</a:t>
            </a:r>
            <a:r>
              <a:rPr lang="en-US" sz="1600" b="1" dirty="0">
                <a:latin typeface="Arial" pitchFamily="34" charset="0"/>
                <a:cs typeface="Arial" pitchFamily="34" charset="0"/>
              </a:rPr>
              <a:t> </a:t>
            </a:r>
            <a:r>
              <a:rPr lang="en-US" sz="1600" b="1" dirty="0" err="1" smtClean="0">
                <a:latin typeface="Arial" pitchFamily="34" charset="0"/>
                <a:cs typeface="Arial" pitchFamily="34" charset="0"/>
              </a:rPr>
              <a:t>chính</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theo</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chuẩn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Tier3</a:t>
            </a:r>
            <a:endParaRPr lang="en-US" sz="1600" b="1" dirty="0">
              <a:latin typeface="Arial" pitchFamily="34" charset="0"/>
              <a:cs typeface="Arial" pitchFamily="34" charset="0"/>
            </a:endParaRPr>
          </a:p>
        </p:txBody>
      </p:sp>
      <p:sp>
        <p:nvSpPr>
          <p:cNvPr id="15" name="AutoShape 6"/>
          <p:cNvSpPr>
            <a:spLocks noChangeArrowheads="1"/>
          </p:cNvSpPr>
          <p:nvPr/>
        </p:nvSpPr>
        <p:spPr bwMode="gray">
          <a:xfrm>
            <a:off x="551384" y="3717032"/>
            <a:ext cx="4392488" cy="598179"/>
          </a:xfrm>
          <a:prstGeom prst="roundRect">
            <a:avLst>
              <a:gd name="adj" fmla="val 9106"/>
            </a:avLst>
          </a:prstGeom>
          <a:gradFill rotWithShape="1">
            <a:gsLst>
              <a:gs pos="0">
                <a:srgbClr val="65D7A6">
                  <a:gamma/>
                  <a:shade val="46275"/>
                  <a:invGamma/>
                </a:srgbClr>
              </a:gs>
              <a:gs pos="50000">
                <a:srgbClr val="65D7A6"/>
              </a:gs>
              <a:gs pos="100000">
                <a:srgbClr val="65D7A6">
                  <a:gamma/>
                  <a:shade val="46275"/>
                  <a:invGamma/>
                </a:srgbClr>
              </a:gs>
            </a:gsLst>
            <a:lin ang="2700000" scaled="1"/>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a:latin typeface="Arial" pitchFamily="34" charset="0"/>
                <a:cs typeface="Arial" pitchFamily="34" charset="0"/>
              </a:rPr>
              <a:t>Trung </a:t>
            </a:r>
            <a:r>
              <a:rPr lang="en-US" sz="1600" b="1" dirty="0" err="1">
                <a:latin typeface="Arial" pitchFamily="34" charset="0"/>
                <a:cs typeface="Arial" pitchFamily="34" charset="0"/>
              </a:rPr>
              <a:t>tâm</a:t>
            </a:r>
            <a:r>
              <a:rPr lang="en-US" sz="1600" b="1" dirty="0">
                <a:latin typeface="Arial" pitchFamily="34" charset="0"/>
                <a:cs typeface="Arial" pitchFamily="34" charset="0"/>
              </a:rPr>
              <a:t> </a:t>
            </a:r>
            <a:r>
              <a:rPr lang="en-US" sz="1600" b="1" dirty="0" err="1">
                <a:latin typeface="Arial" pitchFamily="34" charset="0"/>
                <a:cs typeface="Arial" pitchFamily="34" charset="0"/>
              </a:rPr>
              <a:t>dữ</a:t>
            </a:r>
            <a:r>
              <a:rPr lang="en-US" sz="1600" b="1" dirty="0">
                <a:latin typeface="Arial" pitchFamily="34" charset="0"/>
                <a:cs typeface="Arial" pitchFamily="34" charset="0"/>
              </a:rPr>
              <a:t> </a:t>
            </a:r>
            <a:r>
              <a:rPr lang="en-US" sz="1600" b="1" dirty="0" err="1">
                <a:latin typeface="Arial" pitchFamily="34" charset="0"/>
                <a:cs typeface="Arial" pitchFamily="34" charset="0"/>
              </a:rPr>
              <a:t>liệu</a:t>
            </a:r>
            <a:r>
              <a:rPr lang="en-US" sz="1600" b="1" dirty="0">
                <a:latin typeface="Arial" pitchFamily="34" charset="0"/>
                <a:cs typeface="Arial" pitchFamily="34" charset="0"/>
              </a:rPr>
              <a:t> </a:t>
            </a:r>
            <a:r>
              <a:rPr lang="en-US" sz="1600" b="1" dirty="0" err="1">
                <a:latin typeface="Arial" pitchFamily="34" charset="0"/>
                <a:cs typeface="Arial" pitchFamily="34" charset="0"/>
              </a:rPr>
              <a:t>phụ</a:t>
            </a:r>
            <a:r>
              <a:rPr lang="en-US" sz="1600" b="1" dirty="0">
                <a:latin typeface="Arial" pitchFamily="34" charset="0"/>
                <a:cs typeface="Arial" pitchFamily="34" charset="0"/>
              </a:rPr>
              <a:t> </a:t>
            </a:r>
            <a:r>
              <a:rPr lang="en-US" sz="1600" b="1" dirty="0" err="1" smtClean="0">
                <a:latin typeface="Arial" pitchFamily="34" charset="0"/>
                <a:cs typeface="Arial" pitchFamily="34" charset="0"/>
              </a:rPr>
              <a:t>trợ</a:t>
            </a:r>
            <a:endParaRPr lang="en-US" sz="1600" b="1" dirty="0">
              <a:latin typeface="Arial" pitchFamily="34" charset="0"/>
              <a:cs typeface="Arial" pitchFamily="34" charset="0"/>
            </a:endParaRPr>
          </a:p>
        </p:txBody>
      </p:sp>
      <p:sp>
        <p:nvSpPr>
          <p:cNvPr id="11" name="AutoShape 6"/>
          <p:cNvSpPr>
            <a:spLocks noChangeArrowheads="1"/>
          </p:cNvSpPr>
          <p:nvPr/>
        </p:nvSpPr>
        <p:spPr bwMode="gray">
          <a:xfrm>
            <a:off x="551384" y="4437112"/>
            <a:ext cx="4392488" cy="656016"/>
          </a:xfrm>
          <a:prstGeom prst="roundRect">
            <a:avLst>
              <a:gd name="adj" fmla="val 9106"/>
            </a:avLst>
          </a:prstGeom>
          <a:gradFill flip="none" rotWithShape="1">
            <a:gsLst>
              <a:gs pos="0">
                <a:srgbClr val="00CC00">
                  <a:tint val="66000"/>
                  <a:satMod val="160000"/>
                </a:srgbClr>
              </a:gs>
              <a:gs pos="50000">
                <a:srgbClr val="00CC00">
                  <a:tint val="44500"/>
                  <a:satMod val="160000"/>
                </a:srgbClr>
              </a:gs>
              <a:gs pos="100000">
                <a:srgbClr val="00CC00">
                  <a:tint val="23500"/>
                  <a:satMod val="160000"/>
                </a:srgbClr>
              </a:gs>
            </a:gsLst>
            <a:lin ang="8100000" scaled="1"/>
            <a:tileRect/>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err="1" smtClean="0">
                <a:latin typeface="Arial" pitchFamily="34" charset="0"/>
                <a:cs typeface="Arial" pitchFamily="34" charset="0"/>
              </a:rPr>
              <a:t>Đạt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tiêu</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chuẩn</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quốc</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tế</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về</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bảo</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mật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và</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ATTT</a:t>
            </a:r>
            <a:endParaRPr lang="en-US" sz="1600" b="1" dirty="0">
              <a:latin typeface="Arial" pitchFamily="34" charset="0"/>
              <a:cs typeface="Arial" pitchFamily="34" charset="0"/>
            </a:endParaRPr>
          </a:p>
        </p:txBody>
      </p:sp>
      <p:sp>
        <p:nvSpPr>
          <p:cNvPr id="16" name="AutoShape 6"/>
          <p:cNvSpPr>
            <a:spLocks noChangeArrowheads="1"/>
          </p:cNvSpPr>
          <p:nvPr/>
        </p:nvSpPr>
        <p:spPr bwMode="gray">
          <a:xfrm>
            <a:off x="551384" y="5229200"/>
            <a:ext cx="4392488" cy="576064"/>
          </a:xfrm>
          <a:prstGeom prst="roundRect">
            <a:avLst>
              <a:gd name="adj" fmla="val 9106"/>
            </a:avLst>
          </a:prstGeom>
          <a:gradFill flip="none" rotWithShape="1">
            <a:gsLst>
              <a:gs pos="0">
                <a:srgbClr val="F68D8A">
                  <a:tint val="66000"/>
                  <a:satMod val="160000"/>
                </a:srgbClr>
              </a:gs>
              <a:gs pos="50000">
                <a:srgbClr val="F68D8A">
                  <a:tint val="44500"/>
                  <a:satMod val="160000"/>
                </a:srgbClr>
              </a:gs>
              <a:gs pos="100000">
                <a:srgbClr val="F68D8A">
                  <a:tint val="23500"/>
                  <a:satMod val="160000"/>
                </a:srgbClr>
              </a:gs>
            </a:gsLst>
            <a:path path="circle">
              <a:fillToRect l="50000" t="50000" r="50000" b="50000"/>
            </a:path>
            <a:tileRect/>
          </a:gradFill>
          <a:ln w="25400">
            <a:solidFill>
              <a:srgbClr val="FFFFFF"/>
            </a:solidFill>
            <a:round/>
            <a:headEnd/>
            <a:tailEnd/>
          </a:ln>
          <a:effectLst>
            <a:outerShdw dist="107763" dir="2700000" algn="ctr" rotWithShape="0">
              <a:schemeClr val="bg2">
                <a:alpha val="50000"/>
              </a:schemeClr>
            </a:outerShdw>
          </a:effectLst>
        </p:spPr>
        <p:txBody>
          <a:bodyPr wrap="none" anchor="ctr"/>
          <a:lstStyle/>
          <a:p>
            <a:r>
              <a:rPr lang="en-US" sz="1600" b="1" dirty="0" err="1" smtClean="0">
                <a:latin typeface="Arial" pitchFamily="34" charset="0"/>
                <a:cs typeface="Arial" pitchFamily="34" charset="0"/>
              </a:rPr>
              <a:t>Xử</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lý</a:t>
            </a:r>
            <a:r>
              <a:rPr lang="en-US" sz="1600" b="1" dirty="0" smtClean="0">
                <a:latin typeface="Arial" pitchFamily="34" charset="0"/>
                <a:cs typeface="Arial" pitchFamily="34" charset="0"/>
              </a:rPr>
              <a:t> ~ </a:t>
            </a:r>
            <a:r>
              <a:rPr lang="en-US" sz="2400" b="1" dirty="0" smtClean="0">
                <a:solidFill>
                  <a:srgbClr val="FF0000"/>
                </a:solidFill>
                <a:latin typeface="Arial" pitchFamily="34" charset="0"/>
                <a:cs typeface="Arial" pitchFamily="34" charset="0"/>
              </a:rPr>
              <a:t>10 </a:t>
            </a:r>
            <a:r>
              <a:rPr lang="en-US" sz="2400" b="1" dirty="0" err="1" smtClean="0">
                <a:solidFill>
                  <a:srgbClr val="FF0000"/>
                </a:solidFill>
                <a:latin typeface="Arial" pitchFamily="34" charset="0"/>
                <a:cs typeface="Arial" pitchFamily="34" charset="0"/>
              </a:rPr>
              <a:t>triệu</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giao</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dịch</a:t>
            </a:r>
            <a:r>
              <a:rPr lang="en-US" sz="1600" b="1" dirty="0" smtClean="0">
                <a:latin typeface="Arial" pitchFamily="34" charset="0"/>
                <a:cs typeface="Arial" pitchFamily="34" charset="0"/>
              </a:rPr>
              <a:t>/</a:t>
            </a:r>
            <a:r>
              <a:rPr lang="en-US" sz="1600" b="1" dirty="0" err="1" smtClean="0">
                <a:latin typeface="Arial" pitchFamily="34" charset="0"/>
                <a:cs typeface="Arial" pitchFamily="34" charset="0"/>
              </a:rPr>
              <a:t>ngày</a:t>
            </a:r>
            <a:endParaRPr lang="en-US" sz="1600" b="1" dirty="0">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9E6F4A5-D794-46A3-A708-9E724BD45693}" type="slidenum">
              <a:rPr lang="en-US" smtClean="0"/>
              <a:pPr>
                <a:defRPr/>
              </a:pPr>
              <a:t>6</a:t>
            </a:fld>
            <a:endParaRPr lang="en-US"/>
          </a:p>
        </p:txBody>
      </p:sp>
    </p:spTree>
    <p:extLst>
      <p:ext uri="{BB962C8B-B14F-4D97-AF65-F5344CB8AC3E}">
        <p14:creationId xmlns:p14="http://schemas.microsoft.com/office/powerpoint/2010/main" val="610521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600" b="1" dirty="0" smtClean="0">
              <a:solidFill>
                <a:srgbClr val="FFC000"/>
              </a:solidFill>
              <a:effectLst>
                <a:outerShdw blurRad="38100" dist="38100" dir="2700000" algn="tl">
                  <a:srgbClr val="000000">
                    <a:alpha val="43137"/>
                  </a:srgbClr>
                </a:outerShdw>
              </a:effectLst>
            </a:endParaRPr>
          </a:p>
          <a:p>
            <a:pPr marL="0" indent="0" algn="ctr">
              <a:buNone/>
            </a:pPr>
            <a:r>
              <a:rPr lang="en-US" sz="4600" b="1" dirty="0" err="1" smtClean="0">
                <a:solidFill>
                  <a:srgbClr val="FFC000"/>
                </a:solidFill>
                <a:effectLst>
                  <a:outerShdw blurRad="38100" dist="38100" dir="2700000" algn="tl">
                    <a:srgbClr val="000000">
                      <a:alpha val="43137"/>
                    </a:srgbClr>
                  </a:outerShdw>
                </a:effectLst>
              </a:rPr>
              <a:t>GIẢI</a:t>
            </a:r>
            <a:r>
              <a:rPr lang="en-US" sz="4600" b="1" dirty="0" smtClean="0">
                <a:solidFill>
                  <a:srgbClr val="FFC000"/>
                </a:solidFill>
                <a:effectLst>
                  <a:outerShdw blurRad="38100" dist="38100" dir="2700000" algn="tl">
                    <a:srgbClr val="000000">
                      <a:alpha val="43137"/>
                    </a:srgbClr>
                  </a:outerShdw>
                </a:effectLst>
              </a:rPr>
              <a:t> </a:t>
            </a:r>
            <a:r>
              <a:rPr lang="en-US" sz="4600" b="1" dirty="0" err="1" smtClean="0">
                <a:solidFill>
                  <a:srgbClr val="FFC000"/>
                </a:solidFill>
                <a:effectLst>
                  <a:outerShdw blurRad="38100" dist="38100" dir="2700000" algn="tl">
                    <a:srgbClr val="000000">
                      <a:alpha val="43137"/>
                    </a:srgbClr>
                  </a:outerShdw>
                </a:effectLst>
              </a:rPr>
              <a:t>PHÁP</a:t>
            </a:r>
            <a:r>
              <a:rPr lang="en-US" sz="4600" b="1" dirty="0">
                <a:solidFill>
                  <a:srgbClr val="FFC000"/>
                </a:solidFill>
                <a:effectLst>
                  <a:outerShdw blurRad="38100" dist="38100" dir="2700000" algn="tl">
                    <a:srgbClr val="000000">
                      <a:alpha val="43137"/>
                    </a:srgbClr>
                  </a:outerShdw>
                </a:effectLst>
              </a:rPr>
              <a:t/>
            </a:r>
            <a:br>
              <a:rPr lang="en-US" sz="4600" b="1" dirty="0">
                <a:solidFill>
                  <a:srgbClr val="FFC000"/>
                </a:solidFill>
                <a:effectLst>
                  <a:outerShdw blurRad="38100" dist="38100" dir="2700000" algn="tl">
                    <a:srgbClr val="000000">
                      <a:alpha val="43137"/>
                    </a:srgbClr>
                  </a:outerShdw>
                </a:effectLst>
              </a:rPr>
            </a:br>
            <a:r>
              <a:rPr lang="en-US" sz="4600" b="1" dirty="0" err="1" smtClean="0">
                <a:solidFill>
                  <a:srgbClr val="FFC000"/>
                </a:solidFill>
                <a:effectLst>
                  <a:outerShdw blurRad="38100" dist="38100" dir="2700000" algn="tl">
                    <a:srgbClr val="000000">
                      <a:alpha val="43137"/>
                    </a:srgbClr>
                  </a:outerShdw>
                </a:effectLst>
              </a:rPr>
              <a:t>HÀNH</a:t>
            </a:r>
            <a:r>
              <a:rPr lang="en-US" sz="4600" b="1" dirty="0" smtClean="0">
                <a:solidFill>
                  <a:srgbClr val="FFC000"/>
                </a:solidFill>
                <a:effectLst>
                  <a:outerShdw blurRad="38100" dist="38100" dir="2700000" algn="tl">
                    <a:srgbClr val="000000">
                      <a:alpha val="43137"/>
                    </a:srgbClr>
                  </a:outerShdw>
                </a:effectLst>
              </a:rPr>
              <a:t> </a:t>
            </a:r>
            <a:r>
              <a:rPr lang="en-US" sz="4600" b="1" dirty="0" err="1" smtClean="0">
                <a:solidFill>
                  <a:srgbClr val="FFC000"/>
                </a:solidFill>
                <a:effectLst>
                  <a:outerShdw blurRad="38100" dist="38100" dir="2700000" algn="tl">
                    <a:srgbClr val="000000">
                      <a:alpha val="43137"/>
                    </a:srgbClr>
                  </a:outerShdw>
                </a:effectLst>
              </a:rPr>
              <a:t>CHÍNH</a:t>
            </a:r>
            <a:r>
              <a:rPr lang="en-US" sz="4600" b="1" dirty="0" smtClean="0">
                <a:solidFill>
                  <a:srgbClr val="FFC000"/>
                </a:solidFill>
                <a:effectLst>
                  <a:outerShdw blurRad="38100" dist="38100" dir="2700000" algn="tl">
                    <a:srgbClr val="000000">
                      <a:alpha val="43137"/>
                    </a:srgbClr>
                  </a:outerShdw>
                </a:effectLst>
              </a:rPr>
              <a:t> </a:t>
            </a:r>
            <a:r>
              <a:rPr lang="en-US" sz="4600" b="1" dirty="0" err="1" smtClean="0">
                <a:solidFill>
                  <a:srgbClr val="FFC000"/>
                </a:solidFill>
                <a:effectLst>
                  <a:outerShdw blurRad="38100" dist="38100" dir="2700000" algn="tl">
                    <a:srgbClr val="000000">
                      <a:alpha val="43137"/>
                    </a:srgbClr>
                  </a:outerShdw>
                </a:effectLst>
              </a:rPr>
              <a:t>CÔNG</a:t>
            </a:r>
            <a:endParaRPr lang="en-US" sz="4600" b="1" dirty="0" smtClean="0">
              <a:solidFill>
                <a:srgbClr val="FFC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9E6F4A5-D794-46A3-A708-9E724BD45693}" type="slidenum">
              <a:rPr lang="en-US" smtClean="0"/>
              <a:pPr>
                <a:defRPr/>
              </a:pPr>
              <a:t>7</a:t>
            </a:fld>
            <a:endParaRPr lang="en-US"/>
          </a:p>
        </p:txBody>
      </p:sp>
    </p:spTree>
    <p:extLst>
      <p:ext uri="{BB962C8B-B14F-4D97-AF65-F5344CB8AC3E}">
        <p14:creationId xmlns:p14="http://schemas.microsoft.com/office/powerpoint/2010/main" val="1170669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342611" y="1137166"/>
            <a:ext cx="9539865" cy="1242206"/>
          </a:xfrm>
          <a:prstGeom prst="roundRect">
            <a:avLst/>
          </a:prstGeom>
          <a:ln/>
        </p:spPr>
        <p:style>
          <a:lnRef idx="2">
            <a:schemeClr val="accent1"/>
          </a:lnRef>
          <a:fillRef idx="1">
            <a:schemeClr val="lt1"/>
          </a:fillRef>
          <a:effectRef idx="0">
            <a:schemeClr val="accent1"/>
          </a:effectRef>
          <a:fontRef idx="minor">
            <a:schemeClr val="dk1"/>
          </a:fontRef>
        </p:style>
        <p:txBody>
          <a:bodyPr lIns="93040" tIns="46520" rIns="93040" bIns="46520" anchor="ctr"/>
          <a:lstStyle/>
          <a:p>
            <a:pPr>
              <a:defRPr/>
            </a:pPr>
            <a:r>
              <a:rPr lang="en-US" altLang="en-US" sz="1600" dirty="0">
                <a:latin typeface="Arial" pitchFamily="34" charset="0"/>
                <a:cs typeface="Arial" pitchFamily="34" charset="0"/>
                <a:sym typeface="Wingdings" panose="05000000000000000000" pitchFamily="2" charset="2"/>
              </a:rPr>
              <a:t> </a:t>
            </a:r>
            <a:r>
              <a:rPr lang="vi-VN" altLang="en-US" spc="-41" dirty="0">
                <a:latin typeface="Arial" pitchFamily="34" charset="0"/>
                <a:cs typeface="Arial" pitchFamily="34" charset="0"/>
              </a:rPr>
              <a:t>Chuyển</a:t>
            </a:r>
            <a:r>
              <a:rPr lang="en-US" altLang="en-US" spc="-41" dirty="0">
                <a:latin typeface="Arial" pitchFamily="34" charset="0"/>
                <a:cs typeface="Arial" pitchFamily="34" charset="0"/>
              </a:rPr>
              <a:t> </a:t>
            </a:r>
            <a:r>
              <a:rPr lang="en-US" altLang="en-US" spc="-41" dirty="0" err="1">
                <a:latin typeface="Arial" pitchFamily="34" charset="0"/>
                <a:cs typeface="Arial" pitchFamily="34" charset="0"/>
              </a:rPr>
              <a:t>giao</a:t>
            </a:r>
            <a:r>
              <a:rPr lang="vi-VN" altLang="en-US" spc="-41" dirty="0">
                <a:latin typeface="Arial" pitchFamily="34" charset="0"/>
                <a:cs typeface="Arial" pitchFamily="34" charset="0"/>
              </a:rPr>
              <a:t> một số nhiệm vụ, d</a:t>
            </a:r>
            <a:r>
              <a:rPr lang="en-US" altLang="en-US" spc="-41" dirty="0">
                <a:latin typeface="Arial" pitchFamily="34" charset="0"/>
                <a:cs typeface="Arial" pitchFamily="34" charset="0"/>
              </a:rPr>
              <a:t>/</a:t>
            </a:r>
            <a:r>
              <a:rPr lang="vi-VN" altLang="en-US" spc="-41" dirty="0">
                <a:latin typeface="Arial" pitchFamily="34" charset="0"/>
                <a:cs typeface="Arial" pitchFamily="34" charset="0"/>
              </a:rPr>
              <a:t>vụ </a:t>
            </a:r>
            <a:r>
              <a:rPr lang="en-US" altLang="en-US" spc="-41" dirty="0" err="1">
                <a:latin typeface="Arial" pitchFamily="34" charset="0"/>
                <a:cs typeface="Arial" pitchFamily="34" charset="0"/>
              </a:rPr>
              <a:t>HCC</a:t>
            </a:r>
            <a:r>
              <a:rPr lang="vi-VN" altLang="en-US" spc="-41" dirty="0">
                <a:latin typeface="Arial" pitchFamily="34" charset="0"/>
                <a:cs typeface="Arial" pitchFamily="34" charset="0"/>
              </a:rPr>
              <a:t> mà Nhà nước không nhất thiết phả</a:t>
            </a:r>
            <a:r>
              <a:rPr lang="en-US" altLang="en-US" spc="-41" dirty="0">
                <a:latin typeface="Arial" pitchFamily="34" charset="0"/>
                <a:cs typeface="Arial" pitchFamily="34" charset="0"/>
              </a:rPr>
              <a:t>i t</a:t>
            </a:r>
            <a:r>
              <a:rPr lang="vi-VN" altLang="en-US" spc="-41" dirty="0">
                <a:latin typeface="Arial" pitchFamily="34" charset="0"/>
                <a:cs typeface="Arial" pitchFamily="34" charset="0"/>
              </a:rPr>
              <a:t>hực hiện</a:t>
            </a:r>
            <a:r>
              <a:rPr lang="en-US" altLang="en-US" spc="-41" dirty="0">
                <a:latin typeface="Arial" pitchFamily="34" charset="0"/>
                <a:cs typeface="Arial" pitchFamily="34" charset="0"/>
              </a:rPr>
              <a:t>.</a:t>
            </a:r>
          </a:p>
          <a:p>
            <a:pPr>
              <a:defRPr/>
            </a:pPr>
            <a:r>
              <a:rPr lang="en-US" altLang="en-US" sz="1600" dirty="0">
                <a:latin typeface="Arial" pitchFamily="34" charset="0"/>
                <a:cs typeface="Arial" pitchFamily="34" charset="0"/>
                <a:sym typeface="Wingdings" panose="05000000000000000000" pitchFamily="2" charset="2"/>
              </a:rPr>
              <a:t></a:t>
            </a:r>
            <a:r>
              <a:rPr lang="en-US" altLang="en-US" dirty="0">
                <a:latin typeface="Arial" pitchFamily="34" charset="0"/>
                <a:cs typeface="Arial" pitchFamily="34" charset="0"/>
                <a:sym typeface="Wingdings" panose="05000000000000000000" pitchFamily="2" charset="2"/>
              </a:rPr>
              <a:t> </a:t>
            </a:r>
            <a:r>
              <a:rPr lang="vi-VN" altLang="en-US" spc="-20" dirty="0">
                <a:latin typeface="Arial" pitchFamily="34" charset="0"/>
                <a:cs typeface="Arial" pitchFamily="34" charset="0"/>
              </a:rPr>
              <a:t>Đẩy mạnh </a:t>
            </a:r>
            <a:r>
              <a:rPr lang="en-US" altLang="en-US" spc="-20" dirty="0" err="1">
                <a:latin typeface="Arial" pitchFamily="34" charset="0"/>
                <a:cs typeface="Arial" pitchFamily="34" charset="0"/>
              </a:rPr>
              <a:t>CCHC</a:t>
            </a:r>
            <a:r>
              <a:rPr lang="vi-VN" altLang="en-US" spc="-20" dirty="0">
                <a:latin typeface="Arial" pitchFamily="34" charset="0"/>
                <a:cs typeface="Arial" pitchFamily="34" charset="0"/>
              </a:rPr>
              <a:t>, cải cách </a:t>
            </a:r>
            <a:r>
              <a:rPr lang="en-US" altLang="en-US" spc="-20" dirty="0" err="1">
                <a:latin typeface="Arial" pitchFamily="34" charset="0"/>
                <a:cs typeface="Arial" pitchFamily="34" charset="0"/>
              </a:rPr>
              <a:t>TTHC</a:t>
            </a:r>
            <a:r>
              <a:rPr lang="vi-VN" altLang="en-US" spc="-20" dirty="0">
                <a:latin typeface="Arial" pitchFamily="34" charset="0"/>
                <a:cs typeface="Arial" pitchFamily="34" charset="0"/>
              </a:rPr>
              <a:t> gắn kết chặt chẽ với việc kiện toàn tổ chức, giảm đầu mối, bỏ cấp trung gian, tinh giản biên chế, bảo đảm dân chủ, công khai, minh bạch, chuyên nghiệp, phục vụ nhân </a:t>
            </a:r>
            <a:r>
              <a:rPr lang="vi-VN" altLang="en-US" spc="-20" dirty="0" smtClean="0">
                <a:latin typeface="Arial" pitchFamily="34" charset="0"/>
                <a:cs typeface="Arial" pitchFamily="34" charset="0"/>
              </a:rPr>
              <a:t>dân</a:t>
            </a:r>
            <a:r>
              <a:rPr lang="en-US" altLang="en-US" spc="-2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21511" name="Text Box 4"/>
          <p:cNvSpPr txBox="1">
            <a:spLocks noChangeArrowheads="1"/>
          </p:cNvSpPr>
          <p:nvPr/>
        </p:nvSpPr>
        <p:spPr bwMode="auto">
          <a:xfrm>
            <a:off x="153133" y="1213559"/>
            <a:ext cx="1954890" cy="1024170"/>
          </a:xfrm>
          <a:prstGeom prst="rect">
            <a:avLst/>
          </a:prstGeom>
          <a:noFill/>
          <a:ln w="25400">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square" lIns="98984" tIns="49492" rIns="98984" bIns="49492">
            <a:spAutoFit/>
          </a:bodyPr>
          <a:lstStyle>
            <a:lvl1pPr marL="180975" indent="-180975" defTabSz="974725">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marL="0" indent="0" algn="ctr">
              <a:buNone/>
            </a:pPr>
            <a:r>
              <a:rPr lang="en-US" sz="2000" dirty="0" smtClean="0">
                <a:solidFill>
                  <a:srgbClr val="7030A0"/>
                </a:solidFill>
              </a:rPr>
              <a:t>NQ 18/NQ-TW </a:t>
            </a:r>
            <a:r>
              <a:rPr lang="en-US" sz="2000" dirty="0">
                <a:solidFill>
                  <a:srgbClr val="7030A0"/>
                </a:solidFill>
              </a:rPr>
              <a:t>BCH TW </a:t>
            </a:r>
            <a:r>
              <a:rPr lang="en-US" sz="2000" dirty="0" err="1">
                <a:solidFill>
                  <a:srgbClr val="7030A0"/>
                </a:solidFill>
              </a:rPr>
              <a:t>năm</a:t>
            </a:r>
            <a:r>
              <a:rPr lang="en-US" sz="2000" dirty="0">
                <a:solidFill>
                  <a:srgbClr val="7030A0"/>
                </a:solidFill>
              </a:rPr>
              <a:t> 2017</a:t>
            </a:r>
          </a:p>
        </p:txBody>
      </p:sp>
      <p:sp>
        <p:nvSpPr>
          <p:cNvPr id="11" name="Rounded Rectangle 10"/>
          <p:cNvSpPr/>
          <p:nvPr/>
        </p:nvSpPr>
        <p:spPr>
          <a:xfrm>
            <a:off x="2342611" y="2512266"/>
            <a:ext cx="9539865" cy="993129"/>
          </a:xfrm>
          <a:prstGeom prst="roundRect">
            <a:avLst/>
          </a:prstGeom>
          <a:ln/>
        </p:spPr>
        <p:style>
          <a:lnRef idx="2">
            <a:schemeClr val="accent1"/>
          </a:lnRef>
          <a:fillRef idx="1">
            <a:schemeClr val="lt1"/>
          </a:fillRef>
          <a:effectRef idx="0">
            <a:schemeClr val="accent1"/>
          </a:effectRef>
          <a:fontRef idx="minor">
            <a:schemeClr val="dk1"/>
          </a:fontRef>
        </p:style>
        <p:txBody>
          <a:bodyPr lIns="93040" tIns="46520" rIns="93040" bIns="46520" anchor="ctr"/>
          <a:lstStyle/>
          <a:p>
            <a:pPr>
              <a:defRPr/>
            </a:pPr>
            <a:r>
              <a:rPr lang="vi-VN" spc="-20" dirty="0">
                <a:cs typeface="Arial" pitchFamily="34" charset="0"/>
              </a:rPr>
              <a:t>Nghiên cứu và đề xuất các chính sách, biện pháp khai thác hiệu quả mạng BCCC do nhà nước đầu tư, chú trọng đến việc triển khai cung ứng </a:t>
            </a:r>
            <a:r>
              <a:rPr lang="en-US" spc="-20" dirty="0">
                <a:cs typeface="Arial" pitchFamily="34" charset="0"/>
              </a:rPr>
              <a:t>d/</a:t>
            </a:r>
            <a:r>
              <a:rPr lang="vi-VN" spc="-20" dirty="0">
                <a:cs typeface="Arial" pitchFamily="34" charset="0"/>
              </a:rPr>
              <a:t>vụ HCC qua </a:t>
            </a:r>
            <a:r>
              <a:rPr lang="en-US" spc="-20" dirty="0">
                <a:cs typeface="Arial" pitchFamily="34" charset="0"/>
              </a:rPr>
              <a:t>d/</a:t>
            </a:r>
            <a:r>
              <a:rPr lang="vi-VN" spc="-20" dirty="0">
                <a:cs typeface="Arial" pitchFamily="34" charset="0"/>
              </a:rPr>
              <a:t>vụ BCCI, qua mạng BCCC. Đẩy mạnh việc triển khai tiếp nhận HS, trả KQ giải quyết TTHC qua </a:t>
            </a:r>
            <a:r>
              <a:rPr lang="en-US" spc="-20" dirty="0">
                <a:cs typeface="Arial" pitchFamily="34" charset="0"/>
              </a:rPr>
              <a:t>d/</a:t>
            </a:r>
            <a:r>
              <a:rPr lang="vi-VN" spc="-20" dirty="0">
                <a:cs typeface="Arial" pitchFamily="34" charset="0"/>
              </a:rPr>
              <a:t>vụ BCCI</a:t>
            </a:r>
            <a:r>
              <a:rPr lang="vi-VN" spc="-20" dirty="0" smtClean="0">
                <a:cs typeface="Arial" pitchFamily="34" charset="0"/>
              </a:rPr>
              <a:t>”</a:t>
            </a:r>
            <a:r>
              <a:rPr lang="en-US" spc="-20" dirty="0" smtClean="0">
                <a:cs typeface="Arial" pitchFamily="34" charset="0"/>
              </a:rPr>
              <a:t>.</a:t>
            </a:r>
            <a:endParaRPr lang="vi-VN" spc="-20" dirty="0">
              <a:cs typeface="Arial" pitchFamily="34" charset="0"/>
            </a:endParaRPr>
          </a:p>
        </p:txBody>
      </p:sp>
      <p:sp>
        <p:nvSpPr>
          <p:cNvPr id="13" name="Title 2"/>
          <p:cNvSpPr>
            <a:spLocks noGrp="1"/>
          </p:cNvSpPr>
          <p:nvPr>
            <p:ph type="title"/>
          </p:nvPr>
        </p:nvSpPr>
        <p:spPr>
          <a:xfrm>
            <a:off x="583209" y="229184"/>
            <a:ext cx="8282219" cy="603199"/>
          </a:xfrm>
        </p:spPr>
        <p:txBody>
          <a:bodyPr/>
          <a:lstStyle/>
          <a:p>
            <a:pPr fontAlgn="auto">
              <a:spcBef>
                <a:spcPts val="609"/>
              </a:spcBef>
              <a:spcAft>
                <a:spcPts val="0"/>
              </a:spcAft>
              <a:defRPr/>
            </a:pPr>
            <a:r>
              <a:rPr lang="en-US" b="1" dirty="0" err="1" smtClean="0">
                <a:solidFill>
                  <a:schemeClr val="tx2"/>
                </a:solidFill>
                <a:ea typeface="ＭＳ Ｐゴシック" pitchFamily="34" charset="-128"/>
              </a:rPr>
              <a:t>CHỦ</a:t>
            </a:r>
            <a:r>
              <a:rPr lang="en-US" b="1" dirty="0" smtClean="0">
                <a:solidFill>
                  <a:schemeClr val="tx2"/>
                </a:solidFill>
                <a:ea typeface="ＭＳ Ｐゴシック" pitchFamily="34" charset="-128"/>
              </a:rPr>
              <a:t> </a:t>
            </a:r>
            <a:r>
              <a:rPr lang="en-US" b="1" dirty="0" err="1" smtClean="0">
                <a:solidFill>
                  <a:schemeClr val="tx2"/>
                </a:solidFill>
                <a:ea typeface="ＭＳ Ｐゴシック" pitchFamily="34" charset="-128"/>
              </a:rPr>
              <a:t>TRƯƠNG</a:t>
            </a:r>
            <a:r>
              <a:rPr lang="en-US" b="1" dirty="0" smtClean="0">
                <a:solidFill>
                  <a:schemeClr val="tx2"/>
                </a:solidFill>
                <a:ea typeface="ＭＳ Ｐゴシック" pitchFamily="34" charset="-128"/>
              </a:rPr>
              <a:t> </a:t>
            </a:r>
            <a:r>
              <a:rPr lang="en-US" b="1" dirty="0" err="1" smtClean="0">
                <a:solidFill>
                  <a:schemeClr val="tx2"/>
                </a:solidFill>
                <a:ea typeface="ＭＳ Ｐゴシック" pitchFamily="34" charset="-128"/>
              </a:rPr>
              <a:t>CỦA</a:t>
            </a:r>
            <a:r>
              <a:rPr lang="en-US" b="1" dirty="0" smtClean="0">
                <a:solidFill>
                  <a:schemeClr val="tx2"/>
                </a:solidFill>
                <a:ea typeface="ＭＳ Ｐゴシック" pitchFamily="34" charset="-128"/>
              </a:rPr>
              <a:t> </a:t>
            </a:r>
            <a:r>
              <a:rPr lang="en-US" b="1" dirty="0" err="1" smtClean="0">
                <a:solidFill>
                  <a:schemeClr val="tx2"/>
                </a:solidFill>
                <a:ea typeface="ＭＳ Ｐゴシック" pitchFamily="34" charset="-128"/>
              </a:rPr>
              <a:t>ĐẢNG</a:t>
            </a:r>
            <a:r>
              <a:rPr lang="en-US" b="1" dirty="0" smtClean="0">
                <a:solidFill>
                  <a:schemeClr val="tx2"/>
                </a:solidFill>
                <a:ea typeface="ＭＳ Ｐゴシック" pitchFamily="34" charset="-128"/>
              </a:rPr>
              <a:t> </a:t>
            </a:r>
            <a:r>
              <a:rPr lang="en-US" b="1" dirty="0" err="1" smtClean="0">
                <a:solidFill>
                  <a:schemeClr val="tx2"/>
                </a:solidFill>
                <a:ea typeface="ＭＳ Ｐゴシック" pitchFamily="34" charset="-128"/>
              </a:rPr>
              <a:t>VÀ</a:t>
            </a:r>
            <a:r>
              <a:rPr lang="en-US" b="1" dirty="0" smtClean="0">
                <a:solidFill>
                  <a:schemeClr val="tx2"/>
                </a:solidFill>
                <a:ea typeface="ＭＳ Ｐゴシック" pitchFamily="34" charset="-128"/>
              </a:rPr>
              <a:t> </a:t>
            </a:r>
            <a:r>
              <a:rPr lang="en-US" b="1" dirty="0" err="1" smtClean="0">
                <a:solidFill>
                  <a:schemeClr val="tx2"/>
                </a:solidFill>
                <a:ea typeface="ＭＳ Ｐゴシック" pitchFamily="34" charset="-128"/>
              </a:rPr>
              <a:t>NHÀ</a:t>
            </a:r>
            <a:r>
              <a:rPr lang="en-US" b="1" dirty="0" smtClean="0">
                <a:solidFill>
                  <a:schemeClr val="tx2"/>
                </a:solidFill>
                <a:ea typeface="ＭＳ Ｐゴシック" pitchFamily="34" charset="-128"/>
              </a:rPr>
              <a:t> </a:t>
            </a:r>
            <a:r>
              <a:rPr lang="en-US" b="1" dirty="0" err="1" smtClean="0">
                <a:solidFill>
                  <a:schemeClr val="tx2"/>
                </a:solidFill>
                <a:ea typeface="ＭＳ Ｐゴシック" pitchFamily="34" charset="-128"/>
              </a:rPr>
              <a:t>NƯỚC</a:t>
            </a:r>
            <a:endParaRPr lang="en-US" spc="-51" dirty="0">
              <a:solidFill>
                <a:schemeClr val="tx2"/>
              </a:solidFill>
              <a:ea typeface="ＭＳ Ｐゴシック" pitchFamily="34" charset="-128"/>
            </a:endParaRPr>
          </a:p>
        </p:txBody>
      </p:sp>
      <p:sp>
        <p:nvSpPr>
          <p:cNvPr id="14" name="Text Box 4"/>
          <p:cNvSpPr txBox="1">
            <a:spLocks noChangeArrowheads="1"/>
          </p:cNvSpPr>
          <p:nvPr/>
        </p:nvSpPr>
        <p:spPr bwMode="auto">
          <a:xfrm>
            <a:off x="153133" y="2588661"/>
            <a:ext cx="1954890" cy="715607"/>
          </a:xfrm>
          <a:prstGeom prst="rect">
            <a:avLst/>
          </a:prstGeom>
          <a:noFill/>
          <a:ln w="25400">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square" lIns="98984" tIns="49492" rIns="98984" bIns="49492">
            <a:spAutoFit/>
          </a:bodyPr>
          <a:lstStyle>
            <a:lvl1pPr marL="180975" indent="-180975" defTabSz="974725">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marL="0" indent="0" algn="ctr">
              <a:buNone/>
            </a:pPr>
            <a:r>
              <a:rPr lang="en-US" sz="2000" spc="-51" dirty="0">
                <a:solidFill>
                  <a:srgbClr val="7030A0"/>
                </a:solidFill>
              </a:rPr>
              <a:t>NQ 01/NQ-</a:t>
            </a:r>
            <a:r>
              <a:rPr lang="en-US" sz="2000" spc="-51" dirty="0" err="1">
                <a:solidFill>
                  <a:srgbClr val="7030A0"/>
                </a:solidFill>
              </a:rPr>
              <a:t>CP</a:t>
            </a:r>
            <a:r>
              <a:rPr lang="en-US" sz="2000" spc="-51" dirty="0">
                <a:solidFill>
                  <a:srgbClr val="7030A0"/>
                </a:solidFill>
              </a:rPr>
              <a:t> </a:t>
            </a:r>
            <a:r>
              <a:rPr lang="en-US" sz="2000" spc="-51" dirty="0" err="1">
                <a:solidFill>
                  <a:srgbClr val="7030A0"/>
                </a:solidFill>
              </a:rPr>
              <a:t>năm</a:t>
            </a:r>
            <a:r>
              <a:rPr lang="en-US" sz="2000" spc="-51" dirty="0">
                <a:solidFill>
                  <a:srgbClr val="7030A0"/>
                </a:solidFill>
              </a:rPr>
              <a:t> 2018</a:t>
            </a:r>
            <a:endParaRPr lang="en-US" sz="2000" dirty="0">
              <a:solidFill>
                <a:srgbClr val="7030A0"/>
              </a:solidFill>
            </a:endParaRPr>
          </a:p>
        </p:txBody>
      </p:sp>
      <p:sp>
        <p:nvSpPr>
          <p:cNvPr id="15" name="Text Box 4"/>
          <p:cNvSpPr txBox="1">
            <a:spLocks noChangeArrowheads="1"/>
          </p:cNvSpPr>
          <p:nvPr/>
        </p:nvSpPr>
        <p:spPr bwMode="auto">
          <a:xfrm>
            <a:off x="153133" y="5769174"/>
            <a:ext cx="1954890" cy="715607"/>
          </a:xfrm>
          <a:prstGeom prst="rect">
            <a:avLst/>
          </a:prstGeom>
          <a:noFill/>
          <a:ln w="25400">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square" lIns="98984" tIns="49492" rIns="98984" bIns="49492">
            <a:spAutoFit/>
          </a:bodyPr>
          <a:lstStyle>
            <a:lvl1pPr marL="180975" indent="-180975" defTabSz="974725">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marL="0" indent="0" algn="ctr">
              <a:buNone/>
            </a:pPr>
            <a:r>
              <a:rPr lang="en-US" sz="2000" spc="-51" dirty="0" err="1">
                <a:solidFill>
                  <a:srgbClr val="7030A0"/>
                </a:solidFill>
              </a:rPr>
              <a:t>NQ17</a:t>
            </a:r>
            <a:r>
              <a:rPr lang="en-US" sz="2000" spc="-51" dirty="0">
                <a:solidFill>
                  <a:srgbClr val="7030A0"/>
                </a:solidFill>
              </a:rPr>
              <a:t>/NQ-</a:t>
            </a:r>
            <a:r>
              <a:rPr lang="en-US" sz="2000" spc="-51" dirty="0" err="1">
                <a:solidFill>
                  <a:srgbClr val="7030A0"/>
                </a:solidFill>
              </a:rPr>
              <a:t>CP</a:t>
            </a:r>
            <a:r>
              <a:rPr lang="en-US" sz="2000" spc="-51" dirty="0">
                <a:solidFill>
                  <a:srgbClr val="7030A0"/>
                </a:solidFill>
              </a:rPr>
              <a:t> </a:t>
            </a:r>
            <a:r>
              <a:rPr lang="en-US" sz="2000" spc="-51" dirty="0" err="1">
                <a:solidFill>
                  <a:srgbClr val="7030A0"/>
                </a:solidFill>
              </a:rPr>
              <a:t>năm</a:t>
            </a:r>
            <a:r>
              <a:rPr lang="en-US" sz="2000" spc="-51" dirty="0">
                <a:solidFill>
                  <a:srgbClr val="7030A0"/>
                </a:solidFill>
              </a:rPr>
              <a:t> 2019</a:t>
            </a:r>
          </a:p>
        </p:txBody>
      </p:sp>
      <p:sp>
        <p:nvSpPr>
          <p:cNvPr id="16" name="Rounded Rectangle 15"/>
          <p:cNvSpPr/>
          <p:nvPr/>
        </p:nvSpPr>
        <p:spPr>
          <a:xfrm>
            <a:off x="2342611" y="3581790"/>
            <a:ext cx="9539865" cy="1181728"/>
          </a:xfrm>
          <a:prstGeom prst="roundRect">
            <a:avLst/>
          </a:prstGeom>
          <a:ln/>
        </p:spPr>
        <p:style>
          <a:lnRef idx="2">
            <a:schemeClr val="accent1"/>
          </a:lnRef>
          <a:fillRef idx="1">
            <a:schemeClr val="lt1"/>
          </a:fillRef>
          <a:effectRef idx="0">
            <a:schemeClr val="accent1"/>
          </a:effectRef>
          <a:fontRef idx="minor">
            <a:schemeClr val="dk1"/>
          </a:fontRef>
        </p:style>
        <p:txBody>
          <a:bodyPr lIns="93040" tIns="46520" rIns="93040" bIns="46520" anchor="ctr"/>
          <a:lstStyle/>
          <a:p>
            <a:pPr>
              <a:tabLst>
                <a:tab pos="8577143" algn="l"/>
              </a:tabLst>
              <a:defRPr/>
            </a:pPr>
            <a:r>
              <a:rPr lang="en-US" altLang="en-US" spc="-20" dirty="0">
                <a:cs typeface="Arial" pitchFamily="34" charset="0"/>
              </a:rPr>
              <a:t>N</a:t>
            </a:r>
            <a:r>
              <a:rPr lang="vi-VN" altLang="en-US" spc="-20" dirty="0">
                <a:cs typeface="Arial" pitchFamily="34" charset="0"/>
              </a:rPr>
              <a:t>ghiên cứu xây dựng Đề án triển khai thực hiện và cung ứng </a:t>
            </a:r>
            <a:r>
              <a:rPr lang="en-US" altLang="en-US" spc="-20" dirty="0">
                <a:cs typeface="Arial" pitchFamily="34" charset="0"/>
              </a:rPr>
              <a:t>d/</a:t>
            </a:r>
            <a:r>
              <a:rPr lang="vi-VN" altLang="en-US" spc="-20" dirty="0">
                <a:cs typeface="Arial" pitchFamily="34" charset="0"/>
              </a:rPr>
              <a:t>vụ công qua </a:t>
            </a:r>
            <a:r>
              <a:rPr lang="en-US" altLang="en-US" spc="-20" dirty="0">
                <a:cs typeface="Arial" pitchFamily="34" charset="0"/>
              </a:rPr>
              <a:t>d/</a:t>
            </a:r>
            <a:r>
              <a:rPr lang="vi-VN" altLang="en-US" spc="-20" dirty="0">
                <a:cs typeface="Arial" pitchFamily="34" charset="0"/>
              </a:rPr>
              <a:t>vụ </a:t>
            </a:r>
            <a:r>
              <a:rPr lang="en-US" altLang="en-US" spc="-20" dirty="0">
                <a:cs typeface="Arial" pitchFamily="34" charset="0"/>
              </a:rPr>
              <a:t>BCCI </a:t>
            </a:r>
            <a:r>
              <a:rPr lang="vi-VN" altLang="en-US" spc="-20" dirty="0">
                <a:cs typeface="Arial" pitchFamily="34" charset="0"/>
              </a:rPr>
              <a:t>nhằm phát huy vai trò, nâng cao hiệu quả hoạt động và tăng cường sự tham gia của doanh nghiệp </a:t>
            </a:r>
            <a:r>
              <a:rPr lang="en-US" altLang="en-US" spc="-20" dirty="0">
                <a:cs typeface="Arial" pitchFamily="34" charset="0"/>
              </a:rPr>
              <a:t>BCCI </a:t>
            </a:r>
            <a:r>
              <a:rPr lang="vi-VN" altLang="en-US" spc="-20" dirty="0">
                <a:cs typeface="Arial" pitchFamily="34" charset="0"/>
              </a:rPr>
              <a:t>trong cung ứng </a:t>
            </a:r>
            <a:r>
              <a:rPr lang="en-US" altLang="en-US" spc="-20" dirty="0">
                <a:cs typeface="Arial" pitchFamily="34" charset="0"/>
              </a:rPr>
              <a:t>d/</a:t>
            </a:r>
            <a:r>
              <a:rPr lang="vi-VN" altLang="en-US" spc="-20" dirty="0">
                <a:cs typeface="Arial" pitchFamily="34" charset="0"/>
              </a:rPr>
              <a:t>vụ HCC, góp phần thúc đẩy sắp xếp, kiện toàn tổ chức bộ máy </a:t>
            </a:r>
            <a:r>
              <a:rPr lang="en-US" altLang="en-US" spc="-20" dirty="0">
                <a:cs typeface="Arial" pitchFamily="34" charset="0"/>
              </a:rPr>
              <a:t>HC</a:t>
            </a:r>
            <a:r>
              <a:rPr lang="vi-VN" altLang="en-US" spc="-20" dirty="0">
                <a:cs typeface="Arial" pitchFamily="34" charset="0"/>
              </a:rPr>
              <a:t> và tinh giản biên </a:t>
            </a:r>
            <a:r>
              <a:rPr lang="vi-VN" altLang="en-US" spc="-20" dirty="0" smtClean="0">
                <a:cs typeface="Arial" pitchFamily="34" charset="0"/>
              </a:rPr>
              <a:t>chế</a:t>
            </a:r>
            <a:r>
              <a:rPr lang="en-US" altLang="en-US" spc="-20" dirty="0" smtClean="0">
                <a:cs typeface="Arial" pitchFamily="34" charset="0"/>
              </a:rPr>
              <a:t>.</a:t>
            </a:r>
            <a:endParaRPr lang="vi-VN" spc="-20" dirty="0">
              <a:cs typeface="Arial" pitchFamily="34" charset="0"/>
            </a:endParaRPr>
          </a:p>
        </p:txBody>
      </p:sp>
      <p:sp>
        <p:nvSpPr>
          <p:cNvPr id="17" name="Text Box 4"/>
          <p:cNvSpPr txBox="1">
            <a:spLocks noChangeArrowheads="1"/>
          </p:cNvSpPr>
          <p:nvPr/>
        </p:nvSpPr>
        <p:spPr bwMode="auto">
          <a:xfrm>
            <a:off x="153133" y="3658183"/>
            <a:ext cx="1954890" cy="1024170"/>
          </a:xfrm>
          <a:prstGeom prst="rect">
            <a:avLst/>
          </a:prstGeom>
          <a:noFill/>
          <a:ln w="25400">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square" lIns="98984" tIns="49492" rIns="98984" bIns="49492">
            <a:spAutoFit/>
          </a:bodyPr>
          <a:lstStyle>
            <a:lvl1pPr marL="180975" indent="-180975" defTabSz="974725">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marL="0" indent="0" algn="ctr">
              <a:buNone/>
            </a:pPr>
            <a:r>
              <a:rPr lang="en-US" sz="2000" spc="-51" dirty="0" err="1">
                <a:solidFill>
                  <a:srgbClr val="7030A0"/>
                </a:solidFill>
              </a:rPr>
              <a:t>QĐ</a:t>
            </a:r>
            <a:r>
              <a:rPr lang="en-US" sz="2000" spc="-51" dirty="0">
                <a:solidFill>
                  <a:srgbClr val="7030A0"/>
                </a:solidFill>
              </a:rPr>
              <a:t> </a:t>
            </a:r>
            <a:r>
              <a:rPr lang="vi-VN" sz="2000" spc="-51" dirty="0">
                <a:solidFill>
                  <a:srgbClr val="7030A0"/>
                </a:solidFill>
                <a:sym typeface="Wingdings" panose="05000000000000000000" pitchFamily="2" charset="2"/>
              </a:rPr>
              <a:t>53/QĐ-BCĐCCHC</a:t>
            </a:r>
            <a:r>
              <a:rPr lang="en-US" sz="2000" spc="-51" dirty="0">
                <a:solidFill>
                  <a:srgbClr val="7030A0"/>
                </a:solidFill>
                <a:sym typeface="Wingdings" panose="05000000000000000000" pitchFamily="2" charset="2"/>
              </a:rPr>
              <a:t> </a:t>
            </a:r>
            <a:r>
              <a:rPr lang="en-US" sz="2000" spc="-51" dirty="0" err="1">
                <a:solidFill>
                  <a:srgbClr val="7030A0"/>
                </a:solidFill>
                <a:sym typeface="Wingdings" panose="05000000000000000000" pitchFamily="2" charset="2"/>
              </a:rPr>
              <a:t>năm</a:t>
            </a:r>
            <a:r>
              <a:rPr lang="en-US" sz="2000" spc="-51" dirty="0">
                <a:solidFill>
                  <a:srgbClr val="7030A0"/>
                </a:solidFill>
                <a:sym typeface="Wingdings" panose="05000000000000000000" pitchFamily="2" charset="2"/>
              </a:rPr>
              <a:t> 2018</a:t>
            </a:r>
          </a:p>
        </p:txBody>
      </p:sp>
      <p:sp>
        <p:nvSpPr>
          <p:cNvPr id="18" name="Rounded Rectangle 17"/>
          <p:cNvSpPr/>
          <p:nvPr/>
        </p:nvSpPr>
        <p:spPr>
          <a:xfrm>
            <a:off x="2358901" y="5797230"/>
            <a:ext cx="9539865" cy="687551"/>
          </a:xfrm>
          <a:prstGeom prst="roundRect">
            <a:avLst/>
          </a:prstGeom>
          <a:ln/>
        </p:spPr>
        <p:style>
          <a:lnRef idx="2">
            <a:schemeClr val="accent1"/>
          </a:lnRef>
          <a:fillRef idx="1">
            <a:schemeClr val="lt1"/>
          </a:fillRef>
          <a:effectRef idx="0">
            <a:schemeClr val="accent1"/>
          </a:effectRef>
          <a:fontRef idx="minor">
            <a:schemeClr val="dk1"/>
          </a:fontRef>
        </p:style>
        <p:txBody>
          <a:bodyPr lIns="93040" tIns="46520" rIns="93040" bIns="46520" anchor="ctr"/>
          <a:lstStyle/>
          <a:p>
            <a:pPr>
              <a:tabLst>
                <a:tab pos="8577143" algn="l"/>
              </a:tabLst>
              <a:defRPr/>
            </a:pPr>
            <a:r>
              <a:rPr lang="vi-VN" altLang="en-US" spc="-20" dirty="0">
                <a:cs typeface="Arial" pitchFamily="34" charset="0"/>
              </a:rPr>
              <a:t>Triển khai Chính phủ điện tử/Chính quyền điện tử, đẩy mạnh triển khai dịch vụ công trực tuyến mức độ 3, mức độ </a:t>
            </a:r>
            <a:r>
              <a:rPr lang="vi-VN" altLang="en-US" spc="-20" dirty="0" smtClean="0">
                <a:cs typeface="Arial" pitchFamily="34" charset="0"/>
              </a:rPr>
              <a:t>4</a:t>
            </a:r>
            <a:r>
              <a:rPr lang="en-US" altLang="en-US" spc="-20" dirty="0" smtClean="0">
                <a:cs typeface="Arial" pitchFamily="34" charset="0"/>
              </a:rPr>
              <a:t>.</a:t>
            </a:r>
            <a:endParaRPr lang="vi-VN" altLang="en-US" spc="-20" dirty="0">
              <a:cs typeface="Arial" pitchFamily="34" charset="0"/>
            </a:endParaRPr>
          </a:p>
        </p:txBody>
      </p:sp>
      <p:sp>
        <p:nvSpPr>
          <p:cNvPr id="20" name="Text Box 4"/>
          <p:cNvSpPr txBox="1">
            <a:spLocks noChangeArrowheads="1"/>
          </p:cNvSpPr>
          <p:nvPr/>
        </p:nvSpPr>
        <p:spPr bwMode="auto">
          <a:xfrm>
            <a:off x="153133" y="4936996"/>
            <a:ext cx="1954890" cy="715607"/>
          </a:xfrm>
          <a:prstGeom prst="rect">
            <a:avLst/>
          </a:prstGeom>
          <a:noFill/>
          <a:ln w="25400">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square" lIns="98984" tIns="49492" rIns="98984" bIns="49492">
            <a:spAutoFit/>
          </a:bodyPr>
          <a:lstStyle>
            <a:lvl1pPr marL="180975" indent="-180975" defTabSz="974725">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defTabSz="974725">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974725"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marL="0" indent="0" algn="ctr">
              <a:buNone/>
            </a:pPr>
            <a:r>
              <a:rPr lang="en-US" sz="2000" spc="-51" dirty="0">
                <a:solidFill>
                  <a:srgbClr val="7030A0"/>
                </a:solidFill>
              </a:rPr>
              <a:t>NQ 01/NQ-</a:t>
            </a:r>
            <a:r>
              <a:rPr lang="en-US" sz="2000" spc="-51" dirty="0" err="1">
                <a:solidFill>
                  <a:srgbClr val="7030A0"/>
                </a:solidFill>
              </a:rPr>
              <a:t>CP</a:t>
            </a:r>
            <a:r>
              <a:rPr lang="en-US" sz="2000" spc="-51" dirty="0">
                <a:solidFill>
                  <a:srgbClr val="7030A0"/>
                </a:solidFill>
              </a:rPr>
              <a:t> </a:t>
            </a:r>
            <a:r>
              <a:rPr lang="en-US" sz="2000" spc="-51" dirty="0" err="1">
                <a:solidFill>
                  <a:srgbClr val="7030A0"/>
                </a:solidFill>
              </a:rPr>
              <a:t>năm</a:t>
            </a:r>
            <a:r>
              <a:rPr lang="en-US" sz="2000" spc="-51" dirty="0">
                <a:solidFill>
                  <a:srgbClr val="7030A0"/>
                </a:solidFill>
              </a:rPr>
              <a:t> 2019</a:t>
            </a:r>
            <a:endParaRPr lang="en-US" sz="2000" dirty="0">
              <a:solidFill>
                <a:srgbClr val="7030A0"/>
              </a:solidFill>
            </a:endParaRPr>
          </a:p>
        </p:txBody>
      </p:sp>
      <p:sp>
        <p:nvSpPr>
          <p:cNvPr id="21" name="Rounded Rectangle 20"/>
          <p:cNvSpPr/>
          <p:nvPr/>
        </p:nvSpPr>
        <p:spPr>
          <a:xfrm>
            <a:off x="2342611" y="4860601"/>
            <a:ext cx="9539865" cy="860234"/>
          </a:xfrm>
          <a:prstGeom prst="roundRect">
            <a:avLst/>
          </a:prstGeom>
          <a:ln/>
        </p:spPr>
        <p:style>
          <a:lnRef idx="2">
            <a:schemeClr val="accent1"/>
          </a:lnRef>
          <a:fillRef idx="1">
            <a:schemeClr val="lt1"/>
          </a:fillRef>
          <a:effectRef idx="0">
            <a:schemeClr val="accent1"/>
          </a:effectRef>
          <a:fontRef idx="minor">
            <a:schemeClr val="dk1"/>
          </a:fontRef>
        </p:style>
        <p:txBody>
          <a:bodyPr lIns="93040" tIns="46520" rIns="93040" bIns="46520" anchor="ctr"/>
          <a:lstStyle/>
          <a:p>
            <a:pPr>
              <a:defRPr/>
            </a:pPr>
            <a:r>
              <a:rPr lang="en-US" sz="2000" spc="-20" dirty="0" err="1">
                <a:latin typeface="Arial" pitchFamily="34" charset="0"/>
                <a:cs typeface="Arial" pitchFamily="34" charset="0"/>
              </a:rPr>
              <a:t>Triển</a:t>
            </a:r>
            <a:r>
              <a:rPr lang="en-US" sz="2000" spc="-20" dirty="0">
                <a:latin typeface="Arial" pitchFamily="34" charset="0"/>
                <a:cs typeface="Arial" pitchFamily="34" charset="0"/>
              </a:rPr>
              <a:t> </a:t>
            </a:r>
            <a:r>
              <a:rPr lang="en-US" sz="2000" spc="-20" dirty="0" err="1">
                <a:latin typeface="Arial" pitchFamily="34" charset="0"/>
                <a:cs typeface="Arial" pitchFamily="34" charset="0"/>
              </a:rPr>
              <a:t>khai</a:t>
            </a:r>
            <a:r>
              <a:rPr lang="en-US" sz="2000" spc="-20" dirty="0">
                <a:latin typeface="Arial" pitchFamily="34" charset="0"/>
                <a:cs typeface="Arial" pitchFamily="34" charset="0"/>
              </a:rPr>
              <a:t> </a:t>
            </a:r>
            <a:r>
              <a:rPr lang="vi-VN" spc="-20" dirty="0">
                <a:latin typeface="Arial" pitchFamily="34" charset="0"/>
                <a:cs typeface="Arial" pitchFamily="34" charset="0"/>
              </a:rPr>
              <a:t>Đề án thí điểm thực hiện và cung ứng dịch vụ công qua mạng </a:t>
            </a:r>
            <a:r>
              <a:rPr lang="en-US" spc="-20" dirty="0" err="1">
                <a:latin typeface="Arial" pitchFamily="34" charset="0"/>
                <a:cs typeface="Arial" pitchFamily="34" charset="0"/>
              </a:rPr>
              <a:t>BCCC</a:t>
            </a:r>
            <a:r>
              <a:rPr lang="vi-VN" spc="-20" dirty="0">
                <a:latin typeface="Arial" pitchFamily="34" charset="0"/>
                <a:cs typeface="Arial" pitchFamily="34" charset="0"/>
              </a:rPr>
              <a:t>, dịch vụ </a:t>
            </a:r>
            <a:r>
              <a:rPr lang="en-US" spc="-20" dirty="0">
                <a:latin typeface="Arial" pitchFamily="34" charset="0"/>
                <a:cs typeface="Arial" pitchFamily="34" charset="0"/>
              </a:rPr>
              <a:t>BCCI </a:t>
            </a:r>
            <a:r>
              <a:rPr lang="vi-VN" spc="-20" dirty="0">
                <a:latin typeface="Arial" pitchFamily="34" charset="0"/>
                <a:cs typeface="Arial" pitchFamily="34" charset="0"/>
              </a:rPr>
              <a:t>tại địa </a:t>
            </a:r>
            <a:r>
              <a:rPr lang="vi-VN" spc="-20" dirty="0" smtClean="0">
                <a:latin typeface="Arial" pitchFamily="34" charset="0"/>
                <a:cs typeface="Arial" pitchFamily="34" charset="0"/>
              </a:rPr>
              <a:t>phương</a:t>
            </a:r>
            <a:r>
              <a:rPr lang="en-US" spc="-20" dirty="0" smtClean="0">
                <a:latin typeface="Arial" pitchFamily="34" charset="0"/>
                <a:cs typeface="Arial" pitchFamily="34" charset="0"/>
              </a:rPr>
              <a:t>.</a:t>
            </a:r>
            <a:endParaRPr lang="vi-VN" spc="-2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pPr>
              <a:defRPr/>
            </a:pPr>
            <a:endParaRPr lang="en-US"/>
          </a:p>
        </p:txBody>
      </p:sp>
      <p:sp>
        <p:nvSpPr>
          <p:cNvPr id="3" name="Slide Number Placeholder 2"/>
          <p:cNvSpPr>
            <a:spLocks noGrp="1"/>
          </p:cNvSpPr>
          <p:nvPr>
            <p:ph type="sldNum" sz="quarter" idx="12"/>
          </p:nvPr>
        </p:nvSpPr>
        <p:spPr/>
        <p:txBody>
          <a:bodyPr/>
          <a:lstStyle/>
          <a:p>
            <a:pPr>
              <a:defRPr/>
            </a:pPr>
            <a:fld id="{59E6F4A5-D794-46A3-A708-9E724BD45693}" type="slidenum">
              <a:rPr lang="en-US" smtClean="0"/>
              <a:pPr>
                <a:defRPr/>
              </a:pPr>
              <a:t>8</a:t>
            </a:fld>
            <a:endParaRPr lang="en-US"/>
          </a:p>
        </p:txBody>
      </p:sp>
    </p:spTree>
    <p:extLst>
      <p:ext uri="{BB962C8B-B14F-4D97-AF65-F5344CB8AC3E}">
        <p14:creationId xmlns:p14="http://schemas.microsoft.com/office/powerpoint/2010/main" val="937169235"/>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2"/>
          <p:cNvSpPr>
            <a:spLocks noGrp="1"/>
          </p:cNvSpPr>
          <p:nvPr>
            <p:ph type="title"/>
          </p:nvPr>
        </p:nvSpPr>
        <p:spPr bwMode="auto">
          <a:xfrm>
            <a:off x="304638" y="152789"/>
            <a:ext cx="8839363" cy="6859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40" tIns="46520" rIns="93040" bIns="46520" numCol="1" anchor="t" anchorCtr="0" compatLnSpc="1">
            <a:prstTxWarp prst="textNoShape">
              <a:avLst/>
            </a:prstTxWarp>
          </a:bodyPr>
          <a:lstStyle/>
          <a:p>
            <a:r>
              <a:rPr lang="en-US" sz="3200" b="1" dirty="0" err="1" smtClean="0">
                <a:solidFill>
                  <a:schemeClr val="tx2"/>
                </a:solidFill>
              </a:rPr>
              <a:t>VAI</a:t>
            </a:r>
            <a:r>
              <a:rPr lang="en-US" sz="3200" b="1" dirty="0" smtClean="0">
                <a:solidFill>
                  <a:schemeClr val="tx2"/>
                </a:solidFill>
              </a:rPr>
              <a:t> </a:t>
            </a:r>
            <a:r>
              <a:rPr lang="en-US" sz="3200" b="1" dirty="0" err="1" smtClean="0">
                <a:solidFill>
                  <a:schemeClr val="tx2"/>
                </a:solidFill>
              </a:rPr>
              <a:t>TRÒ</a:t>
            </a:r>
            <a:r>
              <a:rPr lang="en-US" sz="3200" b="1" dirty="0" smtClean="0">
                <a:solidFill>
                  <a:schemeClr val="tx2"/>
                </a:solidFill>
              </a:rPr>
              <a:t> </a:t>
            </a:r>
            <a:r>
              <a:rPr lang="en-US" sz="3200" b="1" dirty="0" err="1" smtClean="0">
                <a:solidFill>
                  <a:schemeClr val="tx2"/>
                </a:solidFill>
              </a:rPr>
              <a:t>CỦA</a:t>
            </a:r>
            <a:r>
              <a:rPr lang="en-US" sz="3200" b="1" dirty="0" smtClean="0">
                <a:solidFill>
                  <a:schemeClr val="tx2"/>
                </a:solidFill>
              </a:rPr>
              <a:t> </a:t>
            </a:r>
            <a:r>
              <a:rPr lang="en-US" sz="3200" b="1" dirty="0" err="1" smtClean="0">
                <a:solidFill>
                  <a:schemeClr val="tx2"/>
                </a:solidFill>
              </a:rPr>
              <a:t>BƯU</a:t>
            </a:r>
            <a:r>
              <a:rPr lang="en-US" sz="3200" b="1" dirty="0" smtClean="0">
                <a:solidFill>
                  <a:schemeClr val="tx2"/>
                </a:solidFill>
              </a:rPr>
              <a:t> </a:t>
            </a:r>
            <a:r>
              <a:rPr lang="en-US" sz="3200" b="1" dirty="0" err="1" smtClean="0">
                <a:solidFill>
                  <a:schemeClr val="tx2"/>
                </a:solidFill>
              </a:rPr>
              <a:t>ĐIỆN</a:t>
            </a:r>
            <a:r>
              <a:rPr lang="en-US" sz="3200" b="1" dirty="0" smtClean="0">
                <a:solidFill>
                  <a:schemeClr val="tx2"/>
                </a:solidFill>
              </a:rPr>
              <a:t> </a:t>
            </a:r>
            <a:r>
              <a:rPr lang="en-US" sz="3200" b="1" dirty="0" err="1" smtClean="0">
                <a:solidFill>
                  <a:schemeClr val="tx2"/>
                </a:solidFill>
              </a:rPr>
              <a:t>VIỆT</a:t>
            </a:r>
            <a:r>
              <a:rPr lang="en-US" sz="3200" b="1" dirty="0" smtClean="0">
                <a:solidFill>
                  <a:schemeClr val="tx2"/>
                </a:solidFill>
              </a:rPr>
              <a:t> NAM</a:t>
            </a:r>
            <a:endParaRPr lang="en-US" sz="3200" b="1" dirty="0">
              <a:solidFill>
                <a:schemeClr val="tx2"/>
              </a:solidFill>
            </a:endParaRPr>
          </a:p>
        </p:txBody>
      </p:sp>
      <p:sp>
        <p:nvSpPr>
          <p:cNvPr id="5" name="Rectangle 2"/>
          <p:cNvSpPr/>
          <p:nvPr/>
        </p:nvSpPr>
        <p:spPr>
          <a:xfrm>
            <a:off x="1964665" y="1443539"/>
            <a:ext cx="9605028" cy="1067931"/>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6" name="Round Same Side Corner Rectangle 1"/>
          <p:cNvSpPr/>
          <p:nvPr/>
        </p:nvSpPr>
        <p:spPr>
          <a:xfrm rot="16200000">
            <a:off x="1542291" y="538216"/>
            <a:ext cx="1067931" cy="2878576"/>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7" name="Isosceles Triangle 6"/>
          <p:cNvSpPr/>
          <p:nvPr/>
        </p:nvSpPr>
        <p:spPr>
          <a:xfrm rot="5400000">
            <a:off x="2823862" y="1772879"/>
            <a:ext cx="402662" cy="355138"/>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8" name="Rectangle 2"/>
          <p:cNvSpPr/>
          <p:nvPr/>
        </p:nvSpPr>
        <p:spPr>
          <a:xfrm>
            <a:off x="1651882" y="2726330"/>
            <a:ext cx="9917811" cy="1056791"/>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9" name="Round Same Side Corner Rectangle 1"/>
          <p:cNvSpPr/>
          <p:nvPr/>
        </p:nvSpPr>
        <p:spPr>
          <a:xfrm rot="16200000">
            <a:off x="1527405" y="1855443"/>
            <a:ext cx="1048833" cy="2790606"/>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10" name="Isosceles Triangle 9"/>
          <p:cNvSpPr/>
          <p:nvPr/>
        </p:nvSpPr>
        <p:spPr>
          <a:xfrm rot="5400000">
            <a:off x="3550449" y="5082442"/>
            <a:ext cx="404254" cy="568547"/>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11" name="Rectangle 2"/>
          <p:cNvSpPr/>
          <p:nvPr/>
        </p:nvSpPr>
        <p:spPr>
          <a:xfrm>
            <a:off x="1798500" y="4040952"/>
            <a:ext cx="9927585" cy="1137959"/>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12" name="Round Same Side Corner Rectangle 1"/>
          <p:cNvSpPr/>
          <p:nvPr/>
        </p:nvSpPr>
        <p:spPr>
          <a:xfrm rot="16200000">
            <a:off x="1541225" y="3225770"/>
            <a:ext cx="1115678" cy="2790607"/>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13" name="Isosceles Triangle 12"/>
          <p:cNvSpPr/>
          <p:nvPr/>
        </p:nvSpPr>
        <p:spPr>
          <a:xfrm rot="5400000">
            <a:off x="2881732" y="4431586"/>
            <a:ext cx="405846" cy="353509"/>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31757" name="TextBox 41"/>
          <p:cNvSpPr txBox="1">
            <a:spLocks noChangeArrowheads="1"/>
          </p:cNvSpPr>
          <p:nvPr/>
        </p:nvSpPr>
        <p:spPr bwMode="auto">
          <a:xfrm>
            <a:off x="544112" y="1594736"/>
            <a:ext cx="2324691" cy="70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40" tIns="46520" rIns="93040" bIns="46520" anchor="ctr">
            <a:spAutoFit/>
          </a:bodyPr>
          <a:lstStyle>
            <a:lvl1pPr>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FontTx/>
              <a:buNone/>
            </a:pPr>
            <a:r>
              <a:rPr lang="en-US" sz="2000" b="1">
                <a:solidFill>
                  <a:schemeClr val="bg1"/>
                </a:solidFill>
                <a:latin typeface="Times New Roman" panose="02020603050405020304" pitchFamily="18" charset="0"/>
                <a:cs typeface="Times New Roman" panose="02020603050405020304" pitchFamily="18" charset="0"/>
              </a:rPr>
              <a:t>Quyết định  41/2011/QĐ-TTg</a:t>
            </a:r>
            <a:endParaRPr lang="en-US" altLang="en-US" sz="2000" b="1">
              <a:solidFill>
                <a:schemeClr val="bg1"/>
              </a:solidFill>
              <a:cs typeface="Times New Roman" panose="02020603050405020304" pitchFamily="18" charset="0"/>
            </a:endParaRPr>
          </a:p>
        </p:txBody>
      </p:sp>
      <p:sp>
        <p:nvSpPr>
          <p:cNvPr id="31758" name="TextBox 43"/>
          <p:cNvSpPr txBox="1">
            <a:spLocks noChangeArrowheads="1"/>
          </p:cNvSpPr>
          <p:nvPr/>
        </p:nvSpPr>
        <p:spPr bwMode="auto">
          <a:xfrm>
            <a:off x="659776" y="2872753"/>
            <a:ext cx="2267673" cy="70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40" tIns="46520" rIns="93040" bIns="46520" anchor="ctr">
            <a:spAutoFit/>
          </a:bodyPr>
          <a:lstStyle>
            <a:lvl1pPr>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FontTx/>
              <a:buNone/>
            </a:pPr>
            <a:r>
              <a:rPr lang="en-US" sz="2000" b="1">
                <a:solidFill>
                  <a:schemeClr val="bg1"/>
                </a:solidFill>
                <a:latin typeface="Times New Roman" panose="02020603050405020304" pitchFamily="18" charset="0"/>
                <a:cs typeface="Times New Roman" panose="02020603050405020304" pitchFamily="18" charset="0"/>
              </a:rPr>
              <a:t>Quyết định số 1746/QĐ-TTg</a:t>
            </a:r>
            <a:endParaRPr lang="en-US" altLang="en-US" sz="2000" b="1">
              <a:solidFill>
                <a:schemeClr val="bg1"/>
              </a:solidFill>
              <a:cs typeface="Times New Roman" panose="02020603050405020304" pitchFamily="18" charset="0"/>
            </a:endParaRPr>
          </a:p>
        </p:txBody>
      </p:sp>
      <p:sp>
        <p:nvSpPr>
          <p:cNvPr id="31759" name="TextBox 45"/>
          <p:cNvSpPr txBox="1">
            <a:spLocks noChangeArrowheads="1"/>
          </p:cNvSpPr>
          <p:nvPr/>
        </p:nvSpPr>
        <p:spPr bwMode="auto">
          <a:xfrm>
            <a:off x="544112" y="4209657"/>
            <a:ext cx="2539729" cy="70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40" tIns="46520" rIns="93040" bIns="46520" anchor="ctr">
            <a:spAutoFit/>
          </a:bodyPr>
          <a:lstStyle>
            <a:lvl1pPr>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FontTx/>
              <a:buNone/>
            </a:pPr>
            <a:r>
              <a:rPr lang="en-US" sz="2000" b="1">
                <a:solidFill>
                  <a:schemeClr val="bg1"/>
                </a:solidFill>
                <a:latin typeface="Times New Roman" panose="02020603050405020304" pitchFamily="18" charset="0"/>
                <a:cs typeface="Times New Roman" panose="02020603050405020304" pitchFamily="18" charset="0"/>
              </a:rPr>
              <a:t>Quyết định số 45/2016/QĐ-TTg</a:t>
            </a:r>
            <a:endParaRPr lang="en-US" altLang="en-US" sz="2000" b="1">
              <a:solidFill>
                <a:schemeClr val="bg1"/>
              </a:solidFill>
              <a:cs typeface="Times New Roman" panose="02020603050405020304" pitchFamily="18" charset="0"/>
            </a:endParaRPr>
          </a:p>
        </p:txBody>
      </p:sp>
      <p:sp>
        <p:nvSpPr>
          <p:cNvPr id="17" name="Rectangle 46"/>
          <p:cNvSpPr>
            <a:spLocks noChangeArrowheads="1"/>
          </p:cNvSpPr>
          <p:nvPr/>
        </p:nvSpPr>
        <p:spPr bwMode="auto">
          <a:xfrm>
            <a:off x="3596999" y="1594736"/>
            <a:ext cx="6799761" cy="709832"/>
          </a:xfrm>
          <a:prstGeom prst="rect">
            <a:avLst/>
          </a:prstGeom>
          <a:noFill/>
          <a:ln w="9525">
            <a:noFill/>
            <a:miter lim="800000"/>
            <a:headEnd/>
            <a:tailEnd/>
          </a:ln>
        </p:spPr>
        <p:txBody>
          <a:bodyPr lIns="93040" tIns="46520" rIns="93040" bIns="4652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BĐVN</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là</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DNNN</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vi-VN"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được chỉ định</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thực</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hiện</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duy</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trì</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quản</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lý</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mạng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BCCC</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và</a:t>
            </a:r>
            <a:r>
              <a:rPr lang="vi-VN"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cung ứng dịch vụ BCCI</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a:t>
            </a:r>
            <a:endParaRPr lang="en-US" altLang="en-US" sz="2000" dirty="0">
              <a:solidFill>
                <a:srgbClr val="10253F"/>
              </a:solidFill>
              <a:ea typeface="MS PGothic" panose="020B0600070205080204" pitchFamily="34" charset="-128"/>
              <a:cs typeface="Times New Roman" panose="02020603050405020304" pitchFamily="18" charset="0"/>
            </a:endParaRPr>
          </a:p>
        </p:txBody>
      </p:sp>
      <p:sp>
        <p:nvSpPr>
          <p:cNvPr id="18" name="Rectangle 47"/>
          <p:cNvSpPr>
            <a:spLocks noChangeArrowheads="1"/>
          </p:cNvSpPr>
          <p:nvPr/>
        </p:nvSpPr>
        <p:spPr bwMode="auto">
          <a:xfrm>
            <a:off x="3647728" y="2756569"/>
            <a:ext cx="6956152" cy="1018594"/>
          </a:xfrm>
          <a:prstGeom prst="rect">
            <a:avLst/>
          </a:prstGeom>
          <a:noFill/>
          <a:ln w="9525">
            <a:noFill/>
            <a:miter lim="800000"/>
            <a:headEnd/>
            <a:tailEnd/>
          </a:ln>
        </p:spPr>
        <p:txBody>
          <a:bodyPr lIns="93040" tIns="46520" rIns="93040" bIns="4652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ts val="611"/>
              </a:spcBef>
            </a:pP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BĐVN</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smtClean="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tham</a:t>
            </a:r>
            <a:r>
              <a:rPr lang="en-US" sz="2000" dirty="0" smtClean="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gia</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cung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ứng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các</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smtClean="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DVC,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các</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chương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trình</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thông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tin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và</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truyền</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thông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của</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Nhà</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nước</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về</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nông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thôn</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nhằm</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phát</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huy</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hiệu</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quả</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của</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mạng</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lưới</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BCCC</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do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Nhà</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nước</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đầu</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tư</a:t>
            </a:r>
            <a:r>
              <a:rPr lang="en-US" sz="2000" dirty="0">
                <a:solidFill>
                  <a:srgbClr val="10253F"/>
                </a:solidFill>
                <a:latin typeface="Times New Roman" panose="02020603050405020304" pitchFamily="18" charset="0"/>
                <a:ea typeface="MS PGothic" panose="020B0600070205080204" pitchFamily="34" charset="-128"/>
                <a:cs typeface="Times New Roman" panose="02020603050405020304" pitchFamily="18" charset="0"/>
              </a:rPr>
              <a:t>.</a:t>
            </a:r>
          </a:p>
        </p:txBody>
      </p:sp>
      <p:sp>
        <p:nvSpPr>
          <p:cNvPr id="19" name="Rectangle 47"/>
          <p:cNvSpPr>
            <a:spLocks noChangeArrowheads="1"/>
          </p:cNvSpPr>
          <p:nvPr/>
        </p:nvSpPr>
        <p:spPr bwMode="auto">
          <a:xfrm>
            <a:off x="3675194" y="4235122"/>
            <a:ext cx="6721565" cy="709832"/>
          </a:xfrm>
          <a:prstGeom prst="rect">
            <a:avLst/>
          </a:prstGeom>
          <a:noFill/>
          <a:ln w="9525">
            <a:noFill/>
            <a:miter lim="800000"/>
            <a:headEnd/>
            <a:tailEnd/>
          </a:ln>
        </p:spPr>
        <p:txBody>
          <a:bodyPr lIns="93040" tIns="46520" rIns="93040" bIns="46520" anchor="ctr">
            <a:spAutoFit/>
          </a:bodyPr>
          <a:lstStyle/>
          <a:p>
            <a:pPr>
              <a:defRPr/>
            </a:pPr>
            <a:r>
              <a:rPr lang="en-US" sz="2000" dirty="0" err="1">
                <a:solidFill>
                  <a:schemeClr val="tx2">
                    <a:lumMod val="50000"/>
                  </a:schemeClr>
                </a:solidFill>
                <a:latin typeface="Times New Roman" pitchFamily="18" charset="0"/>
                <a:cs typeface="Times New Roman" pitchFamily="18" charset="0"/>
              </a:rPr>
              <a:t>BĐVN</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tham</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gia</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tiếp</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nhận</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hồ</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sơ</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trả</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kết</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quả</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giải</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quyết</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TTHC</a:t>
            </a:r>
            <a:r>
              <a:rPr lang="en-US" sz="2000" dirty="0">
                <a:solidFill>
                  <a:schemeClr val="tx2">
                    <a:lumMod val="50000"/>
                  </a:schemeClr>
                </a:solidFill>
                <a:latin typeface="Times New Roman" pitchFamily="18" charset="0"/>
                <a:cs typeface="Times New Roman" pitchFamily="18" charset="0"/>
              </a:rPr>
              <a:t> qua </a:t>
            </a:r>
            <a:r>
              <a:rPr lang="en-US" sz="2000" dirty="0" err="1">
                <a:solidFill>
                  <a:schemeClr val="tx2">
                    <a:lumMod val="50000"/>
                  </a:schemeClr>
                </a:solidFill>
                <a:latin typeface="Times New Roman" pitchFamily="18" charset="0"/>
                <a:cs typeface="Times New Roman" pitchFamily="18" charset="0"/>
              </a:rPr>
              <a:t>dịch</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vụ</a:t>
            </a:r>
            <a:r>
              <a:rPr lang="en-US" sz="2000" dirty="0">
                <a:solidFill>
                  <a:schemeClr val="tx2">
                    <a:lumMod val="50000"/>
                  </a:schemeClr>
                </a:solidFill>
                <a:latin typeface="Times New Roman" pitchFamily="18" charset="0"/>
                <a:cs typeface="Times New Roman" pitchFamily="18" charset="0"/>
              </a:rPr>
              <a:t> </a:t>
            </a:r>
            <a:r>
              <a:rPr lang="en-US" sz="2000" dirty="0" smtClean="0">
                <a:solidFill>
                  <a:schemeClr val="tx2">
                    <a:lumMod val="50000"/>
                  </a:schemeClr>
                </a:solidFill>
                <a:latin typeface="Times New Roman" pitchFamily="18" charset="0"/>
                <a:cs typeface="Times New Roman" pitchFamily="18" charset="0"/>
              </a:rPr>
              <a:t>BCCI.</a:t>
            </a:r>
            <a:endParaRPr lang="en-US" altLang="en-US" sz="2000" dirty="0">
              <a:solidFill>
                <a:schemeClr val="tx2">
                  <a:lumMod val="50000"/>
                </a:schemeClr>
              </a:solidFill>
            </a:endParaRPr>
          </a:p>
        </p:txBody>
      </p:sp>
      <p:sp>
        <p:nvSpPr>
          <p:cNvPr id="22" name="Isosceles Triangle 21"/>
          <p:cNvSpPr/>
          <p:nvPr/>
        </p:nvSpPr>
        <p:spPr>
          <a:xfrm rot="5400000">
            <a:off x="2849984" y="5579891"/>
            <a:ext cx="407437" cy="353510"/>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31764" name="TextBox 45"/>
          <p:cNvSpPr txBox="1">
            <a:spLocks noChangeArrowheads="1"/>
          </p:cNvSpPr>
          <p:nvPr/>
        </p:nvSpPr>
        <p:spPr bwMode="auto">
          <a:xfrm>
            <a:off x="309525" y="5428787"/>
            <a:ext cx="2539729" cy="70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40" tIns="46520" rIns="93040" bIns="46520" anchor="ctr">
            <a:spAutoFit/>
          </a:bodyPr>
          <a:lstStyle>
            <a:lvl1pPr>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FontTx/>
              <a:buNone/>
            </a:pPr>
            <a:r>
              <a:rPr lang="en-US" sz="2000" b="1">
                <a:solidFill>
                  <a:schemeClr val="bg1"/>
                </a:solidFill>
                <a:latin typeface="Times New Roman" panose="02020603050405020304" pitchFamily="18" charset="0"/>
                <a:cs typeface="Times New Roman" panose="02020603050405020304" pitchFamily="18" charset="0"/>
              </a:rPr>
              <a:t>Quyết định số 45/2016/QĐ-TTg</a:t>
            </a:r>
            <a:endParaRPr lang="en-US" altLang="en-US" sz="2000" b="1">
              <a:solidFill>
                <a:schemeClr val="bg1"/>
              </a:solidFill>
              <a:cs typeface="Times New Roman" panose="02020603050405020304" pitchFamily="18" charset="0"/>
            </a:endParaRPr>
          </a:p>
        </p:txBody>
      </p:sp>
      <p:sp>
        <p:nvSpPr>
          <p:cNvPr id="25" name="Rectangle 2"/>
          <p:cNvSpPr/>
          <p:nvPr/>
        </p:nvSpPr>
        <p:spPr>
          <a:xfrm>
            <a:off x="2005393" y="5408095"/>
            <a:ext cx="9686482" cy="1001087"/>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26" name="Round Same Side Corner Rectangle 1"/>
          <p:cNvSpPr/>
          <p:nvPr/>
        </p:nvSpPr>
        <p:spPr>
          <a:xfrm rot="16200000">
            <a:off x="1477128" y="4528823"/>
            <a:ext cx="1067931" cy="2689603"/>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5">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27" name="Isosceles Triangle 26"/>
          <p:cNvSpPr/>
          <p:nvPr/>
        </p:nvSpPr>
        <p:spPr>
          <a:xfrm rot="5400000">
            <a:off x="2819545" y="5669382"/>
            <a:ext cx="381973" cy="390978"/>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31768" name="TextBox 41"/>
          <p:cNvSpPr txBox="1">
            <a:spLocks noChangeArrowheads="1"/>
          </p:cNvSpPr>
          <p:nvPr/>
        </p:nvSpPr>
        <p:spPr bwMode="auto">
          <a:xfrm>
            <a:off x="544112" y="5544969"/>
            <a:ext cx="2251382" cy="70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40" tIns="46520" rIns="93040" bIns="46520" anchor="ctr">
            <a:spAutoFit/>
          </a:bodyPr>
          <a:lstStyle>
            <a:lvl1pPr>
              <a:spcBef>
                <a:spcPct val="20000"/>
              </a:spcBef>
              <a:buFont typeface="Arial" panose="020B0604020202020204" pitchFamily="34" charset="0"/>
              <a:buChar char="•"/>
              <a:defRPr sz="3200">
                <a:solidFill>
                  <a:srgbClr val="404040"/>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2pPr>
            <a:lvl3pPr marL="11430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3pPr>
            <a:lvl4pPr marL="16002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4pPr>
            <a:lvl5pPr marL="2057400" indent="-228600">
              <a:spcBef>
                <a:spcPct val="20000"/>
              </a:spcBef>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rgbClr val="404040"/>
                </a:solidFill>
                <a:latin typeface="Arial" panose="020B0604020202020204" pitchFamily="34" charset="0"/>
                <a:ea typeface="MS PGothic" panose="020B0600070205080204" pitchFamily="34" charset="-128"/>
                <a:cs typeface="Arial" panose="020B0604020202020204" pitchFamily="34" charset="0"/>
              </a:defRPr>
            </a:lvl9pPr>
          </a:lstStyle>
          <a:p>
            <a:pPr algn="ctr" eaLnBrk="1" hangingPunct="1">
              <a:spcBef>
                <a:spcPct val="0"/>
              </a:spcBef>
              <a:buFontTx/>
              <a:buNone/>
            </a:pPr>
            <a:r>
              <a:rPr lang="en-US" sz="2000" b="1">
                <a:solidFill>
                  <a:schemeClr val="bg1"/>
                </a:solidFill>
                <a:latin typeface="Times New Roman" panose="02020603050405020304" pitchFamily="18" charset="0"/>
                <a:cs typeface="Times New Roman" panose="02020603050405020304" pitchFamily="18" charset="0"/>
              </a:rPr>
              <a:t>Quyết định số</a:t>
            </a:r>
          </a:p>
          <a:p>
            <a:pPr algn="ctr" eaLnBrk="1" hangingPunct="1">
              <a:spcBef>
                <a:spcPct val="0"/>
              </a:spcBef>
              <a:buFontTx/>
              <a:buNone/>
            </a:pPr>
            <a:r>
              <a:rPr lang="en-US" sz="2000" b="1">
                <a:solidFill>
                  <a:schemeClr val="bg1"/>
                </a:solidFill>
                <a:latin typeface="Times New Roman" panose="02020603050405020304" pitchFamily="18" charset="0"/>
                <a:cs typeface="Times New Roman" panose="02020603050405020304" pitchFamily="18" charset="0"/>
              </a:rPr>
              <a:t> 55/2016/QĐ-TTg</a:t>
            </a:r>
            <a:endParaRPr lang="en-US" altLang="en-US" sz="2000" b="1">
              <a:solidFill>
                <a:schemeClr val="bg1"/>
              </a:solidFill>
              <a:cs typeface="Times New Roman" panose="02020603050405020304" pitchFamily="18" charset="0"/>
            </a:endParaRPr>
          </a:p>
        </p:txBody>
      </p:sp>
      <p:sp>
        <p:nvSpPr>
          <p:cNvPr id="29" name="Rectangle 46"/>
          <p:cNvSpPr>
            <a:spLocks noChangeArrowheads="1"/>
          </p:cNvSpPr>
          <p:nvPr/>
        </p:nvSpPr>
        <p:spPr bwMode="auto">
          <a:xfrm>
            <a:off x="3710577" y="5492449"/>
            <a:ext cx="7281967" cy="708240"/>
          </a:xfrm>
          <a:prstGeom prst="rect">
            <a:avLst/>
          </a:prstGeom>
          <a:noFill/>
          <a:ln w="9525">
            <a:noFill/>
            <a:miter lim="800000"/>
            <a:headEnd/>
            <a:tailEnd/>
          </a:ln>
        </p:spPr>
        <p:txBody>
          <a:bodyPr lIns="93040" tIns="46520" rIns="93040" bIns="46520" anchor="ctr">
            <a:spAutoFit/>
          </a:bodyPr>
          <a:lstStyle/>
          <a:p>
            <a:pPr>
              <a:defRPr/>
            </a:pPr>
            <a:r>
              <a:rPr lang="en-US" sz="2000" dirty="0" err="1">
                <a:solidFill>
                  <a:schemeClr val="tx2">
                    <a:lumMod val="50000"/>
                  </a:schemeClr>
                </a:solidFill>
                <a:latin typeface="Times New Roman" pitchFamily="18" charset="0"/>
                <a:cs typeface="Times New Roman" pitchFamily="18" charset="0"/>
              </a:rPr>
              <a:t>BĐVN</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được</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giao</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nhiệm</a:t>
            </a:r>
            <a:r>
              <a:rPr lang="en-US" sz="2000" dirty="0">
                <a:solidFill>
                  <a:schemeClr val="tx2">
                    <a:lumMod val="50000"/>
                  </a:schemeClr>
                </a:solidFill>
                <a:latin typeface="Times New Roman" pitchFamily="18" charset="0"/>
                <a:cs typeface="Times New Roman" pitchFamily="18" charset="0"/>
              </a:rPr>
              <a:t> vụ </a:t>
            </a:r>
            <a:r>
              <a:rPr lang="en-US" sz="2000" dirty="0" err="1">
                <a:solidFill>
                  <a:schemeClr val="tx2">
                    <a:lumMod val="50000"/>
                  </a:schemeClr>
                </a:solidFill>
                <a:latin typeface="Times New Roman" pitchFamily="18" charset="0"/>
                <a:cs typeface="Times New Roman" pitchFamily="18" charset="0"/>
              </a:rPr>
              <a:t>chuyển</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phát</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bưu</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gửi</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KT1</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phục</a:t>
            </a:r>
            <a:r>
              <a:rPr lang="en-US" sz="2000" dirty="0">
                <a:solidFill>
                  <a:schemeClr val="tx2">
                    <a:lumMod val="50000"/>
                  </a:schemeClr>
                </a:solidFill>
                <a:latin typeface="Times New Roman" pitchFamily="18" charset="0"/>
                <a:cs typeface="Times New Roman" pitchFamily="18" charset="0"/>
              </a:rPr>
              <a:t> vụ </a:t>
            </a:r>
            <a:r>
              <a:rPr lang="en-US" sz="2000" dirty="0" err="1">
                <a:solidFill>
                  <a:schemeClr val="tx2">
                    <a:lumMod val="50000"/>
                  </a:schemeClr>
                </a:solidFill>
                <a:latin typeface="Times New Roman" pitchFamily="18" charset="0"/>
                <a:cs typeface="Times New Roman" pitchFamily="18" charset="0"/>
              </a:rPr>
              <a:t>các</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cơ</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quan</a:t>
            </a:r>
            <a:r>
              <a:rPr lang="en-US" sz="2000" dirty="0">
                <a:solidFill>
                  <a:schemeClr val="tx2">
                    <a:lumMod val="50000"/>
                  </a:schemeClr>
                </a:solidFill>
                <a:latin typeface="Times New Roman" pitchFamily="18" charset="0"/>
                <a:cs typeface="Times New Roman" pitchFamily="18" charset="0"/>
              </a:rPr>
              <a:t> </a:t>
            </a:r>
            <a:r>
              <a:rPr lang="en-US" sz="2000" dirty="0" err="1">
                <a:solidFill>
                  <a:schemeClr val="tx2">
                    <a:lumMod val="50000"/>
                  </a:schemeClr>
                </a:solidFill>
                <a:latin typeface="Times New Roman" pitchFamily="18" charset="0"/>
                <a:cs typeface="Times New Roman" pitchFamily="18" charset="0"/>
              </a:rPr>
              <a:t>Đảng</a:t>
            </a:r>
            <a:r>
              <a:rPr lang="en-US" sz="2000" dirty="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Nhà</a:t>
            </a: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nước</a:t>
            </a:r>
            <a:r>
              <a:rPr lang="en-US" sz="2000" dirty="0" smtClean="0">
                <a:solidFill>
                  <a:schemeClr val="tx2">
                    <a:lumMod val="50000"/>
                  </a:schemeClr>
                </a:solidFill>
                <a:latin typeface="Times New Roman" pitchFamily="18" charset="0"/>
                <a:cs typeface="Times New Roman" pitchFamily="18" charset="0"/>
              </a:rPr>
              <a:t>.</a:t>
            </a:r>
            <a:endParaRPr lang="en-US" altLang="en-US" sz="2000" dirty="0">
              <a:solidFill>
                <a:schemeClr val="tx2">
                  <a:lumMod val="50000"/>
                </a:schemeClr>
              </a:solidFill>
            </a:endParaRPr>
          </a:p>
        </p:txBody>
      </p:sp>
      <p:sp>
        <p:nvSpPr>
          <p:cNvPr id="30" name="Isosceles Triangle 29"/>
          <p:cNvSpPr/>
          <p:nvPr/>
        </p:nvSpPr>
        <p:spPr>
          <a:xfrm rot="5400000">
            <a:off x="2809770" y="3041729"/>
            <a:ext cx="381973" cy="390978"/>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3040" tIns="46520" rIns="93040" bIns="46520" anchor="ctr"/>
          <a:lstStyle/>
          <a:p>
            <a:pPr algn="ctr">
              <a:defRPr/>
            </a:pPr>
            <a:endParaRPr lang="en-US"/>
          </a:p>
        </p:txBody>
      </p:sp>
      <p:sp>
        <p:nvSpPr>
          <p:cNvPr id="2" name="Footer Placeholder 1"/>
          <p:cNvSpPr>
            <a:spLocks noGrp="1"/>
          </p:cNvSpPr>
          <p:nvPr>
            <p:ph type="ftr" sz="quarter" idx="11"/>
          </p:nvPr>
        </p:nvSpPr>
        <p:spPr/>
        <p:txBody>
          <a:bodyPr/>
          <a:lstStyle/>
          <a:p>
            <a:pPr>
              <a:defRPr/>
            </a:pPr>
            <a:endParaRPr lang="en-US"/>
          </a:p>
        </p:txBody>
      </p:sp>
      <p:sp>
        <p:nvSpPr>
          <p:cNvPr id="3" name="Slide Number Placeholder 2"/>
          <p:cNvSpPr>
            <a:spLocks noGrp="1"/>
          </p:cNvSpPr>
          <p:nvPr>
            <p:ph type="sldNum" sz="quarter" idx="12"/>
          </p:nvPr>
        </p:nvSpPr>
        <p:spPr/>
        <p:txBody>
          <a:bodyPr/>
          <a:lstStyle/>
          <a:p>
            <a:pPr>
              <a:defRPr/>
            </a:pPr>
            <a:fld id="{59E6F4A5-D794-46A3-A708-9E724BD45693}" type="slidenum">
              <a:rPr lang="en-US" smtClean="0"/>
              <a:pPr>
                <a:defRPr/>
              </a:pPr>
              <a:t>9</a:t>
            </a:fld>
            <a:endParaRPr lang="en-US"/>
          </a:p>
        </p:txBody>
      </p:sp>
    </p:spTree>
    <p:extLst>
      <p:ext uri="{BB962C8B-B14F-4D97-AF65-F5344CB8AC3E}">
        <p14:creationId xmlns:p14="http://schemas.microsoft.com/office/powerpoint/2010/main" val="1553305472"/>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EMS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NPost Primar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headEnd type="arrow"/>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EMS 03</Template>
  <TotalTime>19271</TotalTime>
  <Words>1417</Words>
  <Application>Microsoft Office PowerPoint</Application>
  <PresentationFormat>Custom</PresentationFormat>
  <Paragraphs>178</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EMS 03</vt:lpstr>
      <vt:lpstr>PowerPoint Presentation</vt:lpstr>
      <vt:lpstr>PowerPoint Presentation</vt:lpstr>
      <vt:lpstr>NĂNG LỰC MẠNG LƯỚI</vt:lpstr>
      <vt:lpstr>QUY MÔ MẠNG LƯỚI</vt:lpstr>
      <vt:lpstr>NĂNG LỰC KHAI THÁC</vt:lpstr>
      <vt:lpstr>NĂNG LỰC ĐIỆN TOÁN</vt:lpstr>
      <vt:lpstr>PowerPoint Presentation</vt:lpstr>
      <vt:lpstr>CHỦ TRƯƠNG CỦA ĐẢNG VÀ NHÀ NƯỚC</vt:lpstr>
      <vt:lpstr>VAI TRÒ CỦA BƯU ĐIỆN VIỆT NAM</vt:lpstr>
      <vt:lpstr>QUY TRÌNH THÔNG THƯỜNG</vt:lpstr>
      <vt:lpstr>TH1: Người dân yêu cầu nhận, trả kết quả qua Bưu Điện</vt:lpstr>
      <vt:lpstr>TH2: Người dân nộp hồ sơ tại CQHC và nhận kết quả tại nhà qua Bưu Điện</vt:lpstr>
      <vt:lpstr>TH3: Người dân nộp hồ sơ tại Bưu Điện và nhận kết quả tại nhà</vt:lpstr>
      <vt:lpstr>TH4: Người dân đăng ký sử dụng dịch vụ công trực tuyến qua Bưu Điện</vt:lpstr>
      <vt:lpstr>KẾT QUẢ TRIỂN KHAI</vt:lpstr>
      <vt:lpstr>LỢI ÍCH ĐẠT ĐƯỢC</vt:lpstr>
      <vt:lpstr>ĐỊNH HƯỚNG THỜI GIAN TỚI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htc</dc:creator>
  <cp:lastModifiedBy>Windows User</cp:lastModifiedBy>
  <cp:revision>666</cp:revision>
  <cp:lastPrinted>2019-07-24T03:48:19Z</cp:lastPrinted>
  <dcterms:created xsi:type="dcterms:W3CDTF">2014-12-22T04:04:28Z</dcterms:created>
  <dcterms:modified xsi:type="dcterms:W3CDTF">2019-07-25T01:07:09Z</dcterms:modified>
</cp:coreProperties>
</file>