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75" r:id="rId4"/>
    <p:sldId id="276" r:id="rId5"/>
    <p:sldId id="27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3" r:id="rId15"/>
    <p:sldId id="272" r:id="rId16"/>
    <p:sldId id="278" r:id="rId17"/>
    <p:sldId id="267" r:id="rId18"/>
    <p:sldId id="268" r:id="rId19"/>
    <p:sldId id="269" r:id="rId20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erach, Katie" initials="B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00"/>
    <a:srgbClr val="000066"/>
    <a:srgbClr val="003366"/>
    <a:srgbClr val="FFCC99"/>
    <a:srgbClr val="0066FF"/>
    <a:srgbClr val="6600CC"/>
    <a:srgbClr val="FF33CC"/>
    <a:srgbClr val="6666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3807" autoAdjust="0"/>
  </p:normalViewPr>
  <p:slideViewPr>
    <p:cSldViewPr>
      <p:cViewPr varScale="1">
        <p:scale>
          <a:sx n="61" d="100"/>
          <a:sy n="61" d="100"/>
        </p:scale>
        <p:origin x="-74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notesViewPr>
    <p:cSldViewPr>
      <p:cViewPr varScale="1">
        <p:scale>
          <a:sx n="54" d="100"/>
          <a:sy n="54" d="100"/>
        </p:scale>
        <p:origin x="-1854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2166E38-69B9-4101-A680-B22F1DA6B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7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1650"/>
            <a:ext cx="5029200" cy="408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B21F7C2-F610-434D-82E6-94357E9DEA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90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ACED27E-A351-4048-8174-E7DF4680E62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8A97F0-2965-4766-AD22-707D819472E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D7FEB00-A817-40E3-BE2C-8C2DF817D07B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B26E778-90BA-40E8-BF50-A810F909A32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1650"/>
            <a:ext cx="5334000" cy="4084638"/>
          </a:xfrm>
          <a:noFill/>
        </p:spPr>
        <p:txBody>
          <a:bodyPr/>
          <a:lstStyle/>
          <a:p>
            <a:endParaRPr lang="en-US" sz="18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3A947A8-9E91-43ED-B66C-0164BC67C7A8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1650"/>
            <a:ext cx="5334000" cy="40846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8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8CB888-7C79-4AF0-B5E1-91BF06CD8AC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1650"/>
            <a:ext cx="5334000" cy="40846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800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2D21CB-D283-4BD9-98B6-9EF1E6C64D1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1800" smtClean="0">
                <a:latin typeface="Helvetica" pitchFamily="34" charset="0"/>
                <a:cs typeface="Times New Roman" pitchFamily="18" charset="0"/>
              </a:rPr>
              <a:t> </a:t>
            </a:r>
            <a:endParaRPr lang="en-US" sz="180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18CBF19-66ED-49E8-AD97-CFB1EC9672D0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311650"/>
            <a:ext cx="4953000" cy="4084638"/>
          </a:xfrm>
          <a:noFill/>
        </p:spPr>
        <p:txBody>
          <a:bodyPr/>
          <a:lstStyle/>
          <a:p>
            <a:r>
              <a:rPr lang="en-US" smtClean="0">
                <a:latin typeface="Helvetica" pitchFamily="34" charset="0"/>
                <a:cs typeface="Times New Roman" pitchFamily="18" charset="0"/>
              </a:rPr>
              <a:t>           </a:t>
            </a:r>
            <a:endParaRPr lang="en-US" sz="16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6D6CEF0-B22C-4783-AC5A-1306D4B0C836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Helvetica" pitchFamily="34" charset="0"/>
              </a:rPr>
              <a:t>   Zaleznik wf</a:t>
            </a:r>
            <a:endParaRPr lang="en-US" sz="1600" dirty="0" smtClean="0">
              <a:latin typeface="Helvetica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8AF803-CB88-4A58-B7A9-CA41C6DBE7F3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baseline="0" dirty="0" smtClean="0"/>
              <a:t> dash in date, line 2; </a:t>
            </a:r>
            <a:r>
              <a:rPr lang="en-US" baseline="0" dirty="0" err="1" smtClean="0"/>
              <a:t>ital</a:t>
            </a:r>
            <a:r>
              <a:rPr lang="en-US" baseline="0" dirty="0" smtClean="0"/>
              <a:t> title at bottom throughout?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1F7C2-F610-434D-82E6-94357E9DEAE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0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21F7C2-F610-434D-82E6-94357E9DEAE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11B1540-FAE0-49CA-B41E-9A9C3091CFC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311650"/>
            <a:ext cx="5867400" cy="4084638"/>
          </a:xfrm>
          <a:noFill/>
        </p:spPr>
        <p:txBody>
          <a:bodyPr/>
          <a:lstStyle/>
          <a:p>
            <a:pPr marL="228600" indent="-228600">
              <a:buFontTx/>
              <a:buAutoNum type="arabicPeriod"/>
            </a:pPr>
            <a:r>
              <a:rPr lang="en-US" sz="1600" smtClean="0"/>
              <a:t>Leader at center of group change &amp; activity – represents the “will” of the group</a:t>
            </a:r>
          </a:p>
          <a:p>
            <a:pPr marL="228600" indent="-228600">
              <a:buFontTx/>
              <a:buAutoNum type="arabicPeriod"/>
            </a:pPr>
            <a:endParaRPr lang="en-US" sz="1600" smtClean="0"/>
          </a:p>
          <a:p>
            <a:pPr marL="228600" indent="-228600">
              <a:buFontTx/>
              <a:buAutoNum type="arabicPeriod"/>
            </a:pPr>
            <a:r>
              <a:rPr lang="en-US" sz="1600" smtClean="0"/>
              <a:t> combo of special traits/characteristics  - allows them to affect others to accomplish tasks.</a:t>
            </a:r>
          </a:p>
          <a:p>
            <a:pPr marL="228600" indent="-228600"/>
            <a:endParaRPr lang="en-US" sz="1600" smtClean="0"/>
          </a:p>
          <a:p>
            <a:pPr marL="228600" indent="-228600"/>
            <a:r>
              <a:rPr lang="en-US" sz="1600" smtClean="0"/>
              <a:t>3. Things leaders do that bring about change</a:t>
            </a:r>
          </a:p>
          <a:p>
            <a:pPr marL="228600" indent="-228600"/>
            <a:endParaRPr lang="en-US" sz="1600" smtClean="0"/>
          </a:p>
          <a:p>
            <a:pPr marL="228600" indent="-228600"/>
            <a:r>
              <a:rPr lang="en-US" sz="1600" smtClean="0"/>
              <a:t>4. Leaders have power and use it to cause change</a:t>
            </a:r>
          </a:p>
          <a:p>
            <a:pPr marL="228600" indent="-228600"/>
            <a:endParaRPr lang="en-US" sz="1600" smtClean="0"/>
          </a:p>
          <a:p>
            <a:pPr marL="228600" indent="-228600"/>
            <a:r>
              <a:rPr lang="en-US" sz="1600" smtClean="0"/>
              <a:t>5. In helping group members achieve their goals/meet needs</a:t>
            </a:r>
          </a:p>
          <a:p>
            <a:pPr marL="228600" indent="-228600"/>
            <a:endParaRPr lang="en-US" smtClean="0"/>
          </a:p>
          <a:p>
            <a:pPr marL="228600" indent="-228600">
              <a:buFontTx/>
              <a:buAutoNum type="arabicPeriod"/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D00FC3D-4A72-4D21-B7FC-885ABF62284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/>
            <a:endParaRPr lang="en-US" sz="18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F1C9DE-68B7-4B92-A1F2-14A99D09887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11650"/>
            <a:ext cx="5486400" cy="4084638"/>
          </a:xfrm>
          <a:noFill/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CCFB20A-CDCB-4817-BA4B-9BC9711314A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E105C9-F594-4A7B-AC10-41693270897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839200" cy="685800"/>
          </a:xfrm>
          <a:prstGeom prst="rect">
            <a:avLst/>
          </a:prstGeom>
        </p:spPr>
        <p:txBody>
          <a:bodyPr/>
          <a:lstStyle>
            <a:lvl1pPr algn="ctr">
              <a:defRPr sz="32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smtClean="0"/>
              <a:t>Northouse - Leadership: Theory and Practice, Seventh Edition © 2016 SAGE Publications, Inc.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839200" cy="685800"/>
          </a:xfrm>
          <a:prstGeom prst="rect">
            <a:avLst/>
          </a:prstGeom>
        </p:spPr>
        <p:txBody>
          <a:bodyPr/>
          <a:lstStyle>
            <a:lvl1pPr algn="ctr">
              <a:defRPr sz="32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16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11399"/>
            <a:ext cx="4040188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716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11399"/>
            <a:ext cx="4041775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898525"/>
            <a:ext cx="8839200" cy="685800"/>
          </a:xfrm>
          <a:prstGeom prst="rect">
            <a:avLst/>
          </a:prstGeom>
        </p:spPr>
        <p:txBody>
          <a:bodyPr/>
          <a:lstStyle>
            <a:lvl1pPr algn="ctr">
              <a:defRPr sz="32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57200" y="6400800"/>
            <a:ext cx="82296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>
              <a:defRPr/>
            </a:pPr>
            <a:r>
              <a:rPr lang="en-US" dirty="0" smtClean="0"/>
              <a:t>Northouse - Leadership: Theory and Practice, Seventh Edition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839200" cy="685800"/>
          </a:xfrm>
          <a:prstGeom prst="rect">
            <a:avLst/>
          </a:prstGeom>
        </p:spPr>
        <p:txBody>
          <a:bodyPr/>
          <a:lstStyle>
            <a:lvl1pPr algn="ctr">
              <a:defRPr sz="3200" b="1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0" y="6451684"/>
            <a:ext cx="868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1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sz="2800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304800" y="914400"/>
            <a:ext cx="88392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i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9" r:id="rId2"/>
    <p:sldLayoutId id="2147483690" r:id="rId3"/>
    <p:sldLayoutId id="2147483691" r:id="rId4"/>
    <p:sldLayoutId id="2147483692" r:id="rId5"/>
    <p:sldLayoutId id="2147483698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i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7000"/>
        </a:buClr>
        <a:buSzPct val="85000"/>
        <a:buFont typeface="Wingdings 2" pitchFamily="18" charset="2"/>
        <a:buChar char="÷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000"/>
        </a:buClr>
        <a:buSzPct val="90000"/>
        <a:buFont typeface="Wingdings 2" pitchFamily="18" charset="2"/>
        <a:buChar char="®"/>
        <a:defRPr sz="2800" kern="1200">
          <a:solidFill>
            <a:srgbClr val="0048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7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rgbClr val="007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7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62439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Chapter 1: Introduction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172200" y="1752600"/>
            <a:ext cx="2514600" cy="47244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defRPr/>
            </a:pPr>
            <a:r>
              <a:rPr lang="en-US" sz="2000" dirty="0" smtClean="0">
                <a:latin typeface="+mn-lt"/>
              </a:rPr>
              <a:t>Certain individuals have special innate characteristics or qualities that differentiate them from </a:t>
            </a:r>
            <a:r>
              <a:rPr lang="en-US" sz="2000" dirty="0" err="1" smtClean="0">
                <a:latin typeface="+mn-lt"/>
              </a:rPr>
              <a:t>nonleaders</a:t>
            </a:r>
            <a:r>
              <a:rPr lang="en-US" sz="2000" dirty="0" smtClean="0">
                <a:latin typeface="+mn-lt"/>
              </a:rPr>
              <a:t>. </a:t>
            </a:r>
          </a:p>
          <a:p>
            <a:pPr lvl="1" eaLnBrk="1" hangingPunct="1">
              <a:buClr>
                <a:srgbClr val="0070C0"/>
              </a:buClr>
              <a:buSzPct val="75000"/>
              <a:defRPr/>
            </a:pPr>
            <a:r>
              <a:rPr lang="en-US" sz="1800" dirty="0" smtClean="0">
                <a:solidFill>
                  <a:srgbClr val="0070C0"/>
                </a:solidFill>
              </a:rPr>
              <a:t>Resides in </a:t>
            </a:r>
            <a:r>
              <a:rPr lang="en-US" sz="1800" b="1" i="1" dirty="0" smtClean="0">
                <a:solidFill>
                  <a:srgbClr val="0070C0"/>
                </a:solidFill>
              </a:rPr>
              <a:t>select</a:t>
            </a:r>
            <a:r>
              <a:rPr lang="en-US" sz="1800" i="1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people</a:t>
            </a:r>
          </a:p>
          <a:p>
            <a:pPr lvl="1" eaLnBrk="1" hangingPunct="1">
              <a:buClr>
                <a:srgbClr val="0070C0"/>
              </a:buClr>
              <a:buSzPct val="75000"/>
              <a:defRPr/>
            </a:pPr>
            <a:r>
              <a:rPr lang="en-US" sz="1800" dirty="0" smtClean="0">
                <a:solidFill>
                  <a:srgbClr val="0070C0"/>
                </a:solidFill>
              </a:rPr>
              <a:t>Restricted to those with inborn talent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Trait vs. Process Leadership</a:t>
            </a:r>
          </a:p>
        </p:txBody>
      </p:sp>
      <p:sp>
        <p:nvSpPr>
          <p:cNvPr id="18436" name="Line 16"/>
          <p:cNvSpPr>
            <a:spLocks noChangeShapeType="1"/>
          </p:cNvSpPr>
          <p:nvPr/>
        </p:nvSpPr>
        <p:spPr bwMode="auto">
          <a:xfrm>
            <a:off x="5334000" y="3886200"/>
            <a:ext cx="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428" y="1478218"/>
            <a:ext cx="5871972" cy="48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0070C0"/>
              </a:buClr>
              <a:defRPr/>
            </a:pPr>
            <a:r>
              <a:rPr lang="en-US" b="1" dirty="0" smtClean="0">
                <a:solidFill>
                  <a:srgbClr val="0070C0"/>
                </a:solidFill>
                <a:latin typeface="+mn-lt"/>
              </a:rPr>
              <a:t>Leadership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 smtClean="0">
                <a:latin typeface="+mn-lt"/>
              </a:rPr>
              <a:t>is a property or set of properties possessed in varying degrees by different people (</a:t>
            </a:r>
            <a:r>
              <a:rPr lang="en-US" dirty="0" err="1" smtClean="0">
                <a:latin typeface="+mn-lt"/>
              </a:rPr>
              <a:t>Jago</a:t>
            </a:r>
            <a:r>
              <a:rPr lang="en-US" dirty="0" smtClean="0">
                <a:latin typeface="+mn-lt"/>
              </a:rPr>
              <a:t>, 1982).</a:t>
            </a:r>
          </a:p>
          <a:p>
            <a:pPr marL="623888" lvl="1" indent="-276225" eaLnBrk="1" hangingPunct="1">
              <a:buClr>
                <a:srgbClr val="0070C0"/>
              </a:buClr>
              <a:buSzPct val="75000"/>
              <a:defRPr/>
            </a:pPr>
            <a:r>
              <a:rPr lang="en-US" dirty="0" smtClean="0">
                <a:solidFill>
                  <a:srgbClr val="0070C0"/>
                </a:solidFill>
              </a:rPr>
              <a:t>Observed in  leadership </a:t>
            </a:r>
            <a:r>
              <a:rPr lang="en-US" i="1" dirty="0" smtClean="0">
                <a:solidFill>
                  <a:srgbClr val="0070C0"/>
                </a:solidFill>
              </a:rPr>
              <a:t>behaviors</a:t>
            </a:r>
          </a:p>
          <a:p>
            <a:pPr marL="623888" lvl="1" indent="-276225" eaLnBrk="1" hangingPunct="1">
              <a:buClr>
                <a:srgbClr val="0070C0"/>
              </a:buClr>
              <a:buSzPct val="75000"/>
              <a:defRPr/>
            </a:pPr>
            <a:r>
              <a:rPr lang="en-US" dirty="0" smtClean="0">
                <a:solidFill>
                  <a:srgbClr val="0070C0"/>
                </a:solidFill>
              </a:rPr>
              <a:t>Can be learned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Trait vs. Process Leadership</a:t>
            </a:r>
          </a:p>
        </p:txBody>
      </p:sp>
      <p:sp>
        <p:nvSpPr>
          <p:cNvPr id="19460" name="Line 10"/>
          <p:cNvSpPr>
            <a:spLocks noChangeShapeType="1"/>
          </p:cNvSpPr>
          <p:nvPr/>
        </p:nvSpPr>
        <p:spPr bwMode="auto">
          <a:xfrm>
            <a:off x="5334000" y="4114800"/>
            <a:ext cx="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3200400" cy="39624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SzPct val="100000"/>
            </a:pPr>
            <a:r>
              <a:rPr lang="en-US" sz="2400" dirty="0" smtClean="0">
                <a:latin typeface="+mn-lt"/>
              </a:rPr>
              <a:t>Leadership based on occupying a position within an organization</a:t>
            </a:r>
          </a:p>
          <a:p>
            <a:pPr lvl="1" eaLnBrk="1" hangingPunct="1">
              <a:buClr>
                <a:srgbClr val="0070C0"/>
              </a:buClr>
              <a:buSzPct val="75000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Team leaders</a:t>
            </a:r>
          </a:p>
          <a:p>
            <a:pPr lvl="1" eaLnBrk="1" hangingPunct="1">
              <a:buClr>
                <a:srgbClr val="0070C0"/>
              </a:buClr>
              <a:buSzPct val="75000"/>
            </a:pPr>
            <a:r>
              <a:rPr lang="en-US" sz="2000" dirty="0" smtClean="0">
                <a:solidFill>
                  <a:schemeClr val="tx1"/>
                </a:solidFill>
              </a:rPr>
              <a:t> Plant managers</a:t>
            </a:r>
          </a:p>
          <a:p>
            <a:pPr lvl="1" eaLnBrk="1" hangingPunct="1">
              <a:buClr>
                <a:srgbClr val="0070C0"/>
              </a:buClr>
              <a:buSzPct val="75000"/>
            </a:pPr>
            <a:r>
              <a:rPr lang="en-US" sz="2000" dirty="0" smtClean="0">
                <a:solidFill>
                  <a:schemeClr val="tx1"/>
                </a:solidFill>
              </a:rPr>
              <a:t> Department    	heads</a:t>
            </a:r>
          </a:p>
          <a:p>
            <a:pPr lvl="1" eaLnBrk="1" hangingPunct="1">
              <a:buClr>
                <a:srgbClr val="0070C0"/>
              </a:buClr>
              <a:buSzPct val="75000"/>
            </a:pPr>
            <a:r>
              <a:rPr lang="en-US" sz="2000" dirty="0" smtClean="0">
                <a:solidFill>
                  <a:schemeClr val="tx1"/>
                </a:solidFill>
              </a:rPr>
              <a:t> Directors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Assigned vs. Emergent Leadership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3962400" y="2057400"/>
            <a:ext cx="4953000" cy="42672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SzPct val="100000"/>
              <a:buFont typeface="Wingdings 2" pitchFamily="18" charset="2"/>
              <a:buChar char=""/>
            </a:pPr>
            <a:r>
              <a:rPr lang="en-US" sz="2400" dirty="0" smtClean="0">
                <a:latin typeface="+mn-lt"/>
              </a:rPr>
              <a:t> An individual perceived by others as the most influential member of a group or organization regardless of the individual’s title</a:t>
            </a:r>
          </a:p>
          <a:p>
            <a:pPr lvl="1" eaLnBrk="1" hangingPunct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Emerges over time through communication behaviors</a:t>
            </a:r>
          </a:p>
          <a:p>
            <a:pPr lvl="2" eaLnBrk="1" hangingPunct="1">
              <a:buClr>
                <a:srgbClr val="0070C0"/>
              </a:buClr>
            </a:pPr>
            <a:r>
              <a:rPr lang="en-US" dirty="0" smtClean="0">
                <a:solidFill>
                  <a:schemeClr val="tx1"/>
                </a:solidFill>
              </a:rPr>
              <a:t>Verbal involvement</a:t>
            </a:r>
          </a:p>
          <a:p>
            <a:pPr lvl="2" eaLnBrk="1" hangingPunct="1">
              <a:buClr>
                <a:srgbClr val="0070C0"/>
              </a:buClr>
            </a:pPr>
            <a:r>
              <a:rPr lang="en-US" dirty="0" smtClean="0">
                <a:solidFill>
                  <a:schemeClr val="tx1"/>
                </a:solidFill>
              </a:rPr>
              <a:t>Being informed</a:t>
            </a:r>
          </a:p>
          <a:p>
            <a:pPr lvl="2" eaLnBrk="1" hangingPunct="1">
              <a:buClr>
                <a:srgbClr val="0070C0"/>
              </a:buClr>
            </a:pPr>
            <a:r>
              <a:rPr lang="en-US" dirty="0" smtClean="0">
                <a:solidFill>
                  <a:schemeClr val="tx1"/>
                </a:solidFill>
              </a:rPr>
              <a:t>Seeking others’ opinions</a:t>
            </a:r>
          </a:p>
          <a:p>
            <a:pPr lvl="2" eaLnBrk="1" hangingPunct="1">
              <a:buClr>
                <a:srgbClr val="0070C0"/>
              </a:buClr>
            </a:pPr>
            <a:r>
              <a:rPr lang="en-US" dirty="0" smtClean="0">
                <a:solidFill>
                  <a:schemeClr val="tx1"/>
                </a:solidFill>
              </a:rPr>
              <a:t>Being firm but not rigid</a:t>
            </a:r>
          </a:p>
          <a:p>
            <a:pPr lvl="1" eaLnBrk="1" hangingPunct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Affected by personality and gender </a:t>
            </a:r>
          </a:p>
          <a:p>
            <a:pPr lvl="2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160691" y="1519535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Assigned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05372" y="1519535"/>
            <a:ext cx="1634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Emergent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838200"/>
            <a:ext cx="85344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Leadership &amp; Power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2667000"/>
            <a:ext cx="4191000" cy="17526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The capacity or potential to influence.</a:t>
            </a:r>
          </a:p>
          <a:p>
            <a:pPr eaLnBrk="1" hangingPunct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Ability to affect others’ beliefs, attitudes, &amp; actions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486400" y="2590800"/>
            <a:ext cx="2286000" cy="32766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Clr>
                <a:srgbClr val="0070C0"/>
              </a:buClr>
              <a:defRPr/>
            </a:pPr>
            <a:r>
              <a:rPr lang="en-US" sz="2000" dirty="0" smtClean="0">
                <a:latin typeface="+mn-lt"/>
              </a:rPr>
              <a:t> Referent</a:t>
            </a:r>
          </a:p>
          <a:p>
            <a:pPr eaLnBrk="1" hangingPunct="1">
              <a:spcBef>
                <a:spcPct val="40000"/>
              </a:spcBef>
              <a:buClr>
                <a:srgbClr val="0070C0"/>
              </a:buClr>
              <a:defRPr/>
            </a:pPr>
            <a:r>
              <a:rPr lang="en-US" sz="2000" dirty="0" smtClean="0">
                <a:latin typeface="+mn-lt"/>
              </a:rPr>
              <a:t> Expert</a:t>
            </a:r>
          </a:p>
          <a:p>
            <a:pPr eaLnBrk="1" hangingPunct="1">
              <a:spcBef>
                <a:spcPct val="40000"/>
              </a:spcBef>
              <a:buClr>
                <a:srgbClr val="0070C0"/>
              </a:buClr>
              <a:defRPr/>
            </a:pPr>
            <a:r>
              <a:rPr lang="en-US" sz="2000" dirty="0" smtClean="0">
                <a:latin typeface="+mn-lt"/>
              </a:rPr>
              <a:t>Legitimate</a:t>
            </a:r>
          </a:p>
          <a:p>
            <a:pPr eaLnBrk="1" hangingPunct="1">
              <a:spcBef>
                <a:spcPct val="40000"/>
              </a:spcBef>
              <a:buClr>
                <a:srgbClr val="0070C0"/>
              </a:buClr>
              <a:defRPr/>
            </a:pPr>
            <a:r>
              <a:rPr lang="en-US" sz="2000" dirty="0" smtClean="0">
                <a:latin typeface="+mn-lt"/>
              </a:rPr>
              <a:t> Reward</a:t>
            </a:r>
          </a:p>
          <a:p>
            <a:pPr eaLnBrk="1" hangingPunct="1">
              <a:spcBef>
                <a:spcPct val="40000"/>
              </a:spcBef>
              <a:buClr>
                <a:srgbClr val="0070C0"/>
              </a:buClr>
              <a:defRPr/>
            </a:pPr>
            <a:r>
              <a:rPr lang="en-US" sz="2000" dirty="0" smtClean="0">
                <a:latin typeface="+mn-lt"/>
              </a:rPr>
              <a:t> Coercive</a:t>
            </a:r>
          </a:p>
          <a:p>
            <a:pPr eaLnBrk="1" hangingPunct="1">
              <a:spcBef>
                <a:spcPct val="40000"/>
              </a:spcBef>
              <a:buClr>
                <a:srgbClr val="0070C0"/>
              </a:buClr>
              <a:defRPr/>
            </a:pPr>
            <a:r>
              <a:rPr lang="en-US" sz="2000" dirty="0" smtClean="0">
                <a:latin typeface="+mn-lt"/>
              </a:rPr>
              <a:t>Information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68111" y="2057400"/>
            <a:ext cx="1127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Power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7200" y="20574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Bases of Social Power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731603"/>
            <a:ext cx="4572000" cy="830997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1" i="1" dirty="0" smtClean="0"/>
              <a:t>Power is a relational concern for both leaders and followers.</a:t>
            </a:r>
            <a:endParaRPr lang="en-US" b="1" i="1" dirty="0"/>
          </a:p>
        </p:txBody>
      </p:sp>
      <p:sp>
        <p:nvSpPr>
          <p:cNvPr id="2" name="Rectangle 1"/>
          <p:cNvSpPr/>
          <p:nvPr/>
        </p:nvSpPr>
        <p:spPr>
          <a:xfrm>
            <a:off x="4267200" y="56017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 hangingPunct="0">
              <a:defRPr/>
            </a:pP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5497941"/>
            <a:ext cx="335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French &amp; Raven (1959), Raven (1965)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782663"/>
            <a:ext cx="7010400" cy="6020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7630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Leadership &amp; Power</a:t>
            </a:r>
          </a:p>
        </p:txBody>
      </p:sp>
      <p:sp>
        <p:nvSpPr>
          <p:cNvPr id="16390" name="Rectangle 1030"/>
          <p:cNvSpPr>
            <a:spLocks noGrp="1" noChangeArrowheads="1"/>
          </p:cNvSpPr>
          <p:nvPr>
            <p:ph sz="half" idx="1"/>
          </p:nvPr>
        </p:nvSpPr>
        <p:spPr>
          <a:xfrm>
            <a:off x="731838" y="1524000"/>
            <a:ext cx="3306762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0070C0"/>
              </a:buCl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Position Power </a:t>
            </a:r>
            <a:r>
              <a:rPr lang="en-US" sz="2400" dirty="0" smtClean="0">
                <a:latin typeface="+mn-lt"/>
              </a:rPr>
              <a:t>derived from office or rank in an organization 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sz="half" idx="2"/>
          </p:nvPr>
        </p:nvSpPr>
        <p:spPr>
          <a:xfrm>
            <a:off x="5105400" y="1524000"/>
            <a:ext cx="41148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0070C0"/>
              </a:buClr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Personal Power </a:t>
            </a:r>
            <a:r>
              <a:rPr lang="en-US" sz="2400" dirty="0" smtClean="0">
                <a:latin typeface="+mn-lt"/>
              </a:rPr>
              <a:t>is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influence derived from being seen as likable &amp; knowledgeable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169226"/>
            <a:ext cx="8686800" cy="31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914400"/>
            <a:ext cx="8229600" cy="685800"/>
          </a:xfrm>
        </p:spPr>
        <p:txBody>
          <a:bodyPr/>
          <a:lstStyle/>
          <a:p>
            <a:r>
              <a:rPr lang="en-US" sz="3200" b="1" dirty="0" smtClean="0">
                <a:latin typeface="+mn-lt"/>
              </a:rPr>
              <a:t>Shift in Leadership Power, </a:t>
            </a:r>
            <a:r>
              <a:rPr lang="en-US" sz="2800" b="1" dirty="0" smtClean="0">
                <a:latin typeface="+mn-lt"/>
              </a:rPr>
              <a:t>Kellerman (2012)</a:t>
            </a:r>
            <a:endParaRPr lang="en-US" sz="2800" b="1" dirty="0">
              <a:latin typeface="+mn-lt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358140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800" dirty="0" smtClean="0">
                <a:latin typeface="+mn-lt"/>
              </a:rPr>
              <a:t>Power no longer the domain of leaders</a:t>
            </a:r>
          </a:p>
          <a:p>
            <a:pPr>
              <a:buClr>
                <a:srgbClr val="0070C0"/>
              </a:buClr>
            </a:pPr>
            <a:r>
              <a:rPr lang="en-US" sz="2800" dirty="0" smtClean="0">
                <a:latin typeface="+mn-lt"/>
              </a:rPr>
              <a:t>Followers demand more from leaders</a:t>
            </a:r>
          </a:p>
          <a:p>
            <a:pPr>
              <a:buClr>
                <a:srgbClr val="0070C0"/>
              </a:buClr>
            </a:pPr>
            <a:r>
              <a:rPr lang="en-US" sz="2800" dirty="0" smtClean="0">
                <a:latin typeface="+mn-lt"/>
              </a:rPr>
              <a:t>Access to technology has empowered followers</a:t>
            </a:r>
          </a:p>
          <a:p>
            <a:pPr>
              <a:buClr>
                <a:srgbClr val="0070C0"/>
              </a:buClr>
            </a:pPr>
            <a:r>
              <a:rPr lang="en-US" sz="2800" dirty="0" smtClean="0">
                <a:latin typeface="+mn-lt"/>
              </a:rPr>
              <a:t>Leaders more transparent</a:t>
            </a:r>
          </a:p>
          <a:p>
            <a:pPr>
              <a:buClr>
                <a:srgbClr val="0070C0"/>
              </a:buClr>
            </a:pPr>
            <a:r>
              <a:rPr lang="en-US" sz="2800" dirty="0" smtClean="0">
                <a:latin typeface="+mn-lt"/>
              </a:rPr>
              <a:t>Decline in respect for leaders</a:t>
            </a:r>
          </a:p>
          <a:p>
            <a:pPr>
              <a:buClr>
                <a:srgbClr val="0070C0"/>
              </a:buClr>
            </a:pPr>
            <a:r>
              <a:rPr lang="en-US" sz="2800" dirty="0" smtClean="0">
                <a:latin typeface="+mn-lt"/>
              </a:rPr>
              <a:t>Leadership as social contract between leaders and followers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8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7724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Leadership &amp; Coercion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2209800"/>
            <a:ext cx="4114800" cy="4038600"/>
          </a:xfrm>
        </p:spPr>
        <p:txBody>
          <a:bodyPr/>
          <a:lstStyle/>
          <a:p>
            <a:pPr eaLnBrk="1" hangingPunct="1">
              <a:spcAft>
                <a:spcPct val="150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Use of force to effect change</a:t>
            </a:r>
          </a:p>
          <a:p>
            <a:pPr eaLnBrk="1" hangingPunct="1">
              <a:spcAft>
                <a:spcPct val="150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Influencing others to do something by  manipulating rewards and penalties in the work environment</a:t>
            </a:r>
          </a:p>
          <a:p>
            <a:pPr eaLnBrk="1" hangingPunct="1">
              <a:spcAft>
                <a:spcPct val="150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Use of threats, punishments, &amp; negative rewards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175250" y="2209800"/>
            <a:ext cx="2984500" cy="17526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Clr>
                <a:srgbClr val="0070C0"/>
              </a:buClr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Adolf Hitler</a:t>
            </a:r>
          </a:p>
          <a:p>
            <a:pPr eaLnBrk="1" hangingPunct="1">
              <a:spcBef>
                <a:spcPct val="40000"/>
              </a:spcBef>
              <a:buClr>
                <a:srgbClr val="0070C0"/>
              </a:buClr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Jim Jones</a:t>
            </a:r>
          </a:p>
          <a:p>
            <a:pPr eaLnBrk="1" hangingPunct="1">
              <a:spcBef>
                <a:spcPct val="40000"/>
              </a:spcBef>
              <a:buClr>
                <a:srgbClr val="0070C0"/>
              </a:buClr>
            </a:pPr>
            <a:r>
              <a:rPr lang="en-US" sz="2400" dirty="0" smtClean="0">
                <a:solidFill>
                  <a:schemeClr val="tx2"/>
                </a:solidFill>
                <a:latin typeface="+mn-lt"/>
              </a:rPr>
              <a:t>Taliban leaders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1519535"/>
            <a:ext cx="2546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dirty="0" smtClean="0"/>
              <a:t>Coercion Involves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724400" y="1519535"/>
            <a:ext cx="4168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dirty="0" smtClean="0"/>
              <a:t>Examples of Coercive Leaders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724400" y="4069140"/>
            <a:ext cx="396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b="1" i="1" dirty="0" smtClean="0">
                <a:latin typeface="+mn-lt"/>
                <a:cs typeface="Times New Roman" pitchFamily="18" charset="0"/>
              </a:rPr>
              <a:t>Power &amp; restraint used to force followers to</a:t>
            </a:r>
          </a:p>
          <a:p>
            <a:pPr algn="ctr" eaLnBrk="0" hangingPunct="0">
              <a:defRPr/>
            </a:pPr>
            <a:r>
              <a:rPr lang="en-US" b="1" i="1" dirty="0" smtClean="0">
                <a:latin typeface="+mn-lt"/>
                <a:cs typeface="Times New Roman" pitchFamily="18" charset="0"/>
              </a:rPr>
              <a:t>engage in extreme</a:t>
            </a:r>
          </a:p>
          <a:p>
            <a:pPr algn="ctr" eaLnBrk="0" hangingPunct="0">
              <a:defRPr/>
            </a:pPr>
            <a:r>
              <a:rPr lang="en-US" b="1" i="1" dirty="0" smtClean="0">
                <a:latin typeface="+mn-lt"/>
                <a:cs typeface="Times New Roman" pitchFamily="18" charset="0"/>
              </a:rPr>
              <a:t> behavior</a:t>
            </a:r>
            <a:endParaRPr lang="en-US" b="1" i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686800" cy="7620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Leadership &amp; Management,  </a:t>
            </a:r>
            <a:r>
              <a:rPr lang="en-US" sz="2800" b="1" dirty="0" smtClean="0">
                <a:latin typeface="+mj-lt"/>
              </a:rPr>
              <a:t>Kotter (1990)</a:t>
            </a:r>
            <a:endParaRPr lang="en-US" sz="3200" b="1" dirty="0" smtClean="0">
              <a:latin typeface="+mj-lt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290804" y="1607403"/>
            <a:ext cx="20665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dirty="0">
                <a:solidFill>
                  <a:srgbClr val="0070C0"/>
                </a:solidFill>
                <a:latin typeface="Arial" charset="0"/>
              </a:rPr>
              <a:t>Management</a:t>
            </a:r>
          </a:p>
          <a:p>
            <a:pPr algn="ctr" eaLnBrk="0" hangingPunct="0">
              <a:defRPr/>
            </a:pPr>
            <a:r>
              <a:rPr lang="en-US" b="1" dirty="0">
                <a:solidFill>
                  <a:srgbClr val="0070C0"/>
                </a:solidFill>
                <a:latin typeface="Arial" charset="0"/>
              </a:rPr>
              <a:t>Activities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791134" y="1683603"/>
            <a:ext cx="182614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b="1" dirty="0">
                <a:solidFill>
                  <a:srgbClr val="0070C0"/>
                </a:solidFill>
                <a:latin typeface="Arial" charset="0"/>
              </a:rPr>
              <a:t>Leadership</a:t>
            </a:r>
          </a:p>
          <a:p>
            <a:pPr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" charset="0"/>
              </a:rPr>
              <a:t>Activities</a:t>
            </a:r>
            <a:endParaRPr lang="en-US" b="1" dirty="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1092032" y="2492514"/>
            <a:ext cx="24641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latin typeface="Arial" charset="0"/>
              </a:rPr>
              <a:t>“Produces order</a:t>
            </a:r>
          </a:p>
          <a:p>
            <a:pPr algn="ctr" eaLnBrk="0" hangingPunct="0"/>
            <a:r>
              <a:rPr lang="en-US" sz="2000" b="1" dirty="0">
                <a:latin typeface="Arial" charset="0"/>
              </a:rPr>
              <a:t>  and consistency”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609600" y="3227963"/>
            <a:ext cx="34290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dirty="0">
                <a:latin typeface="Arial" charset="0"/>
              </a:rPr>
              <a:t> Planning &amp; Budgeting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dirty="0">
                <a:latin typeface="Arial" charset="0"/>
              </a:rPr>
              <a:t> Organizing &amp; Staffing</a:t>
            </a:r>
          </a:p>
          <a:p>
            <a:pPr marL="173038" indent="-173038" eaLnBrk="0" hangingPunct="0">
              <a:spcBef>
                <a:spcPts val="600"/>
              </a:spcBef>
              <a:spcAft>
                <a:spcPts val="600"/>
              </a:spcAft>
              <a:buFontTx/>
              <a:buChar char="•"/>
            </a:pPr>
            <a:r>
              <a:rPr lang="en-US" dirty="0" smtClean="0">
                <a:latin typeface="Arial" charset="0"/>
              </a:rPr>
              <a:t>Controlling </a:t>
            </a:r>
            <a:r>
              <a:rPr lang="en-US" dirty="0">
                <a:latin typeface="Arial" charset="0"/>
              </a:rPr>
              <a:t>&amp; Problem </a:t>
            </a:r>
            <a:r>
              <a:rPr lang="en-US" dirty="0" smtClean="0">
                <a:latin typeface="Arial" charset="0"/>
              </a:rPr>
              <a:t>Solving</a:t>
            </a:r>
            <a:endParaRPr lang="en-US" dirty="0">
              <a:latin typeface="Arial" charset="0"/>
            </a:endParaRPr>
          </a:p>
        </p:txBody>
      </p:sp>
      <p:sp>
        <p:nvSpPr>
          <p:cNvPr id="25613" name="Text Box 11"/>
          <p:cNvSpPr txBox="1">
            <a:spLocks noChangeArrowheads="1"/>
          </p:cNvSpPr>
          <p:nvPr/>
        </p:nvSpPr>
        <p:spPr bwMode="auto">
          <a:xfrm>
            <a:off x="5442481" y="2568714"/>
            <a:ext cx="25234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b="1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2000" b="1" dirty="0">
                <a:latin typeface="Arial" charset="0"/>
              </a:rPr>
              <a:t>“Produces change</a:t>
            </a:r>
          </a:p>
          <a:p>
            <a:pPr algn="ctr" eaLnBrk="0" hangingPunct="0"/>
            <a:r>
              <a:rPr lang="en-US" sz="2000" b="1" dirty="0">
                <a:latin typeface="Arial" charset="0"/>
              </a:rPr>
              <a:t>and movement”</a:t>
            </a:r>
          </a:p>
        </p:txBody>
      </p:sp>
      <p:sp>
        <p:nvSpPr>
          <p:cNvPr id="25614" name="Text Box 12"/>
          <p:cNvSpPr txBox="1">
            <a:spLocks noChangeArrowheads="1"/>
          </p:cNvSpPr>
          <p:nvPr/>
        </p:nvSpPr>
        <p:spPr bwMode="auto">
          <a:xfrm>
            <a:off x="5059363" y="3198674"/>
            <a:ext cx="328968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  <a:buFontTx/>
              <a:buChar char="•"/>
            </a:pPr>
            <a:r>
              <a:rPr lang="en-US" dirty="0">
                <a:latin typeface="Arial" charset="0"/>
              </a:rPr>
              <a:t> Establishing direction</a:t>
            </a:r>
          </a:p>
          <a:p>
            <a:pPr eaLnBrk="0" hangingPunct="0">
              <a:lnSpc>
                <a:spcPct val="150000"/>
              </a:lnSpc>
              <a:buFontTx/>
              <a:buChar char="•"/>
            </a:pPr>
            <a:r>
              <a:rPr lang="en-US" dirty="0">
                <a:latin typeface="Arial" charset="0"/>
              </a:rPr>
              <a:t> Aligning people </a:t>
            </a:r>
          </a:p>
          <a:p>
            <a:pPr eaLnBrk="0" hangingPunct="0">
              <a:lnSpc>
                <a:spcPct val="150000"/>
              </a:lnSpc>
              <a:buFontTx/>
              <a:buChar char="•"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Motivating/Inspiring</a:t>
            </a:r>
            <a:endParaRPr lang="en-US" dirty="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3400" y="5181600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2000" i="1" dirty="0" smtClean="0">
                <a:latin typeface="+mn-lt"/>
              </a:rPr>
              <a:t>Major activities of management &amp; leadership</a:t>
            </a:r>
          </a:p>
          <a:p>
            <a:pPr algn="ctr" eaLnBrk="0" hangingPunct="0">
              <a:defRPr/>
            </a:pPr>
            <a:r>
              <a:rPr lang="en-US" sz="2000" i="1" dirty="0" smtClean="0">
                <a:latin typeface="+mn-lt"/>
              </a:rPr>
              <a:t>are played out differently; BUT, both are essential</a:t>
            </a:r>
          </a:p>
          <a:p>
            <a:pPr algn="ctr" eaLnBrk="0" hangingPunct="0">
              <a:defRPr/>
            </a:pPr>
            <a:r>
              <a:rPr lang="en-US" sz="2000" i="1" dirty="0" smtClean="0">
                <a:latin typeface="+mn-lt"/>
              </a:rPr>
              <a:t>for an organization to prosper</a:t>
            </a:r>
            <a:r>
              <a:rPr lang="en-US" sz="2000" dirty="0" smtClean="0">
                <a:latin typeface="+mn-lt"/>
              </a:rPr>
              <a:t>.</a:t>
            </a:r>
            <a:endParaRPr lang="en-US" sz="20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8305800" cy="7620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Leadership &amp; Management </a:t>
            </a:r>
            <a:r>
              <a:rPr lang="en-US" sz="2000" b="1" dirty="0" err="1" smtClean="0">
                <a:latin typeface="+mj-lt"/>
              </a:rPr>
              <a:t>Zaleznik</a:t>
            </a:r>
            <a:r>
              <a:rPr lang="en-US" sz="2000" b="1" dirty="0" smtClean="0">
                <a:latin typeface="+mj-lt"/>
              </a:rPr>
              <a:t> (1977)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81000" y="1676400"/>
            <a:ext cx="3652838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Arial" charset="0"/>
              </a:rPr>
              <a:t>Managers</a:t>
            </a:r>
          </a:p>
          <a:p>
            <a:pPr algn="ctr" eaLnBrk="0" hangingPunct="0">
              <a:defRPr/>
            </a:pPr>
            <a:r>
              <a:rPr lang="en-US" b="1" i="1" dirty="0">
                <a:latin typeface="Arial" charset="0"/>
              </a:rPr>
              <a:t>Unidirectional Authority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511675" y="1676400"/>
            <a:ext cx="3854450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800" b="1" dirty="0">
                <a:solidFill>
                  <a:srgbClr val="0070C0"/>
                </a:solidFill>
                <a:latin typeface="Arial" charset="0"/>
              </a:rPr>
              <a:t>Leaders</a:t>
            </a:r>
          </a:p>
          <a:p>
            <a:pPr algn="ctr" eaLnBrk="0" hangingPunct="0">
              <a:defRPr/>
            </a:pPr>
            <a:r>
              <a:rPr lang="en-US" b="1" i="1" dirty="0">
                <a:latin typeface="Arial" charset="0"/>
              </a:rPr>
              <a:t>Multidirectional Influence</a:t>
            </a:r>
            <a:endParaRPr lang="en-US" b="1" dirty="0">
              <a:latin typeface="Arial" charset="0"/>
            </a:endParaRP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607219" y="2743200"/>
            <a:ext cx="32004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SzPct val="80000"/>
              <a:buFont typeface="Wingdings 2" pitchFamily="18" charset="2"/>
              <a:buChar char=""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Are reactive</a:t>
            </a:r>
          </a:p>
          <a:p>
            <a:pPr marL="173038" indent="-173038" eaLnBrk="0" hangingPunct="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SzPct val="80000"/>
              <a:buFont typeface="Wingdings 2" pitchFamily="18" charset="2"/>
              <a:buChar char=""/>
            </a:pPr>
            <a:r>
              <a:rPr lang="en-US" dirty="0" smtClean="0">
                <a:latin typeface="Arial" charset="0"/>
              </a:rPr>
              <a:t>Prefer to work with people solving </a:t>
            </a:r>
          </a:p>
          <a:p>
            <a:pPr marL="173038" indent="-173038" eaLnBrk="0" hangingPunct="0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SzPct val="80000"/>
              <a:buFont typeface="Wingdings 2" pitchFamily="18" charset="2"/>
              <a:buChar char=""/>
            </a:pPr>
            <a:r>
              <a:rPr lang="en-US" dirty="0" smtClean="0">
                <a:latin typeface="Arial" charset="0"/>
              </a:rPr>
              <a:t>Have low emotional involvement</a:t>
            </a:r>
            <a:endParaRPr lang="en-US" dirty="0">
              <a:latin typeface="Arial" charset="0"/>
            </a:endParaRPr>
          </a:p>
        </p:txBody>
      </p:sp>
      <p:sp>
        <p:nvSpPr>
          <p:cNvPr id="26638" name="Text Box 15"/>
          <p:cNvSpPr txBox="1">
            <a:spLocks noChangeArrowheads="1"/>
          </p:cNvSpPr>
          <p:nvPr/>
        </p:nvSpPr>
        <p:spPr bwMode="auto">
          <a:xfrm>
            <a:off x="4267200" y="2661315"/>
            <a:ext cx="4724400" cy="337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  <a:buSzPct val="80000"/>
              <a:buFont typeface="Wingdings 2" pitchFamily="18" charset="2"/>
              <a:buChar char=""/>
            </a:pPr>
            <a:r>
              <a:rPr lang="en-US" dirty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Are emotionally active </a:t>
            </a:r>
            <a:r>
              <a:rPr lang="en-US" dirty="0">
                <a:latin typeface="Arial" charset="0"/>
              </a:rPr>
              <a:t>&amp; </a:t>
            </a:r>
            <a:r>
              <a:rPr lang="en-US" dirty="0" smtClean="0">
                <a:latin typeface="Arial" charset="0"/>
              </a:rPr>
              <a:t>involved</a:t>
            </a:r>
          </a:p>
          <a:p>
            <a:pPr eaLnBrk="0" hangingPunct="0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  <a:buSzPct val="80000"/>
              <a:buFont typeface="Wingdings 2" pitchFamily="18" charset="2"/>
              <a:buChar char=""/>
            </a:pPr>
            <a:r>
              <a:rPr lang="en-US" dirty="0" smtClean="0">
                <a:latin typeface="Arial" charset="0"/>
              </a:rPr>
              <a:t>Shape ideas over responding to them</a:t>
            </a:r>
          </a:p>
          <a:p>
            <a:pPr eaLnBrk="0" hangingPunct="0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  <a:buSzPct val="80000"/>
              <a:buFont typeface="Wingdings 2" pitchFamily="18" charset="2"/>
              <a:buChar char=""/>
            </a:pPr>
            <a:r>
              <a:rPr lang="en-US" dirty="0" smtClean="0">
                <a:latin typeface="Arial" charset="0"/>
              </a:rPr>
              <a:t>Act to expand available options</a:t>
            </a:r>
          </a:p>
          <a:p>
            <a:pPr eaLnBrk="0" hangingPunct="0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  <a:buSzPct val="80000"/>
              <a:buFont typeface="Wingdings 2" pitchFamily="18" charset="2"/>
              <a:buChar char=""/>
            </a:pPr>
            <a:r>
              <a:rPr lang="en-US" dirty="0" smtClean="0">
                <a:latin typeface="Arial" charset="0"/>
              </a:rPr>
              <a:t>Change the way people think about what is possible</a:t>
            </a:r>
            <a:endParaRPr lang="en-US" dirty="0"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90000"/>
              </a:lnSpc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Importance of Leadership</a:t>
            </a:r>
          </a:p>
          <a:p>
            <a:pPr algn="l" eaLnBrk="1" hangingPunct="1">
              <a:lnSpc>
                <a:spcPct val="9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Leadership Defined</a:t>
            </a:r>
          </a:p>
          <a:p>
            <a:pPr algn="l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	- Ways of conceptualizing leadership</a:t>
            </a:r>
          </a:p>
          <a:p>
            <a:pPr algn="l" eaLnBrk="1" hangingPunct="1">
              <a:lnSpc>
                <a:spcPct val="90000"/>
              </a:lnSpc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	- Definition and components</a:t>
            </a:r>
          </a:p>
          <a:p>
            <a:pPr algn="l" eaLnBrk="1" hangingPunct="1">
              <a:lnSpc>
                <a:spcPct val="9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Leadership Described</a:t>
            </a:r>
          </a:p>
          <a:p>
            <a:pPr algn="l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	- Trait vs. process</a:t>
            </a:r>
          </a:p>
          <a:p>
            <a:pPr algn="l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	- Assigned vs. emergent</a:t>
            </a:r>
          </a:p>
          <a:p>
            <a:pPr algn="l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	- Leadership and power</a:t>
            </a:r>
          </a:p>
          <a:p>
            <a:pPr algn="l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	- Leadership and coercion</a:t>
            </a:r>
          </a:p>
          <a:p>
            <a:pPr algn="l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	- Leadership and management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3434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1900-1929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– Control and centralization of power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1930s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– Trait approach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1940s</a:t>
            </a:r>
            <a:r>
              <a:rPr lang="en-US" sz="2400" dirty="0" smtClean="0">
                <a:latin typeface="+mn-lt"/>
              </a:rPr>
              <a:t> – Group approach</a:t>
            </a:r>
          </a:p>
          <a:p>
            <a:pPr marL="0" indent="0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 1950s</a:t>
            </a:r>
            <a:r>
              <a:rPr lang="en-US" sz="2400" dirty="0" smtClean="0">
                <a:latin typeface="+mn-lt"/>
              </a:rPr>
              <a:t> – Group theory, shared goals, and effectiveness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1960s</a:t>
            </a:r>
            <a:r>
              <a:rPr lang="en-US" sz="2400" dirty="0" smtClean="0">
                <a:latin typeface="+mn-lt"/>
              </a:rPr>
              <a:t> – Leadership as behavior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solidFill>
                  <a:srgbClr val="0070C0"/>
                </a:solidFill>
                <a:latin typeface="+mn-lt"/>
              </a:rPr>
              <a:t>1970s</a:t>
            </a:r>
            <a:r>
              <a:rPr lang="en-US" sz="2400" dirty="0" smtClean="0">
                <a:latin typeface="+mn-lt"/>
              </a:rPr>
              <a:t> – Organizational behavior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The Evolution of Leadership Definitions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800" dirty="0" smtClean="0">
                <a:latin typeface="+mn-lt"/>
              </a:rPr>
              <a:t>1980s – Explosion of research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  <a:buFont typeface="Wingdings" pitchFamily="2" charset="2"/>
              <a:buNone/>
            </a:pPr>
            <a:r>
              <a:rPr lang="en-US" sz="2800" dirty="0" smtClean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- Leader’s will 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  <a:buFont typeface="Wingdings" pitchFamily="2" charset="2"/>
              <a:buNone/>
            </a:pPr>
            <a:r>
              <a:rPr lang="en-US" sz="2400" dirty="0" smtClean="0">
                <a:latin typeface="+mn-lt"/>
              </a:rPr>
              <a:t>	- Influence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  <a:buFont typeface="Wingdings" pitchFamily="2" charset="2"/>
              <a:buNone/>
            </a:pPr>
            <a:r>
              <a:rPr lang="en-US" sz="2400" dirty="0" smtClean="0">
                <a:latin typeface="+mn-lt"/>
              </a:rPr>
              <a:t>	- Traits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  <a:buFont typeface="Wingdings" pitchFamily="2" charset="2"/>
              <a:buNone/>
            </a:pPr>
            <a:r>
              <a:rPr lang="en-US" sz="2400" dirty="0" smtClean="0">
                <a:latin typeface="+mn-lt"/>
              </a:rPr>
              <a:t>	- Transformation</a:t>
            </a:r>
          </a:p>
          <a:p>
            <a:pPr marL="0" indent="0" eaLnBrk="1" hangingPunct="1">
              <a:spcBef>
                <a:spcPts val="600"/>
              </a:spcBef>
              <a:spcAft>
                <a:spcPts val="1200"/>
              </a:spcAft>
              <a:buNone/>
            </a:pPr>
            <a:endParaRPr lang="en-US" dirty="0" smtClean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>
                <a:latin typeface="+mj-lt"/>
              </a:rPr>
              <a:t>The Evolution of Leadership Definitions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85800"/>
          </a:xfrm>
        </p:spPr>
        <p:txBody>
          <a:bodyPr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 Evolution of Leadership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24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800" dirty="0">
                <a:latin typeface="+mn-lt"/>
              </a:rPr>
              <a:t>21</a:t>
            </a:r>
            <a:r>
              <a:rPr lang="en-US" sz="2800" baseline="30000" dirty="0">
                <a:latin typeface="+mn-lt"/>
              </a:rPr>
              <a:t>st</a:t>
            </a:r>
            <a:r>
              <a:rPr lang="en-US" sz="2800" dirty="0">
                <a:latin typeface="+mn-lt"/>
              </a:rPr>
              <a:t> century – The process of leadership</a:t>
            </a:r>
          </a:p>
          <a:p>
            <a:pPr marL="0" indent="0" eaLnBrk="1" hangingPunct="1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  <a:buNone/>
            </a:pPr>
            <a:r>
              <a:rPr lang="en-US" sz="2800" dirty="0">
                <a:latin typeface="+mn-lt"/>
              </a:rPr>
              <a:t>	- Authentic leadership</a:t>
            </a:r>
          </a:p>
          <a:p>
            <a:pPr marL="0" indent="0" eaLnBrk="1" hangingPunct="1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  <a:buNone/>
            </a:pPr>
            <a:r>
              <a:rPr lang="en-US" sz="2800" dirty="0">
                <a:latin typeface="+mn-lt"/>
              </a:rPr>
              <a:t>	- Spiritual leadership</a:t>
            </a:r>
          </a:p>
          <a:p>
            <a:pPr marL="0" indent="0" eaLnBrk="1" hangingPunct="1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  <a:buNone/>
            </a:pPr>
            <a:r>
              <a:rPr lang="en-US" sz="2800" dirty="0">
                <a:latin typeface="+mn-lt"/>
              </a:rPr>
              <a:t>	- Servant leadership</a:t>
            </a:r>
          </a:p>
          <a:p>
            <a:pPr marL="0" indent="0" eaLnBrk="1" hangingPunct="1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  <a:buNone/>
            </a:pPr>
            <a:r>
              <a:rPr lang="en-US" sz="2800" dirty="0">
                <a:latin typeface="+mn-lt"/>
              </a:rPr>
              <a:t>	- Adaptive leadership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51185"/>
            <a:ext cx="8229600" cy="4114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The focus of group processes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A personality perspective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An act or behavior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The power relationship between leaders &amp; followers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A transformational process 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A skills perspective 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>
                <a:latin typeface="+mj-lt"/>
              </a:rPr>
              <a:t>Conceptualizing Leadership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09600" y="1610380"/>
            <a:ext cx="55894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 i="1" dirty="0">
                <a:solidFill>
                  <a:srgbClr val="0070C0"/>
                </a:solidFill>
                <a:latin typeface="Calibri" pitchFamily="34" charset="0"/>
              </a:rPr>
              <a:t>Some definitions view leadership </a:t>
            </a:r>
            <a:r>
              <a:rPr lang="en-US" sz="2800" b="1" i="1" dirty="0" smtClean="0">
                <a:solidFill>
                  <a:srgbClr val="0070C0"/>
                </a:solidFill>
                <a:latin typeface="Calibri" pitchFamily="34" charset="0"/>
              </a:rPr>
              <a:t>as:</a:t>
            </a:r>
            <a:endParaRPr lang="en-US" sz="2800" b="1" i="1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+mn-lt"/>
              </a:rPr>
              <a:t>Leadership</a:t>
            </a:r>
          </a:p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sz="2800" dirty="0" smtClean="0">
                <a:latin typeface="+mn-lt"/>
              </a:rPr>
              <a:t>a process whereby an individual influences a group of individuals to achieve a common goal.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>
                <a:latin typeface="+mj-lt"/>
              </a:rPr>
              <a:t>Leadership Defined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9067800" cy="1066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Components Central to the  Phenomenon of Leadership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743200"/>
            <a:ext cx="33528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Is a process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Involves influence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Occurs within a group context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Attends to common goals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90600" y="2011362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1" i="1" dirty="0">
                <a:solidFill>
                  <a:srgbClr val="0070C0"/>
                </a:solidFill>
                <a:latin typeface="Arial Rounded MT Bold" pitchFamily="34" charset="0"/>
              </a:rPr>
              <a:t>Leadership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410200" y="2011362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3200" b="1" i="1" dirty="0">
                <a:solidFill>
                  <a:srgbClr val="0070C0"/>
                </a:solidFill>
                <a:latin typeface="Arial Rounded MT Bold" pitchFamily="34" charset="0"/>
              </a:rPr>
              <a:t>Leaders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419600" y="2743200"/>
            <a:ext cx="4343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dirty="0" smtClean="0">
                <a:latin typeface="+mn-lt"/>
              </a:rPr>
              <a:t> And </a:t>
            </a:r>
            <a:r>
              <a:rPr lang="en-US" dirty="0">
                <a:latin typeface="+mn-lt"/>
              </a:rPr>
              <a:t>followers are involved together</a:t>
            </a:r>
          </a:p>
          <a:p>
            <a:pPr marL="342900" indent="-342900">
              <a:lnSpc>
                <a:spcPct val="90000"/>
              </a:lnSpc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dirty="0">
                <a:latin typeface="+mn-lt"/>
              </a:rPr>
              <a:t> And followers need each other</a:t>
            </a:r>
          </a:p>
          <a:p>
            <a:pPr marL="342900" indent="-342900">
              <a:lnSpc>
                <a:spcPct val="90000"/>
              </a:lnSpc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dirty="0">
                <a:latin typeface="+mn-lt"/>
              </a:rPr>
              <a:t> Often initiate and maintain the relationship</a:t>
            </a:r>
          </a:p>
          <a:p>
            <a:pPr marL="342900" indent="-342900">
              <a:lnSpc>
                <a:spcPct val="90000"/>
              </a:lnSpc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dirty="0">
                <a:latin typeface="+mn-lt"/>
              </a:rPr>
              <a:t> Are not above or better than followers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Trait vs. Process Leadership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Assigned vs. Emergent Leadership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Leadership and Power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Leadership and Coercion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Leadership and Management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Leadership Described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1069</Words>
  <Application>Microsoft Office PowerPoint</Application>
  <PresentationFormat>On-screen Show (4:3)</PresentationFormat>
  <Paragraphs>194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1_Custom Design</vt:lpstr>
      <vt:lpstr>PowerPoint Presentation</vt:lpstr>
      <vt:lpstr>Overview</vt:lpstr>
      <vt:lpstr>The Evolution of Leadership Definitions</vt:lpstr>
      <vt:lpstr>The Evolution of Leadership Definitions</vt:lpstr>
      <vt:lpstr>The Evolution of Leadership</vt:lpstr>
      <vt:lpstr>Conceptualizing Leadership</vt:lpstr>
      <vt:lpstr>Leadership Defined</vt:lpstr>
      <vt:lpstr>Components Central to the  Phenomenon of Leadership</vt:lpstr>
      <vt:lpstr>Leadership Described</vt:lpstr>
      <vt:lpstr>Trait vs. Process Leadership</vt:lpstr>
      <vt:lpstr>Trait vs. Process Leadership</vt:lpstr>
      <vt:lpstr>Assigned vs. Emergent Leadership</vt:lpstr>
      <vt:lpstr>Leadership &amp; Power</vt:lpstr>
      <vt:lpstr>PowerPoint Presentation</vt:lpstr>
      <vt:lpstr>Leadership &amp; Power</vt:lpstr>
      <vt:lpstr>Shift in Leadership Power, Kellerman (2012)</vt:lpstr>
      <vt:lpstr>Leadership &amp; Coercion</vt:lpstr>
      <vt:lpstr>Leadership &amp; Management,  Kotter (1990)</vt:lpstr>
      <vt:lpstr>Leadership &amp; Management Zaleznik (1977)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Virginia Gregory</dc:creator>
  <cp:lastModifiedBy>Bierach, Katie</cp:lastModifiedBy>
  <cp:revision>134</cp:revision>
  <dcterms:created xsi:type="dcterms:W3CDTF">2000-11-13T21:29:08Z</dcterms:created>
  <dcterms:modified xsi:type="dcterms:W3CDTF">2015-02-23T23:34:33Z</dcterms:modified>
</cp:coreProperties>
</file>