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0" r:id="rId4"/>
    <p:sldId id="272" r:id="rId5"/>
    <p:sldId id="274" r:id="rId6"/>
    <p:sldId id="285" r:id="rId7"/>
    <p:sldId id="286" r:id="rId8"/>
    <p:sldId id="287" r:id="rId9"/>
    <p:sldId id="288" r:id="rId10"/>
    <p:sldId id="289" r:id="rId11"/>
    <p:sldId id="275" r:id="rId12"/>
    <p:sldId id="265" r:id="rId13"/>
    <p:sldId id="276" r:id="rId14"/>
    <p:sldId id="277" r:id="rId15"/>
    <p:sldId id="278" r:id="rId1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33CCCC"/>
    <a:srgbClr val="0099FF"/>
    <a:srgbClr val="000099"/>
    <a:srgbClr val="0000CC"/>
    <a:srgbClr val="0033CC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6" autoAdjust="0"/>
    <p:restoredTop sz="98338" autoAdjust="0"/>
  </p:normalViewPr>
  <p:slideViewPr>
    <p:cSldViewPr>
      <p:cViewPr varScale="1">
        <p:scale>
          <a:sx n="64" d="100"/>
          <a:sy n="64" d="100"/>
        </p:scale>
        <p:origin x="-6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0A77EF83-4FB7-49E1-87DC-8F52EF8EF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0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307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2950" cy="3414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4350"/>
            <a:ext cx="5029200" cy="4097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87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487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75975B0E-7566-4BF3-A537-DCA1AC89F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5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7257E-9EE7-4D47-AA45-3D1A867EAB8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3E26F-0FA1-4784-8833-5C8FF6AA667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8585D0-8A07-40E2-BB1B-A6EB06AB5AE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E41FA-84E9-4C05-8DFF-71A45735C1A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D210A5-4DAB-43B8-84B1-1EEF521CEA8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3F59D-1234-4FCF-A512-6B39B73A1FA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264249-4211-46EF-8A6F-A8C01580497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F15D1B-80E6-4615-BB67-0F1125B71BF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5FAE5-DD4D-4FDE-8226-4493141EFA0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8A91D9-6DA8-4F28-A53C-8B5E4C12405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91FD4-229E-438A-87EE-DA3F27F929A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9364C-D1DB-4B2C-B1DD-E079A86DBCC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0D11A-EC5C-4D47-BDBB-C59254E207E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973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6E3D2A-BA4C-4685-BA61-5C72F6A0B6E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56350"/>
            <a:ext cx="81534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5" r:id="rId2"/>
    <p:sldLayoutId id="2147483716" r:id="rId3"/>
    <p:sldLayoutId id="2147483717" r:id="rId4"/>
    <p:sldLayoutId id="2147483732" r:id="rId5"/>
    <p:sldLayoutId id="2147483722" r:id="rId6"/>
    <p:sldLayoutId id="2147483719" r:id="rId7"/>
    <p:sldLayoutId id="2147483739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2: Trait Approach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Different Ways to Measure EQ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MSCEIT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: EQ as a set of mental abilities</a:t>
            </a:r>
          </a:p>
          <a:p>
            <a:pPr marL="909638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tabLst>
                <a:tab pos="4572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to perceive, facilitate, understand, and manage emotion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Goleman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(1995, 1998): EQ as a set of personal and social competencies</a:t>
            </a:r>
          </a:p>
          <a:p>
            <a:pPr marL="909638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self-awareness, confidence, self-regulation, conscientiousness, and motivation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Shankman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&amp; Allen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(2002): EQ as awareness of three aspects of leadership</a:t>
            </a:r>
          </a:p>
          <a:p>
            <a:pPr marL="909638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context, self, and others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How Does the  Trait Approach Work?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SzPct val="90000"/>
              <a:buFont typeface="Wingdings 2" pitchFamily="18" charset="2"/>
              <a:buChar char="÷"/>
            </a:pP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Focus of Trait Approach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SzPct val="90000"/>
              <a:buFont typeface="Wingdings 2" pitchFamily="18" charset="2"/>
              <a:buChar char="÷"/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 Strengths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SzPct val="90000"/>
              <a:buFont typeface="Wingdings 2" pitchFamily="18" charset="2"/>
              <a:buChar char="÷"/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 Criticisms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SzPct val="90000"/>
              <a:buFont typeface="Wingdings 2" pitchFamily="18" charset="2"/>
              <a:buChar char="÷"/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3820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Focus of Trait Approach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590800"/>
            <a:ext cx="3733800" cy="32004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Focuses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exclusively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on leader</a:t>
            </a:r>
          </a:p>
          <a:p>
            <a:pPr lvl="1" eaLnBrk="1" hangingPunct="1">
              <a:buClr>
                <a:srgbClr val="0070C0"/>
              </a:buClr>
              <a:buSzPct val="70000"/>
              <a:defRPr/>
            </a:pPr>
            <a:r>
              <a:rPr lang="en-US" sz="2200" dirty="0" smtClean="0">
                <a:solidFill>
                  <a:srgbClr val="000000"/>
                </a:solidFill>
                <a:cs typeface="Calibri" pitchFamily="34" charset="0"/>
              </a:rPr>
              <a:t>What traits leaders exhibit</a:t>
            </a:r>
          </a:p>
          <a:p>
            <a:pPr lvl="1" eaLnBrk="1" hangingPunct="1">
              <a:buClr>
                <a:srgbClr val="0070C0"/>
              </a:buClr>
              <a:buSzPct val="70000"/>
              <a:defRPr/>
            </a:pPr>
            <a:r>
              <a:rPr lang="en-US" sz="2200" dirty="0" smtClean="0">
                <a:solidFill>
                  <a:srgbClr val="000000"/>
                </a:solidFill>
                <a:cs typeface="Calibri" pitchFamily="34" charset="0"/>
              </a:rPr>
              <a:t>Who has these traits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10000" y="2590800"/>
            <a:ext cx="5181600" cy="35814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 2" pitchFamily="18" charset="2"/>
              <a:buChar char=""/>
              <a:defRPr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Organizations use personality assessments to find “right” people</a:t>
            </a:r>
          </a:p>
          <a:p>
            <a:pPr lvl="1" eaLnBrk="1" hangingPunct="1">
              <a:buClr>
                <a:srgbClr val="0070C0"/>
              </a:buClr>
              <a:buSzPct val="70000"/>
              <a:defRPr/>
            </a:pPr>
            <a:r>
              <a:rPr lang="en-US" sz="2200" b="1" i="1" dirty="0" smtClean="0">
                <a:solidFill>
                  <a:srgbClr val="000000"/>
                </a:solidFill>
              </a:rPr>
              <a:t>Assumption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- will increase organizational effectiveness</a:t>
            </a:r>
          </a:p>
          <a:p>
            <a:pPr lvl="1" eaLnBrk="1" hangingPunct="1">
              <a:buClr>
                <a:srgbClr val="0070C0"/>
              </a:buClr>
              <a:buSzPct val="70000"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Specify characteristics/traits for specific positions</a:t>
            </a:r>
          </a:p>
          <a:p>
            <a:pPr lvl="2" eaLnBrk="1" hangingPunct="1">
              <a:buClr>
                <a:srgbClr val="0070C0"/>
              </a:buClr>
              <a:defRPr/>
            </a:pPr>
            <a:r>
              <a:rPr lang="en-US" dirty="0" smtClean="0">
                <a:solidFill>
                  <a:srgbClr val="000000"/>
                </a:solidFill>
              </a:rPr>
              <a:t>Personality assessment measures  for “fit”</a:t>
            </a:r>
          </a:p>
          <a:p>
            <a:pPr lvl="2" eaLnBrk="1" hangingPunct="1">
              <a:buClr>
                <a:srgbClr val="0070C0"/>
              </a:buClr>
              <a:defRPr/>
            </a:pPr>
            <a:r>
              <a:rPr lang="en-US" dirty="0" smtClean="0">
                <a:solidFill>
                  <a:srgbClr val="000000"/>
                </a:solidFill>
              </a:rPr>
              <a:t>Instruments: LTQ, Myers-Briggs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1900535"/>
            <a:ext cx="11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Leader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1905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Personality Assessments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905000"/>
            <a:ext cx="3962400" cy="3352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Intuitively </a:t>
            </a:r>
            <a:r>
              <a:rPr lang="en-US" sz="2400" b="1" i="1" dirty="0" smtClean="0">
                <a:solidFill>
                  <a:srgbClr val="0070C0"/>
                </a:solidFill>
                <a:latin typeface="+mn-lt"/>
              </a:rPr>
              <a:t>appealing</a:t>
            </a:r>
          </a:p>
          <a:p>
            <a:pPr lvl="1" eaLnBrk="1" hangingPunct="1">
              <a:buClr>
                <a:srgbClr val="0070C0"/>
              </a:buClr>
              <a:buSzPct val="70000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Perception that leaders are different in that they possess special traits</a:t>
            </a:r>
          </a:p>
          <a:p>
            <a:pPr lvl="1" eaLnBrk="1" hangingPunct="1">
              <a:buClr>
                <a:srgbClr val="0070C0"/>
              </a:buClr>
              <a:buSzPct val="70000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People “need” to view leaders as gifted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400" b="1" i="1" dirty="0" smtClean="0">
                <a:solidFill>
                  <a:srgbClr val="0070C0"/>
                </a:solidFill>
                <a:latin typeface="+mn-lt"/>
              </a:rPr>
              <a:t>Credibility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due to a century of research support</a:t>
            </a:r>
          </a:p>
          <a:p>
            <a:pPr lvl="1" eaLnBrk="1" hangingPunct="1">
              <a:defRPr/>
            </a:pPr>
            <a:endParaRPr lang="en-US" sz="2800" dirty="0" smtClean="0">
              <a:solidFill>
                <a:srgbClr val="000099"/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905000"/>
            <a:ext cx="4191000" cy="3048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Highlights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leadership component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in the leadership process</a:t>
            </a:r>
          </a:p>
          <a:p>
            <a:pPr lvl="1" eaLnBrk="1" hangingPunct="1">
              <a:buClr>
                <a:srgbClr val="0070C0"/>
              </a:buClr>
              <a:buSzPct val="70000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Deeper level understanding of how leader/personality is related to leadership process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Provides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benchmarks</a:t>
            </a:r>
            <a:r>
              <a:rPr lang="en-US" sz="2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for what to look for in a leader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Criticisms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52600"/>
            <a:ext cx="3657600" cy="41910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Fails to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delimit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a definitive list of leadership traits</a:t>
            </a:r>
          </a:p>
          <a:p>
            <a:pPr lvl="1"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Endless lists have emerged</a:t>
            </a:r>
          </a:p>
          <a:p>
            <a:pPr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Doesn’t take into account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situational effects</a:t>
            </a:r>
          </a:p>
          <a:p>
            <a:pPr lvl="1"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Leaders in one situation may not be leaders in another situation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1752600"/>
            <a:ext cx="4419600" cy="42672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List of most important leadership traits is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highly subjective</a:t>
            </a:r>
            <a:endParaRPr lang="en-US" sz="2400" i="1" dirty="0" smtClean="0">
              <a:solidFill>
                <a:srgbClr val="000000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Much subjective experience &amp; observations serve as basis for identified leadership traits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Research fails to look at traits in relationship to leadership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outcomes</a:t>
            </a:r>
          </a:p>
          <a:p>
            <a:pPr eaLnBrk="1" hangingPunct="1">
              <a:spcBef>
                <a:spcPct val="30000"/>
              </a:spcBef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Not useful for </a:t>
            </a:r>
            <a:r>
              <a:rPr lang="en-US" sz="2400" b="1" i="1" dirty="0" smtClean="0">
                <a:solidFill>
                  <a:srgbClr val="000000"/>
                </a:solidFill>
                <a:latin typeface="+mn-lt"/>
              </a:rPr>
              <a:t>training &amp; development</a:t>
            </a:r>
            <a:r>
              <a:rPr lang="en-US" sz="2400" i="1" dirty="0" smtClean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  <a:endParaRPr lang="en-US" b="1" dirty="0" smtClean="0">
              <a:latin typeface="+mj-lt"/>
            </a:endParaRPr>
          </a:p>
        </p:txBody>
      </p:sp>
      <p:sp>
        <p:nvSpPr>
          <p:cNvPr id="410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4800600"/>
            <a:ext cx="8382000" cy="14478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Can be used by managers to assess where they stand within their organization and what is needed to strengthen their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739711"/>
            <a:ext cx="632460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663" indent="-347663"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Provides direction as to which traits are good to have if one aspires to a </a:t>
            </a:r>
          </a:p>
          <a:p>
            <a:pPr marL="347663" indent="-347663">
              <a:spcAft>
                <a:spcPts val="1800"/>
              </a:spcAft>
              <a:buClr>
                <a:srgbClr val="0070C0"/>
              </a:buClr>
              <a:buSzPct val="85000"/>
              <a:defRPr/>
            </a:pPr>
            <a:r>
              <a:rPr lang="en-US" dirty="0">
                <a:latin typeface="+mn-lt"/>
                <a:cs typeface="Calibri" pitchFamily="34" charset="0"/>
              </a:rPr>
              <a:t>     leadership position</a:t>
            </a:r>
          </a:p>
          <a:p>
            <a:pPr marL="347663" indent="-347663"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Through various tests and questionnaires, individuals can determine whether they have the select leadership traits and can pinpoint their strengths and weaknesses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1633478"/>
            <a:ext cx="2133600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sz="2000" b="1" dirty="0" smtClean="0"/>
              <a:t>Leadership Traits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sz="1600" b="1" dirty="0" smtClean="0"/>
              <a:t> </a:t>
            </a:r>
            <a:r>
              <a:rPr lang="en-US" sz="2000" b="1" dirty="0" smtClean="0"/>
              <a:t>Intelligence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sz="2000" b="1" dirty="0" smtClean="0"/>
              <a:t> Self-Confidence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sz="2000" b="1" dirty="0" smtClean="0"/>
              <a:t> Determination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sz="2000" b="1" dirty="0" smtClean="0"/>
              <a:t> Integrity</a:t>
            </a:r>
          </a:p>
          <a:p>
            <a:pPr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sz="2000" b="1" dirty="0" smtClean="0"/>
              <a:t> Sociability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Great Person Theories</a:t>
            </a:r>
          </a:p>
          <a:p>
            <a:pPr algn="l" eaLnBrk="1" hangingPunct="1">
              <a:spcBef>
                <a:spcPts val="120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Historical Shifts in Trait Perspective</a:t>
            </a:r>
          </a:p>
          <a:p>
            <a:pPr marL="457200" indent="-457200" algn="l" eaLnBrk="1" hangingPunct="1">
              <a:spcBef>
                <a:spcPts val="120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What Traits Differentiate Leaders From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Nonleaders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?</a:t>
            </a:r>
          </a:p>
          <a:p>
            <a:pPr algn="l" eaLnBrk="1" hangingPunct="1">
              <a:spcBef>
                <a:spcPts val="120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How Does the Trait Approach Work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? </a:t>
            </a:r>
            <a:endParaRPr lang="en-US" sz="2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6040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Great Person Theories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124200"/>
            <a:ext cx="6781799" cy="25908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800" b="1" dirty="0" smtClean="0">
                <a:latin typeface="+mn-lt"/>
              </a:rPr>
              <a:t>“Great Man” Theories (early 1900s)</a:t>
            </a:r>
            <a:endParaRPr lang="en-US" sz="2800" dirty="0" smtClean="0">
              <a:latin typeface="+mn-lt"/>
            </a:endParaRPr>
          </a:p>
          <a:p>
            <a:pPr lvl="1" eaLnBrk="1" hangingPunct="1">
              <a:buClr>
                <a:srgbClr val="0070C0"/>
              </a:buClr>
            </a:pPr>
            <a:r>
              <a:rPr lang="en-US" dirty="0" smtClean="0">
                <a:solidFill>
                  <a:srgbClr val="0070C0"/>
                </a:solidFill>
              </a:rPr>
              <a:t>Focused on identifying innate qualities and characteristics possessed by great social, political, &amp; military leaders 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22325" y="156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990600" y="1797050"/>
            <a:ext cx="6969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 i="1" dirty="0">
                <a:solidFill>
                  <a:srgbClr val="0070C0"/>
                </a:solidFill>
                <a:latin typeface="Arial" charset="0"/>
              </a:rPr>
              <a:t>Trait Approach: </a:t>
            </a:r>
            <a:r>
              <a:rPr lang="en-US" sz="2800" dirty="0">
                <a:latin typeface="Arial" charset="0"/>
              </a:rPr>
              <a:t>one of the first systematic</a:t>
            </a:r>
          </a:p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attempts to study leadership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Rectangle 15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820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Historical Shifts in Trait Perspective</a:t>
            </a: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84060"/>
            <a:ext cx="7317996" cy="501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Major Leadership Traits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2895600"/>
            <a:ext cx="7772400" cy="32004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Intelligence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– Verbal, perceptual, and reasoning capabilities. Ex. Steve Jobs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Self-Confidence</a:t>
            </a:r>
            <a:r>
              <a:rPr lang="en-US" sz="2400" dirty="0" smtClean="0">
                <a:latin typeface="+mn-lt"/>
              </a:rPr>
              <a:t> – Certainty about one’s competencies and skills. Ex. Steve Jobs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Determination</a:t>
            </a:r>
            <a:r>
              <a:rPr lang="en-US" sz="2400" dirty="0" smtClean="0">
                <a:latin typeface="+mn-lt"/>
              </a:rPr>
              <a:t> – Desire to get the job done (i.e., initiative, persistence, drive). Ex. Dr. Paul Farmer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712893"/>
            <a:ext cx="7586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/>
              </a:rPr>
              <a:t>Traits to possess or cultivate if one seeks to be </a:t>
            </a:r>
          </a:p>
          <a:p>
            <a:pPr lvl="0" eaLnBrk="0" hangingPunct="0"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/>
              </a:rPr>
              <a:t>perceived by others as a leader: </a:t>
            </a:r>
            <a:endParaRPr lang="en-US" sz="2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Major Leadership Traits</a:t>
            </a:r>
          </a:p>
        </p:txBody>
      </p:sp>
      <p:sp>
        <p:nvSpPr>
          <p:cNvPr id="8195" name="Rectangle 2052"/>
          <p:cNvSpPr>
            <a:spLocks noGrp="1" noChangeArrowheads="1"/>
          </p:cNvSpPr>
          <p:nvPr>
            <p:ph sz="half" idx="1"/>
          </p:nvPr>
        </p:nvSpPr>
        <p:spPr>
          <a:xfrm>
            <a:off x="533400" y="2971800"/>
            <a:ext cx="7391400" cy="28194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3200" b="1" dirty="0" smtClean="0">
                <a:latin typeface="+mn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Integrity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– The quality of honesty and trustworthiness. Ex. Character Counts! program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  <a:defRPr/>
            </a:pPr>
            <a:endParaRPr lang="en-US" sz="900" dirty="0" smtClean="0">
              <a:latin typeface="+mn-lt"/>
            </a:endParaRPr>
          </a:p>
          <a:p>
            <a:pPr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b="1" dirty="0" smtClean="0">
                <a:latin typeface="+mn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Sociability</a:t>
            </a:r>
            <a:r>
              <a:rPr lang="en-US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– Leader’s inclination to seek out pleasant social relationships. Ex. Michael Hughes, university president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064603"/>
            <a:ext cx="7642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+mn-lt"/>
                <a:cs typeface="Calibri" pitchFamily="34" charset="0"/>
              </a:rPr>
              <a:t>Traits to possess or cultivate if one seeks to be </a:t>
            </a:r>
          </a:p>
          <a:p>
            <a:pPr lvl="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+mn-lt"/>
                <a:cs typeface="Calibri" pitchFamily="34" charset="0"/>
              </a:rPr>
              <a:t>perceived by others as a leader: </a:t>
            </a:r>
            <a:endParaRPr lang="en-US" dirty="0">
              <a:solidFill>
                <a:prstClr val="black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371600" y="1371600"/>
            <a:ext cx="7086600" cy="1076325"/>
          </a:xfrm>
          <a:prstGeom prst="rect">
            <a:avLst/>
          </a:prstGeom>
          <a:noFill/>
          <a:ln w="7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8675" name="Group 6"/>
          <p:cNvGrpSpPr>
            <a:grpSpLocks/>
          </p:cNvGrpSpPr>
          <p:nvPr/>
        </p:nvGrpSpPr>
        <p:grpSpPr bwMode="auto">
          <a:xfrm>
            <a:off x="1143000" y="3228975"/>
            <a:ext cx="7194550" cy="906463"/>
            <a:chOff x="0" y="1363"/>
            <a:chExt cx="4366" cy="614"/>
          </a:xfrm>
        </p:grpSpPr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43" y="1363"/>
              <a:ext cx="4276" cy="61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eaLnBrk="0" hangingPunct="0">
                <a:defRPr/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0" y="1363"/>
              <a:ext cx="4366" cy="614"/>
            </a:xfrm>
            <a:prstGeom prst="rect">
              <a:avLst/>
            </a:prstGeom>
            <a:noFill/>
            <a:ln w="7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867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5344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200" b="1" dirty="0" smtClean="0">
                <a:latin typeface="+mj-lt"/>
              </a:rPr>
              <a:t>5-Factor Personality Model &amp; Leadership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5777"/>
            <a:ext cx="8686800" cy="411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5-Factor Personality Model &amp; Leadership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438400"/>
            <a:ext cx="8382000" cy="3733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+mn-lt"/>
              </a:rPr>
              <a:t>Results –</a:t>
            </a:r>
            <a:r>
              <a:rPr lang="en-US" sz="22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n-lt"/>
              </a:rPr>
              <a:t>a strong relationship between personality 	      traits and leadership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200" b="1" i="1" dirty="0" smtClean="0">
                <a:solidFill>
                  <a:srgbClr val="000000"/>
                </a:solidFill>
                <a:latin typeface="+mn-lt"/>
              </a:rPr>
              <a:t>Extraversion</a:t>
            </a:r>
            <a:r>
              <a:rPr lang="en-US" sz="2200" dirty="0" smtClean="0">
                <a:solidFill>
                  <a:srgbClr val="000000"/>
                </a:solidFill>
                <a:latin typeface="+mn-lt"/>
              </a:rPr>
              <a:t> – factor most strongly associated with   leadership</a:t>
            </a:r>
          </a:p>
          <a:p>
            <a:pPr lvl="1" eaLnBrk="1" hangingPunct="1">
              <a:buClr>
                <a:srgbClr val="0070C0"/>
              </a:buClr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Most important trait of effective leaders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200" b="1" i="1" dirty="0" smtClean="0">
                <a:solidFill>
                  <a:srgbClr val="000000"/>
                </a:solidFill>
                <a:latin typeface="+mn-lt"/>
              </a:rPr>
              <a:t>Conscientiousness</a:t>
            </a:r>
            <a:r>
              <a:rPr lang="en-US" sz="2200" dirty="0" smtClean="0">
                <a:solidFill>
                  <a:srgbClr val="000000"/>
                </a:solidFill>
                <a:latin typeface="+mn-lt"/>
              </a:rPr>
              <a:t> – second most related factor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200" b="1" i="1" dirty="0" smtClean="0">
                <a:solidFill>
                  <a:srgbClr val="000000"/>
                </a:solidFill>
                <a:latin typeface="+mn-lt"/>
              </a:rPr>
              <a:t>Openness</a:t>
            </a:r>
            <a:r>
              <a:rPr lang="en-US" sz="2200" dirty="0" smtClean="0">
                <a:solidFill>
                  <a:srgbClr val="000000"/>
                </a:solidFill>
                <a:latin typeface="+mn-lt"/>
              </a:rPr>
              <a:t> – next most related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200" b="1" i="1" dirty="0" smtClean="0">
                <a:solidFill>
                  <a:srgbClr val="000000"/>
                </a:solidFill>
                <a:latin typeface="+mn-lt"/>
              </a:rPr>
              <a:t>Low</a:t>
            </a:r>
            <a:r>
              <a:rPr lang="en-US" sz="2200" i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+mn-lt"/>
              </a:rPr>
              <a:t>Neuroticism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200" b="1" i="1" dirty="0" smtClean="0">
                <a:solidFill>
                  <a:srgbClr val="000000"/>
                </a:solidFill>
                <a:latin typeface="+mn-lt"/>
              </a:rPr>
              <a:t>Agreeableness</a:t>
            </a:r>
            <a:r>
              <a:rPr lang="en-US" sz="2200" dirty="0" smtClean="0">
                <a:solidFill>
                  <a:srgbClr val="000000"/>
                </a:solidFill>
                <a:latin typeface="+mn-lt"/>
              </a:rPr>
              <a:t> – only weakly related to leadership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1501914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000" i="1" dirty="0" smtClean="0">
                <a:solidFill>
                  <a:srgbClr val="000000"/>
                </a:solidFill>
                <a:latin typeface="+mn-lt"/>
              </a:rPr>
              <a:t>Big Five &amp; Leadership Study Using Meta-Analysis </a:t>
            </a:r>
          </a:p>
          <a:p>
            <a:pPr algn="ctr" eaLnBrk="0" hangingPunct="0">
              <a:defRPr/>
            </a:pPr>
            <a:r>
              <a:rPr lang="en-US" sz="2000" i="1" dirty="0" smtClean="0">
                <a:solidFill>
                  <a:srgbClr val="000000"/>
                </a:solidFill>
                <a:latin typeface="+mn-lt"/>
              </a:rPr>
              <a:t>(Judge et al., 2002) </a:t>
            </a:r>
            <a:endParaRPr lang="en-US" sz="20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458200" cy="609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200" b="1" dirty="0" smtClean="0">
                <a:latin typeface="+mj-lt"/>
              </a:rPr>
              <a:t>Emotional Intelligence &amp; Leadership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05400" y="2743200"/>
            <a:ext cx="3276600" cy="16764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people who are more sensitive to their emotions &amp; their impact on others will be more effective leaders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152400" y="2362200"/>
            <a:ext cx="4648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Arial" charset="0"/>
              </a:rPr>
              <a:t>Ability to perceive and: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742950" lvl="1" indent="-285750"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apply emotions to life’s tasks</a:t>
            </a:r>
          </a:p>
          <a:p>
            <a:pPr marL="742950" lvl="1" indent="-285750"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reason/understand emotions</a:t>
            </a:r>
          </a:p>
          <a:p>
            <a:pPr marL="742950" lvl="1" indent="-285750"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express emotions</a:t>
            </a:r>
          </a:p>
          <a:p>
            <a:pPr marL="742950" lvl="1" indent="-285750"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use emotions to facilitate thinking</a:t>
            </a:r>
          </a:p>
          <a:p>
            <a:pPr marL="742950" lvl="1" indent="-285750"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manage emotions within oneself and relationships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0856" y="1671935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0000"/>
                </a:solidFill>
                <a:latin typeface="+mn-lt"/>
                <a:cs typeface="Calibri" pitchFamily="34" charset="0"/>
              </a:rPr>
              <a:t>Definition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1671935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b="1" dirty="0" smtClean="0">
                <a:solidFill>
                  <a:srgbClr val="000000"/>
                </a:solidFill>
                <a:latin typeface="+mn-lt"/>
                <a:cs typeface="Calibri" pitchFamily="34" charset="0"/>
              </a:rPr>
              <a:t>Underlying Premise </a:t>
            </a:r>
            <a:endParaRPr lang="en-US" b="1" dirty="0">
              <a:solidFill>
                <a:srgbClr val="00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Office\Templates\Business Planner Templates\Leadeship with background.pot</Template>
  <TotalTime>1453</TotalTime>
  <Words>939</Words>
  <Application>Microsoft Office PowerPoint</Application>
  <PresentationFormat>On-screen Show (4:3)</PresentationFormat>
  <Paragraphs>125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2_Custom Design</vt:lpstr>
      <vt:lpstr>PowerPoint Presentation</vt:lpstr>
      <vt:lpstr>Overview</vt:lpstr>
      <vt:lpstr>Great Person Theories</vt:lpstr>
      <vt:lpstr>Historical Shifts in Trait Perspective</vt:lpstr>
      <vt:lpstr>Major Leadership Traits</vt:lpstr>
      <vt:lpstr>Major Leadership Traits</vt:lpstr>
      <vt:lpstr>5-Factor Personality Model &amp; Leadership</vt:lpstr>
      <vt:lpstr>5-Factor Personality Model &amp; Leadership</vt:lpstr>
      <vt:lpstr>Emotional Intelligence &amp; Leadership</vt:lpstr>
      <vt:lpstr>Different Ways to Measure EQ</vt:lpstr>
      <vt:lpstr>How Does the  Trait Approach Work?</vt:lpstr>
      <vt:lpstr>Focus of Trait Approach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144</cp:revision>
  <dcterms:created xsi:type="dcterms:W3CDTF">2000-11-13T21:29:08Z</dcterms:created>
  <dcterms:modified xsi:type="dcterms:W3CDTF">2015-02-23T23:44:55Z</dcterms:modified>
</cp:coreProperties>
</file>