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59" r:id="rId4"/>
    <p:sldId id="264" r:id="rId5"/>
    <p:sldId id="279" r:id="rId6"/>
    <p:sldId id="261" r:id="rId7"/>
    <p:sldId id="262" r:id="rId8"/>
    <p:sldId id="263" r:id="rId9"/>
    <p:sldId id="265" r:id="rId10"/>
    <p:sldId id="266" r:id="rId11"/>
    <p:sldId id="282" r:id="rId12"/>
    <p:sldId id="268" r:id="rId13"/>
    <p:sldId id="269" r:id="rId14"/>
    <p:sldId id="270" r:id="rId15"/>
    <p:sldId id="28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wner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006666"/>
    <a:srgbClr val="33CCCC"/>
    <a:srgbClr val="0099FF"/>
    <a:srgbClr val="FFCC99"/>
    <a:srgbClr val="000099"/>
    <a:srgbClr val="660066"/>
    <a:srgbClr val="003366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6" autoAdjust="0"/>
    <p:restoredTop sz="92430" autoAdjust="0"/>
  </p:normalViewPr>
  <p:slideViewPr>
    <p:cSldViewPr>
      <p:cViewPr varScale="1">
        <p:scale>
          <a:sx n="66" d="100"/>
          <a:sy n="66" d="100"/>
        </p:scale>
        <p:origin x="-8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06"/>
    </p:cViewPr>
  </p:sorterViewPr>
  <p:notesViewPr>
    <p:cSldViewPr>
      <p:cViewPr varScale="1">
        <p:scale>
          <a:sx n="54" d="100"/>
          <a:sy n="54" d="100"/>
        </p:scale>
        <p:origin x="-1854" y="-90"/>
      </p:cViewPr>
      <p:guideLst>
        <p:guide orient="horz" pos="2872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0CCE3653-65A3-4B9E-906B-A691B6531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0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223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defRPr>
            </a:lvl1pPr>
          </a:lstStyle>
          <a:p>
            <a:pPr>
              <a:defRPr/>
            </a:pPr>
            <a:fld id="{A23284ED-718E-47A1-8433-F00E7929F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44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A0D88E-73C5-404E-AB31-9E392695F86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0DFA3A-9284-49E3-9379-283686ADB5D3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4CEB3F7-94D0-48B7-AD45-4EA4AF2FD5F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13586A-B38B-4011-8E60-E9315F130717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7C8345-E207-45FD-B277-3B8A96F5A6F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5F0332-F0A1-4A8A-BD61-6889D77FABB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u="sng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C962BF-DBA3-4F26-922A-EEEC5BBB9133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34E81-5995-4D65-BE46-73383FED39F7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88A74C7-6A94-45DE-8BAF-DE8B71DDF10F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65635A7-9714-465B-B1BD-F562DD0A762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A601A08-C1BA-4389-9B96-EFE1D5DE1004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3C1684-ECB8-4930-87BC-50A6EA60038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5066AF7-688E-4615-9541-FEA23ACF1A7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2C0DF-3B8B-43F0-9EE5-5C260C8D67F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B359D3-38B1-46F8-BFCE-5F6056F1E81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506FD07-FC52-4F07-9142-E556453D8E4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26A19A-643B-4939-BA6A-DED84D96D64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DAC29F-5524-4DF4-951D-870B36FD5821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000" smtClean="0"/>
          </a:p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CCD6719-1051-4412-A5D9-E192922A3E28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267200"/>
            <a:ext cx="5029200" cy="4102100"/>
          </a:xfrm>
          <a:noFill/>
        </p:spPr>
        <p:txBody>
          <a:bodyPr/>
          <a:lstStyle/>
          <a:p>
            <a:endParaRPr lang="en-US" sz="2000" i="1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1ACA76-52CB-4B8B-B331-E939D9D880D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i="1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F3420A-5755-411F-B83D-9D2C57EF09C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2000" i="1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A855E-CA69-4FEA-A79C-B66FB3BA8553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0700"/>
            <a:ext cx="5486400" cy="4102100"/>
          </a:xfrm>
          <a:noFill/>
        </p:spPr>
        <p:txBody>
          <a:bodyPr/>
          <a:lstStyle/>
          <a:p>
            <a:r>
              <a:rPr lang="en-US" smtClean="0">
                <a:latin typeface="Symbol" pitchFamily="18" charset="2"/>
              </a:rPr>
              <a:t> </a:t>
            </a:r>
            <a:endParaRPr lang="en-US" sz="18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1"/>
            <a:ext cx="8229600" cy="1036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399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79675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399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79675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8229600" cy="1036638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5821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13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53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534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0" r:id="rId2"/>
    <p:sldLayoutId id="2147483691" r:id="rId3"/>
    <p:sldLayoutId id="2147483692" r:id="rId4"/>
    <p:sldLayoutId id="2147483693" r:id="rId5"/>
    <p:sldLayoutId id="2147483699" r:id="rId6"/>
    <p:sldLayoutId id="2147483695" r:id="rId7"/>
    <p:sldLayoutId id="2147483696" r:id="rId8"/>
    <p:sldLayoutId id="2147483697" r:id="rId9"/>
    <p:sldLayoutId id="2147483706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Arial (Heading)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3: Skills Approach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7162800" cy="609600"/>
          </a:xfrm>
        </p:spPr>
        <p:txBody>
          <a:bodyPr/>
          <a:lstStyle/>
          <a:p>
            <a:pPr algn="ctr" eaLnBrk="1" hangingPunct="1"/>
            <a:r>
              <a:rPr lang="en-US" sz="2800" b="1" dirty="0" smtClean="0">
                <a:latin typeface="+mj-lt"/>
              </a:rPr>
              <a:t>Skills Model Description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(Mumford, </a:t>
            </a:r>
            <a:r>
              <a:rPr lang="en-US" sz="2000" dirty="0" err="1" smtClean="0">
                <a:latin typeface="+mj-lt"/>
              </a:rPr>
              <a:t>Zaccaro</a:t>
            </a:r>
            <a:r>
              <a:rPr lang="en-US" sz="2000" dirty="0" smtClean="0">
                <a:latin typeface="+mj-lt"/>
              </a:rPr>
              <a:t>, Harding, Jacobs, &amp; Fleishman, 2000)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895600"/>
            <a:ext cx="45720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10000"/>
              </a:spcAft>
              <a:buClr>
                <a:srgbClr val="0070C0"/>
              </a:buClr>
              <a:defRPr/>
            </a:pPr>
            <a:r>
              <a:rPr lang="en-US" sz="2400" b="1" dirty="0" smtClean="0">
                <a:latin typeface="+mn-lt"/>
              </a:rPr>
              <a:t>Research studies (1990s) goal: </a:t>
            </a:r>
            <a:r>
              <a:rPr lang="en-US" sz="2400" dirty="0" smtClean="0">
                <a:latin typeface="+mn-lt"/>
              </a:rPr>
              <a:t>to identify the leadership factors that create exemplary job performance in an organization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Emphasizes the </a:t>
            </a:r>
            <a:r>
              <a:rPr lang="en-US" sz="2400" b="1" i="1" dirty="0" smtClean="0">
                <a:latin typeface="+mn-lt"/>
              </a:rPr>
              <a:t>capabilities</a:t>
            </a:r>
            <a:r>
              <a:rPr lang="en-US" sz="2400" dirty="0" smtClean="0">
                <a:latin typeface="+mn-lt"/>
              </a:rPr>
              <a:t> that make effective leadership possible rather than what leaders </a:t>
            </a:r>
            <a:r>
              <a:rPr lang="en-US" sz="2400" b="1" i="1" dirty="0" smtClean="0">
                <a:latin typeface="+mn-lt"/>
              </a:rPr>
              <a:t>do</a:t>
            </a:r>
            <a:endParaRPr lang="en-US" sz="2400" dirty="0" smtClean="0">
              <a:latin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400" dirty="0" smtClean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4953000" y="2057400"/>
            <a:ext cx="3505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0491" name="Rectangle 7"/>
          <p:cNvSpPr>
            <a:spLocks noChangeArrowheads="1"/>
          </p:cNvSpPr>
          <p:nvPr/>
        </p:nvSpPr>
        <p:spPr bwMode="auto">
          <a:xfrm>
            <a:off x="5029200" y="2895600"/>
            <a:ext cx="4038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Clr>
                <a:srgbClr val="0070C0"/>
              </a:buClr>
              <a:buFont typeface="Wingdings 2" pitchFamily="18" charset="2"/>
              <a:buChar char=""/>
            </a:pPr>
            <a:r>
              <a:rPr lang="en-US" b="1" i="1" dirty="0">
                <a:latin typeface="+mn-lt"/>
                <a:ea typeface="Calibri" pitchFamily="34" charset="0"/>
                <a:cs typeface="Calibri" pitchFamily="34" charset="0"/>
              </a:rPr>
              <a:t>Capability model</a:t>
            </a:r>
            <a:r>
              <a:rPr lang="en-US" dirty="0">
                <a:latin typeface="+mn-lt"/>
                <a:ea typeface="Calibri" pitchFamily="34" charset="0"/>
                <a:cs typeface="Calibri" pitchFamily="34" charset="0"/>
              </a:rPr>
              <a:t> - Examines relationship between a leader’s knowledge &amp; skills &amp; the leader’s performance.</a:t>
            </a:r>
          </a:p>
          <a:p>
            <a:pPr eaLnBrk="0" hangingPunct="0"/>
            <a:r>
              <a:rPr lang="en-US" dirty="0">
                <a:latin typeface="+mn-lt"/>
                <a:ea typeface="Calibri" pitchFamily="34" charset="0"/>
                <a:cs typeface="Calibri" pitchFamily="34" charset="0"/>
              </a:rPr>
              <a:t>Suggests many people have the potential for leadership</a:t>
            </a:r>
          </a:p>
          <a:p>
            <a:pPr eaLnBrk="0" hangingPunct="0"/>
            <a:endParaRPr lang="en-US" dirty="0"/>
          </a:p>
          <a:p>
            <a:pPr eaLnBrk="0" hangingPunct="0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90893" y="1981200"/>
            <a:ext cx="19143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+mn-cs"/>
              </a:rPr>
              <a:t>Perspective</a:t>
            </a:r>
            <a:endParaRPr lang="en-US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24400" y="1912203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+mn-cs"/>
              </a:rPr>
              <a:t>Skills-Based Model of Leadership</a:t>
            </a:r>
            <a:endParaRPr lang="en-US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1066800"/>
            <a:ext cx="841362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12"/>
          <p:cNvSpPr>
            <a:spLocks noChangeShapeType="1"/>
          </p:cNvSpPr>
          <p:nvPr/>
        </p:nvSpPr>
        <p:spPr bwMode="auto">
          <a:xfrm>
            <a:off x="1676400" y="22860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4648200" y="22860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7" name="Line 14"/>
          <p:cNvSpPr>
            <a:spLocks noChangeShapeType="1"/>
          </p:cNvSpPr>
          <p:nvPr/>
        </p:nvSpPr>
        <p:spPr bwMode="auto">
          <a:xfrm>
            <a:off x="7620000" y="22860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905000" y="914400"/>
            <a:ext cx="55626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800" b="1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Competencies Skills</a:t>
            </a:r>
          </a:p>
        </p:txBody>
      </p:sp>
      <p:sp>
        <p:nvSpPr>
          <p:cNvPr id="13320" name="Rectangle 7"/>
          <p:cNvSpPr>
            <a:spLocks noChangeArrowheads="1"/>
          </p:cNvSpPr>
          <p:nvPr/>
        </p:nvSpPr>
        <p:spPr bwMode="auto">
          <a:xfrm>
            <a:off x="609600" y="2514600"/>
            <a:ext cx="22860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Problem Solving</a:t>
            </a:r>
          </a:p>
        </p:txBody>
      </p:sp>
      <p:sp>
        <p:nvSpPr>
          <p:cNvPr id="13321" name="Rectangle 8"/>
          <p:cNvSpPr>
            <a:spLocks noChangeArrowheads="1"/>
          </p:cNvSpPr>
          <p:nvPr/>
        </p:nvSpPr>
        <p:spPr bwMode="auto">
          <a:xfrm>
            <a:off x="3505200" y="2514600"/>
            <a:ext cx="22860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Social Judgment</a:t>
            </a:r>
          </a:p>
        </p:txBody>
      </p:sp>
      <p:sp>
        <p:nvSpPr>
          <p:cNvPr id="13322" name="Rectangle 9"/>
          <p:cNvSpPr>
            <a:spLocks noChangeArrowheads="1"/>
          </p:cNvSpPr>
          <p:nvPr/>
        </p:nvSpPr>
        <p:spPr bwMode="auto">
          <a:xfrm>
            <a:off x="6477000" y="2514600"/>
            <a:ext cx="22860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solidFill>
                  <a:schemeClr val="tx1"/>
                </a:solidFill>
              </a:rPr>
              <a:t>Knowledge</a:t>
            </a:r>
          </a:p>
        </p:txBody>
      </p:sp>
      <p:sp>
        <p:nvSpPr>
          <p:cNvPr id="22545" name="Text Box 15"/>
          <p:cNvSpPr txBox="1">
            <a:spLocks noChangeArrowheads="1"/>
          </p:cNvSpPr>
          <p:nvPr/>
        </p:nvSpPr>
        <p:spPr bwMode="auto">
          <a:xfrm>
            <a:off x="609600" y="3373438"/>
            <a:ext cx="2286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Creative ability to solve new/unusual, ill-defined organizational problems</a:t>
            </a:r>
          </a:p>
        </p:txBody>
      </p:sp>
      <p:sp>
        <p:nvSpPr>
          <p:cNvPr id="13326" name="Text Box 16"/>
          <p:cNvSpPr txBox="1">
            <a:spLocks noChangeArrowheads="1"/>
          </p:cNvSpPr>
          <p:nvPr/>
        </p:nvSpPr>
        <p:spPr bwMode="auto">
          <a:xfrm>
            <a:off x="3200400" y="3352800"/>
            <a:ext cx="320040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Capacity to understand people   and social systems</a:t>
            </a:r>
          </a:p>
          <a:p>
            <a:pPr eaLnBrk="0" hangingPunct="0">
              <a:spcAft>
                <a:spcPct val="30000"/>
              </a:spcAft>
              <a:defRPr/>
            </a:pPr>
            <a:r>
              <a:rPr lang="en-US" sz="2000" dirty="0">
                <a:latin typeface="+mn-lt"/>
                <a:cs typeface="Calibri" pitchFamily="34" charset="0"/>
              </a:rPr>
              <a:t>  - </a:t>
            </a:r>
            <a:r>
              <a:rPr lang="en-US" sz="2000" i="1" dirty="0">
                <a:latin typeface="+mn-lt"/>
                <a:cs typeface="Calibri" pitchFamily="34" charset="0"/>
              </a:rPr>
              <a:t>Perspective taking</a:t>
            </a:r>
          </a:p>
          <a:p>
            <a:pPr eaLnBrk="0" hangingPunct="0">
              <a:spcAft>
                <a:spcPct val="30000"/>
              </a:spcAft>
              <a:defRPr/>
            </a:pPr>
            <a:r>
              <a:rPr lang="en-US" sz="2000" i="1" dirty="0">
                <a:latin typeface="+mn-lt"/>
                <a:cs typeface="Calibri" pitchFamily="34" charset="0"/>
              </a:rPr>
              <a:t>  - Social perceptiveness</a:t>
            </a:r>
          </a:p>
          <a:p>
            <a:pPr eaLnBrk="0" hangingPunct="0">
              <a:spcAft>
                <a:spcPct val="30000"/>
              </a:spcAft>
              <a:defRPr/>
            </a:pPr>
            <a:r>
              <a:rPr lang="en-US" sz="2000" i="1" dirty="0">
                <a:latin typeface="+mn-lt"/>
                <a:cs typeface="Calibri" pitchFamily="34" charset="0"/>
              </a:rPr>
              <a:t>  - Behavioral flexibility</a:t>
            </a:r>
          </a:p>
          <a:p>
            <a:pPr eaLnBrk="0" hangingPunct="0">
              <a:spcAft>
                <a:spcPct val="30000"/>
              </a:spcAft>
              <a:defRPr/>
            </a:pPr>
            <a:r>
              <a:rPr lang="en-US" sz="2000" i="1" dirty="0">
                <a:latin typeface="+mn-lt"/>
                <a:cs typeface="Calibri" pitchFamily="34" charset="0"/>
              </a:rPr>
              <a:t>  - Social performance</a:t>
            </a:r>
            <a:endParaRPr lang="en-US" sz="2000" dirty="0">
              <a:latin typeface="+mn-lt"/>
              <a:cs typeface="Calibri" pitchFamily="34" charset="0"/>
            </a:endParaRPr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6400800" y="3395008"/>
            <a:ext cx="27432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The accumulation of information &amp; the mental structures to organize the information</a:t>
            </a:r>
          </a:p>
        </p:txBody>
      </p:sp>
      <p:sp>
        <p:nvSpPr>
          <p:cNvPr id="21" name="Line 6"/>
          <p:cNvSpPr>
            <a:spLocks noChangeShapeType="1"/>
          </p:cNvSpPr>
          <p:nvPr/>
        </p:nvSpPr>
        <p:spPr bwMode="auto">
          <a:xfrm>
            <a:off x="4648200" y="16764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4419600" y="2286000"/>
            <a:ext cx="3200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 flipH="1">
            <a:off x="1676400" y="2286000"/>
            <a:ext cx="2743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Line 10"/>
          <p:cNvSpPr>
            <a:spLocks noChangeShapeType="1"/>
          </p:cNvSpPr>
          <p:nvPr/>
        </p:nvSpPr>
        <p:spPr bwMode="auto">
          <a:xfrm>
            <a:off x="1143000" y="20574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52" name="Line 19"/>
          <p:cNvSpPr>
            <a:spLocks noChangeShapeType="1"/>
          </p:cNvSpPr>
          <p:nvPr/>
        </p:nvSpPr>
        <p:spPr bwMode="auto">
          <a:xfrm>
            <a:off x="6172200" y="20574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4724400" y="1447800"/>
            <a:ext cx="0" cy="609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590800" y="838200"/>
            <a:ext cx="4267200" cy="8382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3200" b="1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Individual Attributes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81000" y="2286000"/>
            <a:ext cx="25146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General Cognitive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342" name="Line 8"/>
          <p:cNvSpPr>
            <a:spLocks noChangeShapeType="1"/>
          </p:cNvSpPr>
          <p:nvPr/>
        </p:nvSpPr>
        <p:spPr bwMode="auto">
          <a:xfrm>
            <a:off x="4191000" y="2057400"/>
            <a:ext cx="3962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3" name="Line 9"/>
          <p:cNvSpPr>
            <a:spLocks noChangeShapeType="1"/>
          </p:cNvSpPr>
          <p:nvPr/>
        </p:nvSpPr>
        <p:spPr bwMode="auto">
          <a:xfrm flipH="1">
            <a:off x="1143000" y="2057400"/>
            <a:ext cx="32004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5" name="Line 11"/>
          <p:cNvSpPr>
            <a:spLocks noChangeShapeType="1"/>
          </p:cNvSpPr>
          <p:nvPr/>
        </p:nvSpPr>
        <p:spPr bwMode="auto">
          <a:xfrm>
            <a:off x="3962400" y="20574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6" name="Line 12"/>
          <p:cNvSpPr>
            <a:spLocks noChangeShapeType="1"/>
          </p:cNvSpPr>
          <p:nvPr/>
        </p:nvSpPr>
        <p:spPr bwMode="auto">
          <a:xfrm>
            <a:off x="8153400" y="20574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347" name="Text Box 13"/>
          <p:cNvSpPr txBox="1">
            <a:spLocks noChangeArrowheads="1"/>
          </p:cNvSpPr>
          <p:nvPr/>
        </p:nvSpPr>
        <p:spPr bwMode="auto">
          <a:xfrm>
            <a:off x="381000" y="3308390"/>
            <a:ext cx="2743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dirty="0">
                <a:latin typeface="+mn-lt"/>
                <a:cs typeface="Calibri" pitchFamily="34" charset="0"/>
              </a:rPr>
              <a:t>Person’s intelligence</a:t>
            </a:r>
          </a:p>
          <a:p>
            <a:pPr eaLnBrk="0" hangingPunct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i="1" dirty="0">
                <a:latin typeface="+mn-lt"/>
                <a:cs typeface="Calibri" pitchFamily="34" charset="0"/>
              </a:rPr>
              <a:t> Perceptual processing</a:t>
            </a:r>
          </a:p>
          <a:p>
            <a:pPr marL="115888" indent="-115888" eaLnBrk="0" hangingPunct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i="1" dirty="0">
                <a:latin typeface="+mn-lt"/>
                <a:cs typeface="Calibri" pitchFamily="34" charset="0"/>
              </a:rPr>
              <a:t>Information processing</a:t>
            </a:r>
          </a:p>
          <a:p>
            <a:pPr marL="115888" indent="-115888" eaLnBrk="0" hangingPunct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i="1" dirty="0">
                <a:latin typeface="+mn-lt"/>
                <a:cs typeface="Calibri" pitchFamily="34" charset="0"/>
              </a:rPr>
              <a:t>General reasoning</a:t>
            </a:r>
          </a:p>
          <a:p>
            <a:pPr marL="115888" indent="-115888" eaLnBrk="0" hangingPunct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i="1" dirty="0">
                <a:latin typeface="+mn-lt"/>
                <a:cs typeface="Calibri" pitchFamily="34" charset="0"/>
              </a:rPr>
              <a:t>Creative &amp; divergent thinking</a:t>
            </a:r>
          </a:p>
          <a:p>
            <a:pPr marL="115888" indent="-115888" eaLnBrk="0" hangingPunct="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1800" b="1" i="1" dirty="0">
                <a:latin typeface="+mn-lt"/>
                <a:cs typeface="Calibri" pitchFamily="34" charset="0"/>
              </a:rPr>
              <a:t>Memory</a:t>
            </a:r>
          </a:p>
          <a:p>
            <a:pPr lvl="1" eaLnBrk="0" hangingPunct="0">
              <a:spcAft>
                <a:spcPct val="30000"/>
              </a:spcAft>
              <a:buFontTx/>
              <a:buChar char="•"/>
              <a:defRPr/>
            </a:pPr>
            <a:endParaRPr lang="en-US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568" name="Text Box 14"/>
          <p:cNvSpPr txBox="1">
            <a:spLocks noChangeArrowheads="1"/>
          </p:cNvSpPr>
          <p:nvPr/>
        </p:nvSpPr>
        <p:spPr bwMode="auto">
          <a:xfrm>
            <a:off x="3124200" y="3324761"/>
            <a:ext cx="1981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Intellectual ability learned or acquired over time</a:t>
            </a:r>
          </a:p>
        </p:txBody>
      </p:sp>
      <p:sp>
        <p:nvSpPr>
          <p:cNvPr id="14349" name="Rectangle 16"/>
          <p:cNvSpPr>
            <a:spLocks noChangeArrowheads="1"/>
          </p:cNvSpPr>
          <p:nvPr/>
        </p:nvSpPr>
        <p:spPr bwMode="auto">
          <a:xfrm>
            <a:off x="3048000" y="2286000"/>
            <a:ext cx="21336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Crystallized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Cognitive Ability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350" name="Rectangle 17"/>
          <p:cNvSpPr>
            <a:spLocks noChangeArrowheads="1"/>
          </p:cNvSpPr>
          <p:nvPr/>
        </p:nvSpPr>
        <p:spPr bwMode="auto">
          <a:xfrm>
            <a:off x="5334000" y="2286000"/>
            <a:ext cx="16764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Motivation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351" name="Rectangle 18"/>
          <p:cNvSpPr>
            <a:spLocks noChangeArrowheads="1"/>
          </p:cNvSpPr>
          <p:nvPr/>
        </p:nvSpPr>
        <p:spPr bwMode="auto">
          <a:xfrm>
            <a:off x="7162800" y="2286000"/>
            <a:ext cx="18288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Personality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353" name="Text Box 20"/>
          <p:cNvSpPr txBox="1">
            <a:spLocks noChangeArrowheads="1"/>
          </p:cNvSpPr>
          <p:nvPr/>
        </p:nvSpPr>
        <p:spPr bwMode="auto">
          <a:xfrm>
            <a:off x="5257800" y="3308390"/>
            <a:ext cx="16764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Aft>
                <a:spcPts val="1800"/>
              </a:spcAft>
              <a:defRPr/>
            </a:pPr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Three aspects of motivation</a:t>
            </a:r>
          </a:p>
          <a:p>
            <a:pPr eaLnBrk="0" hangingPunct="0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1800" b="1" i="1" dirty="0" smtClean="0">
                <a:latin typeface="+mn-lt"/>
                <a:cs typeface="Calibri" pitchFamily="34" charset="0"/>
              </a:rPr>
              <a:t>Willingness</a:t>
            </a:r>
          </a:p>
          <a:p>
            <a:pPr eaLnBrk="0" hangingPunct="0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1800" b="1" i="1" dirty="0" smtClean="0">
                <a:latin typeface="+mn-lt"/>
                <a:cs typeface="Calibri" pitchFamily="34" charset="0"/>
              </a:rPr>
              <a:t>Dominance</a:t>
            </a:r>
            <a:endParaRPr lang="en-US" sz="1800" b="1" i="1" dirty="0">
              <a:latin typeface="+mn-lt"/>
              <a:cs typeface="Calibri" pitchFamily="34" charset="0"/>
            </a:endParaRPr>
          </a:p>
          <a:p>
            <a:pPr eaLnBrk="0" hangingPunct="0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en-US" sz="1800" b="1" i="1" dirty="0" smtClean="0">
                <a:latin typeface="+mn-lt"/>
                <a:cs typeface="Calibri" pitchFamily="34" charset="0"/>
              </a:rPr>
              <a:t>-Social </a:t>
            </a:r>
            <a:r>
              <a:rPr lang="en-US" sz="1800" b="1" i="1" dirty="0">
                <a:latin typeface="+mn-lt"/>
                <a:cs typeface="Calibri" pitchFamily="34" charset="0"/>
              </a:rPr>
              <a:t>good</a:t>
            </a:r>
          </a:p>
        </p:txBody>
      </p:sp>
      <p:sp>
        <p:nvSpPr>
          <p:cNvPr id="23579" name="Text Box 21"/>
          <p:cNvSpPr txBox="1">
            <a:spLocks noChangeArrowheads="1"/>
          </p:cNvSpPr>
          <p:nvPr/>
        </p:nvSpPr>
        <p:spPr bwMode="auto">
          <a:xfrm>
            <a:off x="7086600" y="3309937"/>
            <a:ext cx="2082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Any characteristic</a:t>
            </a:r>
          </a:p>
          <a:p>
            <a:pPr eaLnBrk="0" hangingPunct="0"/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that helps people</a:t>
            </a:r>
          </a:p>
          <a:p>
            <a:pPr eaLnBrk="0" hangingPunct="0"/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cope with complex</a:t>
            </a:r>
          </a:p>
          <a:p>
            <a:pPr eaLnBrk="0" hangingPunct="0"/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organizational</a:t>
            </a:r>
          </a:p>
          <a:p>
            <a:pPr eaLnBrk="0" hangingPunct="0"/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situations is </a:t>
            </a:r>
          </a:p>
          <a:p>
            <a:pPr eaLnBrk="0" hangingPunct="0"/>
            <a:r>
              <a:rPr lang="en-US" sz="1800" dirty="0">
                <a:latin typeface="+mn-lt"/>
                <a:ea typeface="Calibri" pitchFamily="34" charset="0"/>
                <a:cs typeface="Calibri" pitchFamily="34" charset="0"/>
              </a:rPr>
              <a:t>probably related to leader performance</a:t>
            </a:r>
            <a:endParaRPr lang="en-US" sz="1800" i="1" dirty="0"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9" name="Line 10"/>
          <p:cNvSpPr>
            <a:spLocks noChangeShapeType="1"/>
          </p:cNvSpPr>
          <p:nvPr/>
        </p:nvSpPr>
        <p:spPr bwMode="auto">
          <a:xfrm>
            <a:off x="1981200" y="20574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0" name="Line 12"/>
          <p:cNvSpPr>
            <a:spLocks noChangeShapeType="1"/>
          </p:cNvSpPr>
          <p:nvPr/>
        </p:nvSpPr>
        <p:spPr bwMode="auto">
          <a:xfrm>
            <a:off x="7315200" y="2057400"/>
            <a:ext cx="0" cy="2286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362200" y="914400"/>
            <a:ext cx="48006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3200" b="1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Leadership Outcomes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4724400" y="1676400"/>
            <a:ext cx="0" cy="3810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990600" y="2286000"/>
            <a:ext cx="25146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b="1" dirty="0">
                <a:solidFill>
                  <a:schemeClr val="tx1"/>
                </a:solidFill>
              </a:rPr>
              <a:t>Problem Solving</a:t>
            </a: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6248400" y="2286000"/>
            <a:ext cx="22860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b="1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15367" name="Line 8"/>
          <p:cNvSpPr>
            <a:spLocks noChangeShapeType="1"/>
          </p:cNvSpPr>
          <p:nvPr/>
        </p:nvSpPr>
        <p:spPr bwMode="auto">
          <a:xfrm>
            <a:off x="4572000" y="2057400"/>
            <a:ext cx="27432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68" name="Line 9"/>
          <p:cNvSpPr>
            <a:spLocks noChangeShapeType="1"/>
          </p:cNvSpPr>
          <p:nvPr/>
        </p:nvSpPr>
        <p:spPr bwMode="auto">
          <a:xfrm flipH="1">
            <a:off x="1981200" y="2057400"/>
            <a:ext cx="2590800" cy="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371" name="Text Box 13"/>
          <p:cNvSpPr txBox="1">
            <a:spLocks noChangeArrowheads="1"/>
          </p:cNvSpPr>
          <p:nvPr/>
        </p:nvSpPr>
        <p:spPr bwMode="auto">
          <a:xfrm>
            <a:off x="457200" y="3200400"/>
            <a:ext cx="4724400" cy="307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>
                <a:latin typeface="+mn-lt"/>
                <a:cs typeface="+mn-cs"/>
              </a:rPr>
              <a:t>Criteria</a:t>
            </a:r>
            <a:r>
              <a:rPr lang="en-US" dirty="0">
                <a:latin typeface="+mn-lt"/>
                <a:cs typeface="+mn-cs"/>
              </a:rPr>
              <a:t> = originality &amp; quality of solutions to problem situations – good  problem solving involves creating solutions that are:</a:t>
            </a:r>
            <a:endParaRPr lang="en-US" sz="1800" dirty="0">
              <a:latin typeface="+mn-lt"/>
              <a:cs typeface="+mn-cs"/>
            </a:endParaRPr>
          </a:p>
          <a:p>
            <a:pPr marL="463550" eaLnBrk="0" hangingPunct="0">
              <a:spcAft>
                <a:spcPct val="30000"/>
              </a:spcAft>
              <a:defRPr/>
            </a:pPr>
            <a:r>
              <a:rPr lang="en-US" sz="2000" dirty="0">
                <a:latin typeface="+mn-lt"/>
                <a:cs typeface="+mn-cs"/>
              </a:rPr>
              <a:t> </a:t>
            </a:r>
            <a:r>
              <a:rPr lang="en-US" sz="2000" i="1" dirty="0">
                <a:latin typeface="+mn-lt"/>
                <a:cs typeface="+mn-cs"/>
              </a:rPr>
              <a:t>- Logical</a:t>
            </a:r>
          </a:p>
          <a:p>
            <a:pPr marL="463550" eaLnBrk="0" hangingPunct="0">
              <a:spcAft>
                <a:spcPct val="30000"/>
              </a:spcAft>
              <a:defRPr/>
            </a:pPr>
            <a:r>
              <a:rPr lang="en-US" sz="2000" i="1" dirty="0">
                <a:latin typeface="+mn-lt"/>
                <a:cs typeface="+mn-cs"/>
              </a:rPr>
              <a:t> - Effective</a:t>
            </a:r>
          </a:p>
          <a:p>
            <a:pPr marL="463550" eaLnBrk="0" hangingPunct="0">
              <a:spcAft>
                <a:spcPct val="30000"/>
              </a:spcAft>
              <a:defRPr/>
            </a:pPr>
            <a:r>
              <a:rPr lang="en-US" sz="2000" i="1" dirty="0">
                <a:latin typeface="+mn-lt"/>
                <a:cs typeface="+mn-cs"/>
              </a:rPr>
              <a:t> - Unique</a:t>
            </a:r>
          </a:p>
          <a:p>
            <a:pPr marL="463550" eaLnBrk="0" hangingPunct="0">
              <a:spcAft>
                <a:spcPct val="30000"/>
              </a:spcAft>
              <a:defRPr/>
            </a:pPr>
            <a:r>
              <a:rPr lang="en-US" sz="2000" i="1" dirty="0">
                <a:latin typeface="+mn-lt"/>
                <a:cs typeface="+mn-cs"/>
              </a:rPr>
              <a:t> - Go beyond given information</a:t>
            </a:r>
          </a:p>
        </p:txBody>
      </p:sp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5715000" y="3241675"/>
            <a:ext cx="2819400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latin typeface="+mn-lt"/>
              </a:rPr>
              <a:t>Degree to which a leader has successfully performed his/her assigned duties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5244" y="895350"/>
            <a:ext cx="7006756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572000" y="1828800"/>
            <a:ext cx="0" cy="457200"/>
          </a:xfrm>
          <a:prstGeom prst="line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990600" y="2286000"/>
            <a:ext cx="0" cy="2286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2286000" y="914400"/>
            <a:ext cx="4648200" cy="9144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3200" b="1" i="1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Career Experiences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457200" y="2514600"/>
            <a:ext cx="19050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Challenging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Assignments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114800" y="2286000"/>
            <a:ext cx="3962400" cy="0"/>
          </a:xfrm>
          <a:prstGeom prst="line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 flipH="1">
            <a:off x="990600" y="2286000"/>
            <a:ext cx="3200400" cy="0"/>
          </a:xfrm>
          <a:prstGeom prst="line">
            <a:avLst/>
          </a:prstGeom>
          <a:ln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3429000" y="2286000"/>
            <a:ext cx="0" cy="2286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8077200" y="2286000"/>
            <a:ext cx="0" cy="2286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457200" y="4343400"/>
            <a:ext cx="84582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Aft>
                <a:spcPct val="30000"/>
              </a:spcAft>
              <a:buFont typeface="Wingdings" pitchFamily="2" charset="2"/>
              <a:buChar char="v"/>
            </a:pPr>
            <a:endParaRPr lang="en-US" b="1">
              <a:solidFill>
                <a:schemeClr val="tx2"/>
              </a:solidFill>
              <a:latin typeface="Arial" charset="0"/>
            </a:endParaRPr>
          </a:p>
          <a:p>
            <a:pPr eaLnBrk="0" hangingPunct="0">
              <a:spcAft>
                <a:spcPct val="30000"/>
              </a:spcAft>
              <a:buFont typeface="Wingdings" pitchFamily="2" charset="2"/>
              <a:buChar char="v"/>
            </a:pPr>
            <a:endParaRPr lang="en-US" b="1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17420" name="Rectangle 13"/>
          <p:cNvSpPr>
            <a:spLocks noChangeArrowheads="1"/>
          </p:cNvSpPr>
          <p:nvPr/>
        </p:nvSpPr>
        <p:spPr bwMode="auto">
          <a:xfrm>
            <a:off x="2590800" y="2514600"/>
            <a:ext cx="19812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>
                <a:solidFill>
                  <a:schemeClr val="tx1"/>
                </a:solidFill>
              </a:rPr>
              <a:t>Mentoring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7421" name="Rectangle 14"/>
          <p:cNvSpPr>
            <a:spLocks noChangeArrowheads="1"/>
          </p:cNvSpPr>
          <p:nvPr/>
        </p:nvSpPr>
        <p:spPr bwMode="auto">
          <a:xfrm>
            <a:off x="4800600" y="2514600"/>
            <a:ext cx="1981200" cy="7620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Appropriate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Training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422" name="Rectangle 15"/>
          <p:cNvSpPr>
            <a:spLocks noChangeArrowheads="1"/>
          </p:cNvSpPr>
          <p:nvPr/>
        </p:nvSpPr>
        <p:spPr bwMode="auto">
          <a:xfrm>
            <a:off x="7010400" y="2514600"/>
            <a:ext cx="1981200" cy="914400"/>
          </a:xfrm>
          <a:prstGeom prst="rect">
            <a:avLst/>
          </a:prstGeom>
          <a:solidFill>
            <a:srgbClr val="0070C0">
              <a:alpha val="54000"/>
            </a:srgbClr>
          </a:solidFill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Hands-on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 Experience with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1"/>
                </a:solidFill>
              </a:rPr>
              <a:t>Novelty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5715000" y="2286000"/>
            <a:ext cx="0" cy="2286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7424" name="Rectangle 19"/>
          <p:cNvSpPr>
            <a:spLocks noChangeArrowheads="1"/>
          </p:cNvSpPr>
          <p:nvPr/>
        </p:nvSpPr>
        <p:spPr bwMode="auto">
          <a:xfrm>
            <a:off x="381000" y="3657600"/>
            <a:ext cx="8686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+mn-cs"/>
              </a:rPr>
              <a:t>Experience gained during career influences leader’s knowledge &amp; skills to solve complex problems 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>
                <a:latin typeface="+mn-lt"/>
                <a:cs typeface="+mn-cs"/>
              </a:rPr>
              <a:t>Leaders learn and develop higher levels of conceptual capacity if they progressively confront more complex and long-term problems as they ascend the organizational hierarchy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16"/>
          <p:cNvSpPr>
            <a:spLocks noChangeArrowheads="1"/>
          </p:cNvSpPr>
          <p:nvPr/>
        </p:nvSpPr>
        <p:spPr bwMode="auto">
          <a:xfrm>
            <a:off x="685800" y="1981200"/>
            <a:ext cx="7391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Aft>
                <a:spcPct val="30000"/>
              </a:spcAft>
              <a:buClr>
                <a:srgbClr val="006699"/>
              </a:buClr>
              <a:buFont typeface="Wingdings 2" pitchFamily="18" charset="2"/>
              <a:buChar char="÷"/>
              <a:defRPr/>
            </a:pPr>
            <a:r>
              <a:rPr lang="en-US" sz="2800" dirty="0">
                <a:latin typeface="+mn-lt"/>
                <a:cs typeface="+mn-cs"/>
              </a:rPr>
              <a:t>Factors in a leader’s situation that lie outside of his or her competencies, characteristics, and experiences</a:t>
            </a:r>
          </a:p>
          <a:p>
            <a:pPr marL="742950" lvl="1" indent="-285750" eaLnBrk="0" hangingPunct="0">
              <a:spcAft>
                <a:spcPct val="30000"/>
              </a:spcAft>
              <a:buFont typeface="Arial" charset="0"/>
              <a:buChar char="–"/>
              <a:defRPr/>
            </a:pPr>
            <a:r>
              <a:rPr lang="en-US" sz="2600" b="1" u="sng" dirty="0">
                <a:latin typeface="+mn-lt"/>
                <a:cs typeface="+mn-cs"/>
              </a:rPr>
              <a:t>Internal</a:t>
            </a:r>
            <a:r>
              <a:rPr lang="en-US" sz="2600" b="1" i="1" dirty="0">
                <a:latin typeface="+mn-lt"/>
                <a:cs typeface="+mn-cs"/>
              </a:rPr>
              <a:t> </a:t>
            </a:r>
            <a:r>
              <a:rPr lang="en-US" sz="2600" i="1" dirty="0">
                <a:latin typeface="+mn-lt"/>
                <a:cs typeface="+mn-cs"/>
              </a:rPr>
              <a:t>environmental influences – Ex. Outdated technology, skill level of employees</a:t>
            </a:r>
          </a:p>
          <a:p>
            <a:pPr marL="742950" lvl="1" indent="-285750" eaLnBrk="0" hangingPunct="0">
              <a:spcAft>
                <a:spcPct val="30000"/>
              </a:spcAft>
              <a:buFont typeface="Arial" charset="0"/>
              <a:buChar char="–"/>
              <a:defRPr/>
            </a:pPr>
            <a:r>
              <a:rPr lang="en-US" sz="2600" b="1" u="sng" dirty="0">
                <a:latin typeface="+mn-lt"/>
                <a:cs typeface="+mn-cs"/>
              </a:rPr>
              <a:t>External</a:t>
            </a:r>
            <a:r>
              <a:rPr lang="en-US" sz="2600" b="1" i="1" dirty="0">
                <a:latin typeface="+mn-lt"/>
                <a:cs typeface="+mn-cs"/>
              </a:rPr>
              <a:t> </a:t>
            </a:r>
            <a:r>
              <a:rPr lang="en-US" sz="2600" i="1" dirty="0">
                <a:latin typeface="+mn-lt"/>
                <a:cs typeface="+mn-cs"/>
              </a:rPr>
              <a:t>environmental influences – Ex. Economic, </a:t>
            </a:r>
            <a:r>
              <a:rPr lang="en-US" sz="2600" i="1" dirty="0" smtClean="0">
                <a:latin typeface="+mn-lt"/>
                <a:cs typeface="+mn-cs"/>
              </a:rPr>
              <a:t>political, or </a:t>
            </a:r>
            <a:r>
              <a:rPr lang="en-US" sz="2600" i="1" dirty="0">
                <a:latin typeface="+mn-lt"/>
                <a:cs typeface="+mn-cs"/>
              </a:rPr>
              <a:t>social </a:t>
            </a:r>
            <a:r>
              <a:rPr lang="en-US" sz="2600" i="1" dirty="0" smtClean="0">
                <a:latin typeface="+mn-lt"/>
                <a:cs typeface="+mn-cs"/>
              </a:rPr>
              <a:t>issues; </a:t>
            </a:r>
            <a:r>
              <a:rPr lang="en-US" sz="2600" i="1" dirty="0">
                <a:latin typeface="+mn-lt"/>
                <a:cs typeface="+mn-cs"/>
              </a:rPr>
              <a:t>natural disasters</a:t>
            </a:r>
            <a:endParaRPr lang="en-US" sz="2600" dirty="0">
              <a:latin typeface="+mn-lt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81000" y="762000"/>
            <a:ext cx="8610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dirty="0" smtClean="0">
                <a:latin typeface="+mj-lt"/>
              </a:rPr>
              <a:t>Environmental Influences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2057400"/>
            <a:ext cx="6629400" cy="38862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Focus of Skills Approach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762000"/>
            <a:ext cx="8610600" cy="533400"/>
          </a:xfrm>
        </p:spPr>
        <p:txBody>
          <a:bodyPr anchor="t"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How Does the Skills Approach Work?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7630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Skills Approach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19100" y="2438400"/>
            <a:ext cx="3619500" cy="41148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Focus is primarily </a:t>
            </a:r>
            <a:r>
              <a:rPr lang="en-US" sz="2400" b="1" i="1" dirty="0" smtClean="0">
                <a:latin typeface="+mn-lt"/>
              </a:rPr>
              <a:t>descriptive</a:t>
            </a:r>
            <a:r>
              <a:rPr lang="en-US" sz="2400" dirty="0" smtClean="0">
                <a:latin typeface="+mn-lt"/>
              </a:rPr>
              <a:t> – it describes leadership from skills perspective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Provides structure for understanding the nature of effective leadership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114800" y="2514600"/>
            <a:ext cx="4876800" cy="38100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1800" b="1" dirty="0" smtClean="0">
                <a:latin typeface="+mn-lt"/>
              </a:rPr>
              <a:t>Katz (1955)</a:t>
            </a:r>
            <a:r>
              <a:rPr lang="en-US" sz="1800" dirty="0" smtClean="0">
                <a:latin typeface="+mn-lt"/>
              </a:rPr>
              <a:t> suggests importance of particular leadership skills varies depending where leaders reside in management hierarchy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1800" b="1" dirty="0" smtClean="0">
                <a:latin typeface="+mn-lt"/>
              </a:rPr>
              <a:t>Mumford, Campion, &amp; </a:t>
            </a:r>
            <a:r>
              <a:rPr lang="en-US" sz="1800" b="1" dirty="0" err="1" smtClean="0">
                <a:latin typeface="+mn-lt"/>
              </a:rPr>
              <a:t>Morgeson</a:t>
            </a:r>
            <a:r>
              <a:rPr lang="en-US" sz="1800" b="1" dirty="0" smtClean="0">
                <a:latin typeface="+mn-lt"/>
              </a:rPr>
              <a:t>, (2007)</a:t>
            </a:r>
            <a:r>
              <a:rPr lang="en-US" sz="1800" dirty="0" smtClean="0">
                <a:latin typeface="+mn-lt"/>
              </a:rPr>
              <a:t> suggest higher levels of all skills needed at higher levels of hierarchy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1800" b="1" dirty="0" smtClean="0">
                <a:latin typeface="+mn-lt"/>
              </a:rPr>
              <a:t>Mumford, </a:t>
            </a:r>
            <a:r>
              <a:rPr lang="en-US" sz="1800" b="1" dirty="0" err="1" smtClean="0">
                <a:latin typeface="+mn-lt"/>
              </a:rPr>
              <a:t>Zaccaro</a:t>
            </a:r>
            <a:r>
              <a:rPr lang="en-US" sz="1800" b="1" dirty="0" smtClean="0">
                <a:latin typeface="+mn-lt"/>
              </a:rPr>
              <a:t>, Harding et al. (2000)</a:t>
            </a:r>
            <a:r>
              <a:rPr lang="en-US" sz="1800" dirty="0" smtClean="0">
                <a:latin typeface="+mn-lt"/>
              </a:rPr>
              <a:t> suggest leadership outcomes are direct result of leader’s skilled competency in problem solving, social judgment, &amp; knowledge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348038" y="1676400"/>
            <a:ext cx="10903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+mn-cs"/>
              </a:rPr>
              <a:t>Focus</a:t>
            </a:r>
            <a:endParaRPr lang="en-US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1607403"/>
            <a:ext cx="3962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b="1" dirty="0" smtClean="0">
                <a:solidFill>
                  <a:prstClr val="black"/>
                </a:solidFill>
                <a:latin typeface="Arial"/>
                <a:cs typeface="+mn-cs"/>
              </a:rPr>
              <a:t>Principal Research Perspectives</a:t>
            </a:r>
            <a:endParaRPr lang="en-US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838200"/>
            <a:ext cx="86868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Overview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676400"/>
            <a:ext cx="7696200" cy="4114800"/>
          </a:xfrm>
        </p:spPr>
        <p:txBody>
          <a:bodyPr/>
          <a:lstStyle/>
          <a:p>
            <a:pPr algn="l" eaLnBrk="1" hangingPunct="1">
              <a:lnSpc>
                <a:spcPct val="200000"/>
              </a:lnSpc>
              <a:buClr>
                <a:srgbClr val="0070C0"/>
              </a:buClr>
              <a:buSzPct val="86000"/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</a:rPr>
              <a:t> Skills Approach Perspective 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SzPct val="86000"/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</a:rPr>
              <a:t> Three-Skill Approach (Katz, 1955)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SzPct val="86000"/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</a:rPr>
              <a:t> Skills-Based Model (Mumford et al., 2000)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SzPct val="86000"/>
              <a:buFont typeface="Wingdings 2" pitchFamily="18" charset="2"/>
              <a:buChar char="÷"/>
            </a:pPr>
            <a:r>
              <a:rPr lang="en-US" dirty="0" smtClean="0">
                <a:solidFill>
                  <a:schemeClr val="tx1"/>
                </a:solidFill>
              </a:rPr>
              <a:t> How Does the Skills Approach Work?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763000" cy="5334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  <a:endParaRPr lang="en-US" b="1" dirty="0" smtClean="0">
              <a:latin typeface="+mj-lt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848600" cy="43434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First approach to conceptualize and create a </a:t>
            </a:r>
            <a:r>
              <a:rPr lang="en-US" sz="2400" b="1" i="1" dirty="0" smtClean="0">
                <a:latin typeface="+mn-lt"/>
              </a:rPr>
              <a:t>structure </a:t>
            </a:r>
            <a:r>
              <a:rPr lang="en-US" sz="2400" dirty="0" smtClean="0">
                <a:latin typeface="+mn-lt"/>
              </a:rPr>
              <a:t>of the process of leadership around skills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Describing leadership in terms of skills makes leadership </a:t>
            </a:r>
            <a:r>
              <a:rPr lang="en-US" sz="2400" b="1" i="1" dirty="0" smtClean="0">
                <a:latin typeface="+mn-lt"/>
              </a:rPr>
              <a:t>available to everyone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Provides an </a:t>
            </a:r>
            <a:r>
              <a:rPr lang="en-US" sz="2400" b="1" i="1" dirty="0" smtClean="0">
                <a:latin typeface="+mn-lt"/>
              </a:rPr>
              <a:t>expansive view</a:t>
            </a:r>
            <a:r>
              <a:rPr lang="en-US" sz="2400" dirty="0" smtClean="0">
                <a:latin typeface="+mn-lt"/>
              </a:rPr>
              <a:t> of leadership that incorporates wide variety of components (i.e., problem-solving skills, social judgment skills)</a:t>
            </a:r>
          </a:p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Provides a structure </a:t>
            </a:r>
            <a:r>
              <a:rPr lang="en-US" sz="2400" b="1" i="1" dirty="0" smtClean="0">
                <a:latin typeface="+mn-lt"/>
              </a:rPr>
              <a:t>consistent</a:t>
            </a:r>
            <a:r>
              <a:rPr lang="en-US" sz="2400" dirty="0" smtClean="0">
                <a:latin typeface="+mn-lt"/>
              </a:rPr>
              <a:t> with leadership education programs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6106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133600"/>
            <a:ext cx="7543800" cy="36576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30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Breadth of the skills approach appears to </a:t>
            </a:r>
            <a:r>
              <a:rPr lang="en-US" sz="2400" b="1" i="1" dirty="0" smtClean="0">
                <a:latin typeface="+mn-lt"/>
              </a:rPr>
              <a:t>extend</a:t>
            </a:r>
            <a:r>
              <a:rPr lang="en-US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beyond the boundaries of leadership, making it more general, less precise</a:t>
            </a:r>
          </a:p>
          <a:p>
            <a:pPr eaLnBrk="1" hangingPunct="1">
              <a:spcBef>
                <a:spcPts val="0"/>
              </a:spcBef>
              <a:spcAft>
                <a:spcPts val="30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Weak in predictive value; does not explain </a:t>
            </a:r>
            <a:r>
              <a:rPr lang="en-US" sz="2400" b="1" i="1" dirty="0" smtClean="0">
                <a:latin typeface="+mn-lt"/>
              </a:rPr>
              <a:t>how</a:t>
            </a:r>
            <a:r>
              <a:rPr lang="en-US" sz="2400" dirty="0" smtClean="0">
                <a:latin typeface="+mn-lt"/>
              </a:rPr>
              <a:t> skills lead to effective leadership performance</a:t>
            </a:r>
          </a:p>
          <a:p>
            <a:pPr eaLnBrk="1" hangingPunct="1">
              <a:spcBef>
                <a:spcPts val="0"/>
              </a:spcBef>
              <a:spcAft>
                <a:spcPts val="30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Skills model includes individual attributes that are </a:t>
            </a:r>
            <a:r>
              <a:rPr lang="en-US" sz="2400" b="1" i="1" dirty="0" smtClean="0">
                <a:latin typeface="+mn-lt"/>
              </a:rPr>
              <a:t>trait-like</a:t>
            </a:r>
            <a:endParaRPr lang="en-US" sz="2400" dirty="0" smtClean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6868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Skills Approach provides a way to delineate the skills of a leader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It is applicable to leaders at all levels within the organization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skills inventory can provide insights into the individual’s leadership competencies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Test scores allow leaders to learn about areas in which they may wish to seek further training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838200"/>
            <a:ext cx="64770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Skills Approach Description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3505200" cy="32004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800" dirty="0" smtClean="0"/>
              <a:t>Leader-centered perspective</a:t>
            </a:r>
          </a:p>
          <a:p>
            <a:pPr eaLnBrk="1" hangingPunct="1">
              <a:buClr>
                <a:srgbClr val="0070C0"/>
              </a:buClr>
            </a:pPr>
            <a:r>
              <a:rPr lang="en-US" sz="2800" dirty="0" smtClean="0"/>
              <a:t>Emphasis on skills and abilities that can be learned and developed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5029200" y="2438400"/>
            <a:ext cx="3505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>
              <a:buClr>
                <a:srgbClr val="0070C0"/>
              </a:buClr>
              <a:buSzPct val="85000"/>
              <a:buFont typeface="Wingdings 2" pitchFamily="18" charset="2"/>
              <a:buChar char=""/>
              <a:defRPr/>
            </a:pPr>
            <a:r>
              <a:rPr lang="en-US" sz="2800" b="1" dirty="0">
                <a:latin typeface="Calibri" pitchFamily="34" charset="0"/>
                <a:cs typeface="Calibri" pitchFamily="34" charset="0"/>
              </a:rPr>
              <a:t>Leadership </a:t>
            </a:r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skills-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800" dirty="0">
                <a:latin typeface="Calibri" pitchFamily="34" charset="0"/>
                <a:cs typeface="Calibri" pitchFamily="34" charset="0"/>
              </a:rPr>
              <a:t>ability to use one’s knowledge and competencies to accomplish a set of goals and objectives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259975" y="1762780"/>
            <a:ext cx="2204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prstClr val="black"/>
                </a:solidFill>
                <a:latin typeface="Arial"/>
                <a:cs typeface="+mn-cs"/>
              </a:rPr>
              <a:t>Perspective</a:t>
            </a:r>
            <a:endParaRPr lang="en-US" sz="28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08315" y="1752600"/>
            <a:ext cx="1842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prstClr val="black"/>
                </a:solidFill>
                <a:latin typeface="Arial"/>
                <a:cs typeface="+mn-cs"/>
              </a:rPr>
              <a:t>Definition</a:t>
            </a:r>
            <a:endParaRPr lang="en-US" sz="2800" b="1" dirty="0">
              <a:solidFill>
                <a:prstClr val="black"/>
              </a:solidFill>
              <a:latin typeface="Arial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838200"/>
            <a:ext cx="8534400" cy="609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Three-Skill Approach (Katz, 1955)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828800"/>
            <a:ext cx="3733800" cy="3581400"/>
          </a:xfrm>
        </p:spPr>
        <p:txBody>
          <a:bodyPr/>
          <a:lstStyle/>
          <a:p>
            <a:pPr algn="l" eaLnBrk="1" hangingPunct="1">
              <a:lnSpc>
                <a:spcPct val="20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 smtClean="0"/>
              <a:t> </a:t>
            </a:r>
            <a:r>
              <a:rPr lang="en-US" sz="3600" dirty="0" smtClean="0">
                <a:solidFill>
                  <a:schemeClr val="tx1"/>
                </a:solidFill>
              </a:rPr>
              <a:t>Technical Skill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3600" dirty="0" smtClean="0">
                <a:solidFill>
                  <a:schemeClr val="tx1"/>
                </a:solidFill>
              </a:rPr>
              <a:t> Human Skill</a:t>
            </a:r>
          </a:p>
          <a:p>
            <a:pPr algn="l" eaLnBrk="1" hangingPunct="1">
              <a:lnSpc>
                <a:spcPct val="20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3600" dirty="0" smtClean="0">
                <a:solidFill>
                  <a:schemeClr val="tx1"/>
                </a:solidFill>
              </a:rPr>
              <a:t> Conceptual Skill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38200"/>
            <a:ext cx="8001000" cy="533400"/>
          </a:xfrm>
        </p:spPr>
        <p:txBody>
          <a:bodyPr/>
          <a:lstStyle/>
          <a:p>
            <a:pPr eaLnBrk="1" hangingPunct="1"/>
            <a:r>
              <a:rPr lang="en-US" sz="3200" b="1" dirty="0" smtClean="0">
                <a:latin typeface="+mj-lt"/>
              </a:rPr>
              <a:t>Basic Administrative Skills – Katz (1955)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1812925" y="2514600"/>
            <a:ext cx="5807075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75125" y="2632075"/>
            <a:ext cx="18415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cs typeface="+mn-cs"/>
            </a:endParaRP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5867400" y="2149257"/>
            <a:ext cx="281940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/>
          <a:p>
            <a:pPr eaLnBrk="0" hangingPunct="0">
              <a:buClr>
                <a:srgbClr val="000066"/>
              </a:buClr>
              <a:defRPr/>
            </a:pPr>
            <a:r>
              <a:rPr lang="en-US" sz="2800" dirty="0">
                <a:latin typeface="+mn-lt"/>
                <a:cs typeface="Calibri" pitchFamily="34" charset="0"/>
              </a:rPr>
              <a:t>Leaders need all three </a:t>
            </a:r>
            <a:r>
              <a:rPr lang="en-US" sz="2800" dirty="0" smtClean="0">
                <a:latin typeface="+mn-lt"/>
                <a:cs typeface="Calibri" pitchFamily="34" charset="0"/>
              </a:rPr>
              <a:t>skills— but </a:t>
            </a:r>
            <a:r>
              <a:rPr lang="en-US" sz="2800" dirty="0">
                <a:latin typeface="+mn-lt"/>
                <a:cs typeface="Calibri" pitchFamily="34" charset="0"/>
              </a:rPr>
              <a:t>relative importance changes based on level of management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Calibri" pitchFamily="34" charset="0"/>
              </a:rPr>
              <a:t> 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811" y="1524000"/>
            <a:ext cx="474318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800" dirty="0" smtClean="0">
                <a:latin typeface="+mn-lt"/>
              </a:rPr>
              <a:t>Having knowledge about and being proficient in a specific type of work or activity.</a:t>
            </a:r>
          </a:p>
          <a:p>
            <a:pPr lvl="1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Specialized competencies</a:t>
            </a:r>
          </a:p>
          <a:p>
            <a:pPr lvl="1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Analytical ability</a:t>
            </a:r>
          </a:p>
          <a:p>
            <a:pPr lvl="1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Use of appropriate tools and techniques</a:t>
            </a:r>
          </a:p>
          <a:p>
            <a:pPr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Technical skills involve </a:t>
            </a:r>
            <a:r>
              <a:rPr lang="en-US" sz="2400" b="1" i="1" dirty="0" smtClean="0">
                <a:latin typeface="+mn-lt"/>
              </a:rPr>
              <a:t>hands-on</a:t>
            </a:r>
            <a:r>
              <a:rPr lang="en-US" sz="2400" dirty="0" smtClean="0">
                <a:latin typeface="+mn-lt"/>
              </a:rPr>
              <a:t> ability with a product or process</a:t>
            </a:r>
          </a:p>
          <a:p>
            <a:pPr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Most important at </a:t>
            </a:r>
            <a:r>
              <a:rPr lang="en-US" sz="2400" b="1" i="1" dirty="0" smtClean="0">
                <a:latin typeface="+mn-lt"/>
              </a:rPr>
              <a:t>lower</a:t>
            </a:r>
            <a:r>
              <a:rPr lang="en-US" sz="2400" dirty="0" smtClean="0">
                <a:latin typeface="+mn-lt"/>
              </a:rPr>
              <a:t> levels of management 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38200"/>
            <a:ext cx="868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Arial (Heading)"/>
                <a:cs typeface="Arial" panose="020B0604020202020204" pitchFamily="34" charset="0"/>
              </a:rPr>
              <a:t>Technical </a:t>
            </a:r>
            <a:r>
              <a:rPr lang="en-US" sz="3200" b="1" i="1" dirty="0" smtClean="0">
                <a:latin typeface="Arial (Heading)"/>
                <a:cs typeface="Arial" panose="020B0604020202020204" pitchFamily="34" charset="0"/>
              </a:rPr>
              <a:t>Skill</a:t>
            </a:r>
            <a:endParaRPr lang="en-US" sz="3200" dirty="0">
              <a:latin typeface="Arial (Heading)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05800" cy="45720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800" i="1" dirty="0" smtClean="0">
                <a:latin typeface="+mn-lt"/>
              </a:rPr>
              <a:t>Having knowledge about and being able </a:t>
            </a:r>
            <a:r>
              <a:rPr lang="en-US" sz="2800" dirty="0" smtClean="0">
                <a:latin typeface="+mn-lt"/>
              </a:rPr>
              <a:t>to work </a:t>
            </a:r>
            <a:r>
              <a:rPr lang="en-US" sz="2800" i="1" dirty="0" smtClean="0">
                <a:latin typeface="+mn-lt"/>
              </a:rPr>
              <a:t>with people</a:t>
            </a:r>
            <a:r>
              <a:rPr lang="en-US" sz="2800" dirty="0" smtClean="0">
                <a:latin typeface="+mn-lt"/>
              </a:rPr>
              <a:t>.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Being aware of one’s own perspective and others’ perspectives at the same time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Assisting group members in working cooperatively to achieve common goals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Creating an atmosphere of trust and empowerment of members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Important at </a:t>
            </a:r>
            <a:r>
              <a:rPr lang="en-US" sz="2400" b="1" i="1" dirty="0" smtClean="0">
                <a:solidFill>
                  <a:schemeClr val="tx1"/>
                </a:solidFill>
              </a:rPr>
              <a:t>all </a:t>
            </a:r>
            <a:r>
              <a:rPr lang="en-US" sz="2400" dirty="0" smtClean="0">
                <a:solidFill>
                  <a:schemeClr val="tx1"/>
                </a:solidFill>
              </a:rPr>
              <a:t>levels of the organization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838200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sz="3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Skill </a:t>
            </a:r>
            <a:endParaRPr lang="en-US" sz="3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534400" cy="47244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800" dirty="0" smtClean="0">
                <a:latin typeface="+mn-lt"/>
              </a:rPr>
              <a:t>the ability to do the mental work of shaping meaning of organizational policy or issues </a:t>
            </a:r>
            <a:r>
              <a:rPr lang="en-US" sz="2800" i="1" dirty="0" smtClean="0">
                <a:latin typeface="+mn-lt"/>
              </a:rPr>
              <a:t>(what company stands for and where it’s going)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Works easily with </a:t>
            </a:r>
            <a:r>
              <a:rPr lang="en-US" sz="2400" b="1" i="1" dirty="0" smtClean="0">
                <a:solidFill>
                  <a:schemeClr val="tx1"/>
                </a:solidFill>
              </a:rPr>
              <a:t>abstraction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b="1" i="1" dirty="0" smtClean="0">
                <a:solidFill>
                  <a:schemeClr val="tx1"/>
                </a:solidFill>
              </a:rPr>
              <a:t>hypothetical notions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Central to creating and articulating a </a:t>
            </a:r>
            <a:r>
              <a:rPr lang="en-US" sz="2400" b="1" i="1" dirty="0" smtClean="0">
                <a:solidFill>
                  <a:schemeClr val="tx1"/>
                </a:solidFill>
              </a:rPr>
              <a:t>vision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i="1" dirty="0" smtClean="0">
                <a:solidFill>
                  <a:schemeClr val="tx1"/>
                </a:solidFill>
              </a:rPr>
              <a:t>strategic plan</a:t>
            </a:r>
            <a:r>
              <a:rPr lang="en-US" sz="2400" dirty="0" smtClean="0">
                <a:solidFill>
                  <a:schemeClr val="tx1"/>
                </a:solidFill>
              </a:rPr>
              <a:t> for an organization</a:t>
            </a:r>
          </a:p>
          <a:p>
            <a:pPr lvl="1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Most important at </a:t>
            </a:r>
            <a:r>
              <a:rPr lang="en-US" sz="2400" b="1" i="1" dirty="0" smtClean="0">
                <a:solidFill>
                  <a:schemeClr val="tx1"/>
                </a:solidFill>
              </a:rPr>
              <a:t>top </a:t>
            </a:r>
            <a:r>
              <a:rPr lang="en-US" sz="2400" dirty="0" smtClean="0">
                <a:solidFill>
                  <a:schemeClr val="tx1"/>
                </a:solidFill>
              </a:rPr>
              <a:t>management levels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761999"/>
            <a:ext cx="8610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Arial (Heading)"/>
              </a:rPr>
              <a:t>Conceptual </a:t>
            </a:r>
            <a:r>
              <a:rPr lang="en-US" sz="3200" b="1" i="1" dirty="0" smtClean="0">
                <a:latin typeface="Arial (Heading)"/>
              </a:rPr>
              <a:t>Skill</a:t>
            </a:r>
            <a:endParaRPr lang="en-US" sz="3200" dirty="0">
              <a:latin typeface="Arial (Heading)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en-US" sz="3200" b="1" dirty="0" smtClean="0">
                <a:latin typeface="+mj-lt"/>
              </a:rPr>
              <a:t>Skills-Based Model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Skills Model Perspective</a:t>
            </a:r>
          </a:p>
          <a:p>
            <a:pPr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b="1" dirty="0" smtClean="0">
                <a:solidFill>
                  <a:schemeClr val="tx1"/>
                </a:solidFill>
              </a:rPr>
              <a:t>Competencies</a:t>
            </a:r>
          </a:p>
          <a:p>
            <a:pPr lvl="1"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Individual Attributes</a:t>
            </a:r>
          </a:p>
          <a:p>
            <a:pPr lvl="1"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Leadership Outcomes</a:t>
            </a:r>
          </a:p>
          <a:p>
            <a:pPr lvl="1"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Career Experiences</a:t>
            </a:r>
          </a:p>
          <a:p>
            <a:pPr lvl="1" algn="l" eaLnBrk="1" hangingPunct="1">
              <a:spcBef>
                <a:spcPts val="60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®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 Environmental Influences</a:t>
            </a:r>
          </a:p>
          <a:p>
            <a:pPr lvl="1" eaLnBrk="1" hangingPunct="1">
              <a:buFontTx/>
              <a:buChar char="–"/>
              <a:defRPr/>
            </a:pP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451684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6612</TotalTime>
  <Words>1333</Words>
  <Application>Microsoft Office PowerPoint</Application>
  <PresentationFormat>On-screen Show (4:3)</PresentationFormat>
  <Paragraphs>180</Paragraphs>
  <Slides>22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1_Custom Design</vt:lpstr>
      <vt:lpstr>PowerPoint Presentation</vt:lpstr>
      <vt:lpstr>Overview</vt:lpstr>
      <vt:lpstr>Skills Approach Description</vt:lpstr>
      <vt:lpstr>Three-Skill Approach (Katz, 1955)</vt:lpstr>
      <vt:lpstr>Basic Administrative Skills – Katz (1955)</vt:lpstr>
      <vt:lpstr>PowerPoint Presentation</vt:lpstr>
      <vt:lpstr>PowerPoint Presentation</vt:lpstr>
      <vt:lpstr>PowerPoint Presentation</vt:lpstr>
      <vt:lpstr>Skills-Based Model</vt:lpstr>
      <vt:lpstr>Skills Model Description (Mumford, Zaccaro, Harding, Jacobs, &amp; Fleishman, 2000)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Does the Skills Approach Work?</vt:lpstr>
      <vt:lpstr>Skills Approach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213</cp:revision>
  <dcterms:created xsi:type="dcterms:W3CDTF">2000-11-13T21:29:08Z</dcterms:created>
  <dcterms:modified xsi:type="dcterms:W3CDTF">2015-02-23T23:44:38Z</dcterms:modified>
</cp:coreProperties>
</file>