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22"/>
  </p:notesMasterIdLst>
  <p:handoutMasterIdLst>
    <p:handoutMasterId r:id="rId23"/>
  </p:handoutMasterIdLst>
  <p:sldIdLst>
    <p:sldId id="257" r:id="rId2"/>
    <p:sldId id="258" r:id="rId3"/>
    <p:sldId id="259" r:id="rId4"/>
    <p:sldId id="261" r:id="rId5"/>
    <p:sldId id="290" r:id="rId6"/>
    <p:sldId id="278" r:id="rId7"/>
    <p:sldId id="265" r:id="rId8"/>
    <p:sldId id="275" r:id="rId9"/>
    <p:sldId id="280" r:id="rId10"/>
    <p:sldId id="281" r:id="rId11"/>
    <p:sldId id="282" r:id="rId12"/>
    <p:sldId id="283" r:id="rId13"/>
    <p:sldId id="284" r:id="rId14"/>
    <p:sldId id="286" r:id="rId15"/>
    <p:sldId id="291" r:id="rId16"/>
    <p:sldId id="287" r:id="rId17"/>
    <p:sldId id="288" r:id="rId18"/>
    <p:sldId id="276" r:id="rId19"/>
    <p:sldId id="277" r:id="rId20"/>
    <p:sldId id="289" r:id="rId21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00"/>
    <a:srgbClr val="007400"/>
    <a:srgbClr val="006800"/>
    <a:srgbClr val="009600"/>
    <a:srgbClr val="33CCCC"/>
    <a:srgbClr val="0099FF"/>
    <a:srgbClr val="FFCC99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2787"/>
    <p:restoredTop sz="89275" autoAdjust="0"/>
  </p:normalViewPr>
  <p:slideViewPr>
    <p:cSldViewPr>
      <p:cViewPr varScale="1">
        <p:scale>
          <a:sx n="66" d="100"/>
          <a:sy n="66" d="100"/>
        </p:scale>
        <p:origin x="-6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2872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97D41D66-7D8A-48EE-9DD1-1B2C66581A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48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4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2483AACD-EC2A-49BA-90A1-C204E46FE6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84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50E7DD-0922-4ECF-A857-48F30EB259D7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4E0762-BD56-4C49-963C-917E02E84F5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62FE8-5B7E-4092-90F7-7D1395DD850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88683D-C955-4726-B9A8-BE5FEEEFF42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BA1B63-5A05-47BA-80F6-10067E031AAB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1DA01D-8F1A-4FFF-A3DD-10B9E020DF9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8D2996-DFF3-4850-A1D8-5A0C6770B81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20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E4F334-C101-4660-9911-60793BA96B5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0E5D0D-CC3B-4EFF-91C3-4CA1D36A63DB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20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8D8D05-F2FC-41EC-ABB4-870279D5921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8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9C305F-2F75-4AD8-BA42-BD670D9C2238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8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59CAA8-B874-460D-A09E-04997766C435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20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80B2101-5170-47AF-8CF1-89C6DF833438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3E8678-5E41-4DD3-9C41-F5DAB7BF67B1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24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69E919-D2A8-4CD4-BEEA-06FE797A5379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30700"/>
            <a:ext cx="5486400" cy="4102100"/>
          </a:xfrm>
          <a:noFill/>
        </p:spPr>
        <p:txBody>
          <a:bodyPr/>
          <a:lstStyle/>
          <a:p>
            <a:endParaRPr lang="en-US" sz="2000" smtClean="0"/>
          </a:p>
          <a:p>
            <a:endParaRPr lang="en-US" sz="2000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582C38-A810-475D-BCC9-DC3A6D5D5A4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4950" y="684213"/>
            <a:ext cx="3848100" cy="2886075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875088"/>
            <a:ext cx="4953000" cy="4430712"/>
          </a:xfrm>
          <a:noFill/>
        </p:spPr>
        <p:txBody>
          <a:bodyPr/>
          <a:lstStyle/>
          <a:p>
            <a:endParaRPr lang="en-US" sz="18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566378-E591-4FBB-B019-EBD53D3ECBEF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8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257858-4CE7-409D-A970-1F939C44800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913DB0-DF64-4921-B4BD-101A22EE2C6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57350" y="684213"/>
            <a:ext cx="3544888" cy="2659062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810000"/>
            <a:ext cx="5257800" cy="4648200"/>
          </a:xfrm>
          <a:noFill/>
        </p:spPr>
        <p:txBody>
          <a:bodyPr/>
          <a:lstStyle/>
          <a:p>
            <a:endParaRPr lang="en-US" sz="18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5817C1-2592-424F-88F3-CA1B76867DAB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9600" y="6356350"/>
            <a:ext cx="7848600" cy="36512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en-US" smtClean="0"/>
              <a:t>Northouse - Leadership: Theory and Practice, Seventh Edition © 2016 SAGE Publications, Inc.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36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495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Northouse - Leadership: Theory and Practice, Seventh Edition © 2016 SAGE Publications, Inc.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Northouse - Leadership: Theory and Practice, Seventh Edition © 2016 SAGE Publications, Inc.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36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8862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862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Northouse - Leadership: Theory and Practice, Seventh Edition © 2016 SAGE Publications, Inc.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1792288" y="4876800"/>
            <a:ext cx="54864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algn="l">
              <a:defRPr sz="2000" b="1"/>
            </a:lvl1pPr>
          </a:lstStyle>
          <a:p>
            <a:pPr eaLnBrk="0" hangingPunct="0">
              <a:defRPr/>
            </a:pPr>
            <a:r>
              <a:rPr lang="en-US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Click to edit Master title style</a:t>
            </a:r>
            <a:endParaRPr lang="en-US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200"/>
            <a:ext cx="5486400" cy="4038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Northouse - Leadership: Theory and Practice, Seventh Edition © 2016 SAGE Publications, Inc.</a:t>
            </a: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36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Northouse - Leadership: Theory and Practice, Seventh Edition © 2016 SAGE Publications, Inc.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76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7ECCB-1A31-4856-AD2F-1B3AD9B554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itle 1"/>
          <p:cNvSpPr txBox="1">
            <a:spLocks/>
          </p:cNvSpPr>
          <p:nvPr userDrawn="1"/>
        </p:nvSpPr>
        <p:spPr bwMode="auto">
          <a:xfrm>
            <a:off x="6629400" y="838200"/>
            <a:ext cx="2057400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anchor="b"/>
          <a:lstStyle/>
          <a:p>
            <a:pPr eaLnBrk="0" hangingPunct="0">
              <a:defRPr/>
            </a:pPr>
            <a:r>
              <a:rPr lang="en-US" sz="39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38200"/>
            <a:ext cx="6019800" cy="52879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Northouse - Leadership: Theory and Practice, Seventh Edition © 2016 SAGE Publications, Inc.</a:t>
            </a:r>
            <a:endParaRPr lang="en-US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76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336D-B556-42C3-A2A7-0110F10A1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38200"/>
            <a:ext cx="2057400" cy="5287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38200"/>
            <a:ext cx="6019800" cy="5287963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Northouse - Leadership: Theory and Practice, Seventh Edition © 2016 SAGE Publications, Inc.</a:t>
            </a:r>
            <a:endParaRPr lang="en-US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76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70DD7-BE0E-494C-B7EA-1E95B79ABF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Northouse - Leadership: Theory and Practice, Seventh Edition © 2016 SAGE Publications,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Northouse - Leadership: Theory and Practice, Seventh Edition © 2016 SAGE Publications, Inc.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762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84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Northouse - Leadership: Theory and Practice, Seventh Edition © 2016 SAGE Publications,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36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073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073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Northouse - Leadership: Theory and Practice, Seventh Edition © 2016 SAGE Publications,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366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33400" y="6356350"/>
            <a:ext cx="815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Northouse - Leadership: Theory and Practice, Seventh Edition © 2016 SAGE Publications, Inc.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Northouse - Leadership: Theory and Practice, Seventh Edition © 2016 SAGE Publications,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5800"/>
            <a:ext cx="5111750" cy="55821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13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Northouse - Leadership: Theory and Practice, Seventh Edition © 2016 SAGE Publications,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Northouse - Leadership: Theory and Practice, Seventh Edition © 2016 SAGE Publications, Inc.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85800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Northouse - Leadership: Theory and Practice, Seventh Edition © 2016 SAGE Publications, Inc.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1" r:id="rId2"/>
    <p:sldLayoutId id="2147483712" r:id="rId3"/>
    <p:sldLayoutId id="2147483713" r:id="rId4"/>
    <p:sldLayoutId id="2147483714" r:id="rId5"/>
    <p:sldLayoutId id="2147483720" r:id="rId6"/>
    <p:sldLayoutId id="2147483715" r:id="rId7"/>
    <p:sldLayoutId id="2147483716" r:id="rId8"/>
    <p:sldLayoutId id="2147483717" r:id="rId9"/>
    <p:sldLayoutId id="2147483721" r:id="rId10"/>
    <p:sldLayoutId id="2147483722" r:id="rId11"/>
    <p:sldLayoutId id="2147483723" r:id="rId12"/>
    <p:sldLayoutId id="2147483724" r:id="rId13"/>
    <p:sldLayoutId id="2147483718" r:id="rId14"/>
    <p:sldLayoutId id="2147483725" r:id="rId15"/>
    <p:sldLayoutId id="2147483726" r:id="rId1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i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7000"/>
        </a:buClr>
        <a:buSzPct val="85000"/>
        <a:buFont typeface="Wingdings 2" pitchFamily="18" charset="2"/>
        <a:buChar char="÷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000"/>
        </a:buClr>
        <a:buSzPct val="90000"/>
        <a:buFont typeface="Wingdings 2" pitchFamily="18" charset="2"/>
        <a:buChar char="®"/>
        <a:defRPr sz="2800" kern="1200">
          <a:solidFill>
            <a:srgbClr val="0048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7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2000" kern="1200">
          <a:solidFill>
            <a:srgbClr val="007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7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484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Chapter 4: Behavioral Approach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8382000" cy="5334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Country Club (1,9)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00050" y="2362200"/>
            <a:ext cx="3695700" cy="19050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SzPct val="95000"/>
            </a:pPr>
            <a:r>
              <a:rPr lang="en-US" sz="2000" dirty="0" smtClean="0">
                <a:latin typeface="+mn-lt"/>
              </a:rPr>
              <a:t>Thoughtful attention to the needs of people leads to a comfortable, friendly organizational atmosphere and work tempo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2286000"/>
            <a:ext cx="4495800" cy="36576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SzPct val="95000"/>
            </a:pPr>
            <a:r>
              <a:rPr lang="en-US" sz="2000" b="1" i="1" dirty="0" smtClean="0">
                <a:latin typeface="+mn-lt"/>
              </a:rPr>
              <a:t>Low</a:t>
            </a:r>
            <a:r>
              <a:rPr lang="en-US" sz="2000" dirty="0" smtClean="0">
                <a:latin typeface="+mn-lt"/>
              </a:rPr>
              <a:t> concern for task accomplishment coupled with </a:t>
            </a:r>
            <a:r>
              <a:rPr lang="en-US" sz="2000" b="1" i="1" dirty="0" smtClean="0">
                <a:latin typeface="+mn-lt"/>
              </a:rPr>
              <a:t>high</a:t>
            </a:r>
            <a:r>
              <a:rPr lang="en-US" sz="2000" dirty="0" smtClean="0">
                <a:latin typeface="+mn-lt"/>
              </a:rPr>
              <a:t> concern for interpersonal relationships</a:t>
            </a:r>
          </a:p>
          <a:p>
            <a:pPr eaLnBrk="1" hangingPunct="1">
              <a:buClr>
                <a:srgbClr val="0070C0"/>
              </a:buClr>
              <a:buSzPct val="95000"/>
            </a:pPr>
            <a:r>
              <a:rPr lang="en-US" sz="2000" b="1" i="1" dirty="0" smtClean="0">
                <a:latin typeface="+mn-lt"/>
              </a:rPr>
              <a:t>Deemphasizes production</a:t>
            </a:r>
            <a:r>
              <a:rPr lang="en-US" sz="2000" i="1" dirty="0" smtClean="0">
                <a:latin typeface="+mn-lt"/>
              </a:rPr>
              <a:t>; </a:t>
            </a:r>
            <a:r>
              <a:rPr lang="en-US" sz="2000" dirty="0" smtClean="0">
                <a:latin typeface="+mn-lt"/>
              </a:rPr>
              <a:t>leaders stress the attitudes and feelings of people</a:t>
            </a:r>
          </a:p>
          <a:p>
            <a:pPr eaLnBrk="1" hangingPunct="1">
              <a:buClr>
                <a:srgbClr val="0070C0"/>
              </a:buClr>
              <a:buSzPct val="95000"/>
            </a:pPr>
            <a:r>
              <a:rPr lang="en-US" sz="2000" b="1" i="1" dirty="0" smtClean="0">
                <a:latin typeface="+mn-lt"/>
              </a:rPr>
              <a:t>1,9 leaders</a:t>
            </a:r>
            <a:r>
              <a:rPr lang="en-US" sz="2000" b="1" dirty="0" smtClean="0">
                <a:latin typeface="+mn-lt"/>
              </a:rPr>
              <a:t> –</a:t>
            </a:r>
            <a:r>
              <a:rPr lang="en-US" sz="2000" dirty="0" smtClean="0">
                <a:latin typeface="+mn-lt"/>
              </a:rPr>
              <a:t> try to create a positive climate by being agreeable, eager to help, comforting, noncontroversial</a:t>
            </a:r>
          </a:p>
          <a:p>
            <a:pPr lvl="2" eaLnBrk="1" hangingPunct="1"/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3297" y="1748135"/>
            <a:ext cx="1618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Definition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0200" y="1748135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Role Focus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382000" cy="457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Impoverished (1,1)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66700" y="2438400"/>
            <a:ext cx="3695700" cy="14478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SzPct val="95000"/>
            </a:pPr>
            <a:r>
              <a:rPr lang="en-US" sz="2000" dirty="0" smtClean="0">
                <a:latin typeface="+mn-lt"/>
              </a:rPr>
              <a:t>Minimal effort exerted to get work done is appropriate to sustain organizational membership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2362200"/>
            <a:ext cx="39624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70C0"/>
              </a:buClr>
              <a:buSzPct val="95000"/>
            </a:pPr>
            <a:r>
              <a:rPr lang="en-US" sz="2000" dirty="0" smtClean="0">
                <a:latin typeface="+mn-lt"/>
              </a:rPr>
              <a:t>Leader </a:t>
            </a:r>
            <a:r>
              <a:rPr lang="en-US" sz="2000" b="1" i="1" dirty="0" smtClean="0">
                <a:latin typeface="+mn-lt"/>
              </a:rPr>
              <a:t>unconcerned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with </a:t>
            </a:r>
            <a:r>
              <a:rPr lang="en-US" sz="2000" i="1" dirty="0" smtClean="0">
                <a:latin typeface="+mn-lt"/>
              </a:rPr>
              <a:t>both </a:t>
            </a:r>
            <a:r>
              <a:rPr lang="en-US" sz="2000" dirty="0" smtClean="0">
                <a:latin typeface="+mn-lt"/>
              </a:rPr>
              <a:t>task and interpersonal relationships</a:t>
            </a:r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SzPct val="95000"/>
            </a:pPr>
            <a:r>
              <a:rPr lang="en-US" sz="2000" dirty="0" smtClean="0">
                <a:latin typeface="+mn-lt"/>
              </a:rPr>
              <a:t>Going through the motions, but </a:t>
            </a:r>
            <a:r>
              <a:rPr lang="en-US" sz="2000" b="1" dirty="0" smtClean="0">
                <a:latin typeface="+mn-lt"/>
              </a:rPr>
              <a:t>uninvolved</a:t>
            </a:r>
            <a:r>
              <a:rPr lang="en-US" sz="2000" dirty="0" smtClean="0">
                <a:latin typeface="+mn-lt"/>
              </a:rPr>
              <a:t> and withdrawn</a:t>
            </a:r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SzPct val="95000"/>
            </a:pPr>
            <a:r>
              <a:rPr lang="en-US" sz="2000" b="1" i="1" dirty="0" smtClean="0">
                <a:latin typeface="+mn-lt"/>
              </a:rPr>
              <a:t>1,1 leaders</a:t>
            </a:r>
            <a:r>
              <a:rPr lang="en-US" sz="2000" b="1" dirty="0" smtClean="0">
                <a:latin typeface="+mn-lt"/>
              </a:rPr>
              <a:t> –</a:t>
            </a:r>
            <a:r>
              <a:rPr lang="en-US" sz="2000" dirty="0" smtClean="0">
                <a:latin typeface="+mn-lt"/>
              </a:rPr>
              <a:t> have little contact with followers and are described as indifferent, noncommittal, resigned, and apathetic</a:t>
            </a:r>
          </a:p>
          <a:p>
            <a:pPr lvl="2" eaLnBrk="1" hangingPunct="1">
              <a:lnSpc>
                <a:spcPct val="90000"/>
              </a:lnSpc>
            </a:pP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01629" y="1676400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Role Focus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01072" y="1752600"/>
            <a:ext cx="1618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Definition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8382000" cy="457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Middle-of-the-Road (5,5)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304800" y="2438400"/>
            <a:ext cx="35052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70C0"/>
              </a:buClr>
              <a:buSzPct val="95000"/>
            </a:pPr>
            <a:r>
              <a:rPr lang="en-US" sz="2000" dirty="0" smtClean="0">
                <a:latin typeface="+mn-lt"/>
              </a:rPr>
              <a:t>Adequate organizational performance possible through balancing the necessity of getting work done while maintaining satisfactory morale </a:t>
            </a:r>
          </a:p>
        </p:txBody>
      </p:sp>
      <p:sp>
        <p:nvSpPr>
          <p:cNvPr id="21508" name="Rectangle 1028"/>
          <p:cNvSpPr>
            <a:spLocks noGrp="1" noChangeArrowheads="1"/>
          </p:cNvSpPr>
          <p:nvPr>
            <p:ph sz="half" idx="2"/>
          </p:nvPr>
        </p:nvSpPr>
        <p:spPr>
          <a:xfrm>
            <a:off x="4038600" y="2438400"/>
            <a:ext cx="48006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70C0"/>
              </a:buClr>
              <a:buSzPct val="95000"/>
            </a:pPr>
            <a:r>
              <a:rPr lang="en-US" sz="2000" b="1" dirty="0" smtClean="0">
                <a:latin typeface="+mn-lt"/>
              </a:rPr>
              <a:t>Leaders who are compromisers; have </a:t>
            </a:r>
            <a:r>
              <a:rPr lang="en-US" sz="2000" b="1" i="1" dirty="0" smtClean="0">
                <a:latin typeface="+mn-lt"/>
              </a:rPr>
              <a:t>intermediate</a:t>
            </a:r>
            <a:r>
              <a:rPr lang="en-US" sz="2000" b="1" dirty="0" smtClean="0">
                <a:latin typeface="+mn-lt"/>
              </a:rPr>
              <a:t> concern for task and people who do task</a:t>
            </a:r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SzPct val="95000"/>
            </a:pPr>
            <a:r>
              <a:rPr lang="en-US" sz="2000" dirty="0" smtClean="0">
                <a:latin typeface="+mn-lt"/>
              </a:rPr>
              <a:t>To achieve equilibrium, leader avoids conflict while emphasizing moderate levels of production and interpersonal relationships</a:t>
            </a:r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SzPct val="95000"/>
            </a:pPr>
            <a:r>
              <a:rPr lang="en-US" sz="2000" b="1" i="1" dirty="0" smtClean="0">
                <a:latin typeface="+mn-lt"/>
              </a:rPr>
              <a:t>5,5 leader</a:t>
            </a:r>
            <a:r>
              <a:rPr lang="en-US" sz="2000" b="1" dirty="0" smtClean="0">
                <a:latin typeface="+mn-lt"/>
              </a:rPr>
              <a:t> –</a:t>
            </a:r>
            <a:r>
              <a:rPr lang="en-US" sz="2000" dirty="0" smtClean="0">
                <a:latin typeface="+mn-lt"/>
              </a:rPr>
              <a:t> described as expedient; prefers the middle ground; soft-pedals disagreement; swallows convictions in the interest of “progress”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0897" y="1824335"/>
            <a:ext cx="1618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Definition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0629" y="1824335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Role Focus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8382000" cy="3810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Team (9,9)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76250" y="2514600"/>
            <a:ext cx="36195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70C0"/>
              </a:buClr>
              <a:buSzPct val="95000"/>
            </a:pPr>
            <a:r>
              <a:rPr lang="en-US" sz="2000" dirty="0" smtClean="0">
                <a:latin typeface="+mn-lt"/>
              </a:rPr>
              <a:t>Work accomplished through committed people; interdependence via a “common stake” in the organization’s purpose, which leads to relationships of trust and respect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267200" y="2514600"/>
            <a:ext cx="47244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70C0"/>
              </a:buClr>
              <a:buSzPct val="95000"/>
            </a:pPr>
            <a:r>
              <a:rPr lang="en-US" sz="2000" b="1" i="1" dirty="0" smtClean="0">
                <a:latin typeface="+mn-lt"/>
              </a:rPr>
              <a:t>Strong</a:t>
            </a:r>
            <a:r>
              <a:rPr lang="en-US" sz="2000" b="1" dirty="0" smtClean="0">
                <a:latin typeface="+mn-lt"/>
              </a:rPr>
              <a:t> emphasis on </a:t>
            </a:r>
            <a:r>
              <a:rPr lang="en-US" sz="2000" b="1" i="1" dirty="0" smtClean="0">
                <a:latin typeface="+mn-lt"/>
              </a:rPr>
              <a:t>both </a:t>
            </a:r>
            <a:r>
              <a:rPr lang="en-US" sz="2000" b="1" dirty="0" smtClean="0">
                <a:latin typeface="+mn-lt"/>
              </a:rPr>
              <a:t>tasks and interpersonal relationships</a:t>
            </a:r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SzPct val="95000"/>
            </a:pPr>
            <a:r>
              <a:rPr lang="en-US" sz="2000" dirty="0" smtClean="0">
                <a:latin typeface="+mn-lt"/>
              </a:rPr>
              <a:t>Promotes high degree of participation &amp; teamwork, satisfies basic need of employee to be involved &amp; committed to their work</a:t>
            </a:r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SzPct val="95000"/>
            </a:pPr>
            <a:r>
              <a:rPr lang="en-US" sz="2000" b="1" i="1" dirty="0" smtClean="0">
                <a:latin typeface="+mn-lt"/>
              </a:rPr>
              <a:t>9,9 leader</a:t>
            </a:r>
            <a:r>
              <a:rPr lang="en-US" sz="2000" b="1" dirty="0" smtClean="0">
                <a:latin typeface="+mn-lt"/>
              </a:rPr>
              <a:t>  </a:t>
            </a:r>
            <a:r>
              <a:rPr lang="en-US" sz="2000" b="1" dirty="0">
                <a:latin typeface="+mn-lt"/>
              </a:rPr>
              <a:t>–</a:t>
            </a:r>
            <a:r>
              <a:rPr lang="en-US" sz="2000" dirty="0" smtClean="0">
                <a:latin typeface="+mn-lt"/>
              </a:rPr>
              <a:t> stimulates participation, acts determined, makes priorities clear, follows through, behaves open-mindedly and enjoys working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363297" y="1748135"/>
            <a:ext cx="1618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Definition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73029" y="1748135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Role Focus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382000" cy="457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Paternalism / </a:t>
            </a:r>
            <a:r>
              <a:rPr lang="en-US" sz="3200" b="1" dirty="0" err="1" smtClean="0">
                <a:latin typeface="+mj-lt"/>
              </a:rPr>
              <a:t>Maternalism</a:t>
            </a:r>
            <a:endParaRPr lang="en-US" sz="3200" b="1" dirty="0" smtClean="0">
              <a:latin typeface="+mj-lt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2362200"/>
            <a:ext cx="3048000" cy="2057400"/>
          </a:xfrm>
        </p:spPr>
        <p:txBody>
          <a:bodyPr/>
          <a:lstStyle/>
          <a:p>
            <a:pPr marL="111125" indent="4763" eaLnBrk="1" hangingPunct="1">
              <a:buClr>
                <a:srgbClr val="0070C0"/>
              </a:buClr>
              <a:buSzPct val="95000"/>
            </a:pPr>
            <a:r>
              <a:rPr lang="en-US" sz="2000" dirty="0" smtClean="0">
                <a:latin typeface="+mn-lt"/>
              </a:rPr>
              <a:t>Reward and    approval are bestowed on people in return for loyalty and obedience; failure to comply leads to punishment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038600" y="2438400"/>
            <a:ext cx="4953000" cy="38862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SzPct val="95000"/>
            </a:pPr>
            <a:r>
              <a:rPr lang="en-US" sz="2000" dirty="0" smtClean="0">
                <a:latin typeface="+mn-lt"/>
              </a:rPr>
              <a:t>Leaders who use</a:t>
            </a:r>
            <a:r>
              <a:rPr lang="en-US" sz="2000" i="1" dirty="0" smtClean="0">
                <a:latin typeface="+mn-lt"/>
              </a:rPr>
              <a:t> both</a:t>
            </a:r>
            <a:r>
              <a:rPr lang="en-US" sz="2000" dirty="0" smtClean="0">
                <a:latin typeface="+mn-lt"/>
              </a:rPr>
              <a:t> 1,9 and 9,1 </a:t>
            </a:r>
            <a:r>
              <a:rPr lang="en-US" sz="2000" b="1" i="1" dirty="0" smtClean="0">
                <a:solidFill>
                  <a:srgbClr val="0070C0"/>
                </a:solidFill>
                <a:latin typeface="+mn-lt"/>
              </a:rPr>
              <a:t>without integrating</a:t>
            </a:r>
            <a:r>
              <a:rPr lang="en-US" sz="2000" b="1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the two</a:t>
            </a:r>
          </a:p>
          <a:p>
            <a:pPr eaLnBrk="1" hangingPunct="1">
              <a:buClr>
                <a:srgbClr val="0070C0"/>
              </a:buClr>
              <a:buSzPct val="95000"/>
            </a:pPr>
            <a:r>
              <a:rPr lang="en-US" sz="2000" dirty="0" smtClean="0">
                <a:latin typeface="+mn-lt"/>
              </a:rPr>
              <a:t>The </a:t>
            </a:r>
            <a:r>
              <a:rPr lang="en-US" sz="2000" b="1" dirty="0" smtClean="0">
                <a:solidFill>
                  <a:srgbClr val="0070C0"/>
                </a:solidFill>
                <a:latin typeface="+mn-lt"/>
              </a:rPr>
              <a:t>“</a:t>
            </a:r>
            <a:r>
              <a:rPr lang="en-US" sz="2000" b="1" i="1" dirty="0" smtClean="0">
                <a:solidFill>
                  <a:srgbClr val="0070C0"/>
                </a:solidFill>
                <a:latin typeface="+mn-lt"/>
              </a:rPr>
              <a:t>benevolent dictator”</a:t>
            </a:r>
            <a:r>
              <a:rPr lang="en-US" sz="2000" b="1" dirty="0" smtClean="0">
                <a:latin typeface="+mn-lt"/>
              </a:rPr>
              <a:t>; </a:t>
            </a:r>
            <a:r>
              <a:rPr lang="en-US" sz="2000" dirty="0" smtClean="0">
                <a:latin typeface="+mn-lt"/>
              </a:rPr>
              <a:t>acts gracious for purpose of goal accomplishment</a:t>
            </a:r>
          </a:p>
          <a:p>
            <a:pPr eaLnBrk="1" hangingPunct="1">
              <a:buClr>
                <a:srgbClr val="0070C0"/>
              </a:buClr>
              <a:buSzPct val="95000"/>
            </a:pPr>
            <a:r>
              <a:rPr lang="en-US" sz="2000" dirty="0" smtClean="0">
                <a:latin typeface="+mn-lt"/>
              </a:rPr>
              <a:t>Treats people as though they were disassociated from the task</a:t>
            </a:r>
          </a:p>
          <a:p>
            <a:pPr eaLnBrk="1" hangingPunct="1">
              <a:buClr>
                <a:srgbClr val="0070C0"/>
              </a:buClr>
              <a:buSzPct val="95000"/>
            </a:pPr>
            <a:r>
              <a:rPr lang="en-US" sz="2000" dirty="0" smtClean="0">
                <a:latin typeface="+mn-lt"/>
              </a:rPr>
              <a:t>Regards the organization as a family</a:t>
            </a:r>
          </a:p>
          <a:p>
            <a:pPr eaLnBrk="1" hangingPunct="1">
              <a:buClr>
                <a:srgbClr val="0070C0"/>
              </a:buClr>
              <a:buSzPct val="95000"/>
            </a:pPr>
            <a:r>
              <a:rPr lang="en-US" sz="2000" dirty="0" smtClean="0">
                <a:latin typeface="+mn-lt"/>
              </a:rPr>
              <a:t>Makes most of the key decisions</a:t>
            </a:r>
          </a:p>
          <a:p>
            <a:pPr eaLnBrk="1" hangingPunct="1">
              <a:buClr>
                <a:srgbClr val="0070C0"/>
              </a:buClr>
              <a:buSzPct val="95000"/>
            </a:pPr>
            <a:r>
              <a:rPr lang="en-US" sz="2000" dirty="0" smtClean="0">
                <a:latin typeface="+mn-lt"/>
              </a:rPr>
              <a:t>Rewards loyalty and punishes non-compliance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982297" y="1676400"/>
            <a:ext cx="1618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Definition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49229" y="1752600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Role Focus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382000" cy="6096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Opportunism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71500" y="2286000"/>
            <a:ext cx="3314700" cy="15240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SzPct val="95000"/>
            </a:pPr>
            <a:r>
              <a:rPr lang="en-US" sz="2000" dirty="0" smtClean="0">
                <a:latin typeface="+mn-lt"/>
              </a:rPr>
              <a:t>People adapt and shift to any grid style needed to gain maximum advantage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2286000"/>
            <a:ext cx="4495800" cy="2743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70C0"/>
              </a:buClr>
              <a:buSzPct val="95000"/>
            </a:pPr>
            <a:r>
              <a:rPr lang="en-US" sz="2000" dirty="0" smtClean="0">
                <a:latin typeface="+mn-lt"/>
              </a:rPr>
              <a:t>Performance occurs according to a system of selfish gain</a:t>
            </a:r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SzPct val="95000"/>
            </a:pPr>
            <a:r>
              <a:rPr lang="en-US" sz="2000" dirty="0" smtClean="0">
                <a:latin typeface="+mn-lt"/>
              </a:rPr>
              <a:t>Leader uses any</a:t>
            </a:r>
            <a:r>
              <a:rPr lang="en-US" sz="2000" dirty="0" smtClean="0">
                <a:solidFill>
                  <a:srgbClr val="6600CC"/>
                </a:solidFill>
                <a:latin typeface="+mn-lt"/>
              </a:rPr>
              <a:t> </a:t>
            </a:r>
            <a:r>
              <a:rPr lang="en-US" sz="2000" b="1" i="1" dirty="0" smtClean="0">
                <a:solidFill>
                  <a:srgbClr val="0070C0"/>
                </a:solidFill>
                <a:latin typeface="+mn-lt"/>
              </a:rPr>
              <a:t>combination</a:t>
            </a:r>
            <a:r>
              <a:rPr lang="en-US" sz="2000" i="1" dirty="0" smtClean="0">
                <a:solidFill>
                  <a:srgbClr val="6600CC"/>
                </a:solidFill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of the basic five styles for the purpose of personal advancement</a:t>
            </a:r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SzPct val="95000"/>
            </a:pPr>
            <a:r>
              <a:rPr lang="en-US" sz="2000" dirty="0" smtClean="0">
                <a:latin typeface="+mn-lt"/>
              </a:rPr>
              <a:t>May be seen as ruthless and cunning</a:t>
            </a:r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SzPct val="95000"/>
            </a:pPr>
            <a:r>
              <a:rPr lang="en-US" sz="2000" dirty="0" smtClean="0">
                <a:latin typeface="+mn-lt"/>
              </a:rPr>
              <a:t>May also be seen as adaptable and strategic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0897" y="1600200"/>
            <a:ext cx="1618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Definition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20629" y="1600200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Role Focus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3962400"/>
            <a:ext cx="3886200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Leaders usually have a </a:t>
            </a:r>
            <a:r>
              <a:rPr lang="en-US" b="1" i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dominant</a:t>
            </a:r>
            <a:r>
              <a:rPr lang="en-US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grid style used in most situations and a </a:t>
            </a:r>
            <a:r>
              <a:rPr lang="en-US" i="1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backup</a:t>
            </a:r>
            <a:r>
              <a:rPr lang="en-US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style that is reverted to when under pressure</a:t>
            </a:r>
            <a:endParaRPr lang="en-US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6858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How Does the Behavioral Approach Work?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3581400"/>
          </a:xfrm>
        </p:spPr>
        <p:txBody>
          <a:bodyPr/>
          <a:lstStyle/>
          <a:p>
            <a:pPr algn="l" eaLnBrk="1" hangingPunct="1"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Focus of Behavioral Approach</a:t>
            </a:r>
          </a:p>
          <a:p>
            <a:pPr algn="l" eaLnBrk="1" hangingPunct="1">
              <a:lnSpc>
                <a:spcPct val="20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Strengths</a:t>
            </a:r>
          </a:p>
          <a:p>
            <a:pPr algn="l" eaLnBrk="1" hangingPunct="1">
              <a:lnSpc>
                <a:spcPct val="20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Criticisms</a:t>
            </a:r>
          </a:p>
          <a:p>
            <a:pPr algn="l" eaLnBrk="1" hangingPunct="1">
              <a:lnSpc>
                <a:spcPct val="20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Application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8382000" cy="457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Behavioral Approach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2362200"/>
            <a:ext cx="3695700" cy="29718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Primarily a framework for assessing leadership as behavior with a task and relationship dimension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19600" y="2438400"/>
            <a:ext cx="4191000" cy="22860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Offers a general means of assessing the behaviors of leaders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1104156" y="1600200"/>
            <a:ext cx="1244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 Rounded MT Bold" pitchFamily="34" charset="0"/>
              </a:rPr>
              <a:t>Focus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91416" y="1686580"/>
            <a:ext cx="26284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 Rounded MT Bold" pitchFamily="34" charset="0"/>
              </a:rPr>
              <a:t>Overall Scope</a:t>
            </a:r>
            <a:endParaRPr lang="en-US" sz="2800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5334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Strengths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10600" cy="46482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Behavioral </a:t>
            </a:r>
            <a:r>
              <a:rPr lang="en-US" sz="2400" dirty="0">
                <a:latin typeface="+mn-lt"/>
              </a:rPr>
              <a:t>a</a:t>
            </a:r>
            <a:r>
              <a:rPr lang="en-US" sz="2400" dirty="0" smtClean="0">
                <a:latin typeface="+mn-lt"/>
              </a:rPr>
              <a:t>pproach marked a </a:t>
            </a:r>
            <a:r>
              <a:rPr lang="en-US" sz="2400" b="1" i="1" dirty="0" smtClean="0">
                <a:latin typeface="+mn-lt"/>
              </a:rPr>
              <a:t>major shift</a:t>
            </a:r>
            <a:r>
              <a:rPr lang="en-US" sz="2400" dirty="0" smtClean="0">
                <a:latin typeface="+mn-lt"/>
              </a:rPr>
              <a:t> in leadership research from exclusively trait focused to include behaviors and actions of leaders</a:t>
            </a:r>
          </a:p>
          <a:p>
            <a:pPr eaLnBrk="1" hangingPunct="1">
              <a:spcAft>
                <a:spcPct val="20000"/>
              </a:spcAft>
              <a:buClr>
                <a:srgbClr val="0070C0"/>
              </a:buClr>
            </a:pPr>
            <a:r>
              <a:rPr lang="en-US" sz="2400" b="1" i="1" dirty="0" smtClean="0">
                <a:latin typeface="+mn-lt"/>
              </a:rPr>
              <a:t>Broad range</a:t>
            </a:r>
            <a:r>
              <a:rPr lang="en-US" sz="2400" dirty="0" smtClean="0">
                <a:latin typeface="+mn-lt"/>
              </a:rPr>
              <a:t> of studies on leadership style validates and gives credibility to the basic tenets of the approach</a:t>
            </a:r>
          </a:p>
          <a:p>
            <a:pPr eaLnBrk="1" hangingPunct="1"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At conceptual level, a leader’s style is composed of two major types of behaviors: </a:t>
            </a:r>
            <a:r>
              <a:rPr lang="en-US" sz="2400" b="1" i="1" dirty="0" smtClean="0">
                <a:latin typeface="+mn-lt"/>
              </a:rPr>
              <a:t>task and relationship</a:t>
            </a:r>
          </a:p>
          <a:p>
            <a:pPr eaLnBrk="1" hangingPunct="1"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The behavioral approach is heuristic—leaders can learn a lot about themselves and how they come across to others by trying to see their behaviors in light of the task and relationship dimensions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5334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Criticisms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0772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</a:pPr>
            <a:r>
              <a:rPr lang="en-US" sz="2600" dirty="0" smtClean="0">
                <a:latin typeface="+mn-lt"/>
              </a:rPr>
              <a:t>Research has </a:t>
            </a:r>
            <a:r>
              <a:rPr lang="en-US" sz="2600" b="1" i="1" dirty="0" smtClean="0">
                <a:latin typeface="+mn-lt"/>
              </a:rPr>
              <a:t>not</a:t>
            </a:r>
            <a:r>
              <a:rPr lang="en-US" sz="2600" dirty="0" smtClean="0">
                <a:latin typeface="+mn-lt"/>
              </a:rPr>
              <a:t> adequately demonstrated how leaders’ styles are associated with performance outcomes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</a:pPr>
            <a:r>
              <a:rPr lang="en-US" sz="2600" b="1" i="1" dirty="0" smtClean="0">
                <a:latin typeface="+mn-lt"/>
              </a:rPr>
              <a:t>No universal </a:t>
            </a:r>
            <a:r>
              <a:rPr lang="en-US" sz="2600" dirty="0" smtClean="0">
                <a:latin typeface="+mn-lt"/>
              </a:rPr>
              <a:t>style of leadership that could be effective in almost every situation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</a:pPr>
            <a:r>
              <a:rPr lang="en-US" sz="2600" dirty="0" smtClean="0">
                <a:latin typeface="+mn-lt"/>
              </a:rPr>
              <a:t>Implies that the most effective leadership style is</a:t>
            </a:r>
            <a:r>
              <a:rPr lang="en-US" sz="2600" b="1" i="1" dirty="0" smtClean="0">
                <a:latin typeface="+mn-lt"/>
              </a:rPr>
              <a:t> High-High </a:t>
            </a:r>
            <a:r>
              <a:rPr lang="en-US" sz="2600" dirty="0" smtClean="0">
                <a:latin typeface="+mn-lt"/>
              </a:rPr>
              <a:t>style (i.e., high task/high relationship); research finding support is limited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762000"/>
            <a:ext cx="8763000" cy="762000"/>
          </a:xfrm>
        </p:spPr>
        <p:txBody>
          <a:bodyPr/>
          <a:lstStyle/>
          <a:p>
            <a:pPr algn="ctr" eaLnBrk="1" hangingPunct="1"/>
            <a:r>
              <a:rPr lang="en-US" b="1" dirty="0" smtClean="0">
                <a:latin typeface="+mj-lt"/>
              </a:rPr>
              <a:t>Overview</a:t>
            </a:r>
            <a:endParaRPr lang="en-US" sz="4000" b="1" dirty="0" smtClean="0">
              <a:latin typeface="+mj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752600"/>
            <a:ext cx="6705600" cy="4267200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Behavioral Approach Perspective </a:t>
            </a:r>
          </a:p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Ohio State Studies</a:t>
            </a:r>
          </a:p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University of Michigan Studies</a:t>
            </a:r>
          </a:p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Blake &amp; Mouton’s Leadership Grid</a:t>
            </a:r>
          </a:p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How Does the Style Approach Work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 algn="l" eaLnBrk="1" hangingPunct="1">
              <a:buFont typeface="Wingdings" pitchFamily="2" charset="2"/>
              <a:buChar char="v"/>
              <a:defRPr/>
            </a:pPr>
            <a:endParaRPr lang="en-US" dirty="0" smtClean="0"/>
          </a:p>
        </p:txBody>
      </p:sp>
      <p:sp>
        <p:nvSpPr>
          <p:cNvPr id="4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534400" cy="5334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Application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905000"/>
            <a:ext cx="8458200" cy="3810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</a:pPr>
            <a:r>
              <a:rPr lang="en-US" sz="2600" dirty="0" smtClean="0">
                <a:latin typeface="+mn-lt"/>
              </a:rPr>
              <a:t>Many leadership training and development programs are designed along the lines of the style approach.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</a:pPr>
            <a:r>
              <a:rPr lang="en-US" sz="2600" dirty="0" smtClean="0">
                <a:latin typeface="+mn-lt"/>
              </a:rPr>
              <a:t>By assessing their own style, managers can determine how they are perceived by others and how they could change their behaviors to become more effective.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</a:pPr>
            <a:r>
              <a:rPr lang="en-US" sz="2600" dirty="0" smtClean="0">
                <a:latin typeface="+mn-lt"/>
              </a:rPr>
              <a:t>The style approach applies to nearly everything a leader does.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686800" cy="6858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Behavioral Approach Description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286000"/>
            <a:ext cx="3124200" cy="3886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  <a:buSzPct val="95000"/>
            </a:pPr>
            <a:r>
              <a:rPr lang="en-US" sz="2600" dirty="0" smtClean="0">
                <a:latin typeface="+mn-lt"/>
              </a:rPr>
              <a:t>Emphasizes the </a:t>
            </a:r>
            <a:r>
              <a:rPr lang="en-US" sz="2600" b="1" dirty="0" smtClean="0">
                <a:latin typeface="+mn-lt"/>
              </a:rPr>
              <a:t>behavior</a:t>
            </a:r>
            <a:r>
              <a:rPr lang="en-US" sz="2600" dirty="0" smtClean="0">
                <a:latin typeface="+mn-lt"/>
              </a:rPr>
              <a:t> of the leader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  <a:buSzPct val="95000"/>
            </a:pPr>
            <a:r>
              <a:rPr lang="en-US" sz="2600" dirty="0" smtClean="0">
                <a:latin typeface="+mn-lt"/>
              </a:rPr>
              <a:t>Focuses exclusively on what leaders do and how they act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3962400" y="2286000"/>
            <a:ext cx="5029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buClr>
                <a:srgbClr val="0070C0"/>
              </a:buClr>
              <a:buFont typeface="Wingdings 2" pitchFamily="18" charset="2"/>
              <a:buChar char=""/>
              <a:defRPr/>
            </a:pPr>
            <a:r>
              <a:rPr lang="en-US" sz="2600" dirty="0" smtClean="0">
                <a:latin typeface="+mn-lt"/>
              </a:rPr>
              <a:t>Composed </a:t>
            </a:r>
            <a:r>
              <a:rPr lang="en-US" sz="2600" dirty="0">
                <a:latin typeface="+mn-lt"/>
              </a:rPr>
              <a:t>of two </a:t>
            </a:r>
            <a:r>
              <a:rPr lang="en-US" sz="2600" dirty="0" smtClean="0">
                <a:latin typeface="+mn-lt"/>
              </a:rPr>
              <a:t>general </a:t>
            </a:r>
            <a:r>
              <a:rPr lang="en-US" sz="2600" dirty="0">
                <a:latin typeface="+mn-lt"/>
              </a:rPr>
              <a:t>kinds of </a:t>
            </a:r>
            <a:r>
              <a:rPr lang="en-US" sz="2600" dirty="0" smtClean="0">
                <a:latin typeface="+mn-lt"/>
              </a:rPr>
              <a:t>Behaviors</a:t>
            </a:r>
            <a:br>
              <a:rPr lang="en-US" sz="2600" dirty="0" smtClean="0">
                <a:latin typeface="+mn-lt"/>
              </a:rPr>
            </a:br>
            <a:endParaRPr lang="en-US" sz="2000" dirty="0" smtClean="0">
              <a:latin typeface="+mn-lt"/>
            </a:endParaRPr>
          </a:p>
          <a:p>
            <a:pPr lvl="1" eaLnBrk="0" hangingPunct="0">
              <a:buClr>
                <a:srgbClr val="0070C0"/>
              </a:buClr>
              <a:buSzPct val="80000"/>
              <a:buFont typeface="Wingdings 2" pitchFamily="18" charset="2"/>
              <a:buChar char="®"/>
              <a:defRPr/>
            </a:pPr>
            <a:r>
              <a:rPr lang="en-US" sz="2000" b="1" dirty="0">
                <a:latin typeface="+mn-lt"/>
              </a:rPr>
              <a:t>Task behaviors</a:t>
            </a:r>
          </a:p>
          <a:p>
            <a:pPr lvl="2" eaLnBrk="0" hangingPunct="0">
              <a:defRPr/>
            </a:pPr>
            <a:r>
              <a:rPr lang="en-US" sz="2000" dirty="0" smtClean="0">
                <a:latin typeface="+mn-lt"/>
              </a:rPr>
              <a:t>Facilitate </a:t>
            </a:r>
            <a:r>
              <a:rPr lang="en-US" sz="2000" dirty="0">
                <a:latin typeface="+mn-lt"/>
              </a:rPr>
              <a:t>goal accomplishment: Help group members achieve objectives</a:t>
            </a:r>
          </a:p>
          <a:p>
            <a:pPr lvl="1" eaLnBrk="0" hangingPunct="0">
              <a:buClr>
                <a:srgbClr val="0070C0"/>
              </a:buClr>
              <a:buSzPct val="80000"/>
              <a:buFont typeface="Wingdings 2" pitchFamily="18" charset="2"/>
              <a:buChar char="®"/>
              <a:defRPr/>
            </a:pPr>
            <a:r>
              <a:rPr lang="en-US" sz="2000" b="1" dirty="0">
                <a:latin typeface="+mn-lt"/>
              </a:rPr>
              <a:t>Relationship behaviors</a:t>
            </a:r>
          </a:p>
          <a:p>
            <a:pPr lvl="2" eaLnBrk="0" hangingPunct="0">
              <a:defRPr/>
            </a:pPr>
            <a:r>
              <a:rPr lang="en-US" sz="2000" dirty="0">
                <a:latin typeface="+mn-lt"/>
              </a:rPr>
              <a:t>Help subordinates feel comfortable with themselves, each other, and the situation</a:t>
            </a:r>
          </a:p>
          <a:p>
            <a:pPr lvl="1" eaLnBrk="0" hangingPunct="0">
              <a:defRPr/>
            </a:pPr>
            <a:endParaRPr lang="en-US" dirty="0">
              <a:latin typeface="Arial" charset="0"/>
            </a:endParaRPr>
          </a:p>
          <a:p>
            <a:pPr lvl="1" eaLnBrk="0" hangingPunct="0"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1600200"/>
            <a:ext cx="1914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b="1" dirty="0" smtClean="0">
                <a:solidFill>
                  <a:prstClr val="black"/>
                </a:solidFill>
                <a:latin typeface="Arial"/>
              </a:rPr>
              <a:t>Perspective</a:t>
            </a:r>
            <a:endParaRPr lang="en-US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61079" y="1595735"/>
            <a:ext cx="1601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b="1" dirty="0" smtClean="0">
                <a:solidFill>
                  <a:prstClr val="black"/>
                </a:solidFill>
                <a:latin typeface="Arial"/>
              </a:rPr>
              <a:t>Definition</a:t>
            </a:r>
            <a:endParaRPr lang="en-US" b="1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838200"/>
            <a:ext cx="4114800" cy="6096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Ohio State Studies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7924800" cy="4267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b="1" dirty="0" smtClean="0">
                <a:latin typeface="+mn-lt"/>
              </a:rPr>
              <a:t>Leadership Behavior Description Questionnaire (LBDQ)</a:t>
            </a:r>
            <a:endParaRPr lang="en-US" sz="2400" dirty="0" smtClean="0">
              <a:latin typeface="+mn-lt"/>
            </a:endParaRP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200" dirty="0" smtClean="0">
                <a:solidFill>
                  <a:schemeClr val="tx1"/>
                </a:solidFill>
              </a:rPr>
              <a:t>Identify number of times leaders engaged in specific behaviors</a:t>
            </a:r>
          </a:p>
          <a:p>
            <a:pPr lvl="2"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200" dirty="0" smtClean="0">
                <a:solidFill>
                  <a:schemeClr val="tx1"/>
                </a:solidFill>
              </a:rPr>
              <a:t>150 questions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200" dirty="0" smtClean="0">
                <a:solidFill>
                  <a:schemeClr val="tx1"/>
                </a:solidFill>
              </a:rPr>
              <a:t>Participant settings (military, industrial, educational)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200" dirty="0" smtClean="0">
                <a:solidFill>
                  <a:schemeClr val="tx1"/>
                </a:solidFill>
              </a:rPr>
              <a:t>Results</a:t>
            </a:r>
          </a:p>
          <a:p>
            <a:pPr lvl="2"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200" dirty="0" smtClean="0">
                <a:solidFill>
                  <a:schemeClr val="tx1"/>
                </a:solidFill>
              </a:rPr>
              <a:t>Particular clusters of behaviors were typical of leaders</a:t>
            </a:r>
          </a:p>
          <a:p>
            <a:pPr lvl="1" eaLnBrk="1" hangingPunct="1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0600" y="838200"/>
            <a:ext cx="7772400" cy="457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Ohio State Studies, cont’d.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534400" cy="47244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defRPr/>
            </a:pPr>
            <a:r>
              <a:rPr lang="en-US" sz="2400" b="1" dirty="0" smtClean="0">
                <a:latin typeface="+mn-lt"/>
              </a:rPr>
              <a:t>LBDQ-XII (</a:t>
            </a:r>
            <a:r>
              <a:rPr lang="en-US" sz="2400" b="1" dirty="0" err="1" smtClean="0">
                <a:latin typeface="+mn-lt"/>
              </a:rPr>
              <a:t>Stogdill</a:t>
            </a:r>
            <a:r>
              <a:rPr lang="en-US" sz="2400" b="1" dirty="0" smtClean="0">
                <a:latin typeface="+mn-lt"/>
              </a:rPr>
              <a:t>, 1963)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80000"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Shortened version of the LBDQ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80000"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Most widely used leadership assessment instrument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80000"/>
              <a:defRPr/>
            </a:pPr>
            <a:r>
              <a:rPr lang="en-US" sz="2200" dirty="0" smtClean="0">
                <a:solidFill>
                  <a:schemeClr val="tx1"/>
                </a:solidFill>
              </a:rPr>
              <a:t>Results - Two general types of leader behaviors: </a:t>
            </a:r>
          </a:p>
          <a:p>
            <a:pPr lvl="2" eaLnBrk="1" hangingPunct="1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Initiating structure – Leaders provide structure for subordinates</a:t>
            </a:r>
          </a:p>
          <a:p>
            <a:pPr lvl="3" eaLnBrk="1" hangingPunct="1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Task behaviors</a:t>
            </a:r>
            <a:r>
              <a:rPr lang="en-US" sz="1800" dirty="0" smtClean="0">
                <a:solidFill>
                  <a:schemeClr val="tx1"/>
                </a:solidFill>
              </a:rPr>
              <a:t> - organizing work, giving structure to the work context, defining role responsibility, scheduling work activities</a:t>
            </a:r>
          </a:p>
          <a:p>
            <a:pPr lvl="2" eaLnBrk="1" hangingPunct="1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defRPr/>
            </a:pPr>
            <a:r>
              <a:rPr lang="en-US" sz="2000" b="1" dirty="0" smtClean="0">
                <a:solidFill>
                  <a:schemeClr val="tx1"/>
                </a:solidFill>
              </a:rPr>
              <a:t>Consideration - Leaders nurture subordinates</a:t>
            </a:r>
          </a:p>
          <a:p>
            <a:pPr lvl="3" eaLnBrk="1" hangingPunct="1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defRPr/>
            </a:pPr>
            <a:r>
              <a:rPr lang="en-US" sz="1800" b="1" dirty="0" smtClean="0">
                <a:solidFill>
                  <a:schemeClr val="tx1"/>
                </a:solidFill>
              </a:rPr>
              <a:t>Relationship behaviors</a:t>
            </a:r>
            <a:r>
              <a:rPr lang="en-US" sz="1800" dirty="0" smtClean="0">
                <a:solidFill>
                  <a:schemeClr val="tx1"/>
                </a:solidFill>
              </a:rPr>
              <a:t> – building camaraderie, respect, trust, &amp; liking between leaders &amp; followers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8534400" cy="6096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University of Michigan Studies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839200" cy="46482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US" sz="2400" b="1" dirty="0" smtClean="0">
                <a:latin typeface="+mn-lt"/>
              </a:rPr>
              <a:t>Exploring leadership behavior</a:t>
            </a:r>
          </a:p>
          <a:p>
            <a:pPr lvl="1" eaLnBrk="1" hangingPunct="1">
              <a:buClr>
                <a:srgbClr val="0070C0"/>
              </a:buClr>
              <a:buSzPct val="75000"/>
            </a:pPr>
            <a:r>
              <a:rPr lang="en-US" sz="2200" dirty="0" smtClean="0">
                <a:solidFill>
                  <a:schemeClr val="tx1"/>
                </a:solidFill>
              </a:rPr>
              <a:t>Specific emphasis on impact of leadership behavior on performance of small groups</a:t>
            </a:r>
          </a:p>
          <a:p>
            <a:pPr eaLnBrk="1" hangingPunct="1">
              <a:buClr>
                <a:srgbClr val="0070C0"/>
              </a:buClr>
            </a:pPr>
            <a:r>
              <a:rPr lang="en-US" sz="2400" b="1" dirty="0" smtClean="0">
                <a:latin typeface="+mn-lt"/>
              </a:rPr>
              <a:t>Results - Two types of leadership behaviors conceptualized as opposite ends of a single continuum</a:t>
            </a:r>
            <a:endParaRPr lang="en-US" sz="2400" dirty="0" smtClean="0">
              <a:latin typeface="+mn-lt"/>
            </a:endParaRPr>
          </a:p>
          <a:p>
            <a:pPr lvl="1" eaLnBrk="1" hangingPunct="1">
              <a:buClr>
                <a:srgbClr val="0070C0"/>
              </a:buClr>
              <a:buSzPct val="75000"/>
            </a:pPr>
            <a:r>
              <a:rPr lang="en-US" sz="2200" b="1" dirty="0" smtClean="0">
                <a:solidFill>
                  <a:schemeClr val="tx1"/>
                </a:solidFill>
              </a:rPr>
              <a:t>Employee orientation</a:t>
            </a:r>
          </a:p>
          <a:p>
            <a:pPr lvl="2" eaLnBrk="1" hangingPunct="1"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Strong human relations emphasis</a:t>
            </a:r>
          </a:p>
          <a:p>
            <a:pPr lvl="1" eaLnBrk="1" hangingPunct="1">
              <a:buClr>
                <a:srgbClr val="0070C0"/>
              </a:buClr>
              <a:buSzPct val="75000"/>
            </a:pPr>
            <a:r>
              <a:rPr lang="en-US" sz="2200" b="1" dirty="0" smtClean="0">
                <a:solidFill>
                  <a:schemeClr val="tx1"/>
                </a:solidFill>
              </a:rPr>
              <a:t>Production orientation</a:t>
            </a:r>
          </a:p>
          <a:p>
            <a:pPr lvl="2" eaLnBrk="1" hangingPunct="1"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</a:rPr>
              <a:t>Stresses the technical aspects of a job</a:t>
            </a:r>
          </a:p>
          <a:p>
            <a:pPr lvl="1" eaLnBrk="1" hangingPunct="1">
              <a:buClr>
                <a:srgbClr val="0070C0"/>
              </a:buClr>
              <a:buSzPct val="75000"/>
            </a:pPr>
            <a:r>
              <a:rPr lang="en-US" sz="2200" dirty="0" smtClean="0">
                <a:solidFill>
                  <a:schemeClr val="tx1"/>
                </a:solidFill>
              </a:rPr>
              <a:t>Later studies reconceptualized behaviors as two independent leadership orientations - possible orientation to both at the same time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914400"/>
            <a:ext cx="8839200" cy="5334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Blake &amp; Mouton’s Grid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1828800"/>
            <a:ext cx="6400800" cy="4495800"/>
          </a:xfrm>
        </p:spPr>
        <p:txBody>
          <a:bodyPr/>
          <a:lstStyle/>
          <a:p>
            <a:pPr algn="l" eaLnBrk="1" hangingPunct="1">
              <a:spcBef>
                <a:spcPts val="0"/>
              </a:spcBef>
              <a:spcAft>
                <a:spcPts val="1200"/>
              </a:spcAft>
              <a:buClr>
                <a:schemeClr val="accent4">
                  <a:lumMod val="75000"/>
                </a:schemeClr>
              </a:buClr>
              <a:defRPr/>
            </a:pPr>
            <a:r>
              <a:rPr lang="en-US" sz="2600" b="1" dirty="0" smtClean="0">
                <a:solidFill>
                  <a:srgbClr val="0070C0"/>
                </a:solidFill>
                <a:latin typeface="Arial Rounded MT Bold" pitchFamily="34" charset="0"/>
              </a:rPr>
              <a:t>Historical Perspective</a:t>
            </a:r>
          </a:p>
          <a:p>
            <a:pPr algn="l" eaLnBrk="1" hangingPunct="1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2800" b="1" dirty="0" smtClean="0">
                <a:solidFill>
                  <a:schemeClr val="tx1"/>
                </a:solidFill>
                <a:latin typeface="+mn-lt"/>
              </a:rPr>
              <a:t>  </a:t>
            </a:r>
            <a:r>
              <a:rPr lang="en-US" sz="2200" b="1" dirty="0" smtClean="0">
                <a:solidFill>
                  <a:schemeClr val="tx1"/>
                </a:solidFill>
                <a:latin typeface="+mn-lt"/>
              </a:rPr>
              <a:t>Leadership Grid Components</a:t>
            </a:r>
          </a:p>
          <a:p>
            <a:pPr lvl="1" algn="l"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Authority-Compliance (9,1)</a:t>
            </a:r>
          </a:p>
          <a:p>
            <a:pPr lvl="1" algn="l"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Country Club Management (1,9)</a:t>
            </a:r>
          </a:p>
          <a:p>
            <a:pPr lvl="1" algn="l"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Impoverished Management (1,1)</a:t>
            </a:r>
          </a:p>
          <a:p>
            <a:pPr lvl="1" algn="l"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Middle-of-the-Road Management (5,5)</a:t>
            </a:r>
          </a:p>
          <a:p>
            <a:pPr lvl="1" algn="l"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Team Management (9,9)</a:t>
            </a:r>
          </a:p>
          <a:p>
            <a:pPr lvl="1" algn="l"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Paternalism/</a:t>
            </a:r>
            <a:r>
              <a:rPr lang="en-US" sz="1800" dirty="0" err="1" smtClean="0">
                <a:solidFill>
                  <a:schemeClr val="tx1"/>
                </a:solidFill>
                <a:cs typeface="Calibri" pitchFamily="34" charset="0"/>
              </a:rPr>
              <a:t>Maternalism</a:t>
            </a: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(1,9; 9,1)</a:t>
            </a:r>
          </a:p>
          <a:p>
            <a:pPr lvl="1" algn="l"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1800" dirty="0" smtClean="0">
                <a:solidFill>
                  <a:schemeClr val="tx1"/>
                </a:solidFill>
                <a:cs typeface="Calibri" pitchFamily="34" charset="0"/>
              </a:rPr>
              <a:t> Opportunism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610600" cy="6858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Historical Perspective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sz="2000" b="1" dirty="0" smtClean="0">
                <a:latin typeface="+mj-lt"/>
              </a:rPr>
              <a:t>Blake &amp; Mouton’s Managerial Leadership Grid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2667000"/>
            <a:ext cx="3467100" cy="21336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US" sz="2200" dirty="0" smtClean="0">
                <a:latin typeface="+mn-lt"/>
              </a:rPr>
              <a:t>Developed in early 1960s</a:t>
            </a:r>
          </a:p>
          <a:p>
            <a:pPr eaLnBrk="1" hangingPunct="1">
              <a:buClr>
                <a:srgbClr val="0070C0"/>
              </a:buClr>
            </a:pPr>
            <a:r>
              <a:rPr lang="en-US" sz="2200" dirty="0" smtClean="0">
                <a:latin typeface="+mn-lt"/>
              </a:rPr>
              <a:t>Used extensively in organizational training &amp; development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3886200" y="2667000"/>
            <a:ext cx="4876800" cy="3276600"/>
          </a:xfrm>
        </p:spPr>
        <p:txBody>
          <a:bodyPr/>
          <a:lstStyle/>
          <a:p>
            <a:pPr indent="-169863" eaLnBrk="1" hangingPunct="1">
              <a:lnSpc>
                <a:spcPct val="90000"/>
              </a:lnSpc>
              <a:buClr>
                <a:srgbClr val="0070C0"/>
              </a:buClr>
              <a:buFont typeface="Wingdings 2" pitchFamily="18" charset="2"/>
              <a:buChar char=""/>
            </a:pPr>
            <a:r>
              <a:rPr lang="en-US" sz="2200" b="1" dirty="0" smtClean="0">
                <a:latin typeface="+mn-lt"/>
              </a:rPr>
              <a:t>Designed to explain how  leaders help organizations to reach their purposes</a:t>
            </a:r>
            <a:endParaRPr lang="en-US" sz="2200" dirty="0" smtClean="0">
              <a:latin typeface="+mn-lt"/>
            </a:endParaRPr>
          </a:p>
          <a:p>
            <a:pPr lvl="1"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sz="2000" b="1" dirty="0" smtClean="0">
                <a:solidFill>
                  <a:srgbClr val="0070C0"/>
                </a:solidFill>
              </a:rPr>
              <a:t>Two factors</a:t>
            </a:r>
          </a:p>
          <a:p>
            <a:pPr lvl="2" eaLnBrk="1" hangingPunct="1">
              <a:lnSpc>
                <a:spcPct val="90000"/>
              </a:lnSpc>
              <a:buSzPct val="120000"/>
            </a:pPr>
            <a:r>
              <a:rPr lang="en-US" sz="1800" b="1" dirty="0" smtClean="0">
                <a:solidFill>
                  <a:srgbClr val="0070C0"/>
                </a:solidFill>
              </a:rPr>
              <a:t>Concern for production</a:t>
            </a:r>
          </a:p>
          <a:p>
            <a:pPr lvl="3" eaLnBrk="1" hangingPunct="1">
              <a:lnSpc>
                <a:spcPct val="90000"/>
              </a:lnSpc>
              <a:buClr>
                <a:srgbClr val="0070C0"/>
              </a:buClr>
              <a:buSzPct val="90000"/>
            </a:pPr>
            <a:r>
              <a:rPr lang="en-US" sz="1600" dirty="0" smtClean="0">
                <a:solidFill>
                  <a:schemeClr val="tx1"/>
                </a:solidFill>
              </a:rPr>
              <a:t>How a leader is concerned with achieving </a:t>
            </a:r>
            <a:r>
              <a:rPr lang="en-US" sz="1600" dirty="0" smtClean="0">
                <a:solidFill>
                  <a:srgbClr val="0070C0"/>
                </a:solidFill>
              </a:rPr>
              <a:t>organizational tasks</a:t>
            </a:r>
          </a:p>
          <a:p>
            <a:pPr lvl="2" eaLnBrk="1" hangingPunct="1">
              <a:lnSpc>
                <a:spcPct val="90000"/>
              </a:lnSpc>
              <a:buSzPct val="120000"/>
            </a:pPr>
            <a:r>
              <a:rPr lang="en-US" sz="1800" b="1" dirty="0" smtClean="0">
                <a:solidFill>
                  <a:srgbClr val="0070C0"/>
                </a:solidFill>
              </a:rPr>
              <a:t>Concern for people</a:t>
            </a:r>
          </a:p>
          <a:p>
            <a:pPr lvl="3" eaLnBrk="1" hangingPunct="1">
              <a:lnSpc>
                <a:spcPct val="90000"/>
              </a:lnSpc>
              <a:buClr>
                <a:srgbClr val="0070C0"/>
              </a:buClr>
              <a:buSzPct val="90000"/>
            </a:pPr>
            <a:r>
              <a:rPr lang="en-US" sz="1600" dirty="0" smtClean="0">
                <a:solidFill>
                  <a:schemeClr val="tx1"/>
                </a:solidFill>
              </a:rPr>
              <a:t>How a leader attends to the members of the organization who are trying to achieve its goals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3431" y="1976735"/>
            <a:ext cx="2144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Development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81999" y="1976735"/>
            <a:ext cx="1434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Purpose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382000" cy="457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Authority-Compliance (9,1)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66700" y="2438400"/>
            <a:ext cx="3771900" cy="16764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SzPct val="100000"/>
            </a:pPr>
            <a:r>
              <a:rPr lang="en-US" sz="2000" dirty="0" smtClean="0"/>
              <a:t>Efficiency in operations results from arranging conditions of work such that human interference is minimal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343400" y="2438400"/>
            <a:ext cx="4572000" cy="35814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  <a:buSzPct val="100000"/>
            </a:pPr>
            <a:r>
              <a:rPr lang="en-US" sz="2000" b="1" i="1" dirty="0" smtClean="0">
                <a:latin typeface="+mn-lt"/>
              </a:rPr>
              <a:t>Heavy </a:t>
            </a:r>
            <a:r>
              <a:rPr lang="en-US" sz="2000" dirty="0" smtClean="0">
                <a:latin typeface="+mn-lt"/>
              </a:rPr>
              <a:t>emphasis on task and job requirements and </a:t>
            </a:r>
            <a:r>
              <a:rPr lang="en-US" sz="2000" i="1" dirty="0" smtClean="0">
                <a:latin typeface="+mn-lt"/>
              </a:rPr>
              <a:t>less </a:t>
            </a:r>
            <a:r>
              <a:rPr lang="en-US" sz="2000" dirty="0" smtClean="0">
                <a:latin typeface="+mn-lt"/>
              </a:rPr>
              <a:t>emphasis on people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  <a:buSzPct val="100000"/>
            </a:pPr>
            <a:r>
              <a:rPr lang="en-US" sz="2000" dirty="0" smtClean="0">
                <a:latin typeface="+mn-lt"/>
              </a:rPr>
              <a:t>Communicating with subordinates mainly for task instructions 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  <a:buSzPct val="100000"/>
            </a:pPr>
            <a:r>
              <a:rPr lang="en-US" sz="2000" b="1" i="1" dirty="0" smtClean="0">
                <a:latin typeface="+mn-lt"/>
              </a:rPr>
              <a:t>Results driven </a:t>
            </a:r>
            <a:r>
              <a:rPr lang="en-US" sz="2000" b="1" i="1" dirty="0">
                <a:latin typeface="+mn-lt"/>
              </a:rPr>
              <a:t>–</a:t>
            </a:r>
            <a:r>
              <a:rPr lang="en-US" sz="2000" i="1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people regarded as tools to that end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  <a:buSzPct val="100000"/>
            </a:pPr>
            <a:r>
              <a:rPr lang="en-US" sz="2000" b="1" i="1" dirty="0" smtClean="0">
                <a:latin typeface="+mn-lt"/>
              </a:rPr>
              <a:t>9,1 leaders</a:t>
            </a:r>
            <a:r>
              <a:rPr lang="en-US" sz="2000" b="1" dirty="0" smtClean="0">
                <a:latin typeface="+mn-lt"/>
              </a:rPr>
              <a:t> –</a:t>
            </a:r>
            <a:r>
              <a:rPr lang="en-US" sz="2000" dirty="0" smtClean="0">
                <a:latin typeface="+mn-lt"/>
              </a:rPr>
              <a:t> seen as controlling, demanding, hard-driving, &amp; overpowering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38800" y="1748135"/>
            <a:ext cx="1842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Role Focus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58497" y="1748135"/>
            <a:ext cx="1618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Definition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2665</TotalTime>
  <Words>1523</Words>
  <Application>Microsoft Office PowerPoint</Application>
  <PresentationFormat>On-screen Show (4:3)</PresentationFormat>
  <Paragraphs>182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1_Custom Design</vt:lpstr>
      <vt:lpstr>PowerPoint Presentation</vt:lpstr>
      <vt:lpstr>Overview</vt:lpstr>
      <vt:lpstr>Behavioral Approach Description</vt:lpstr>
      <vt:lpstr>Ohio State Studies</vt:lpstr>
      <vt:lpstr>Ohio State Studies, cont’d.</vt:lpstr>
      <vt:lpstr>University of Michigan Studies</vt:lpstr>
      <vt:lpstr>Blake &amp; Mouton’s Grid</vt:lpstr>
      <vt:lpstr>Historical Perspective Blake &amp; Mouton’s Managerial Leadership Grid</vt:lpstr>
      <vt:lpstr>Authority-Compliance (9,1)</vt:lpstr>
      <vt:lpstr>Country Club (1,9)</vt:lpstr>
      <vt:lpstr>Impoverished (1,1)</vt:lpstr>
      <vt:lpstr>Middle-of-the-Road (5,5)</vt:lpstr>
      <vt:lpstr>Team (9,9)</vt:lpstr>
      <vt:lpstr>Paternalism / Maternalism</vt:lpstr>
      <vt:lpstr>Opportunism</vt:lpstr>
      <vt:lpstr>How Does the Behavioral Approach Work?</vt:lpstr>
      <vt:lpstr>Behavioral Approach</vt:lpstr>
      <vt:lpstr>Strengths</vt:lpstr>
      <vt:lpstr>Criticisms</vt:lpstr>
      <vt:lpstr>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Virginia Gregory</dc:creator>
  <cp:lastModifiedBy>Bierach, Katie</cp:lastModifiedBy>
  <cp:revision>226</cp:revision>
  <dcterms:created xsi:type="dcterms:W3CDTF">2000-11-13T21:29:08Z</dcterms:created>
  <dcterms:modified xsi:type="dcterms:W3CDTF">2015-02-23T23:44:21Z</dcterms:modified>
</cp:coreProperties>
</file>