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78" r:id="rId4"/>
    <p:sldId id="287" r:id="rId5"/>
    <p:sldId id="279" r:id="rId6"/>
    <p:sldId id="289" r:id="rId7"/>
    <p:sldId id="296" r:id="rId8"/>
    <p:sldId id="280" r:id="rId9"/>
    <p:sldId id="281" r:id="rId10"/>
    <p:sldId id="282" r:id="rId11"/>
    <p:sldId id="283" r:id="rId12"/>
    <p:sldId id="284" r:id="rId13"/>
    <p:sldId id="274" r:id="rId14"/>
    <p:sldId id="275" r:id="rId15"/>
    <p:sldId id="294" r:id="rId16"/>
    <p:sldId id="293" r:id="rId17"/>
    <p:sldId id="276" r:id="rId18"/>
    <p:sldId id="290" r:id="rId19"/>
    <p:sldId id="277" r:id="rId20"/>
    <p:sldId id="291" r:id="rId21"/>
    <p:sldId id="285" r:id="rId22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6800"/>
    <a:srgbClr val="006C00"/>
    <a:srgbClr val="6699FF"/>
    <a:srgbClr val="660066"/>
    <a:srgbClr val="6666FF"/>
    <a:srgbClr val="0033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92" autoAdjust="0"/>
    <p:restoredTop sz="98943" autoAdjust="0"/>
  </p:normalViewPr>
  <p:slideViewPr>
    <p:cSldViewPr>
      <p:cViewPr>
        <p:scale>
          <a:sx n="66" d="100"/>
          <a:sy n="66" d="100"/>
        </p:scale>
        <p:origin x="-54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54" y="-90"/>
      </p:cViewPr>
      <p:guideLst>
        <p:guide orient="horz" pos="2872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56726BB7-4D6D-47F8-B79F-88B32577F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33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097483ED-ED6F-48AC-9790-A3DA839DA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C2B6CC-D7EE-4772-BB44-64D146CF4E28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20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718037-8675-4E98-B7A0-835E7FEDCC7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-"/>
            </a:pPr>
            <a:endParaRPr lang="en-US" sz="18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F86984-E406-43EF-A620-41328ABACBDF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8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546C1F-A567-467A-84ED-7899DBC8E89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381000"/>
            <a:ext cx="4468812" cy="33528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038600"/>
            <a:ext cx="5334000" cy="4495800"/>
          </a:xfrm>
          <a:noFill/>
        </p:spPr>
        <p:txBody>
          <a:bodyPr/>
          <a:lstStyle/>
          <a:p>
            <a:endParaRPr lang="en-US" sz="18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AC6052-46FC-44FE-BF47-6C2089DB8499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758EAC-54CE-4E6C-A67F-694D067C2E1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B579E3-3F46-40A6-94CD-C1879A45BB3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379413"/>
            <a:ext cx="4471987" cy="3354387"/>
          </a:xfrm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191000"/>
            <a:ext cx="5257800" cy="4583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 </a:t>
            </a:r>
            <a:endParaRPr lang="en-US" sz="10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0C0FFC-2166-48BD-91EE-DF381498BF83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22388" y="379413"/>
            <a:ext cx="4573587" cy="3430587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733800"/>
            <a:ext cx="5334000" cy="4484688"/>
          </a:xfrm>
          <a:noFill/>
        </p:spPr>
        <p:txBody>
          <a:bodyPr/>
          <a:lstStyle/>
          <a:p>
            <a:r>
              <a:rPr lang="en-US" sz="1800" smtClean="0"/>
              <a:t>  </a:t>
            </a:r>
            <a:endParaRPr lang="en-US" sz="10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94D6E1-1905-4685-8512-3EF2627AFCD1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99AE19-8D85-4A5A-B1BF-C042158FF91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BC18A4-93A4-492E-8A5A-109DA336225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8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6393EE-D8DD-400A-968E-347E6AEBA759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11E70-75C6-4617-AE90-81EBEA435E0D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6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4A9C08-0ADB-4D2B-B162-D11368271679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46EC05-7F50-44EA-A1BD-09C09EB4E4A4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22C22F-1F96-427F-9E8E-BB09F5D1F342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1FDC9E-F7B6-4F7C-8F01-0BB861AF28E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z="1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274C8B-61EC-40A4-B222-164C589B22C2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3346D4-478D-4692-9B40-CA87134A65F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F3604C-1082-4A03-BEE6-2BE68276E949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8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091066-6B23-447D-BF68-51306C7E7283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8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Box 10"/>
          <p:cNvSpPr txBox="1"/>
          <p:nvPr userDrawn="1"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10"/>
          <p:cNvSpPr txBox="1"/>
          <p:nvPr userDrawn="1"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10"/>
          <p:cNvSpPr txBox="1"/>
          <p:nvPr userDrawn="1"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794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073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073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Box 10"/>
          <p:cNvSpPr txBox="1"/>
          <p:nvPr userDrawn="1"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458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Box 10"/>
          <p:cNvSpPr txBox="1"/>
          <p:nvPr userDrawn="1"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610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10"/>
          <p:cNvSpPr txBox="1"/>
          <p:nvPr userDrawn="1"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144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382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Northouse - Leadership: Theory and Practice, Seventh Edition © 2016 SAGE Publications, Inc.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0" r:id="rId2"/>
    <p:sldLayoutId id="2147483691" r:id="rId3"/>
    <p:sldLayoutId id="2147483692" r:id="rId4"/>
    <p:sldLayoutId id="2147483693" r:id="rId5"/>
    <p:sldLayoutId id="2147483699" r:id="rId6"/>
    <p:sldLayoutId id="2147483694" r:id="rId7"/>
    <p:sldLayoutId id="2147483706" r:id="rId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i="1" kern="1200">
          <a:solidFill>
            <a:schemeClr val="tx1"/>
          </a:solidFill>
          <a:latin typeface="+mj-lt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85000"/>
        <a:buFont typeface="Wingdings 2" pitchFamily="18" charset="2"/>
        <a:buChar char="÷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90000"/>
        <a:buFont typeface="Wingdings 2" pitchFamily="18" charset="2"/>
        <a:buChar char="®"/>
        <a:defRPr sz="2800" kern="1200">
          <a:solidFill>
            <a:srgbClr val="00669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C00"/>
        </a:buClr>
        <a:buFont typeface="Arial" charset="0"/>
        <a:buChar char="•"/>
        <a:defRPr sz="2400" kern="1200">
          <a:solidFill>
            <a:srgbClr val="00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C00"/>
        </a:buClr>
        <a:buSzPct val="100000"/>
        <a:buFont typeface="Wingdings" pitchFamily="2" charset="2"/>
        <a:buChar char="§"/>
        <a:defRPr sz="2000" kern="1200">
          <a:solidFill>
            <a:srgbClr val="00669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C00"/>
        </a:buClr>
        <a:buFont typeface="Arial" charset="0"/>
        <a:buChar char="»"/>
        <a:defRPr sz="2000" kern="1200">
          <a:solidFill>
            <a:srgbClr val="0066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10"/>
          <p:cNvSpPr>
            <a:spLocks noChangeArrowheads="1"/>
          </p:cNvSpPr>
          <p:nvPr/>
        </p:nvSpPr>
        <p:spPr bwMode="auto">
          <a:xfrm>
            <a:off x="2133600" y="3733800"/>
            <a:ext cx="5638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 sz="3200">
              <a:solidFill>
                <a:srgbClr val="800080"/>
              </a:solidFill>
              <a:cs typeface="Times New Roman" pitchFamily="18" charset="0"/>
            </a:endParaRPr>
          </a:p>
          <a:p>
            <a:pPr eaLnBrk="0" hangingPunct="0"/>
            <a:endParaRPr lang="en-US" sz="3200">
              <a:solidFill>
                <a:srgbClr val="80008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2484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Chapter 5: Situational Approach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685800"/>
          </a:xfrm>
        </p:spPr>
        <p:txBody>
          <a:bodyPr/>
          <a:lstStyle/>
          <a:p>
            <a:pPr algn="ctr" eaLnBrk="1" hangingPunct="1"/>
            <a:r>
              <a:rPr lang="en-US" sz="3200" b="1" dirty="0" smtClean="0"/>
              <a:t>S3 - Supporting Style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818650"/>
            <a:ext cx="8534400" cy="2477601"/>
          </a:xfr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sz="2800" dirty="0" smtClean="0">
                <a:cs typeface="Calibri" pitchFamily="34" charset="0"/>
              </a:rPr>
              <a:t>Leader does NOT focus solely on goals; uses supportive behaviors to bring out employee skills in accomplishing tasks</a:t>
            </a:r>
          </a:p>
          <a:p>
            <a:pPr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sz="2800" dirty="0" smtClean="0">
                <a:cs typeface="Calibri" pitchFamily="34" charset="0"/>
              </a:rPr>
              <a:t>Leader delegates day-to-day decision-making control but is available to facilitate problem solving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382000" cy="5334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S4 - Delegating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2080260"/>
            <a:ext cx="8534400" cy="2831544"/>
          </a:xfr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006699"/>
              </a:buClr>
              <a:defRPr/>
            </a:pPr>
            <a:r>
              <a:rPr lang="en-US" sz="2400" dirty="0" smtClean="0">
                <a:cs typeface="Calibri" pitchFamily="34" charset="0"/>
              </a:rPr>
              <a:t>Leader offers LESS task input and social support; facilitates subordinates’ confidence and motivation in relation to the task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006699"/>
              </a:buClr>
              <a:defRPr/>
            </a:pPr>
            <a:r>
              <a:rPr lang="en-US" sz="2400" dirty="0" smtClean="0">
                <a:cs typeface="Calibri" pitchFamily="34" charset="0"/>
              </a:rPr>
              <a:t>Leader lessens involvement in planning, control of details, and goal clarification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006699"/>
              </a:buClr>
              <a:defRPr/>
            </a:pPr>
            <a:r>
              <a:rPr lang="en-US" sz="2400" dirty="0" smtClean="0">
                <a:cs typeface="Calibri" pitchFamily="34" charset="0"/>
              </a:rPr>
              <a:t>Gives subordinates control and refrains from intervention and unneeded social support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914400"/>
            <a:ext cx="8610600" cy="4572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Levels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828800"/>
            <a:ext cx="8305800" cy="2692400"/>
          </a:xfrm>
        </p:spPr>
        <p:txBody>
          <a:bodyPr/>
          <a:lstStyle/>
          <a:p>
            <a:pPr marL="168275" indent="4763" eaLnBrk="1" hangingPunct="1">
              <a:buFont typeface="Wingdings 2" pitchFamily="18" charset="2"/>
              <a:buNone/>
            </a:pPr>
            <a:r>
              <a:rPr lang="en-US" dirty="0" smtClean="0"/>
              <a:t>The degree to which followers have the </a:t>
            </a:r>
            <a:r>
              <a:rPr lang="en-US" b="1" i="1" dirty="0" smtClean="0"/>
              <a:t>competence </a:t>
            </a:r>
            <a:r>
              <a:rPr lang="en-US" dirty="0" smtClean="0"/>
              <a:t>and </a:t>
            </a:r>
            <a:r>
              <a:rPr lang="en-US" b="1" i="1" dirty="0" smtClean="0"/>
              <a:t>commitment </a:t>
            </a:r>
            <a:r>
              <a:rPr lang="en-US" dirty="0" smtClean="0"/>
              <a:t>necessary to accomplish a given task or activity</a:t>
            </a:r>
          </a:p>
        </p:txBody>
      </p:sp>
      <p:sp>
        <p:nvSpPr>
          <p:cNvPr id="32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2438400"/>
            <a:ext cx="5638800" cy="2819400"/>
          </a:xfrm>
        </p:spPr>
        <p:txBody>
          <a:bodyPr/>
          <a:lstStyle/>
          <a:p>
            <a:pPr marL="342900" indent="-342900" algn="l" eaLnBrk="1" hangingPunct="1"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Focus of Situational Approach</a:t>
            </a:r>
          </a:p>
          <a:p>
            <a:pPr marL="342900" indent="-342900" algn="l" eaLnBrk="1" hangingPunct="1"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Strengths</a:t>
            </a:r>
          </a:p>
          <a:p>
            <a:pPr marL="342900" indent="-342900" algn="l" eaLnBrk="1" hangingPunct="1"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Criticisms</a:t>
            </a:r>
          </a:p>
          <a:p>
            <a:pPr marL="342900" indent="-342900" algn="l" eaLnBrk="1" hangingPunct="1"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838200"/>
            <a:ext cx="868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hangingPunct="0">
              <a:defRPr/>
            </a:pPr>
            <a:r>
              <a:rPr lang="en-US" sz="3200" b="1" i="1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How Does the Situational Approach Work?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8382000" cy="3810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Situational Approach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2209800"/>
            <a:ext cx="4800600" cy="40386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r>
              <a:rPr lang="en-US" sz="2200" dirty="0" smtClean="0">
                <a:latin typeface="+mn-lt"/>
                <a:ea typeface="Calibri" pitchFamily="34" charset="0"/>
                <a:cs typeface="Calibri" pitchFamily="34" charset="0"/>
              </a:rPr>
              <a:t>Assumes that subordinates </a:t>
            </a:r>
            <a:r>
              <a:rPr lang="en-US" sz="2200" b="1" i="1" dirty="0" smtClean="0">
                <a:latin typeface="+mn-lt"/>
                <a:ea typeface="Calibri" pitchFamily="34" charset="0"/>
                <a:cs typeface="Calibri" pitchFamily="34" charset="0"/>
              </a:rPr>
              <a:t>vacillate</a:t>
            </a:r>
            <a:r>
              <a:rPr lang="en-US" sz="2200" dirty="0" smtClean="0">
                <a:latin typeface="+mn-lt"/>
                <a:ea typeface="Calibri" pitchFamily="34" charset="0"/>
                <a:cs typeface="Calibri" pitchFamily="34" charset="0"/>
              </a:rPr>
              <a:t> along the developmental continuum of competence and commitment</a:t>
            </a:r>
          </a:p>
          <a:p>
            <a:pPr eaLnBrk="1" hangingPunct="1">
              <a:buClr>
                <a:srgbClr val="0070C0"/>
              </a:buClr>
            </a:pPr>
            <a:r>
              <a:rPr lang="en-US" sz="2200" dirty="0" smtClean="0">
                <a:latin typeface="+mn-lt"/>
                <a:ea typeface="Calibri" pitchFamily="34" charset="0"/>
                <a:cs typeface="Calibri" pitchFamily="34" charset="0"/>
              </a:rPr>
              <a:t>Leader effectiveness           depends on -</a:t>
            </a:r>
          </a:p>
          <a:p>
            <a:pPr lvl="1" eaLnBrk="1" hangingPunct="1">
              <a:buClr>
                <a:srgbClr val="0070C0"/>
              </a:buClr>
            </a:pPr>
            <a:r>
              <a:rPr lang="en-US" sz="2200" b="1" i="1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assessing</a:t>
            </a:r>
            <a:r>
              <a:rPr lang="en-US" sz="22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 subordinate’s developmental position, and </a:t>
            </a:r>
          </a:p>
          <a:p>
            <a:pPr lvl="1" eaLnBrk="1" hangingPunct="1">
              <a:buClr>
                <a:srgbClr val="0070C0"/>
              </a:buClr>
            </a:pPr>
            <a:r>
              <a:rPr lang="en-US" sz="2200" b="1" i="1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adapting</a:t>
            </a:r>
            <a:r>
              <a:rPr lang="en-US" sz="22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 his/her leadership style to </a:t>
            </a:r>
            <a:r>
              <a:rPr lang="en-US" sz="2200" b="1" i="1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match </a:t>
            </a:r>
            <a:r>
              <a:rPr lang="en-US" sz="22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subordinate developmental level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sz="half" idx="2"/>
          </p:nvPr>
        </p:nvSpPr>
        <p:spPr>
          <a:xfrm>
            <a:off x="5181600" y="2057400"/>
            <a:ext cx="3695700" cy="32766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dirty="0" smtClean="0">
                <a:latin typeface="+mn-lt"/>
              </a:rPr>
              <a:t>   “The situational approach requires leaders to demonstrate a strong degree of flexibility.”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1676400"/>
            <a:ext cx="1228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Arial Rounded MT Bold" pitchFamily="34" charset="0"/>
                <a:cs typeface="Calibri" pitchFamily="34" charset="0"/>
              </a:rPr>
              <a:t>Focus</a:t>
            </a:r>
            <a:endParaRPr lang="en-US" sz="2800" b="1" dirty="0">
              <a:solidFill>
                <a:srgbClr val="0070C0"/>
              </a:solidFill>
              <a:latin typeface="Arial Rounded MT Bold" pitchFamily="34" charset="0"/>
              <a:cs typeface="Calibri" pitchFamily="34" charset="0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1068"/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8686800" cy="381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latin typeface="+mj-lt"/>
              </a:rPr>
              <a:t>How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dirty="0" smtClean="0">
                <a:latin typeface="+mj-lt"/>
              </a:rPr>
              <a:t>Does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dirty="0" smtClean="0">
                <a:latin typeface="+mj-lt"/>
              </a:rPr>
              <a:t>The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dirty="0" smtClean="0">
                <a:latin typeface="+mj-lt"/>
              </a:rPr>
              <a:t>Situational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dirty="0" smtClean="0">
                <a:latin typeface="+mj-lt"/>
              </a:rPr>
              <a:t>Approach Work?</a:t>
            </a:r>
          </a:p>
        </p:txBody>
      </p:sp>
      <p:sp>
        <p:nvSpPr>
          <p:cNvPr id="93211" name="Text Box 1051"/>
          <p:cNvSpPr txBox="1">
            <a:spLocks noChangeArrowheads="1"/>
          </p:cNvSpPr>
          <p:nvPr/>
        </p:nvSpPr>
        <p:spPr bwMode="auto">
          <a:xfrm>
            <a:off x="5257800" y="3429000"/>
            <a:ext cx="227647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>
              <a:solidFill>
                <a:srgbClr val="FFCC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10" name="Text Box 1061"/>
          <p:cNvSpPr txBox="1">
            <a:spLocks noChangeArrowheads="1"/>
          </p:cNvSpPr>
          <p:nvPr/>
        </p:nvSpPr>
        <p:spPr bwMode="auto">
          <a:xfrm>
            <a:off x="381000" y="1447800"/>
            <a:ext cx="868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 b="1" dirty="0">
                <a:latin typeface="+mn-lt"/>
                <a:ea typeface="Calibri" pitchFamily="34" charset="0"/>
                <a:cs typeface="Calibri" pitchFamily="34" charset="0"/>
              </a:rPr>
              <a:t>Using </a:t>
            </a:r>
            <a:r>
              <a:rPr lang="en-US" sz="2000" b="1" dirty="0" smtClean="0">
                <a:latin typeface="+mn-lt"/>
                <a:ea typeface="Calibri" pitchFamily="34" charset="0"/>
                <a:cs typeface="Calibri" pitchFamily="34" charset="0"/>
              </a:rPr>
              <a:t>SLII</a:t>
            </a:r>
            <a:r>
              <a:rPr lang="en-US" sz="2000" b="1" baseline="30000" dirty="0" smtClean="0">
                <a:latin typeface="+mn-lt"/>
                <a:ea typeface="Calibri" pitchFamily="34" charset="0"/>
                <a:cs typeface="Calibri" pitchFamily="34" charset="0"/>
              </a:rPr>
              <a:t>®</a:t>
            </a:r>
            <a:r>
              <a:rPr lang="en-US" sz="2000" b="1" dirty="0" smtClean="0">
                <a:latin typeface="+mn-lt"/>
                <a:ea typeface="Calibri" pitchFamily="34" charset="0"/>
                <a:cs typeface="Calibri" pitchFamily="34" charset="0"/>
              </a:rPr>
              <a:t> </a:t>
            </a:r>
            <a:r>
              <a:rPr lang="en-US" sz="2000" b="1" dirty="0">
                <a:latin typeface="+mn-lt"/>
                <a:ea typeface="Calibri" pitchFamily="34" charset="0"/>
                <a:cs typeface="Calibri" pitchFamily="34" charset="0"/>
              </a:rPr>
              <a:t>model</a:t>
            </a:r>
            <a:r>
              <a:rPr lang="en-US" sz="2000" dirty="0">
                <a:latin typeface="+mn-lt"/>
                <a:ea typeface="Calibri" pitchFamily="34" charset="0"/>
                <a:cs typeface="Calibri" pitchFamily="34" charset="0"/>
              </a:rPr>
              <a:t> – </a:t>
            </a:r>
            <a:r>
              <a:rPr lang="en-US" sz="2000" b="1" dirty="0">
                <a:latin typeface="+mn-lt"/>
                <a:ea typeface="Calibri" pitchFamily="34" charset="0"/>
                <a:cs typeface="Calibri" pitchFamily="34" charset="0"/>
              </a:rPr>
              <a:t>In any given situation the </a:t>
            </a:r>
            <a:r>
              <a:rPr lang="en-US" sz="2000" b="1" dirty="0" smtClean="0">
                <a:latin typeface="+mn-lt"/>
                <a:ea typeface="Calibri" pitchFamily="34" charset="0"/>
                <a:cs typeface="Calibri" pitchFamily="34" charset="0"/>
              </a:rPr>
              <a:t>leader </a:t>
            </a:r>
            <a:r>
              <a:rPr lang="en-US" sz="2000" b="1" dirty="0">
                <a:latin typeface="+mn-lt"/>
                <a:ea typeface="Calibri" pitchFamily="34" charset="0"/>
                <a:cs typeface="Calibri" pitchFamily="34" charset="0"/>
              </a:rPr>
              <a:t>has </a:t>
            </a:r>
            <a:r>
              <a:rPr lang="en-US" sz="2000" b="1" dirty="0" smtClean="0">
                <a:latin typeface="+mn-lt"/>
                <a:ea typeface="Calibri" pitchFamily="34" charset="0"/>
                <a:cs typeface="Calibri" pitchFamily="34" charset="0"/>
              </a:rPr>
              <a:t>two </a:t>
            </a:r>
            <a:r>
              <a:rPr lang="en-US" sz="2000" b="1" dirty="0">
                <a:latin typeface="+mn-lt"/>
                <a:ea typeface="Calibri" pitchFamily="34" charset="0"/>
                <a:cs typeface="Calibri" pitchFamily="34" charset="0"/>
              </a:rPr>
              <a:t>tasks: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5287" y="1915180"/>
            <a:ext cx="16319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Arial Rounded MT Bold" pitchFamily="34" charset="0"/>
                <a:cs typeface="Calibri" pitchFamily="34" charset="0"/>
              </a:rPr>
              <a:t>1st Task</a:t>
            </a:r>
            <a:endParaRPr lang="en-US" sz="2800" b="1" dirty="0">
              <a:solidFill>
                <a:srgbClr val="0070C0"/>
              </a:solidFill>
              <a:latin typeface="Arial Rounded MT Bold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57952" y="1915180"/>
            <a:ext cx="1750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Arial Rounded MT Bold" pitchFamily="34" charset="0"/>
                <a:cs typeface="Calibri" pitchFamily="34" charset="0"/>
              </a:rPr>
              <a:t>2nd Task</a:t>
            </a:r>
            <a:endParaRPr lang="en-US" sz="2800" b="1" dirty="0">
              <a:solidFill>
                <a:srgbClr val="0070C0"/>
              </a:solidFill>
              <a:latin typeface="Arial Rounded MT Bold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2493526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200" b="1" dirty="0" smtClean="0">
                <a:latin typeface="+mn-lt"/>
                <a:cs typeface="Calibri" pitchFamily="34" charset="0"/>
              </a:rPr>
              <a:t>Diagnose the Situation</a:t>
            </a:r>
          </a:p>
          <a:p>
            <a:pPr eaLnBrk="0" hangingPunct="0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000" dirty="0" smtClean="0">
                <a:latin typeface="+mn-lt"/>
                <a:cs typeface="Calibri" pitchFamily="34" charset="0"/>
              </a:rPr>
              <a:t>Identify  the developmental level of employee</a:t>
            </a:r>
          </a:p>
          <a:p>
            <a:pPr eaLnBrk="0" hangingPunct="0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200" b="1" i="1" dirty="0" smtClean="0">
                <a:latin typeface="+mn-lt"/>
                <a:cs typeface="Calibri" pitchFamily="34" charset="0"/>
              </a:rPr>
              <a:t>Ask questions like:</a:t>
            </a:r>
            <a:endParaRPr lang="en-US" sz="2200" b="1" dirty="0" smtClean="0">
              <a:latin typeface="+mn-lt"/>
              <a:cs typeface="Calibri" pitchFamily="34" charset="0"/>
            </a:endParaRPr>
          </a:p>
          <a:p>
            <a:pPr marL="288925" lvl="1" indent="-168275" eaLnBrk="0" hangingPunct="0">
              <a:spcBef>
                <a:spcPts val="0"/>
              </a:spcBef>
              <a:spcAft>
                <a:spcPts val="600"/>
              </a:spcAft>
              <a:buSzPct val="90000"/>
              <a:buFontTx/>
              <a:buChar char="•"/>
              <a:defRPr/>
            </a:pPr>
            <a:r>
              <a:rPr lang="en-US" sz="2000" dirty="0" smtClean="0">
                <a:latin typeface="+mn-lt"/>
                <a:cs typeface="Calibri" pitchFamily="34" charset="0"/>
              </a:rPr>
              <a:t>What is the task subordinates  are being asked to perform? </a:t>
            </a:r>
          </a:p>
          <a:p>
            <a:pPr marL="288925" lvl="1" indent="-168275" eaLnBrk="0" hangingPunct="0">
              <a:spcBef>
                <a:spcPts val="0"/>
              </a:spcBef>
              <a:spcAft>
                <a:spcPts val="600"/>
              </a:spcAft>
              <a:buSzPct val="90000"/>
              <a:buFontTx/>
              <a:buChar char="•"/>
              <a:defRPr/>
            </a:pPr>
            <a:r>
              <a:rPr lang="en-US" sz="2000" dirty="0" smtClean="0">
                <a:latin typeface="+mn-lt"/>
                <a:cs typeface="Calibri" pitchFamily="34" charset="0"/>
              </a:rPr>
              <a:t>How complicated is it?</a:t>
            </a:r>
          </a:p>
          <a:p>
            <a:pPr marL="288925" lvl="1" indent="-168275" eaLnBrk="0" hangingPunct="0">
              <a:spcBef>
                <a:spcPts val="0"/>
              </a:spcBef>
              <a:spcAft>
                <a:spcPts val="600"/>
              </a:spcAft>
              <a:buSzPct val="90000"/>
              <a:buFontTx/>
              <a:buChar char="•"/>
              <a:defRPr/>
            </a:pPr>
            <a:r>
              <a:rPr lang="en-US" sz="2000" dirty="0" smtClean="0">
                <a:latin typeface="+mn-lt"/>
                <a:cs typeface="Calibri" pitchFamily="34" charset="0"/>
              </a:rPr>
              <a:t>What is their skill set?</a:t>
            </a:r>
          </a:p>
          <a:p>
            <a:pPr marL="288925" lvl="1" indent="-168275" eaLnBrk="0" hangingPunct="0">
              <a:spcBef>
                <a:spcPts val="0"/>
              </a:spcBef>
              <a:spcAft>
                <a:spcPts val="600"/>
              </a:spcAft>
              <a:buSzPct val="90000"/>
              <a:buFontTx/>
              <a:buChar char="•"/>
              <a:defRPr/>
            </a:pPr>
            <a:r>
              <a:rPr lang="en-US" sz="2000" dirty="0" smtClean="0">
                <a:latin typeface="+mn-lt"/>
                <a:cs typeface="Calibri" pitchFamily="34" charset="0"/>
              </a:rPr>
              <a:t>Do they have the desire to complete the job?</a:t>
            </a:r>
            <a:endParaRPr lang="en-US" sz="2000" dirty="0">
              <a:latin typeface="+mn-lt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57800" y="2489299"/>
            <a:ext cx="37338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spcAft>
                <a:spcPts val="1200"/>
              </a:spcAft>
              <a:defRPr/>
            </a:pPr>
            <a:r>
              <a:rPr lang="en-US" sz="2200" b="1" dirty="0" smtClean="0">
                <a:latin typeface="+mn-lt"/>
                <a:cs typeface="Calibri" pitchFamily="34" charset="0"/>
              </a:rPr>
              <a:t>Adapt Style</a:t>
            </a:r>
          </a:p>
          <a:p>
            <a:pPr eaLnBrk="0" hangingPunct="0">
              <a:spcAft>
                <a:spcPts val="1200"/>
              </a:spcAft>
              <a:defRPr/>
            </a:pPr>
            <a:r>
              <a:rPr lang="en-US" sz="2000" dirty="0" smtClean="0">
                <a:latin typeface="+mn-lt"/>
                <a:cs typeface="Calibri" pitchFamily="34" charset="0"/>
              </a:rPr>
              <a:t>To prescribed Leadership style in the </a:t>
            </a:r>
            <a:r>
              <a:rPr lang="en-US" sz="2000" dirty="0" smtClean="0">
                <a:latin typeface="+mn-lt"/>
                <a:cs typeface="Calibri" pitchFamily="34" charset="0"/>
              </a:rPr>
              <a:t>SLII</a:t>
            </a:r>
            <a:r>
              <a:rPr lang="en-US" sz="2000" b="1" baseline="30000" dirty="0">
                <a:ea typeface="Calibri" pitchFamily="34" charset="0"/>
                <a:cs typeface="Calibri" pitchFamily="34" charset="0"/>
              </a:rPr>
              <a:t> ®</a:t>
            </a:r>
            <a:r>
              <a:rPr lang="en-US" sz="2000" dirty="0" smtClean="0">
                <a:latin typeface="+mn-lt"/>
                <a:cs typeface="Calibri" pitchFamily="34" charset="0"/>
              </a:rPr>
              <a:t> </a:t>
            </a:r>
            <a:r>
              <a:rPr lang="en-US" sz="2000" dirty="0" smtClean="0">
                <a:latin typeface="+mn-lt"/>
                <a:cs typeface="Calibri" pitchFamily="34" charset="0"/>
              </a:rPr>
              <a:t>model</a:t>
            </a:r>
          </a:p>
          <a:p>
            <a:pPr marL="347663" lvl="1" indent="-169863" eaLnBrk="0" hangingPunct="0">
              <a:spcAft>
                <a:spcPts val="1200"/>
              </a:spcAft>
              <a:buSzPct val="90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  <a:cs typeface="Calibri" pitchFamily="34" charset="0"/>
              </a:rPr>
              <a:t>Leadership style must correspond to the employee’s development level</a:t>
            </a:r>
            <a:endParaRPr lang="en-US" sz="2000" dirty="0">
              <a:latin typeface="+mn-lt"/>
              <a:cs typeface="Calibri" pitchFamily="34" charset="0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4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8763000" cy="533400"/>
          </a:xfrm>
        </p:spPr>
        <p:txBody>
          <a:bodyPr anchor="t"/>
          <a:lstStyle/>
          <a:p>
            <a:pPr eaLnBrk="1" hangingPunct="1"/>
            <a:r>
              <a:rPr lang="en-US" sz="3200" b="1" dirty="0" smtClean="0">
                <a:latin typeface="+mj-lt"/>
              </a:rPr>
              <a:t>How Does the Situational Approach Work?</a:t>
            </a:r>
            <a:br>
              <a:rPr lang="en-US" sz="3200" b="1" dirty="0" smtClean="0">
                <a:latin typeface="+mj-lt"/>
              </a:rPr>
            </a:br>
            <a:endParaRPr lang="en-US" sz="3200" b="1" dirty="0" smtClean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0" y="1988402"/>
            <a:ext cx="7467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lang="en-US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Employee’s Developmental Level</a:t>
            </a:r>
          </a:p>
          <a:p>
            <a:pPr marL="800100" lvl="1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Competence</a:t>
            </a:r>
          </a:p>
          <a:p>
            <a:pPr marL="800100" lvl="1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Commitment</a:t>
            </a:r>
          </a:p>
          <a:p>
            <a:pPr lvl="0" eaLnBrk="0" hangingPunct="0">
              <a:defRPr/>
            </a:pPr>
            <a:endParaRPr lang="en-US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lvl="0" eaLnBrk="0" hangingPunct="0">
              <a:defRPr/>
            </a:pPr>
            <a:r>
              <a:rPr lang="en-US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Leader’s Leadership Style</a:t>
            </a:r>
          </a:p>
          <a:p>
            <a:pPr marL="800100" lvl="1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Directive</a:t>
            </a:r>
            <a:endParaRPr lang="en-US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marL="800100" lvl="1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Supportive</a:t>
            </a:r>
            <a:endParaRPr lang="en-US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lvl="0" eaLnBrk="0" hangingPunct="0">
              <a:defRPr/>
            </a:pPr>
            <a:endParaRPr lang="en-US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lvl="0" eaLnBrk="0" hangingPunct="0">
              <a:defRPr/>
            </a:pPr>
            <a:endParaRPr lang="en-US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lvl="0" algn="ctr" eaLnBrk="0" hangingPunct="0">
              <a:defRPr/>
            </a:pPr>
            <a:endParaRPr lang="en-US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686800" cy="6096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Strengths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3000"/>
              </a:spcAft>
              <a:buClr>
                <a:srgbClr val="0070C0"/>
              </a:buClr>
            </a:pPr>
            <a:r>
              <a:rPr lang="en-US" sz="2400" b="1" dirty="0" smtClean="0">
                <a:latin typeface="+mn-lt"/>
              </a:rPr>
              <a:t>Marketplace approval</a:t>
            </a:r>
            <a:r>
              <a:rPr lang="en-US" sz="2400" dirty="0" smtClean="0">
                <a:latin typeface="+mn-lt"/>
              </a:rPr>
              <a:t>. Situational </a:t>
            </a:r>
            <a:r>
              <a:rPr lang="en-US" sz="2400" dirty="0" smtClean="0">
                <a:latin typeface="+mn-lt"/>
              </a:rPr>
              <a:t>Leadership</a:t>
            </a:r>
            <a:r>
              <a:rPr lang="en-US" sz="2400" dirty="0" smtClean="0"/>
              <a:t>®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is perceived as providing a credible model for training employees to become effective leaders.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3000"/>
              </a:spcAft>
              <a:buClr>
                <a:srgbClr val="0070C0"/>
              </a:buClr>
            </a:pPr>
            <a:r>
              <a:rPr lang="en-US" sz="2400" b="1" dirty="0" smtClean="0">
                <a:latin typeface="+mn-lt"/>
              </a:rPr>
              <a:t>Practicality. </a:t>
            </a:r>
            <a:r>
              <a:rPr lang="en-US" sz="2400" dirty="0" smtClean="0">
                <a:latin typeface="+mn-lt"/>
              </a:rPr>
              <a:t>Situational </a:t>
            </a:r>
            <a:r>
              <a:rPr lang="en-US" sz="2400" dirty="0" smtClean="0">
                <a:latin typeface="+mn-lt"/>
              </a:rPr>
              <a:t>Leadership</a:t>
            </a:r>
            <a:r>
              <a:rPr lang="en-US" sz="2400" dirty="0" smtClean="0"/>
              <a:t>®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is a straightforward approach that is easily understood and applied in a variety of settings.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3000"/>
              </a:spcAft>
              <a:buClr>
                <a:srgbClr val="0070C0"/>
              </a:buClr>
            </a:pPr>
            <a:r>
              <a:rPr lang="en-US" sz="2400" b="1" dirty="0" smtClean="0">
                <a:latin typeface="+mn-lt"/>
              </a:rPr>
              <a:t>Prescriptive value. </a:t>
            </a:r>
            <a:r>
              <a:rPr lang="en-US" sz="2400" dirty="0">
                <a:solidFill>
                  <a:prstClr val="black"/>
                </a:solidFill>
                <a:latin typeface="Arial"/>
              </a:rPr>
              <a:t>Situational Leadership</a:t>
            </a:r>
            <a:r>
              <a:rPr lang="en-US" sz="2400" dirty="0">
                <a:solidFill>
                  <a:prstClr val="black"/>
                </a:solidFill>
              </a:rPr>
              <a:t>®</a:t>
            </a:r>
            <a:r>
              <a:rPr lang="en-US" sz="24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2400" dirty="0" smtClean="0">
                <a:latin typeface="+mn-lt"/>
              </a:rPr>
              <a:t>clearly </a:t>
            </a:r>
            <a:r>
              <a:rPr lang="en-US" sz="2400" dirty="0" smtClean="0">
                <a:latin typeface="+mn-lt"/>
              </a:rPr>
              <a:t>outlines what you should and should not do in various settings.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229600" cy="28194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sz="2400" b="1" dirty="0" smtClean="0">
                <a:latin typeface="+mn-lt"/>
              </a:rPr>
              <a:t>Leader flexibility. </a:t>
            </a:r>
            <a:r>
              <a:rPr lang="en-US" sz="2400" dirty="0">
                <a:solidFill>
                  <a:prstClr val="black"/>
                </a:solidFill>
                <a:latin typeface="Arial"/>
              </a:rPr>
              <a:t>Situational Leadership</a:t>
            </a:r>
            <a:r>
              <a:rPr lang="en-US" sz="2400" dirty="0">
                <a:solidFill>
                  <a:prstClr val="black"/>
                </a:solidFill>
              </a:rPr>
              <a:t>®</a:t>
            </a:r>
            <a:r>
              <a:rPr lang="en-US" sz="24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2400" dirty="0" smtClean="0">
                <a:latin typeface="+mn-lt"/>
              </a:rPr>
              <a:t>stresses </a:t>
            </a:r>
            <a:r>
              <a:rPr lang="en-US" sz="2400" dirty="0" smtClean="0">
                <a:latin typeface="+mn-lt"/>
              </a:rPr>
              <a:t>that effective leaders are those who can change their styles based on task requirements and subordinate needs.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sz="2400" b="1" dirty="0" smtClean="0">
                <a:latin typeface="+mn-lt"/>
              </a:rPr>
              <a:t>Differential treatment. </a:t>
            </a:r>
            <a:r>
              <a:rPr lang="en-US" sz="2400" dirty="0">
                <a:solidFill>
                  <a:prstClr val="black"/>
                </a:solidFill>
                <a:latin typeface="Arial"/>
              </a:rPr>
              <a:t>Situational Leadership</a:t>
            </a:r>
            <a:r>
              <a:rPr lang="en-US" sz="2400" dirty="0">
                <a:solidFill>
                  <a:prstClr val="black"/>
                </a:solidFill>
              </a:rPr>
              <a:t>®</a:t>
            </a:r>
            <a:r>
              <a:rPr lang="en-US" sz="24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2400" dirty="0" smtClean="0">
                <a:latin typeface="+mn-lt"/>
              </a:rPr>
              <a:t>is </a:t>
            </a:r>
            <a:r>
              <a:rPr lang="en-US" sz="2400" dirty="0" smtClean="0">
                <a:latin typeface="+mn-lt"/>
              </a:rPr>
              <a:t>based on the premise that leaders need to treat each subordinate according to his/her unique needs.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81000" y="8382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i="1" kern="1200">
                <a:solidFill>
                  <a:schemeClr val="tx1"/>
                </a:solidFill>
                <a:latin typeface="+mj-lt"/>
                <a:ea typeface="+mj-ea"/>
                <a:cs typeface="Times New Roman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Strengths</a:t>
            </a:r>
            <a:endParaRPr lang="en-US" dirty="0" smtClean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7772400" cy="4572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Criticisms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0772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Lack of an empirical foundation raises theoretical considerations regarding the validity of the approach.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Further research is required to determine how commitment and competence are conceptualized for each developmental level.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Conceptualization of commitment itself and why it varies is very unclear.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Replication studies fail to support basic prescriptions of </a:t>
            </a:r>
            <a:r>
              <a:rPr lang="en-US" sz="2400" dirty="0" smtClean="0">
                <a:latin typeface="+mn-lt"/>
              </a:rPr>
              <a:t>the Situational Leadership</a:t>
            </a:r>
            <a:r>
              <a:rPr lang="en-US" sz="2400" dirty="0" smtClean="0"/>
              <a:t>®</a:t>
            </a:r>
            <a:r>
              <a:rPr lang="en-US" sz="2400" dirty="0" smtClean="0">
                <a:latin typeface="+mn-lt"/>
              </a:rPr>
              <a:t> model</a:t>
            </a:r>
            <a:r>
              <a:rPr lang="en-US" sz="2400" dirty="0" smtClean="0">
                <a:latin typeface="+mn-lt"/>
              </a:rPr>
              <a:t>.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30"/>
          <p:cNvSpPr>
            <a:spLocks noGrp="1" noChangeArrowheads="1"/>
          </p:cNvSpPr>
          <p:nvPr>
            <p:ph type="ctrTitle" idx="4294967295"/>
          </p:nvPr>
        </p:nvSpPr>
        <p:spPr>
          <a:xfrm>
            <a:off x="1295400" y="685800"/>
            <a:ext cx="6705600" cy="9906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+mj-lt"/>
              </a:rPr>
              <a:t>Overview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2057400"/>
            <a:ext cx="7772400" cy="3962400"/>
          </a:xfrm>
        </p:spPr>
        <p:txBody>
          <a:bodyPr/>
          <a:lstStyle/>
          <a:p>
            <a:pPr algn="l" eaLnBrk="1" hangingPunct="1">
              <a:spcBef>
                <a:spcPct val="0"/>
              </a:spcBef>
              <a:spcAft>
                <a:spcPts val="3000"/>
              </a:spcAft>
              <a:buClr>
                <a:srgbClr val="0070C0"/>
              </a:buClr>
              <a:buSzPct val="95000"/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Situational Approach Perspective </a:t>
            </a:r>
          </a:p>
          <a:p>
            <a:pPr algn="l" eaLnBrk="1" hangingPunct="1">
              <a:spcBef>
                <a:spcPct val="0"/>
              </a:spcBef>
              <a:spcAft>
                <a:spcPts val="3000"/>
              </a:spcAft>
              <a:buClr>
                <a:srgbClr val="0070C0"/>
              </a:buClr>
              <a:buSzPct val="95000"/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Leadership Styles</a:t>
            </a:r>
          </a:p>
          <a:p>
            <a:pPr algn="l" eaLnBrk="1" hangingPunct="1">
              <a:spcBef>
                <a:spcPct val="0"/>
              </a:spcBef>
              <a:spcAft>
                <a:spcPts val="3000"/>
              </a:spcAft>
              <a:buClr>
                <a:srgbClr val="0070C0"/>
              </a:buClr>
              <a:buSzPct val="95000"/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Developmental Levels</a:t>
            </a:r>
          </a:p>
          <a:p>
            <a:pPr algn="l" eaLnBrk="1" hangingPunct="1">
              <a:spcBef>
                <a:spcPct val="0"/>
              </a:spcBef>
              <a:spcAft>
                <a:spcPts val="3000"/>
              </a:spcAft>
              <a:buClr>
                <a:srgbClr val="0070C0"/>
              </a:buClr>
              <a:buSzPct val="95000"/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How Does the Situational Approach Work?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8077200" cy="3352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Does not account for how particular demographics influence the leader-subordinate prescriptions of the model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Fails to adequately address the issue of one-to-one versus group leadership in an organizational setting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Questionnaires are biased in favor of </a:t>
            </a:r>
            <a:r>
              <a:rPr lang="en-US" sz="2400" dirty="0">
                <a:solidFill>
                  <a:prstClr val="black"/>
                </a:solidFill>
                <a:latin typeface="Arial"/>
              </a:rPr>
              <a:t>Situational Leadership</a:t>
            </a:r>
            <a:r>
              <a:rPr lang="en-US" sz="2400" dirty="0" smtClean="0">
                <a:solidFill>
                  <a:prstClr val="black"/>
                </a:solidFill>
              </a:rPr>
              <a:t>®</a:t>
            </a:r>
            <a:r>
              <a:rPr lang="en-US" sz="2400" dirty="0" smtClean="0">
                <a:solidFill>
                  <a:prstClr val="black"/>
                </a:solidFill>
                <a:latin typeface="Arial"/>
              </a:rPr>
              <a:t>.</a:t>
            </a:r>
            <a:endParaRPr lang="en-US" sz="2400" dirty="0" smtClean="0">
              <a:latin typeface="+mn-lt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7772400" cy="4572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Criticisms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153400" cy="8382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Application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828800"/>
            <a:ext cx="8458200" cy="3505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Often used in consulting because it’s easy to conceptualize and apply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Straightforward nature makes it practical for managers to apply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Breadth of situational approach facilitates its applicability in virtually all types of organizations and levels of management in organizations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8229600" cy="8382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Situational Approach Description </a:t>
            </a:r>
            <a:br>
              <a:rPr lang="en-US" sz="3200" b="1" dirty="0" smtClean="0">
                <a:latin typeface="+mj-lt"/>
              </a:rPr>
            </a:br>
            <a:r>
              <a:rPr lang="en-US" sz="3200" b="1" dirty="0" smtClean="0">
                <a:latin typeface="+mj-lt"/>
              </a:rPr>
              <a:t>(Hersey &amp; Blanchard, 1969</a:t>
            </a:r>
            <a:r>
              <a:rPr lang="en-US" sz="2800" b="1" dirty="0" smtClean="0">
                <a:latin typeface="+mj-lt"/>
              </a:rPr>
              <a:t>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3200400"/>
            <a:ext cx="7162800" cy="24384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  <a:ea typeface="Calibri" pitchFamily="34" charset="0"/>
                <a:cs typeface="Calibri" pitchFamily="34" charset="0"/>
              </a:rPr>
              <a:t>Focuses on leadership in situations</a:t>
            </a:r>
            <a:endParaRPr lang="en-US" sz="2400" u="sng" dirty="0" smtClean="0">
              <a:latin typeface="+mn-lt"/>
              <a:ea typeface="Calibri" pitchFamily="34" charset="0"/>
              <a:cs typeface="Calibri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  <a:ea typeface="Calibri" pitchFamily="34" charset="0"/>
                <a:cs typeface="Calibri" pitchFamily="34" charset="0"/>
              </a:rPr>
              <a:t>Emphasizes </a:t>
            </a:r>
            <a:r>
              <a:rPr lang="en-US" sz="2400" b="1" dirty="0" smtClean="0">
                <a:latin typeface="+mn-lt"/>
                <a:ea typeface="Calibri" pitchFamily="34" charset="0"/>
                <a:cs typeface="Calibri" pitchFamily="34" charset="0"/>
              </a:rPr>
              <a:t>adapting style </a:t>
            </a:r>
            <a:r>
              <a:rPr lang="en-US" sz="2400" dirty="0" smtClean="0">
                <a:latin typeface="+mn-lt"/>
                <a:ea typeface="Calibri" pitchFamily="34" charset="0"/>
                <a:cs typeface="Calibri" pitchFamily="34" charset="0"/>
              </a:rPr>
              <a:t>- different situations demand different kinds of leadership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  <a:ea typeface="Calibri" pitchFamily="34" charset="0"/>
                <a:cs typeface="Calibri" pitchFamily="34" charset="0"/>
              </a:rPr>
              <a:t>Used extensively in organizational leadership training and development</a:t>
            </a:r>
          </a:p>
        </p:txBody>
      </p:sp>
      <p:sp>
        <p:nvSpPr>
          <p:cNvPr id="13316" name="Rectangle 9"/>
          <p:cNvSpPr>
            <a:spLocks noChangeArrowheads="1"/>
          </p:cNvSpPr>
          <p:nvPr/>
        </p:nvSpPr>
        <p:spPr bwMode="auto">
          <a:xfrm>
            <a:off x="990600" y="1806714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 b="1" i="1" dirty="0">
                <a:latin typeface="+mn-lt"/>
              </a:rPr>
              <a:t>“Leaders match their style to the competence and commitment of subordinates</a:t>
            </a:r>
            <a:r>
              <a:rPr lang="en-US" sz="2000" b="1" i="1" dirty="0"/>
              <a:t>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724133" y="2590800"/>
            <a:ext cx="2247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Arial Rounded MT Bold" pitchFamily="34" charset="0"/>
                <a:cs typeface="Calibri" pitchFamily="34" charset="0"/>
              </a:rPr>
              <a:t>Perspective</a:t>
            </a:r>
            <a:endParaRPr lang="en-US" sz="2800" b="1" dirty="0">
              <a:solidFill>
                <a:srgbClr val="0070C0"/>
              </a:solidFill>
              <a:latin typeface="Arial Rounded MT Bold" pitchFamily="34" charset="0"/>
              <a:cs typeface="Calibri" pitchFamily="3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8763000" cy="6858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Situational Approach Description, cont’d </a:t>
            </a:r>
            <a:br>
              <a:rPr lang="en-US" sz="3200" b="1" dirty="0" smtClean="0">
                <a:latin typeface="+mj-lt"/>
              </a:rPr>
            </a:br>
            <a:r>
              <a:rPr lang="en-US" sz="3200" dirty="0" smtClean="0">
                <a:latin typeface="+mj-lt"/>
              </a:rPr>
              <a:t>(Hersey &amp; Blanchard, 1969)</a:t>
            </a:r>
            <a:endParaRPr lang="en-US" sz="3200" dirty="0" smtClean="0">
              <a:solidFill>
                <a:srgbClr val="333399"/>
              </a:solidFill>
              <a:latin typeface="+mj-lt"/>
            </a:endParaRPr>
          </a:p>
        </p:txBody>
      </p:sp>
      <p:sp>
        <p:nvSpPr>
          <p:cNvPr id="14339" name="Rectangle 9"/>
          <p:cNvSpPr>
            <a:spLocks noGrp="1" noChangeArrowheads="1"/>
          </p:cNvSpPr>
          <p:nvPr>
            <p:ph idx="1"/>
          </p:nvPr>
        </p:nvSpPr>
        <p:spPr>
          <a:xfrm>
            <a:off x="533400" y="2819400"/>
            <a:ext cx="7467600" cy="2971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</a:pPr>
            <a:r>
              <a:rPr lang="en-US" sz="2400" b="1" dirty="0" smtClean="0">
                <a:latin typeface="+mn-lt"/>
              </a:rPr>
              <a:t>Composed of both a directive dimension &amp; supportive dimension:</a:t>
            </a:r>
          </a:p>
          <a:p>
            <a:pPr lvl="1"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  <a:buSzPct val="80000"/>
            </a:pPr>
            <a:r>
              <a:rPr lang="en-US" sz="2000" dirty="0" smtClean="0">
                <a:solidFill>
                  <a:schemeClr val="tx1"/>
                </a:solidFill>
              </a:rPr>
              <a:t>Each dimension must be applied appropriately in a given situation</a:t>
            </a:r>
          </a:p>
          <a:p>
            <a:pPr lvl="1"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  <a:buSzPct val="80000"/>
            </a:pPr>
            <a:r>
              <a:rPr lang="en-US" sz="2000" dirty="0" smtClean="0">
                <a:solidFill>
                  <a:schemeClr val="tx1"/>
                </a:solidFill>
              </a:rPr>
              <a:t>Leaders evaluate employees to assess their competence and commitment to perform a given task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8628" y="2143780"/>
            <a:ext cx="1842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Arial Rounded MT Bold" pitchFamily="34" charset="0"/>
                <a:cs typeface="Calibri" pitchFamily="34" charset="0"/>
              </a:rPr>
              <a:t>Definition</a:t>
            </a:r>
            <a:endParaRPr lang="en-US" sz="2800" b="1" dirty="0">
              <a:solidFill>
                <a:srgbClr val="0070C0"/>
              </a:solidFill>
              <a:latin typeface="Arial Rounded MT Bold" pitchFamily="34" charset="0"/>
              <a:cs typeface="Calibri" pitchFamily="34" charset="0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2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8534400" cy="4572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Leadership Styles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2514600"/>
            <a:ext cx="7620000" cy="30480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defRPr/>
            </a:pPr>
            <a:r>
              <a:rPr lang="en-US" b="1" dirty="0" smtClean="0">
                <a:latin typeface="+mn-lt"/>
              </a:rPr>
              <a:t>Leadership style - the behavior pattern of an individual who attempts to influence others </a:t>
            </a:r>
          </a:p>
          <a:p>
            <a:pPr eaLnBrk="1" hangingPunct="1">
              <a:buClr>
                <a:srgbClr val="0070C0"/>
              </a:buClr>
              <a:buFont typeface="Wingdings" pitchFamily="2" charset="2"/>
              <a:buNone/>
              <a:defRPr/>
            </a:pPr>
            <a:r>
              <a:rPr lang="en-US" sz="3200" b="1" dirty="0" smtClean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It includes both:</a:t>
            </a:r>
          </a:p>
          <a:p>
            <a:pPr lvl="1" eaLnBrk="1" hangingPunct="1">
              <a:buClr>
                <a:srgbClr val="0070C0"/>
              </a:buClr>
              <a:buSzPct val="80000"/>
              <a:defRPr/>
            </a:pPr>
            <a:r>
              <a:rPr lang="en-US" dirty="0" smtClean="0">
                <a:solidFill>
                  <a:schemeClr val="tx1"/>
                </a:solidFill>
              </a:rPr>
              <a:t>Directive </a:t>
            </a:r>
            <a:r>
              <a:rPr lang="en-US" b="1" dirty="0" smtClean="0">
                <a:solidFill>
                  <a:schemeClr val="tx1"/>
                </a:solidFill>
              </a:rPr>
              <a:t>(task)</a:t>
            </a:r>
            <a:r>
              <a:rPr lang="en-US" dirty="0" smtClean="0">
                <a:solidFill>
                  <a:schemeClr val="tx1"/>
                </a:solidFill>
              </a:rPr>
              <a:t> behaviors</a:t>
            </a:r>
          </a:p>
          <a:p>
            <a:pPr lvl="1" eaLnBrk="1" hangingPunct="1">
              <a:buClr>
                <a:srgbClr val="0070C0"/>
              </a:buClr>
              <a:buSzPct val="80000"/>
              <a:defRPr/>
            </a:pPr>
            <a:r>
              <a:rPr lang="en-US" dirty="0" smtClean="0">
                <a:solidFill>
                  <a:schemeClr val="tx1"/>
                </a:solidFill>
              </a:rPr>
              <a:t>Supportive </a:t>
            </a:r>
            <a:r>
              <a:rPr lang="en-US" b="1" dirty="0" smtClean="0">
                <a:solidFill>
                  <a:schemeClr val="tx1"/>
                </a:solidFill>
              </a:rPr>
              <a:t>(relationship)</a:t>
            </a:r>
            <a:r>
              <a:rPr lang="en-US" dirty="0" smtClean="0">
                <a:solidFill>
                  <a:schemeClr val="tx1"/>
                </a:solidFill>
              </a:rPr>
              <a:t> behaviors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752600"/>
            <a:ext cx="1857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Arial Rounded MT Bold" pitchFamily="34" charset="0"/>
                <a:cs typeface="Calibri" pitchFamily="34" charset="0"/>
              </a:rPr>
              <a:t>Definition</a:t>
            </a:r>
            <a:endParaRPr lang="en-US" sz="2800" b="1" dirty="0">
              <a:solidFill>
                <a:srgbClr val="0070C0"/>
              </a:solidFill>
              <a:latin typeface="Arial Rounded MT Bold" pitchFamily="34" charset="0"/>
              <a:cs typeface="Calibri" pitchFamily="34" charset="0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030"/>
          <p:cNvSpPr>
            <a:spLocks noGrp="1" noChangeArrowheads="1"/>
          </p:cNvSpPr>
          <p:nvPr>
            <p:ph sz="half" idx="1"/>
          </p:nvPr>
        </p:nvSpPr>
        <p:spPr>
          <a:xfrm>
            <a:off x="533400" y="2438400"/>
            <a:ext cx="75438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</a:pPr>
            <a:r>
              <a:rPr lang="en-US" b="1" i="1" dirty="0" smtClean="0"/>
              <a:t>Directive behaviors</a:t>
            </a:r>
            <a:r>
              <a:rPr lang="en-US" b="1" dirty="0" smtClean="0"/>
              <a:t> </a:t>
            </a:r>
            <a:r>
              <a:rPr lang="en-US" dirty="0" smtClean="0"/>
              <a:t>- Help group members in goal achievement via </a:t>
            </a:r>
            <a:r>
              <a:rPr lang="en-US" i="1" dirty="0" smtClean="0"/>
              <a:t>one-way communication</a:t>
            </a:r>
            <a:r>
              <a:rPr lang="en-US" dirty="0" smtClean="0"/>
              <a:t> through: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  <a:buSzPct val="80000"/>
            </a:pPr>
            <a:r>
              <a:rPr lang="en-US" dirty="0" smtClean="0">
                <a:solidFill>
                  <a:schemeClr val="tx1"/>
                </a:solidFill>
              </a:rPr>
              <a:t>Giving directions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  <a:buSzPct val="80000"/>
            </a:pPr>
            <a:r>
              <a:rPr lang="en-US" dirty="0" smtClean="0">
                <a:solidFill>
                  <a:schemeClr val="tx1"/>
                </a:solidFill>
              </a:rPr>
              <a:t>Establishing goals &amp; how to achieve them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  <a:buSzPct val="80000"/>
            </a:pPr>
            <a:r>
              <a:rPr lang="en-US" dirty="0" smtClean="0">
                <a:solidFill>
                  <a:schemeClr val="tx1"/>
                </a:solidFill>
              </a:rPr>
              <a:t>Methods of evaluation &amp; time lines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  <a:buSzPct val="80000"/>
            </a:pPr>
            <a:r>
              <a:rPr lang="en-US" dirty="0" smtClean="0">
                <a:solidFill>
                  <a:schemeClr val="tx1"/>
                </a:solidFill>
              </a:rPr>
              <a:t>Defining roles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1838980"/>
            <a:ext cx="464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hangingPunct="0"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Arial Rounded MT Bold" pitchFamily="34" charset="0"/>
                <a:cs typeface="Calibri" pitchFamily="34" charset="0"/>
              </a:rPr>
              <a:t>Dimension Definition</a:t>
            </a:r>
            <a:endParaRPr lang="en-US" sz="2800" b="1" dirty="0">
              <a:solidFill>
                <a:srgbClr val="0070C0"/>
              </a:solidFill>
              <a:latin typeface="Arial Rounded MT Bold" pitchFamily="34" charset="0"/>
              <a:cs typeface="Calibri" pitchFamily="34" charset="0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  <p:sp>
        <p:nvSpPr>
          <p:cNvPr id="9" name="Rectangle 12"/>
          <p:cNvSpPr txBox="1">
            <a:spLocks noChangeArrowheads="1"/>
          </p:cNvSpPr>
          <p:nvPr/>
        </p:nvSpPr>
        <p:spPr bwMode="auto">
          <a:xfrm>
            <a:off x="304800" y="914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i="1" kern="1200">
                <a:solidFill>
                  <a:schemeClr val="tx1"/>
                </a:solidFill>
                <a:latin typeface="+mj-lt"/>
                <a:ea typeface="+mj-ea"/>
                <a:cs typeface="Times New Roman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Leadership Styles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 txBox="1">
            <a:spLocks noChangeArrowheads="1"/>
          </p:cNvSpPr>
          <p:nvPr/>
        </p:nvSpPr>
        <p:spPr bwMode="auto">
          <a:xfrm>
            <a:off x="304800" y="914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i="1" kern="1200">
                <a:solidFill>
                  <a:schemeClr val="tx1"/>
                </a:solidFill>
                <a:latin typeface="+mj-lt"/>
                <a:ea typeface="+mj-ea"/>
                <a:cs typeface="Times New Roman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Leadership Styles</a:t>
            </a:r>
            <a:endParaRPr lang="en-US" dirty="0" smtClean="0"/>
          </a:p>
        </p:txBody>
      </p:sp>
      <p:sp>
        <p:nvSpPr>
          <p:cNvPr id="17411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57200" y="2438400"/>
            <a:ext cx="75438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</a:pPr>
            <a:r>
              <a:rPr lang="en-US" sz="2600" b="1" i="1" dirty="0" smtClean="0">
                <a:latin typeface="+mn-lt"/>
              </a:rPr>
              <a:t>Supportive behaviors</a:t>
            </a:r>
            <a:r>
              <a:rPr lang="en-US" sz="2600" b="1" dirty="0" smtClean="0">
                <a:latin typeface="+mn-lt"/>
              </a:rPr>
              <a:t> - Assist group members via </a:t>
            </a:r>
            <a:r>
              <a:rPr lang="en-US" sz="2600" b="1" i="1" dirty="0" smtClean="0">
                <a:latin typeface="+mn-lt"/>
              </a:rPr>
              <a:t>two-way communication</a:t>
            </a:r>
            <a:r>
              <a:rPr lang="en-US" sz="2600" b="1" dirty="0" smtClean="0">
                <a:latin typeface="+mn-lt"/>
              </a:rPr>
              <a:t> in feeling comfortable with themselves, co-workers, and situation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</a:pPr>
            <a:r>
              <a:rPr lang="en-US" dirty="0" smtClean="0">
                <a:solidFill>
                  <a:schemeClr val="tx1"/>
                </a:solidFill>
              </a:rPr>
              <a:t>Asking for input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</a:pPr>
            <a:r>
              <a:rPr lang="en-US" dirty="0" smtClean="0">
                <a:solidFill>
                  <a:schemeClr val="tx1"/>
                </a:solidFill>
              </a:rPr>
              <a:t>Problem solving 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</a:pPr>
            <a:r>
              <a:rPr lang="en-US" dirty="0" smtClean="0">
                <a:solidFill>
                  <a:schemeClr val="tx1"/>
                </a:solidFill>
              </a:rPr>
              <a:t>Praising, listening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1752600"/>
            <a:ext cx="396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Arial Rounded MT Bold" pitchFamily="34" charset="0"/>
                <a:cs typeface="Calibri" pitchFamily="34" charset="0"/>
              </a:rPr>
              <a:t>Dimension Definitions</a:t>
            </a:r>
            <a:endParaRPr lang="en-US" sz="2800" b="1" dirty="0">
              <a:solidFill>
                <a:srgbClr val="0070C0"/>
              </a:solidFill>
              <a:latin typeface="Arial Rounded MT Bold" pitchFamily="34" charset="0"/>
              <a:cs typeface="Calibri" pitchFamily="34" charset="0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8610600" cy="4572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S1 - Directing Style</a:t>
            </a:r>
          </a:p>
        </p:txBody>
      </p:sp>
      <p:sp>
        <p:nvSpPr>
          <p:cNvPr id="9219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2552819"/>
            <a:ext cx="7620000" cy="2200602"/>
          </a:xfr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spcBef>
                <a:spcPct val="0"/>
              </a:spcBef>
              <a:spcAft>
                <a:spcPts val="3000"/>
              </a:spcAft>
              <a:buClr>
                <a:srgbClr val="0070C0"/>
              </a:buClr>
              <a:defRPr/>
            </a:pPr>
            <a:r>
              <a:rPr lang="en-US" sz="2800" dirty="0" smtClean="0">
                <a:cs typeface="Calibri" pitchFamily="34" charset="0"/>
              </a:rPr>
              <a:t>Leader focuses communication on goal achievement</a:t>
            </a:r>
          </a:p>
          <a:p>
            <a:pPr>
              <a:spcBef>
                <a:spcPct val="0"/>
              </a:spcBef>
              <a:spcAft>
                <a:spcPts val="3000"/>
              </a:spcAft>
              <a:buClr>
                <a:srgbClr val="0070C0"/>
              </a:buClr>
              <a:defRPr/>
            </a:pPr>
            <a:r>
              <a:rPr lang="en-US" sz="2800" dirty="0" smtClean="0">
                <a:cs typeface="Calibri" pitchFamily="34" charset="0"/>
              </a:rPr>
              <a:t>Spends LESS time using supportive behaviors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8686800" cy="5334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S2 - Coaching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905000"/>
            <a:ext cx="8458200" cy="2477601"/>
          </a:xfr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sz="2800" dirty="0" smtClean="0">
                <a:cs typeface="Calibri" pitchFamily="34" charset="0"/>
              </a:rPr>
              <a:t>Leader focuses communication on BOTH goal achievement and supporting subordinates’ socioemotional needs</a:t>
            </a:r>
          </a:p>
          <a:p>
            <a:pPr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sz="2800" dirty="0" smtClean="0">
                <a:cs typeface="Calibri" pitchFamily="34" charset="0"/>
              </a:rPr>
              <a:t>Requires leader involvement through encouragement and soliciting subordinate input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Custom Desig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2609</TotalTime>
  <Words>1202</Words>
  <Application>Microsoft Office PowerPoint</Application>
  <PresentationFormat>On-screen Show (4:3)</PresentationFormat>
  <Paragraphs>149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1_Custom Design</vt:lpstr>
      <vt:lpstr>PowerPoint Presentation</vt:lpstr>
      <vt:lpstr>Overview</vt:lpstr>
      <vt:lpstr>Situational Approach Description  (Hersey &amp; Blanchard, 1969)</vt:lpstr>
      <vt:lpstr>Situational Approach Description, cont’d  (Hersey &amp; Blanchard, 1969)</vt:lpstr>
      <vt:lpstr>Leadership Styles</vt:lpstr>
      <vt:lpstr>PowerPoint Presentation</vt:lpstr>
      <vt:lpstr>PowerPoint Presentation</vt:lpstr>
      <vt:lpstr>S1 - Directing Style</vt:lpstr>
      <vt:lpstr>S2 - Coaching Style</vt:lpstr>
      <vt:lpstr>S3 - Supporting Style</vt:lpstr>
      <vt:lpstr>S4 - Delegating Style</vt:lpstr>
      <vt:lpstr>Development Levels</vt:lpstr>
      <vt:lpstr>PowerPoint Presentation</vt:lpstr>
      <vt:lpstr>Situational Approach</vt:lpstr>
      <vt:lpstr>How Does The Situational Approach Work?</vt:lpstr>
      <vt:lpstr>How Does the Situational Approach Work? </vt:lpstr>
      <vt:lpstr>Strengths</vt:lpstr>
      <vt:lpstr>PowerPoint Presentation</vt:lpstr>
      <vt:lpstr>Criticisms</vt:lpstr>
      <vt:lpstr>Criticisms</vt:lpstr>
      <vt:lpstr>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Virginia Gregory</dc:creator>
  <cp:lastModifiedBy>Bierach, Katie</cp:lastModifiedBy>
  <cp:revision>211</cp:revision>
  <dcterms:created xsi:type="dcterms:W3CDTF">2000-11-13T21:29:08Z</dcterms:created>
  <dcterms:modified xsi:type="dcterms:W3CDTF">2015-02-23T23:44:00Z</dcterms:modified>
</cp:coreProperties>
</file>