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95" r:id="rId4"/>
    <p:sldId id="296" r:id="rId5"/>
    <p:sldId id="297" r:id="rId6"/>
    <p:sldId id="290" r:id="rId7"/>
    <p:sldId id="298" r:id="rId8"/>
    <p:sldId id="299" r:id="rId9"/>
    <p:sldId id="291" r:id="rId10"/>
    <p:sldId id="304" r:id="rId11"/>
    <p:sldId id="305" r:id="rId12"/>
    <p:sldId id="306" r:id="rId13"/>
    <p:sldId id="300" r:id="rId14"/>
    <p:sldId id="317" r:id="rId15"/>
    <p:sldId id="318" r:id="rId16"/>
    <p:sldId id="278" r:id="rId17"/>
    <p:sldId id="309" r:id="rId18"/>
    <p:sldId id="310" r:id="rId19"/>
    <p:sldId id="274" r:id="rId20"/>
    <p:sldId id="313" r:id="rId21"/>
    <p:sldId id="288" r:id="rId22"/>
    <p:sldId id="311" r:id="rId23"/>
    <p:sldId id="276" r:id="rId24"/>
    <p:sldId id="277" r:id="rId25"/>
    <p:sldId id="285" r:id="rId26"/>
  </p:sldIdLst>
  <p:sldSz cx="9144000" cy="6858000" type="screen4x3"/>
  <p:notesSz cx="6858000" cy="90773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00"/>
    <a:srgbClr val="6600CC"/>
    <a:srgbClr val="CC0000"/>
    <a:srgbClr val="006699"/>
    <a:srgbClr val="A50021"/>
    <a:srgbClr val="003366"/>
    <a:srgbClr val="660066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 autoAdjust="0"/>
    <p:restoredTop sz="98187" autoAdjust="0"/>
  </p:normalViewPr>
  <p:slideViewPr>
    <p:cSldViewPr>
      <p:cViewPr>
        <p:scale>
          <a:sx n="75" d="100"/>
          <a:sy n="75" d="100"/>
        </p:scale>
        <p:origin x="-354" y="3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96"/>
      </p:cViewPr>
      <p:guideLst>
        <p:guide orient="horz" pos="2859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A706E72B-3C9E-4576-8FAD-42933302D5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85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0463" y="681038"/>
            <a:ext cx="4538662" cy="3403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1650"/>
            <a:ext cx="5029200" cy="408463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23300"/>
            <a:ext cx="2971800" cy="4540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8E5043CE-EA2A-4C3B-85FD-2A9C1E5E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4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6CA04-E0E0-437F-8CB5-E7689CC525A2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399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9CC89D-BD1B-4E9A-A70C-8D0E194B27E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73B95B4-B9DC-4DA9-8FE5-B794F9A53E66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58D6A2A-C1E2-4F6E-9754-69982461B556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7C1A48F-2D85-420C-A0BC-92A6603E927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5998E9-E213-412B-9DAD-BE46578580A3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7D23CB-8070-48C5-A50B-11F74913E07B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E4D06C-E856-43A8-8631-E0C939EBF2EB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F577BD-0994-461E-BFE3-E8C2BA0B8136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97DB3D8-46AD-4F13-BC7A-9A7983C1860C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6A74226-13D1-4700-83B8-541EDE4B1D13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53454-D479-41FE-8DDD-B14A1AE457E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A09410-AB9A-45B6-9741-2E3F771793F7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833D97-C7F2-49E2-BBD5-E4BF2A5F531B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079CF5-3E59-49A8-B9AF-7861A79465C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D6C9DF4-FE41-4604-8E1D-3ACA13854DD8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A1FD3AC-CE8D-45AB-8649-54CD5F7443B1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178F55A-D8B9-43F9-BF98-B4E84BE7DEC0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0216D1-D155-41FA-A52B-0D41E7EFD817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CAF324-E2B2-43B3-9051-9D67903664B1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AEE207-CE13-4130-9190-0D9666BBD1BD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403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1027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54D4C8-D3CD-4D41-9434-492A0587CBC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8E0893-EE39-4BA2-9F3A-5AAC33675E7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0619E5B-7B3F-41DF-860F-F06D94CD90EB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z="18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4FB929-88AC-4426-935E-9BD0EC703E6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09600" y="6356350"/>
            <a:ext cx="7848600" cy="365125"/>
          </a:xfrm>
        </p:spPr>
        <p:txBody>
          <a:bodyPr/>
          <a:lstStyle>
            <a:lvl1pPr>
              <a:defRPr sz="1000" dirty="0" smtClean="0"/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458200" cy="6858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85800"/>
          </a:xfrm>
          <a:prstGeom prst="rect">
            <a:avLst/>
          </a:prstGeom>
        </p:spPr>
        <p:txBody>
          <a:bodyPr/>
          <a:lstStyle>
            <a:lvl1pPr algn="ctr">
              <a:defRPr sz="3200" b="1">
                <a:latin typeface="+mj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458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Northouse - Leadership: Theory and Practice, Seventh Edition © 2016 SAGE Publications, Inc.</a:t>
            </a:r>
            <a:endParaRPr lang="en-US" dirty="0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457200" y="914400"/>
            <a:ext cx="8458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 i="1" kern="120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15" r:id="rId2"/>
    <p:sldLayoutId id="2147483716" r:id="rId3"/>
    <p:sldLayoutId id="2147483717" r:id="rId4"/>
    <p:sldLayoutId id="2147483746" r:id="rId5"/>
    <p:sldLayoutId id="2147483719" r:id="rId6"/>
    <p:sldLayoutId id="2147483753" r:id="rId7"/>
    <p:sldLayoutId id="2147483722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i="1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i="1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7000"/>
        </a:buClr>
        <a:buSzPct val="85000"/>
        <a:buFont typeface="Wingdings 2" pitchFamily="18" charset="2"/>
        <a:buChar char="÷"/>
        <a:defRPr sz="3200" kern="12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000"/>
        </a:buClr>
        <a:buSzPct val="90000"/>
        <a:buFont typeface="Wingdings 2" pitchFamily="18" charset="2"/>
        <a:buChar char="®"/>
        <a:defRPr sz="2800" kern="1200">
          <a:solidFill>
            <a:srgbClr val="00480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00700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rgbClr val="00700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007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4840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Chapter 6: Path-Goal Theory</a:t>
            </a:r>
            <a:endParaRPr lang="en-US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676400"/>
            <a:ext cx="8153400" cy="3886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</a:rPr>
              <a:t>Supportive Leadership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Font typeface="Wingdings 2" pitchFamily="18" charset="2"/>
              <a:buNone/>
            </a:pPr>
            <a:r>
              <a:rPr lang="en-US" sz="2800" dirty="0" smtClean="0">
                <a:latin typeface="+mn-lt"/>
              </a:rPr>
              <a:t>	</a:t>
            </a:r>
            <a:r>
              <a:rPr lang="en-US" sz="2600" dirty="0" smtClean="0">
                <a:latin typeface="+mn-lt"/>
              </a:rPr>
              <a:t>Leader who is friendly and approachable</a:t>
            </a:r>
            <a:r>
              <a:rPr lang="en-US" sz="2800" dirty="0" smtClean="0">
                <a:latin typeface="+mn-lt"/>
              </a:rPr>
              <a:t>: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2400"/>
              </a:spcAft>
              <a:buClr>
                <a:srgbClr val="00700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Attending to well-being &amp; human needs of followers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2400"/>
              </a:spcAft>
              <a:buClr>
                <a:srgbClr val="00700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Using supportive behavior to make work environment pleasant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2400"/>
              </a:spcAft>
              <a:buClr>
                <a:srgbClr val="00700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Treating followers as equals &amp; giving them respect for their status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868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 Behaviors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1027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828800"/>
            <a:ext cx="6781800" cy="3886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ct val="20000"/>
              </a:spcAft>
              <a:buClr>
                <a:srgbClr val="0070C0"/>
              </a:buClr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</a:rPr>
              <a:t>Participative Leadership</a:t>
            </a:r>
          </a:p>
          <a:p>
            <a:pPr eaLnBrk="1" hangingPunct="1">
              <a:spcBef>
                <a:spcPts val="0"/>
              </a:spcBef>
              <a:spcAft>
                <a:spcPts val="24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Leader who invites followers to share in the decision making:</a:t>
            </a:r>
          </a:p>
          <a:p>
            <a:pPr marL="342900" lvl="1" indent="-342900" eaLnBrk="1" hangingPunct="1">
              <a:spcBef>
                <a:spcPts val="0"/>
              </a:spcBef>
              <a:spcAft>
                <a:spcPts val="24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Consults with </a:t>
            </a:r>
            <a:r>
              <a:rPr lang="en-US" sz="2400" dirty="0">
                <a:solidFill>
                  <a:schemeClr val="tx1"/>
                </a:solidFill>
              </a:rPr>
              <a:t>f</a:t>
            </a:r>
            <a:r>
              <a:rPr lang="en-US" sz="2400" dirty="0" smtClean="0">
                <a:solidFill>
                  <a:schemeClr val="tx1"/>
                </a:solidFill>
              </a:rPr>
              <a:t>ollowers</a:t>
            </a:r>
          </a:p>
          <a:p>
            <a:pPr marL="342900" lvl="1" indent="-342900" eaLnBrk="1" hangingPunct="1">
              <a:spcBef>
                <a:spcPts val="0"/>
              </a:spcBef>
              <a:spcAft>
                <a:spcPts val="24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Seeks their ideas &amp; opinions</a:t>
            </a:r>
          </a:p>
          <a:p>
            <a:pPr marL="342900" lvl="1" indent="-342900" eaLnBrk="1" hangingPunct="1">
              <a:spcBef>
                <a:spcPts val="0"/>
              </a:spcBef>
              <a:spcAft>
                <a:spcPts val="24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Integrates their input into group/organizational decisions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868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 Behaviors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81000" y="1752600"/>
            <a:ext cx="8534400" cy="38100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</a:rPr>
              <a:t>Achievement-Oriented Leadership</a:t>
            </a:r>
          </a:p>
          <a:p>
            <a:pPr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defRPr/>
            </a:pPr>
            <a:r>
              <a:rPr lang="en-US" sz="2400" dirty="0" smtClean="0">
                <a:latin typeface="+mn-lt"/>
              </a:rPr>
              <a:t>Leader who challenges followers to perform work at the highest level possible:</a:t>
            </a:r>
          </a:p>
          <a:p>
            <a:pPr marL="342900" lvl="1" indent="-342900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Establishes a high standard of excellence for subordinates</a:t>
            </a:r>
          </a:p>
          <a:p>
            <a:pPr marL="342900" lvl="1" indent="-342900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Seeks continuous improvement</a:t>
            </a:r>
          </a:p>
          <a:p>
            <a:pPr marL="342900" lvl="1" indent="-342900" eaLnBrk="1" hangingPunct="1">
              <a:spcBef>
                <a:spcPts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Demonstrates a high degree of confidence in followers’ ability to establish &amp; achieve challenging goals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868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 Behaviors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Follower Characteristics</a:t>
            </a:r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381000" y="1143000"/>
            <a:ext cx="833437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ts val="1200"/>
              </a:spcAft>
              <a:buClr>
                <a:srgbClr val="007000"/>
              </a:buClr>
              <a:buSzPct val="85000"/>
              <a:buFont typeface="Wingdings 2" pitchFamily="18" charset="2"/>
              <a:buChar char="÷"/>
            </a:pPr>
            <a:endParaRPr lang="en-US" sz="3200">
              <a:latin typeface="Calibri" pitchFamily="34" charset="0"/>
            </a:endParaRP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457200" y="1905000"/>
            <a:ext cx="838200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Clr>
                <a:srgbClr val="0070C0"/>
              </a:buClr>
              <a:buSzPct val="85000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Strong need for affiliation</a:t>
            </a:r>
            <a:endParaRPr lang="en-US" altLang="zh-TW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sym typeface="Wingdings" pitchFamily="2" charset="2"/>
            </a:endParaRPr>
          </a:p>
          <a:p>
            <a:pPr marL="342900" lvl="1" indent="-342900"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Friendly and concerned leadership is a source of satisfaction</a:t>
            </a:r>
          </a:p>
          <a:p>
            <a:pPr marL="342900" lvl="1" indent="-342900"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Supportive Leadership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+mn-lt"/>
              <a:sym typeface="Wingdings" pitchFamily="2" charset="2"/>
            </a:endParaRPr>
          </a:p>
          <a:p>
            <a:pPr marL="342900" indent="-342900">
              <a:spcAft>
                <a:spcPts val="1200"/>
              </a:spcAft>
              <a:buClr>
                <a:srgbClr val="0070C0"/>
              </a:buClr>
              <a:buSzPct val="85000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Preference for Structure </a:t>
            </a:r>
          </a:p>
          <a:p>
            <a:pPr marL="342900" lvl="1" indent="-342900"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Dogmatic &amp; authoritarian</a:t>
            </a:r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sym typeface="Wingdings" pitchFamily="2" charset="2"/>
              </a:rPr>
              <a:t> </a:t>
            </a:r>
          </a:p>
          <a:p>
            <a:pPr marL="852488" lvl="2" indent="-342900">
              <a:spcAft>
                <a:spcPts val="1200"/>
              </a:spcAft>
              <a:buClr>
                <a:srgbClr val="0070C0"/>
              </a:buClr>
              <a:buSzPct val="85000"/>
              <a:buFont typeface="Arial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Leadership provides psychological structure, task clarity, &amp; greater sense of certainty in work setting</a:t>
            </a:r>
          </a:p>
          <a:p>
            <a:pPr marL="342900" lvl="1" indent="-342900"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Directive Leadership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45" grpId="0" build="p" bldLvl="2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533400" y="1828800"/>
            <a:ext cx="8305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Aft>
                <a:spcPts val="600"/>
              </a:spcAft>
            </a:pPr>
            <a:r>
              <a:rPr lang="en-US" sz="2800" b="1" dirty="0">
                <a:solidFill>
                  <a:srgbClr val="0070C0"/>
                </a:solidFill>
                <a:latin typeface="Arial Rounded MT Bold" pitchFamily="34" charset="0"/>
              </a:rPr>
              <a:t>Desire for Control</a:t>
            </a:r>
          </a:p>
          <a:p>
            <a:pPr marL="342900" lvl="1" indent="-342900">
              <a:spcAft>
                <a:spcPts val="600"/>
              </a:spcAft>
              <a:buClr>
                <a:srgbClr val="007000"/>
              </a:buClr>
              <a:buSzPct val="85000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Internal locus of control</a:t>
            </a:r>
          </a:p>
          <a:p>
            <a:pPr marL="677863" lvl="2" indent="-342900">
              <a:spcAft>
                <a:spcPts val="6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Leadership that allows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followers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to feel in charge of their work &amp; makes them an integral part of the decision-making process</a:t>
            </a:r>
          </a:p>
          <a:p>
            <a:pPr marL="677863" lvl="2" indent="-342900">
              <a:spcAft>
                <a:spcPts val="6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Participative Leadership</a:t>
            </a:r>
          </a:p>
          <a:p>
            <a:pPr marL="342900" lvl="1" indent="-342900">
              <a:spcAft>
                <a:spcPts val="600"/>
              </a:spcAft>
              <a:buClr>
                <a:srgbClr val="0070C0"/>
              </a:buClr>
              <a:buSzPct val="85000"/>
            </a:pP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External locus of control</a:t>
            </a:r>
          </a:p>
          <a:p>
            <a:pPr marL="677863" lvl="2" indent="-342900">
              <a:spcAft>
                <a:spcPts val="6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Leadership that parallels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followers’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feelings that outside forces control their circumstances</a:t>
            </a:r>
          </a:p>
          <a:p>
            <a:pPr marL="677863" lvl="2" indent="-342900">
              <a:spcAft>
                <a:spcPts val="6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Directive Leadership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4582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Follower Characteristics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9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90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9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90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9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0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9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90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9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90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build="p" bldLvl="3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7"/>
          <p:cNvSpPr>
            <a:spLocks noChangeArrowheads="1"/>
          </p:cNvSpPr>
          <p:nvPr/>
        </p:nvSpPr>
        <p:spPr bwMode="auto">
          <a:xfrm>
            <a:off x="533400" y="1981200"/>
            <a:ext cx="77724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Aft>
                <a:spcPts val="3000"/>
              </a:spcAft>
            </a:pPr>
            <a:r>
              <a:rPr lang="en-US" sz="26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</a:rPr>
              <a:t>Perception of their own ability – specific task</a:t>
            </a:r>
            <a:endParaRPr lang="en-US" sz="26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</a:endParaRPr>
          </a:p>
          <a:p>
            <a:pPr marL="342900" lvl="1" indent="-342900">
              <a:spcAft>
                <a:spcPts val="30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As perception of ability and competence goes up, need for highly directive leadership goes down </a:t>
            </a:r>
          </a:p>
          <a:p>
            <a:pPr marL="342900" lvl="1" indent="-342900">
              <a:spcAft>
                <a:spcPts val="30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Directive leadership may become redundant, possibly excessively controlling</a:t>
            </a:r>
            <a:r>
              <a:rPr lang="en-US" altLang="zh-TW" sz="2800" dirty="0">
                <a:latin typeface="Arial" charset="0"/>
                <a:ea typeface="新細明體" pitchFamily="18" charset="-120"/>
                <a:sym typeface="Wingdings" pitchFamily="2" charset="2"/>
              </a:rPr>
              <a:t>			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4582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Follower Characteristics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5344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Task Characteristics</a:t>
            </a:r>
          </a:p>
        </p:txBody>
      </p:sp>
      <p:sp>
        <p:nvSpPr>
          <p:cNvPr id="28675" name="Rectangle 4"/>
          <p:cNvSpPr>
            <a:spLocks noChangeArrowheads="1"/>
          </p:cNvSpPr>
          <p:nvPr/>
        </p:nvSpPr>
        <p:spPr bwMode="auto">
          <a:xfrm>
            <a:off x="4572000" y="2362200"/>
            <a:ext cx="411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28679" name="Rectangle 8"/>
          <p:cNvSpPr>
            <a:spLocks noChangeArrowheads="1"/>
          </p:cNvSpPr>
          <p:nvPr/>
        </p:nvSpPr>
        <p:spPr bwMode="auto">
          <a:xfrm>
            <a:off x="609600" y="2590800"/>
            <a:ext cx="77724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ts val="30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Design of </a:t>
            </a:r>
            <a:r>
              <a:rPr lang="en-US" dirty="0" smtClean="0">
                <a:latin typeface="+mn-lt"/>
              </a:rPr>
              <a:t>followers</a:t>
            </a:r>
            <a:r>
              <a:rPr lang="en-US" dirty="0">
                <a:latin typeface="+mn-lt"/>
              </a:rPr>
              <a:t>’ task</a:t>
            </a:r>
          </a:p>
          <a:p>
            <a:pPr marL="342900" lvl="1" indent="-342900">
              <a:spcAft>
                <a:spcPts val="30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 Organization’s formal authority system</a:t>
            </a:r>
          </a:p>
          <a:p>
            <a:pPr marL="342900" lvl="1" indent="-342900">
              <a:spcAft>
                <a:spcPts val="30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 Primary work group of </a:t>
            </a:r>
            <a:r>
              <a:rPr lang="en-US" dirty="0" smtClean="0">
                <a:latin typeface="+mn-lt"/>
              </a:rPr>
              <a:t>followers</a:t>
            </a:r>
            <a:endParaRPr lang="en-US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991380"/>
            <a:ext cx="32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</a:rPr>
              <a:t>Components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14400"/>
            <a:ext cx="7772400" cy="381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Task Characteristics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09800"/>
            <a:ext cx="8077200" cy="38862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Unclear and ambiguous </a:t>
            </a:r>
            <a:r>
              <a:rPr lang="en-US" sz="2400" dirty="0" smtClean="0">
                <a:latin typeface="+mn-lt"/>
              </a:rPr>
              <a:t>- Leader needs to provide structure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Highly repetitive  </a:t>
            </a:r>
            <a:r>
              <a:rPr lang="en-US" sz="2400" dirty="0" smtClean="0">
                <a:latin typeface="+mn-lt"/>
              </a:rPr>
              <a:t>- Leader needs to provide support to maintain follower motivation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Weak formal authority </a:t>
            </a:r>
            <a:r>
              <a:rPr lang="en-US" sz="2400" dirty="0" smtClean="0">
                <a:latin typeface="+mn-lt"/>
              </a:rPr>
              <a:t>- If formal authority system is weak, the leader needs to assist followers by making rules and work requirements clear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b="1" dirty="0" err="1" smtClean="0">
                <a:latin typeface="+mn-lt"/>
              </a:rPr>
              <a:t>Nonsupportive</a:t>
            </a:r>
            <a:r>
              <a:rPr lang="en-US" sz="2400" b="1" dirty="0" smtClean="0">
                <a:latin typeface="+mn-lt"/>
              </a:rPr>
              <a:t>/weak group norms </a:t>
            </a:r>
            <a:r>
              <a:rPr lang="en-US" sz="2400" dirty="0" smtClean="0">
                <a:latin typeface="+mn-lt"/>
              </a:rPr>
              <a:t>- Leader needs to help build cohesiveness and role responsibility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4572000" y="2362200"/>
            <a:ext cx="411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3400" y="1600200"/>
            <a:ext cx="8153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Task Situations Requiring Leader Involvement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3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305800" cy="39624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Anything in the work setting that gets in the way of followers</a:t>
            </a:r>
          </a:p>
          <a:p>
            <a:pPr marL="736600" lvl="1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</a:rPr>
              <a:t>They create excessive uncertainties, frustrations, or threats for followers</a:t>
            </a:r>
          </a:p>
          <a:p>
            <a:pPr marL="736600" lvl="1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b="1" dirty="0" smtClean="0">
                <a:solidFill>
                  <a:srgbClr val="0070C0"/>
                </a:solidFill>
              </a:rPr>
              <a:t>Leader’s responsibility is to help followers by</a:t>
            </a:r>
          </a:p>
          <a:p>
            <a:pPr marL="736600" lvl="1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</a:rPr>
              <a:t>Removing the obstacles</a:t>
            </a:r>
          </a:p>
          <a:p>
            <a:pPr marL="736600" lvl="1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</a:rPr>
              <a:t>Helping followers around them </a:t>
            </a:r>
          </a:p>
          <a:p>
            <a:pPr eaLnBrk="1" hangingPunct="1">
              <a:spcBef>
                <a:spcPct val="0"/>
              </a:spcBef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Assisting with obstacles will increase </a:t>
            </a:r>
          </a:p>
          <a:p>
            <a:pPr marL="736600" lvl="1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</a:rPr>
              <a:t>Followers’ expectations to complete the task</a:t>
            </a:r>
          </a:p>
          <a:p>
            <a:pPr marL="736600" lvl="1" indent="-342900" eaLnBrk="1" hangingPunct="1">
              <a:spcBef>
                <a:spcPct val="0"/>
              </a:spcBef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000" dirty="0" smtClean="0">
                <a:solidFill>
                  <a:schemeClr val="tx1"/>
                </a:solidFill>
              </a:rPr>
              <a:t>Their sense of job satisfaction</a:t>
            </a:r>
          </a:p>
        </p:txBody>
      </p:sp>
      <p:sp>
        <p:nvSpPr>
          <p:cNvPr id="30724" name="Rectangle 1028"/>
          <p:cNvSpPr>
            <a:spLocks noChangeArrowheads="1"/>
          </p:cNvSpPr>
          <p:nvPr/>
        </p:nvSpPr>
        <p:spPr bwMode="auto">
          <a:xfrm>
            <a:off x="4572000" y="2362200"/>
            <a:ext cx="4114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6906" y="1610380"/>
            <a:ext cx="19406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Obstacles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914400"/>
            <a:ext cx="85344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Task Characteristics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914400"/>
            <a:ext cx="8382000" cy="762000"/>
          </a:xfrm>
          <a:prstGeom prst="rect">
            <a:avLst/>
          </a:prstGeo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How Does the </a:t>
            </a:r>
            <a:r>
              <a:rPr lang="en-US" sz="3200" b="1" dirty="0">
                <a:latin typeface="+mj-lt"/>
              </a:rPr>
              <a:t>Path–Goal </a:t>
            </a:r>
            <a:r>
              <a:rPr lang="en-US" sz="3200" b="1" dirty="0" smtClean="0">
                <a:latin typeface="+mj-lt"/>
              </a:rPr>
              <a:t>Theory Work?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2133600"/>
            <a:ext cx="6096000" cy="3352800"/>
          </a:xfrm>
        </p:spPr>
        <p:txBody>
          <a:bodyPr/>
          <a:lstStyle/>
          <a:p>
            <a:pPr marL="342900" indent="-342900" algn="l" eaLnBrk="1" hangingPunct="1"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Focus of </a:t>
            </a:r>
            <a:r>
              <a:rPr lang="en-US" sz="2400" b="1" dirty="0">
                <a:solidFill>
                  <a:schemeClr val="tx1"/>
                </a:solidFill>
                <a:latin typeface="+mn-lt"/>
              </a:rPr>
              <a:t>Path–Goal </a:t>
            </a: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Theory </a:t>
            </a:r>
          </a:p>
          <a:p>
            <a:pPr marL="342900" indent="-342900" algn="l" eaLnBrk="1" hangingPunct="1"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Strengths</a:t>
            </a:r>
          </a:p>
          <a:p>
            <a:pPr marL="342900" indent="-342900" algn="l" eaLnBrk="1" hangingPunct="1"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Criticisms</a:t>
            </a:r>
          </a:p>
          <a:p>
            <a:pPr marL="342900" indent="-342900" algn="l" eaLnBrk="1" hangingPunct="1">
              <a:spcBef>
                <a:spcPct val="0"/>
              </a:spcBef>
              <a:spcAft>
                <a:spcPts val="30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Application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609600" y="2057400"/>
            <a:ext cx="7924800" cy="3505200"/>
          </a:xfrm>
        </p:spPr>
        <p:txBody>
          <a:bodyPr/>
          <a:lstStyle/>
          <a:p>
            <a:pPr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b="1" dirty="0" smtClean="0">
                <a:solidFill>
                  <a:schemeClr val="tx1"/>
                </a:solidFill>
                <a:latin typeface="+mn-lt"/>
              </a:rPr>
              <a:t>  </a:t>
            </a: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Path–Goal Theory Perspective</a:t>
            </a:r>
          </a:p>
          <a:p>
            <a:pPr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 Conditions of Leadership Motivation </a:t>
            </a:r>
          </a:p>
          <a:p>
            <a:pPr marL="463550" indent="-463550"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Leader Behaviors &amp; Follower  Characteristics</a:t>
            </a:r>
          </a:p>
          <a:p>
            <a:pPr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 Task Characteristics</a:t>
            </a:r>
          </a:p>
          <a:p>
            <a:pPr algn="l" eaLnBrk="1" hangingPunct="1">
              <a:spcBef>
                <a:spcPts val="0"/>
              </a:spcBef>
              <a:spcAft>
                <a:spcPts val="1800"/>
              </a:spcAft>
              <a:buClr>
                <a:srgbClr val="0070C0"/>
              </a:buClr>
              <a:buFont typeface="Wingdings 2" pitchFamily="18" charset="2"/>
              <a:buChar char="÷"/>
              <a:defRPr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 How Does PGT Work?</a:t>
            </a:r>
          </a:p>
        </p:txBody>
      </p:sp>
      <p:sp>
        <p:nvSpPr>
          <p:cNvPr id="14339" name="Rectangle 6"/>
          <p:cNvSpPr>
            <a:spLocks noChangeArrowheads="1"/>
          </p:cNvSpPr>
          <p:nvPr/>
        </p:nvSpPr>
        <p:spPr bwMode="auto">
          <a:xfrm>
            <a:off x="609600" y="838200"/>
            <a:ext cx="7772400" cy="838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200" b="1" i="1" dirty="0">
                <a:latin typeface="+mj-lt"/>
                <a:cs typeface="Times New Roman" pitchFamily="18" charset="0"/>
              </a:rPr>
              <a:t>Overview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027"/>
          <p:cNvSpPr>
            <a:spLocks noGrp="1" noChangeArrowheads="1"/>
          </p:cNvSpPr>
          <p:nvPr>
            <p:ph type="subTitle" idx="4294967295"/>
          </p:nvPr>
        </p:nvSpPr>
        <p:spPr>
          <a:xfrm>
            <a:off x="381000" y="1905000"/>
            <a:ext cx="8077200" cy="3276600"/>
          </a:xfrm>
        </p:spPr>
        <p:txBody>
          <a:bodyPr/>
          <a:lstStyle/>
          <a:p>
            <a:pPr marL="342900" indent="-342900" algn="l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The leader’s job is to help followers reach their goals by directing, guiding, and coaching them along the way</a:t>
            </a:r>
          </a:p>
          <a:p>
            <a:pPr marL="342900" indent="-342900" algn="l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Leaders must evaluate task and follower characteristics and adapt leadership style to these</a:t>
            </a:r>
          </a:p>
          <a:p>
            <a:pPr marL="342900" indent="-342900" algn="l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  <a:latin typeface="+mn-lt"/>
              </a:rPr>
              <a:t> The theory suggests which style is most appropriate for specific characteristics</a:t>
            </a:r>
          </a:p>
        </p:txBody>
      </p:sp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914400"/>
            <a:ext cx="83820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 kern="120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i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3200" b="1" smtClean="0">
                <a:latin typeface="+mj-lt"/>
              </a:rPr>
              <a:t>How Does the Path–Goal Theory Work?</a:t>
            </a:r>
            <a:endParaRPr lang="en-US" sz="3200" b="1" dirty="0" smtClean="0">
              <a:latin typeface="+mj-lt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8382000" cy="533400"/>
          </a:xfrm>
        </p:spPr>
        <p:txBody>
          <a:bodyPr/>
          <a:lstStyle/>
          <a:p>
            <a:pPr algn="ctr" eaLnBrk="1" hangingPunct="1"/>
            <a:r>
              <a:rPr lang="en-US" sz="3200" b="1" dirty="0">
                <a:latin typeface="+mj-lt"/>
              </a:rPr>
              <a:t>Path–Goal </a:t>
            </a:r>
            <a:r>
              <a:rPr lang="en-US" sz="3200" b="1" dirty="0" smtClean="0">
                <a:latin typeface="+mj-lt"/>
              </a:rPr>
              <a:t>Theory Approach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2590800"/>
            <a:ext cx="3962400" cy="28194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Path–goal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theory  is a complex but also pragmatic approach</a:t>
            </a:r>
          </a:p>
          <a:p>
            <a:pPr eaLnBrk="1" hangingPunct="1">
              <a:spcAft>
                <a:spcPct val="20000"/>
              </a:spcAft>
              <a:buClr>
                <a:srgbClr val="0070C0"/>
              </a:buClr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Leaders should choose a leadership style that best fits the needs of followers and their work</a:t>
            </a:r>
          </a:p>
        </p:txBody>
      </p:sp>
      <p:sp>
        <p:nvSpPr>
          <p:cNvPr id="3379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648200" y="2590800"/>
            <a:ext cx="4191000" cy="3048000"/>
          </a:xfrm>
        </p:spPr>
        <p:txBody>
          <a:bodyPr/>
          <a:lstStyle/>
          <a:p>
            <a:pPr eaLnBrk="1" hangingPunct="1">
              <a:buClr>
                <a:srgbClr val="0070C0"/>
              </a:buClr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Path–goal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theory provides a set of </a:t>
            </a:r>
            <a:r>
              <a:rPr lang="en-US" sz="2400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assumptions</a:t>
            </a: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about how different leadership styles will interact with follower characteristics and the work situation to affect employee motivation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10358" y="1991380"/>
            <a:ext cx="1228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Focus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106047" y="1991380"/>
            <a:ext cx="2628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  <a:cs typeface="Calibri" pitchFamily="34" charset="0"/>
              </a:rPr>
              <a:t>Overall Scope</a:t>
            </a:r>
            <a:endParaRPr lang="en-US" sz="2800" b="1" dirty="0">
              <a:solidFill>
                <a:srgbClr val="0070C0"/>
              </a:solidFill>
              <a:latin typeface="Arial Rounded MT Bold" pitchFamily="34" charset="0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287" y="914400"/>
            <a:ext cx="8008513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77724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Strengths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6106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Useful theoretical framework</a:t>
            </a:r>
            <a:r>
              <a:rPr lang="en-US" sz="2400" dirty="0" smtClean="0">
                <a:latin typeface="+mn-lt"/>
              </a:rPr>
              <a:t>. </a:t>
            </a:r>
            <a:r>
              <a:rPr lang="en-US" sz="2400" dirty="0">
                <a:latin typeface="+mn-lt"/>
              </a:rPr>
              <a:t>Path–goal </a:t>
            </a:r>
            <a:r>
              <a:rPr lang="en-US" sz="2400" dirty="0" smtClean="0">
                <a:latin typeface="+mn-lt"/>
              </a:rPr>
              <a:t>theory is a useful theoretical framework for understanding how various leadership behaviors affect the satisfaction of followers and their work performance.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Integrates motivation</a:t>
            </a:r>
            <a:r>
              <a:rPr lang="en-US" sz="2400" dirty="0" smtClean="0">
                <a:latin typeface="+mn-lt"/>
              </a:rPr>
              <a:t>.  Path–goal theory attempts to integrate the motivation principles of expectancy theory into a theory of leadership.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b="1" dirty="0" smtClean="0">
                <a:latin typeface="+mn-lt"/>
              </a:rPr>
              <a:t>Practical model</a:t>
            </a:r>
            <a:r>
              <a:rPr lang="en-US" sz="2400" dirty="0" smtClean="0">
                <a:latin typeface="+mn-lt"/>
              </a:rPr>
              <a:t>.  </a:t>
            </a:r>
            <a:r>
              <a:rPr lang="en-US" sz="2400" dirty="0">
                <a:latin typeface="+mn-lt"/>
              </a:rPr>
              <a:t>Path–goal </a:t>
            </a:r>
            <a:r>
              <a:rPr lang="en-US" sz="2400" dirty="0" smtClean="0">
                <a:latin typeface="+mn-lt"/>
              </a:rPr>
              <a:t>theory provides a practical model that underscores and highlights the important ways leaders help followers.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8305800" cy="381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Criticisms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52600"/>
            <a:ext cx="87630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Interpreting the meaning of the theory can be confusing because it is so complex and incorporates so many different aspects of leadership; consequently, it is difficult to implement.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Empirical research studies have demonstrated only partial support for </a:t>
            </a:r>
            <a:r>
              <a:rPr lang="en-US" sz="2400" dirty="0">
                <a:latin typeface="+mn-lt"/>
              </a:rPr>
              <a:t>path–goal </a:t>
            </a:r>
            <a:r>
              <a:rPr lang="en-US" sz="2400" dirty="0" smtClean="0">
                <a:latin typeface="+mn-lt"/>
              </a:rPr>
              <a:t>theory.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It fails to adequately explain the relationship between leadership behavior and worker motivation.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</a:t>
            </a:r>
            <a:r>
              <a:rPr lang="en-US" sz="2400" dirty="0">
                <a:latin typeface="+mn-lt"/>
              </a:rPr>
              <a:t>path–goal </a:t>
            </a:r>
            <a:r>
              <a:rPr lang="en-US" sz="2400" dirty="0" smtClean="0">
                <a:latin typeface="+mn-lt"/>
              </a:rPr>
              <a:t>theory approach treats leadership as a one-way event in which the leader affects the follower</a:t>
            </a:r>
            <a:r>
              <a:rPr lang="en-US" sz="2800" dirty="0" smtClean="0"/>
              <a:t>.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990600"/>
            <a:ext cx="8534400" cy="3810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Application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1905000"/>
            <a:ext cx="8458200" cy="30480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PGT offers valuable insights that can be applied in ongoing settings to improve one’s leadership.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Informs leaders about when to be directive, supportive, participative, or achievement oriented.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The principles of PGT can be employed by leaders at all organizational levels and for all types of tasks.</a:t>
            </a:r>
          </a:p>
        </p:txBody>
      </p:sp>
      <p:sp>
        <p:nvSpPr>
          <p:cNvPr id="7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ChangeArrowheads="1"/>
          </p:cNvSpPr>
          <p:nvPr/>
        </p:nvSpPr>
        <p:spPr bwMode="auto">
          <a:xfrm>
            <a:off x="533400" y="2590800"/>
            <a:ext cx="80772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Aft>
                <a:spcPts val="18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Path–goal theory centers on how leaders motivate </a:t>
            </a:r>
            <a:r>
              <a:rPr lang="en-US" dirty="0" smtClean="0">
                <a:latin typeface="+mn-lt"/>
              </a:rPr>
              <a:t>followers to </a:t>
            </a:r>
            <a:r>
              <a:rPr lang="en-US" dirty="0">
                <a:latin typeface="+mn-lt"/>
              </a:rPr>
              <a:t>accomplish designated goals</a:t>
            </a:r>
          </a:p>
          <a:p>
            <a:pPr marL="342900" indent="-342900">
              <a:spcAft>
                <a:spcPts val="18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Emphasizes the relationship between </a:t>
            </a:r>
          </a:p>
          <a:p>
            <a:pPr marL="342900" lvl="1" indent="-342900">
              <a:spcAft>
                <a:spcPts val="18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the leader’s style </a:t>
            </a:r>
          </a:p>
          <a:p>
            <a:pPr marL="342900" lvl="1" indent="-342900">
              <a:spcAft>
                <a:spcPts val="18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the characteristics of the </a:t>
            </a:r>
            <a:r>
              <a:rPr lang="en-US" dirty="0" smtClean="0">
                <a:latin typeface="+mn-lt"/>
              </a:rPr>
              <a:t>followers</a:t>
            </a:r>
            <a:endParaRPr lang="en-US" dirty="0">
              <a:latin typeface="+mn-lt"/>
            </a:endParaRPr>
          </a:p>
          <a:p>
            <a:pPr marL="342900" lvl="1" indent="-342900">
              <a:spcAft>
                <a:spcPts val="18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dirty="0">
                <a:latin typeface="+mn-lt"/>
              </a:rPr>
              <a:t>the work setting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559" y="2052935"/>
            <a:ext cx="17388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Definition</a:t>
            </a:r>
            <a:endParaRPr 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sz="3200" b="1" dirty="0">
                <a:latin typeface="+mj-lt"/>
              </a:rPr>
              <a:t>Path–Goal </a:t>
            </a:r>
            <a:r>
              <a:rPr lang="en-US" sz="3200" b="1" dirty="0" smtClean="0">
                <a:latin typeface="+mj-lt"/>
              </a:rPr>
              <a:t>Theory (House, 1971) Description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sz="3200" b="1" dirty="0">
                <a:latin typeface="+mj-lt"/>
              </a:rPr>
              <a:t>Path–Goal </a:t>
            </a:r>
            <a:r>
              <a:rPr lang="en-US" sz="3200" b="1" dirty="0" smtClean="0">
                <a:latin typeface="+mj-lt"/>
              </a:rPr>
              <a:t>Theory (House, 1971) Description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458200" cy="35814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Goal - To enhance employee performance and satisfaction by focusing on employee motivation</a:t>
            </a:r>
          </a:p>
          <a:p>
            <a:pPr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Motivational Principles (based on Expectancy Theory) - Followers will be motivated if they believe 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they are capable of performing their work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that their efforts will result in a certain outcome 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18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that the payoffs for doing their work are worthwhile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591896" y="1900535"/>
            <a:ext cx="210211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eaLnBrk="0" hangingPunct="0">
              <a:defRPr/>
            </a:pPr>
            <a:r>
              <a:rPr lang="en-US" sz="2600" b="1" dirty="0" smtClean="0">
                <a:solidFill>
                  <a:srgbClr val="0070C0"/>
                </a:solidFill>
                <a:latin typeface="Arial Rounded MT Bold" pitchFamily="34" charset="0"/>
              </a:rPr>
              <a:t>Perspective</a:t>
            </a:r>
            <a:endParaRPr lang="en-US" sz="2600" b="1" dirty="0">
              <a:solidFill>
                <a:srgbClr val="0070C0"/>
              </a:solidFill>
              <a:latin typeface="Arial Rounded MT Bold" pitchFamily="34" charset="0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533400"/>
          </a:xfrm>
        </p:spPr>
        <p:txBody>
          <a:bodyPr/>
          <a:lstStyle/>
          <a:p>
            <a:pPr algn="ctr" eaLnBrk="1" hangingPunct="1"/>
            <a:r>
              <a:rPr lang="en-US" altLang="zh-TW" sz="3200" b="1" dirty="0" smtClean="0">
                <a:latin typeface="+mj-lt"/>
              </a:rPr>
              <a:t>Challenge to Leader</a:t>
            </a:r>
          </a:p>
        </p:txBody>
      </p:sp>
      <p:sp>
        <p:nvSpPr>
          <p:cNvPr id="17411" name="Rectangle 1032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4582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Use a leadership style that best meets followers’ motivational needs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 choose behaviors that complement or supplement what is missing in the work setting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 enhance goal attainment by providing information or rewards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 provide followers with the elements they need to reach their goals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dirty="0" smtClean="0"/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534400" cy="6858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Conditions of Leadership Motivation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81000" y="2286000"/>
            <a:ext cx="8534400" cy="33528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It increases the </a:t>
            </a:r>
            <a:r>
              <a:rPr lang="en-US" sz="2400" b="1" i="1" dirty="0" smtClean="0">
                <a:latin typeface="+mn-lt"/>
              </a:rPr>
              <a:t>number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b="1" i="1" dirty="0" smtClean="0">
                <a:latin typeface="+mn-lt"/>
              </a:rPr>
              <a:t>kinds</a:t>
            </a:r>
            <a:r>
              <a:rPr lang="en-US" sz="2400" i="1" dirty="0" smtClean="0">
                <a:latin typeface="+mn-lt"/>
              </a:rPr>
              <a:t> </a:t>
            </a:r>
            <a:r>
              <a:rPr lang="en-US" sz="2400" dirty="0" smtClean="0">
                <a:latin typeface="+mn-lt"/>
              </a:rPr>
              <a:t>of payoffs followers receive from their work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Makes the path to the goal </a:t>
            </a:r>
            <a:r>
              <a:rPr lang="en-US" sz="2400" b="1" i="1" dirty="0" smtClean="0">
                <a:latin typeface="+mn-lt"/>
              </a:rPr>
              <a:t>clear</a:t>
            </a:r>
            <a:r>
              <a:rPr lang="en-US" sz="2400" dirty="0" smtClean="0">
                <a:latin typeface="+mn-lt"/>
              </a:rPr>
              <a:t> and easy to travel through with </a:t>
            </a:r>
            <a:r>
              <a:rPr lang="en-US" sz="2400" b="1" i="1" dirty="0" smtClean="0">
                <a:latin typeface="+mn-lt"/>
              </a:rPr>
              <a:t>coaching</a:t>
            </a:r>
            <a:r>
              <a:rPr lang="en-US" sz="2400" dirty="0" smtClean="0">
                <a:latin typeface="+mn-lt"/>
              </a:rPr>
              <a:t> and </a:t>
            </a:r>
            <a:r>
              <a:rPr lang="en-US" sz="2400" b="1" i="1" dirty="0" smtClean="0">
                <a:latin typeface="+mn-lt"/>
              </a:rPr>
              <a:t>direction</a:t>
            </a:r>
            <a:endParaRPr lang="en-US" sz="2400" b="1" dirty="0" smtClean="0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Removes </a:t>
            </a:r>
            <a:r>
              <a:rPr lang="en-US" sz="2400" b="1" i="1" dirty="0" smtClean="0">
                <a:latin typeface="+mn-lt"/>
              </a:rPr>
              <a:t>obstacles</a:t>
            </a:r>
            <a:r>
              <a:rPr lang="en-US" sz="2400" dirty="0" smtClean="0">
                <a:latin typeface="+mn-lt"/>
              </a:rPr>
              <a:t> and roadblocks to attaining the goal</a:t>
            </a:r>
          </a:p>
          <a:p>
            <a:pPr eaLnBrk="1" hangingPunct="1">
              <a:spcBef>
                <a:spcPct val="0"/>
              </a:spcBef>
              <a:spcAft>
                <a:spcPts val="24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 Makes the work itself more personally </a:t>
            </a:r>
            <a:r>
              <a:rPr lang="en-US" sz="2400" b="1" i="1" dirty="0" smtClean="0">
                <a:latin typeface="+mn-lt"/>
              </a:rPr>
              <a:t>satisfying</a:t>
            </a:r>
            <a:endParaRPr lang="en-US" sz="2400" b="1" dirty="0" smtClean="0">
              <a:latin typeface="+mn-lt"/>
            </a:endParaRPr>
          </a:p>
          <a:p>
            <a:pPr eaLnBrk="1" hangingPunct="1"/>
            <a:endParaRPr lang="en-US" sz="2400" dirty="0" smtClean="0"/>
          </a:p>
        </p:txBody>
      </p:sp>
      <p:sp>
        <p:nvSpPr>
          <p:cNvPr id="18436" name="Text Box 5"/>
          <p:cNvSpPr txBox="1">
            <a:spLocks noChangeArrowheads="1"/>
          </p:cNvSpPr>
          <p:nvPr/>
        </p:nvSpPr>
        <p:spPr bwMode="auto">
          <a:xfrm>
            <a:off x="685800" y="1447800"/>
            <a:ext cx="8001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/>
            <a:r>
              <a:rPr lang="en-US" b="1" i="1" dirty="0">
                <a:latin typeface="+mn-lt"/>
                <a:ea typeface="Calibri" pitchFamily="34" charset="0"/>
                <a:cs typeface="Calibri" pitchFamily="34" charset="0"/>
              </a:rPr>
              <a:t>Leadership generates motivation </a:t>
            </a:r>
            <a:r>
              <a:rPr lang="en-US" b="1" i="1" dirty="0" smtClean="0">
                <a:latin typeface="+mn-lt"/>
                <a:ea typeface="Calibri" pitchFamily="34" charset="0"/>
                <a:cs typeface="Calibri" pitchFamily="34" charset="0"/>
              </a:rPr>
              <a:t>when</a:t>
            </a:r>
            <a:endParaRPr lang="en-US" b="1" i="1" dirty="0">
              <a:latin typeface="+mn-lt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898" y="1600200"/>
            <a:ext cx="8617702" cy="409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33411" y="990600"/>
            <a:ext cx="7348589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686800" cy="457200"/>
          </a:xfrm>
        </p:spPr>
        <p:txBody>
          <a:bodyPr/>
          <a:lstStyle/>
          <a:p>
            <a:pPr algn="ctr" eaLnBrk="1" hangingPunct="1"/>
            <a:r>
              <a:rPr lang="en-US" sz="3200" b="1" dirty="0" smtClean="0">
                <a:latin typeface="+mj-lt"/>
              </a:rPr>
              <a:t>Leader Behaviors</a:t>
            </a:r>
          </a:p>
        </p:txBody>
      </p:sp>
      <p:sp>
        <p:nvSpPr>
          <p:cNvPr id="21507" name="Rectangle 30"/>
          <p:cNvSpPr>
            <a:spLocks noGrp="1" noChangeArrowheads="1"/>
          </p:cNvSpPr>
          <p:nvPr>
            <p:ph type="body" sz="half" idx="2"/>
          </p:nvPr>
        </p:nvSpPr>
        <p:spPr>
          <a:xfrm>
            <a:off x="533400" y="1752600"/>
            <a:ext cx="7620000" cy="4038600"/>
          </a:xfrm>
        </p:spPr>
        <p:txBody>
          <a:bodyPr/>
          <a:lstStyle/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</a:pPr>
            <a:r>
              <a:rPr lang="en-US" sz="2800" b="1" dirty="0" smtClean="0">
                <a:solidFill>
                  <a:srgbClr val="0070C0"/>
                </a:solidFill>
                <a:latin typeface="Arial Rounded MT Bold" pitchFamily="34" charset="0"/>
              </a:rPr>
              <a:t>Directive Leadership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</a:pPr>
            <a:r>
              <a:rPr lang="en-US" sz="2400" dirty="0" smtClean="0">
                <a:latin typeface="+mn-lt"/>
              </a:rPr>
              <a:t>Leader who gives followers task instruction including: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 What is expected of them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 How task is to be done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 Timeline for task completion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 Clear standards of performance</a:t>
            </a:r>
          </a:p>
          <a:p>
            <a:pPr marL="342900" lvl="1" indent="-342900" eaLnBrk="1" hangingPunct="1">
              <a:spcBef>
                <a:spcPct val="0"/>
              </a:spcBef>
              <a:spcAft>
                <a:spcPts val="1200"/>
              </a:spcAft>
              <a:buClr>
                <a:srgbClr val="0070C0"/>
              </a:buClr>
              <a:buSzPct val="85000"/>
              <a:buFont typeface="Wingdings 2" pitchFamily="18" charset="2"/>
              <a:buChar char="÷"/>
            </a:pPr>
            <a:r>
              <a:rPr lang="en-US" sz="2400" dirty="0" smtClean="0">
                <a:solidFill>
                  <a:schemeClr val="tx1"/>
                </a:solidFill>
              </a:rPr>
              <a:t> Clear rules &amp; regulations</a:t>
            </a:r>
          </a:p>
        </p:txBody>
      </p:sp>
      <p:sp>
        <p:nvSpPr>
          <p:cNvPr id="6" name="TextBox 10"/>
          <p:cNvSpPr txBox="1"/>
          <p:nvPr/>
        </p:nvSpPr>
        <p:spPr>
          <a:xfrm>
            <a:off x="457200" y="6400800"/>
            <a:ext cx="86868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Peter G. Northouse, </a:t>
            </a:r>
            <a:r>
              <a:rPr kumimoji="0" lang="en-US" sz="1050" b="0" i="1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Leadership: Theory and Practice</a:t>
            </a:r>
            <a:r>
              <a:rPr kumimoji="0" lang="en-US" sz="105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Seventh Edition. © 2016 SAGE Publications, Inc.</a:t>
            </a:r>
            <a:endParaRPr lang="en-US" dirty="0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2_Custom Design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Office\Templates\Business Planner Templates\Leadeship with background.pot</Template>
  <TotalTime>5155</TotalTime>
  <Words>1448</Words>
  <Application>Microsoft Office PowerPoint</Application>
  <PresentationFormat>On-screen Show (4:3)</PresentationFormat>
  <Paragraphs>175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2_Custom Design</vt:lpstr>
      <vt:lpstr>PowerPoint Presentation</vt:lpstr>
      <vt:lpstr>PowerPoint Presentation</vt:lpstr>
      <vt:lpstr>Path–Goal Theory (House, 1971) Description</vt:lpstr>
      <vt:lpstr>Path–Goal Theory (House, 1971) Description</vt:lpstr>
      <vt:lpstr>Challenge to Leader</vt:lpstr>
      <vt:lpstr>Conditions of Leadership Motivation</vt:lpstr>
      <vt:lpstr>PowerPoint Presentation</vt:lpstr>
      <vt:lpstr>PowerPoint Presentation</vt:lpstr>
      <vt:lpstr>Leader Behaviors</vt:lpstr>
      <vt:lpstr>Leader Behaviors</vt:lpstr>
      <vt:lpstr>Leader Behaviors</vt:lpstr>
      <vt:lpstr>Leader Behaviors</vt:lpstr>
      <vt:lpstr>Follower Characteristics</vt:lpstr>
      <vt:lpstr>Follower Characteristics</vt:lpstr>
      <vt:lpstr>Follower Characteristics</vt:lpstr>
      <vt:lpstr>Task Characteristics</vt:lpstr>
      <vt:lpstr>Task Characteristics</vt:lpstr>
      <vt:lpstr>Task Characteristics</vt:lpstr>
      <vt:lpstr>How Does the Path–Goal Theory Work?</vt:lpstr>
      <vt:lpstr>PowerPoint Presentation</vt:lpstr>
      <vt:lpstr>Path–Goal Theory Approach</vt:lpstr>
      <vt:lpstr>PowerPoint Presentation</vt:lpstr>
      <vt:lpstr>Strengths</vt:lpstr>
      <vt:lpstr>Criticisms</vt:lpstr>
      <vt:lpstr>Application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Virginia Gregory</dc:creator>
  <cp:lastModifiedBy>Bierach, Katie</cp:lastModifiedBy>
  <cp:revision>273</cp:revision>
  <dcterms:created xsi:type="dcterms:W3CDTF">2000-11-13T21:29:08Z</dcterms:created>
  <dcterms:modified xsi:type="dcterms:W3CDTF">2015-02-23T23:40:52Z</dcterms:modified>
</cp:coreProperties>
</file>