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302" r:id="rId4"/>
    <p:sldId id="303" r:id="rId5"/>
    <p:sldId id="295" r:id="rId6"/>
    <p:sldId id="304" r:id="rId7"/>
    <p:sldId id="290" r:id="rId8"/>
    <p:sldId id="309" r:id="rId9"/>
    <p:sldId id="296" r:id="rId10"/>
    <p:sldId id="305" r:id="rId11"/>
    <p:sldId id="297" r:id="rId12"/>
    <p:sldId id="306" r:id="rId13"/>
    <p:sldId id="310" r:id="rId14"/>
    <p:sldId id="307" r:id="rId15"/>
    <p:sldId id="299" r:id="rId16"/>
    <p:sldId id="298" r:id="rId17"/>
    <p:sldId id="300" r:id="rId18"/>
    <p:sldId id="301" r:id="rId19"/>
    <p:sldId id="274" r:id="rId20"/>
    <p:sldId id="308" r:id="rId21"/>
    <p:sldId id="288" r:id="rId22"/>
    <p:sldId id="276" r:id="rId23"/>
    <p:sldId id="277" r:id="rId24"/>
    <p:sldId id="285" r:id="rId25"/>
  </p:sldIdLst>
  <p:sldSz cx="9144000" cy="6858000" type="screen4x3"/>
  <p:notesSz cx="6858000" cy="90773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wner" initials="O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5C00"/>
    <a:srgbClr val="660033"/>
    <a:srgbClr val="660066"/>
    <a:srgbClr val="3399FF"/>
    <a:srgbClr val="0033CC"/>
    <a:srgbClr val="336699"/>
    <a:srgbClr val="333399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2787"/>
    <p:restoredTop sz="90937" autoAdjust="0"/>
  </p:normalViewPr>
  <p:slideViewPr>
    <p:cSldViewPr>
      <p:cViewPr>
        <p:scale>
          <a:sx n="75" d="100"/>
          <a:sy n="75" d="100"/>
        </p:scale>
        <p:origin x="-354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54" y="-96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66840A14-ECDB-4126-BF41-69D38B92B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05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11650"/>
            <a:ext cx="5029200" cy="408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6CD10C44-CDA2-4487-90CF-EE41A14F4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0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57A8C-9A14-428E-83DE-EB8492A8BBC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936396-83C7-4A54-8CE0-3601FD1CA134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DEA5DF-5AC3-4A32-A3FD-6B6C6929243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2C4DCE-7653-4618-A9A9-C0E4F09222C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20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DD2AE6-D381-456C-B65A-C28BAF8B5DD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F1413C-EC4D-443B-B720-279BAEEE881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20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77208A-5781-41F5-94AF-EB7DC22D2DA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E0B361-4540-42AB-A02D-A1ECF91603A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B46E36-558A-4302-AAB3-03112D85928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3419D9-D558-4ED1-A3F9-FD9A33DBE2DD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A0DB0F-E773-4EA6-AB55-02897EF9F38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3E5B43-5CA7-419A-BBD4-25ACFDDDDE2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9668EA-6CAB-4318-B35A-CB2497BDC55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147B31-A22F-49B6-B649-4578B79EB25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457200"/>
            <a:ext cx="4470400" cy="33528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191000"/>
            <a:ext cx="4419600" cy="4343400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868227-ECAB-4D62-8382-AEC18521CB7C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800" smtClean="0"/>
          </a:p>
          <a:p>
            <a:endParaRPr lang="en-US" sz="18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7FEAB6-7CA0-4BFA-A7D8-A508E4D7A2E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1536FA-F804-4344-AB25-9998189D7951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68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05E6-94EC-42FA-9E84-3F5794802E8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46ED05-CAD2-420F-8A40-7D56D252631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20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96A2B2-05A6-48DB-B024-B6C1EC586A3F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5D8976-7586-4B96-AB6A-953C124DD54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084BA-FA6D-44AE-93A8-DB7F85EA5F5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7E8DEF-8A81-4375-9439-463B0CF5F77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/>
            <a:endParaRPr lang="en-US" sz="2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8362"/>
            <a:ext cx="8229600" cy="8842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36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90600"/>
            <a:ext cx="868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7" r:id="rId2"/>
    <p:sldLayoutId id="2147483688" r:id="rId3"/>
    <p:sldLayoutId id="2147483689" r:id="rId4"/>
    <p:sldLayoutId id="2147483696" r:id="rId5"/>
    <p:sldLayoutId id="214748369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i="1" kern="1200">
          <a:solidFill>
            <a:schemeClr val="tx1"/>
          </a:solidFill>
          <a:latin typeface="+mj-lt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7000"/>
        </a:buClr>
        <a:buSzPct val="85000"/>
        <a:buFont typeface="Wingdings 2" pitchFamily="18" charset="2"/>
        <a:buChar char="÷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000"/>
        </a:buClr>
        <a:buSzPct val="90000"/>
        <a:buFont typeface="Wingdings 2" pitchFamily="18" charset="2"/>
        <a:buChar char="®"/>
        <a:defRPr sz="2800" kern="1200">
          <a:solidFill>
            <a:srgbClr val="0048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7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2000" kern="1200">
          <a:solidFill>
            <a:srgbClr val="007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7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484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Chapter 7: Leader-Member Exchange Theory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ChangeArrowheads="1"/>
          </p:cNvSpPr>
          <p:nvPr/>
        </p:nvSpPr>
        <p:spPr bwMode="auto">
          <a:xfrm>
            <a:off x="763890" y="5865500"/>
            <a:ext cx="144591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TW" b="1" i="1" dirty="0" smtClean="0">
                <a:solidFill>
                  <a:srgbClr val="0070C0"/>
                </a:solidFill>
                <a:latin typeface="Arial" charset="0"/>
                <a:ea typeface="新細明體" pitchFamily="18" charset="-120"/>
              </a:rPr>
              <a:t>Follower</a:t>
            </a:r>
            <a:endParaRPr lang="en-US" altLang="zh-TW" b="1" i="1" dirty="0">
              <a:solidFill>
                <a:srgbClr val="0070C0"/>
              </a:solidFill>
              <a:latin typeface="Arial" charset="0"/>
              <a:ea typeface="新細明體" pitchFamily="18" charset="-120"/>
            </a:endParaRPr>
          </a:p>
        </p:txBody>
      </p:sp>
      <p:sp>
        <p:nvSpPr>
          <p:cNvPr id="11267" name="Oval 1026"/>
          <p:cNvSpPr>
            <a:spLocks noChangeArrowheads="1"/>
          </p:cNvSpPr>
          <p:nvPr/>
        </p:nvSpPr>
        <p:spPr bwMode="auto">
          <a:xfrm>
            <a:off x="381000" y="1524000"/>
            <a:ext cx="5486400" cy="4419600"/>
          </a:xfrm>
          <a:prstGeom prst="ellipse">
            <a:avLst/>
          </a:prstGeom>
          <a:solidFill>
            <a:srgbClr val="0070C0">
              <a:alpha val="54000"/>
            </a:srgbClr>
          </a:solidFill>
          <a:ln>
            <a:noFill/>
            <a:headEnd/>
            <a:tailEnd/>
          </a:ln>
          <a:effectLst>
            <a:outerShdw blurRad="50800" dist="38100" dir="5400000" sx="102000" sy="102000" algn="t" rotWithShape="0">
              <a:srgbClr val="0070C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19" name="Text Box 1121"/>
          <p:cNvSpPr txBox="1">
            <a:spLocks noChangeArrowheads="1"/>
          </p:cNvSpPr>
          <p:nvPr/>
        </p:nvSpPr>
        <p:spPr bwMode="auto">
          <a:xfrm>
            <a:off x="5943600" y="1547098"/>
            <a:ext cx="320040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5888" eaLnBrk="0" hangingPunct="0"/>
            <a:r>
              <a:rPr lang="en-US" sz="2000" b="1" dirty="0">
                <a:latin typeface="+mn-lt"/>
                <a:ea typeface="Calibri" pitchFamily="34" charset="0"/>
                <a:cs typeface="Calibri" pitchFamily="34" charset="0"/>
              </a:rPr>
              <a:t>In-Group</a:t>
            </a:r>
            <a:r>
              <a:rPr lang="en-US" sz="2000" dirty="0">
                <a:latin typeface="+mn-lt"/>
                <a:ea typeface="Calibri" pitchFamily="34" charset="0"/>
                <a:cs typeface="Calibri" pitchFamily="34" charset="0"/>
              </a:rPr>
              <a:t> </a:t>
            </a:r>
          </a:p>
          <a:p>
            <a:pPr marL="347663" lvl="1" indent="-231775" eaLnBrk="0" hangingPunct="0">
              <a:lnSpc>
                <a:spcPct val="90000"/>
              </a:lnSpc>
              <a:buFontTx/>
              <a:buChar char="–"/>
            </a:pPr>
            <a:r>
              <a:rPr lang="en-US" sz="2000" dirty="0">
                <a:latin typeface="+mn-lt"/>
                <a:ea typeface="Calibri" pitchFamily="34" charset="0"/>
                <a:cs typeface="Calibri" pitchFamily="34" charset="0"/>
              </a:rPr>
              <a:t> more information, influence, confidence, &amp; concern from </a:t>
            </a:r>
            <a:r>
              <a:rPr lang="en-US" sz="2000" dirty="0" smtClean="0">
                <a:latin typeface="+mn-lt"/>
                <a:ea typeface="Calibri" pitchFamily="34" charset="0"/>
                <a:cs typeface="Calibri" pitchFamily="34" charset="0"/>
              </a:rPr>
              <a:t>leader</a:t>
            </a:r>
            <a:endParaRPr lang="en-US" sz="2000" dirty="0">
              <a:latin typeface="+mn-lt"/>
              <a:ea typeface="Calibri" pitchFamily="34" charset="0"/>
              <a:cs typeface="Calibri" pitchFamily="34" charset="0"/>
            </a:endParaRPr>
          </a:p>
          <a:p>
            <a:pPr marL="347663" lvl="1" indent="-231775" eaLnBrk="0" hangingPunct="0">
              <a:lnSpc>
                <a:spcPct val="90000"/>
              </a:lnSpc>
              <a:buFontTx/>
              <a:buChar char="–"/>
            </a:pPr>
            <a:r>
              <a:rPr lang="en-US" sz="2000" dirty="0">
                <a:latin typeface="+mn-lt"/>
                <a:ea typeface="Calibri" pitchFamily="34" charset="0"/>
                <a:cs typeface="Calibri" pitchFamily="34" charset="0"/>
              </a:rPr>
              <a:t> more dependable, highly involved, &amp; communicative than out-group</a:t>
            </a:r>
          </a:p>
        </p:txBody>
      </p:sp>
      <p:sp>
        <p:nvSpPr>
          <p:cNvPr id="11290" name="Text Box 1122"/>
          <p:cNvSpPr txBox="1">
            <a:spLocks noChangeArrowheads="1"/>
          </p:cNvSpPr>
          <p:nvPr/>
        </p:nvSpPr>
        <p:spPr bwMode="auto">
          <a:xfrm>
            <a:off x="5867400" y="4038600"/>
            <a:ext cx="3352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15888" lvl="2" eaLnBrk="0" hangingPunct="0">
              <a:lnSpc>
                <a:spcPct val="90000"/>
              </a:lnSpc>
              <a:defRPr/>
            </a:pPr>
            <a:r>
              <a:rPr lang="en-US" sz="2000" b="1" dirty="0">
                <a:latin typeface="+mn-lt"/>
                <a:cs typeface="Calibri" pitchFamily="34" charset="0"/>
              </a:rPr>
              <a:t>Out-Group</a:t>
            </a:r>
            <a:r>
              <a:rPr lang="en-US" sz="2000" dirty="0">
                <a:latin typeface="+mn-lt"/>
                <a:cs typeface="Calibri" pitchFamily="34" charset="0"/>
              </a:rPr>
              <a:t> </a:t>
            </a:r>
          </a:p>
          <a:p>
            <a:pPr marL="566738" lvl="2" indent="-277813" eaLnBrk="0" hangingPunct="0">
              <a:lnSpc>
                <a:spcPct val="90000"/>
              </a:lnSpc>
              <a:buFontTx/>
              <a:buChar char="–"/>
              <a:defRPr/>
            </a:pPr>
            <a:r>
              <a:rPr lang="en-US" sz="2000" dirty="0">
                <a:latin typeface="+mn-lt"/>
                <a:cs typeface="Calibri" pitchFamily="34" charset="0"/>
              </a:rPr>
              <a:t> less compatible with </a:t>
            </a:r>
            <a:r>
              <a:rPr lang="en-US" sz="2000" dirty="0" smtClean="0">
                <a:latin typeface="+mn-lt"/>
                <a:cs typeface="Calibri" pitchFamily="34" charset="0"/>
              </a:rPr>
              <a:t>leader</a:t>
            </a:r>
            <a:endParaRPr lang="en-US" sz="2000" dirty="0">
              <a:latin typeface="+mn-lt"/>
              <a:cs typeface="Calibri" pitchFamily="34" charset="0"/>
            </a:endParaRPr>
          </a:p>
          <a:p>
            <a:pPr marL="566738" lvl="2" indent="-277813" eaLnBrk="0" hangingPunct="0">
              <a:lnSpc>
                <a:spcPct val="90000"/>
              </a:lnSpc>
              <a:buFontTx/>
              <a:buChar char="–"/>
              <a:defRPr/>
            </a:pPr>
            <a:r>
              <a:rPr lang="en-US" sz="2000" dirty="0">
                <a:latin typeface="+mn-lt"/>
                <a:cs typeface="Calibri" pitchFamily="34" charset="0"/>
              </a:rPr>
              <a:t> usually just come to work, do </a:t>
            </a:r>
            <a:r>
              <a:rPr lang="en-US" sz="2000" dirty="0" smtClean="0">
                <a:latin typeface="+mn-lt"/>
                <a:cs typeface="Calibri" pitchFamily="34" charset="0"/>
              </a:rPr>
              <a:t>the </a:t>
            </a:r>
            <a:r>
              <a:rPr lang="en-US" sz="2000" dirty="0">
                <a:latin typeface="+mn-lt"/>
                <a:cs typeface="Calibri" pitchFamily="34" charset="0"/>
              </a:rPr>
              <a:t>job, &amp; go home </a:t>
            </a:r>
          </a:p>
        </p:txBody>
      </p:sp>
      <p:sp>
        <p:nvSpPr>
          <p:cNvPr id="21521" name="Rectangle 1123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7696200" cy="3810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In-Group &amp; Out-Group Followers</a:t>
            </a:r>
          </a:p>
        </p:txBody>
      </p:sp>
      <p:sp>
        <p:nvSpPr>
          <p:cNvPr id="21526" name="Rectangle 1030"/>
          <p:cNvSpPr>
            <a:spLocks noChangeArrowheads="1"/>
          </p:cNvSpPr>
          <p:nvPr/>
        </p:nvSpPr>
        <p:spPr bwMode="auto">
          <a:xfrm>
            <a:off x="-5867400" y="990600"/>
            <a:ext cx="4572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/>
            <a:r>
              <a:rPr lang="en-US" altLang="zh-TW" b="1">
                <a:solidFill>
                  <a:srgbClr val="005C00"/>
                </a:solidFill>
                <a:latin typeface="Arial" charset="0"/>
                <a:ea typeface="新細明體" pitchFamily="18" charset="-120"/>
              </a:rPr>
              <a:t>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33400" y="1676400"/>
            <a:ext cx="4724400" cy="4116388"/>
            <a:chOff x="533400" y="1676400"/>
            <a:chExt cx="4724400" cy="4116388"/>
          </a:xfrm>
          <a:solidFill>
            <a:srgbClr val="0070C0">
              <a:alpha val="54000"/>
            </a:srgbClr>
          </a:solidFill>
        </p:grpSpPr>
        <p:sp>
          <p:nvSpPr>
            <p:cNvPr id="11268" name="Oval 1032"/>
            <p:cNvSpPr>
              <a:spLocks noChangeArrowheads="1"/>
            </p:cNvSpPr>
            <p:nvPr/>
          </p:nvSpPr>
          <p:spPr bwMode="auto">
            <a:xfrm>
              <a:off x="2362200" y="2057400"/>
              <a:ext cx="2895600" cy="2730500"/>
            </a:xfrm>
            <a:prstGeom prst="ellipse">
              <a:avLst/>
            </a:prstGeom>
            <a:grpFill/>
            <a:ln>
              <a:solidFill>
                <a:srgbClr val="0070C0"/>
              </a:solidFill>
              <a:headEnd/>
              <a:tailEnd/>
            </a:ln>
            <a:effectLst>
              <a:outerShdw blurRad="50800" dist="38100" dir="5400000" sx="101000" sy="101000" algn="t" rotWithShape="0">
                <a:prstClr val="black">
                  <a:alpha val="61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70" name="Line 1034"/>
            <p:cNvSpPr>
              <a:spLocks noChangeShapeType="1"/>
            </p:cNvSpPr>
            <p:nvPr/>
          </p:nvSpPr>
          <p:spPr bwMode="auto">
            <a:xfrm>
              <a:off x="3352800" y="3352800"/>
              <a:ext cx="1143000" cy="685800"/>
            </a:xfrm>
            <a:prstGeom prst="line">
              <a:avLst/>
            </a:prstGeom>
            <a:grpFill/>
            <a:ln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71" name="Line 1035"/>
            <p:cNvSpPr>
              <a:spLocks noChangeShapeType="1"/>
            </p:cNvSpPr>
            <p:nvPr/>
          </p:nvSpPr>
          <p:spPr bwMode="auto">
            <a:xfrm>
              <a:off x="3276600" y="3429000"/>
              <a:ext cx="838200" cy="838200"/>
            </a:xfrm>
            <a:prstGeom prst="line">
              <a:avLst/>
            </a:prstGeom>
            <a:grpFill/>
            <a:ln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72" name="Line 1036"/>
            <p:cNvSpPr>
              <a:spLocks noChangeShapeType="1"/>
            </p:cNvSpPr>
            <p:nvPr/>
          </p:nvSpPr>
          <p:spPr bwMode="auto">
            <a:xfrm>
              <a:off x="3124200" y="3505200"/>
              <a:ext cx="381000" cy="838200"/>
            </a:xfrm>
            <a:prstGeom prst="line">
              <a:avLst/>
            </a:prstGeom>
            <a:grpFill/>
            <a:ln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73" name="Line 1037"/>
            <p:cNvSpPr>
              <a:spLocks noChangeShapeType="1"/>
            </p:cNvSpPr>
            <p:nvPr/>
          </p:nvSpPr>
          <p:spPr bwMode="auto">
            <a:xfrm>
              <a:off x="2971800" y="3505200"/>
              <a:ext cx="0" cy="533400"/>
            </a:xfrm>
            <a:prstGeom prst="line">
              <a:avLst/>
            </a:prstGeom>
            <a:grpFill/>
            <a:ln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74" name="Rectangle 1053"/>
            <p:cNvSpPr>
              <a:spLocks noChangeArrowheads="1"/>
            </p:cNvSpPr>
            <p:nvPr/>
          </p:nvSpPr>
          <p:spPr bwMode="auto">
            <a:xfrm>
              <a:off x="698500" y="2819400"/>
              <a:ext cx="1587500" cy="458788"/>
            </a:xfrm>
            <a:prstGeom prst="rect">
              <a:avLst/>
            </a:prstGeom>
            <a:grpFill/>
            <a:ln>
              <a:solidFill>
                <a:srgbClr val="0070C0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90488" tIns="44450" rIns="90488" bIns="44450">
              <a:spAutoFit/>
            </a:bodyPr>
            <a:lstStyle/>
            <a:p>
              <a:pPr eaLnBrk="0" hangingPunct="0">
                <a:defRPr/>
              </a:pPr>
              <a:r>
                <a:rPr lang="en-US" altLang="zh-TW" b="1" i="1" dirty="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Out-Group</a:t>
              </a:r>
            </a:p>
          </p:txBody>
        </p:sp>
        <p:sp>
          <p:nvSpPr>
            <p:cNvPr id="11287" name="Line 1116"/>
            <p:cNvSpPr>
              <a:spLocks noChangeShapeType="1"/>
            </p:cNvSpPr>
            <p:nvPr/>
          </p:nvSpPr>
          <p:spPr bwMode="auto">
            <a:xfrm>
              <a:off x="3429000" y="3200400"/>
              <a:ext cx="1371600" cy="381000"/>
            </a:xfrm>
            <a:prstGeom prst="line">
              <a:avLst/>
            </a:prstGeom>
            <a:grpFill/>
            <a:ln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24" name="TextBox 59"/>
            <p:cNvSpPr txBox="1">
              <a:spLocks noChangeArrowheads="1"/>
            </p:cNvSpPr>
            <p:nvPr/>
          </p:nvSpPr>
          <p:spPr bwMode="auto">
            <a:xfrm>
              <a:off x="2362200" y="3048000"/>
              <a:ext cx="1143000" cy="461963"/>
            </a:xfrm>
            <a:prstGeom prst="rect">
              <a:avLst/>
            </a:prstGeom>
            <a:grpFill/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 i="1" dirty="0"/>
                <a:t>Leader</a:t>
              </a:r>
            </a:p>
          </p:txBody>
        </p:sp>
        <p:sp>
          <p:nvSpPr>
            <p:cNvPr id="21525" name="TextBox 60"/>
            <p:cNvSpPr txBox="1">
              <a:spLocks noChangeArrowheads="1"/>
            </p:cNvSpPr>
            <p:nvPr/>
          </p:nvSpPr>
          <p:spPr bwMode="auto">
            <a:xfrm>
              <a:off x="3048000" y="2362200"/>
              <a:ext cx="1446213" cy="461963"/>
            </a:xfrm>
            <a:prstGeom prst="rect">
              <a:avLst/>
            </a:prstGeom>
            <a:grpFill/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/>
                <a:t>In-Group</a:t>
              </a:r>
            </a:p>
          </p:txBody>
        </p:sp>
        <p:sp>
          <p:nvSpPr>
            <p:cNvPr id="66" name="Flowchart: Preparation 65"/>
            <p:cNvSpPr/>
            <p:nvPr/>
          </p:nvSpPr>
          <p:spPr>
            <a:xfrm>
              <a:off x="4038600" y="4267200"/>
              <a:ext cx="381000" cy="304800"/>
            </a:xfrm>
            <a:prstGeom prst="flowChartPreparation">
              <a:avLst/>
            </a:prstGeom>
            <a:grpFill/>
            <a:ln>
              <a:solidFill>
                <a:srgbClr val="0070C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Flowchart: Preparation 66"/>
            <p:cNvSpPr/>
            <p:nvPr/>
          </p:nvSpPr>
          <p:spPr>
            <a:xfrm>
              <a:off x="4495800" y="3962400"/>
              <a:ext cx="381000" cy="304800"/>
            </a:xfrm>
            <a:prstGeom prst="flowChartPreparation">
              <a:avLst/>
            </a:prstGeom>
            <a:grpFill/>
            <a:ln>
              <a:solidFill>
                <a:srgbClr val="0070C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" name="Flowchart: Preparation 67"/>
            <p:cNvSpPr/>
            <p:nvPr/>
          </p:nvSpPr>
          <p:spPr>
            <a:xfrm>
              <a:off x="4800600" y="3429000"/>
              <a:ext cx="381000" cy="304800"/>
            </a:xfrm>
            <a:prstGeom prst="flowChartPreparation">
              <a:avLst/>
            </a:prstGeom>
            <a:grpFill/>
            <a:ln>
              <a:solidFill>
                <a:srgbClr val="0070C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Flowchart: Preparation 68"/>
            <p:cNvSpPr/>
            <p:nvPr/>
          </p:nvSpPr>
          <p:spPr>
            <a:xfrm>
              <a:off x="3352800" y="4343400"/>
              <a:ext cx="381000" cy="304800"/>
            </a:xfrm>
            <a:prstGeom prst="flowChartPreparation">
              <a:avLst/>
            </a:prstGeom>
            <a:grpFill/>
            <a:ln>
              <a:solidFill>
                <a:srgbClr val="0070C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" name="Flowchart: Preparation 69"/>
            <p:cNvSpPr/>
            <p:nvPr/>
          </p:nvSpPr>
          <p:spPr>
            <a:xfrm>
              <a:off x="2819400" y="4038600"/>
              <a:ext cx="381000" cy="304800"/>
            </a:xfrm>
            <a:prstGeom prst="flowChartPreparation">
              <a:avLst/>
            </a:prstGeom>
            <a:grpFill/>
            <a:ln>
              <a:solidFill>
                <a:srgbClr val="0070C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" name="Flowchart: Preparation 70"/>
            <p:cNvSpPr/>
            <p:nvPr/>
          </p:nvSpPr>
          <p:spPr>
            <a:xfrm>
              <a:off x="1905000" y="1905000"/>
              <a:ext cx="381000" cy="304800"/>
            </a:xfrm>
            <a:prstGeom prst="flowChartPreparation">
              <a:avLst/>
            </a:prstGeom>
            <a:grpFill/>
            <a:ln>
              <a:solidFill>
                <a:srgbClr val="0070C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Flowchart: Preparation 71"/>
            <p:cNvSpPr/>
            <p:nvPr/>
          </p:nvSpPr>
          <p:spPr>
            <a:xfrm>
              <a:off x="2590800" y="1752600"/>
              <a:ext cx="381000" cy="304800"/>
            </a:xfrm>
            <a:prstGeom prst="flowChartPreparation">
              <a:avLst/>
            </a:prstGeom>
            <a:grpFill/>
            <a:ln>
              <a:solidFill>
                <a:srgbClr val="0070C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Flowchart: Preparation 72"/>
            <p:cNvSpPr/>
            <p:nvPr/>
          </p:nvSpPr>
          <p:spPr>
            <a:xfrm>
              <a:off x="1295400" y="2286000"/>
              <a:ext cx="381000" cy="304800"/>
            </a:xfrm>
            <a:prstGeom prst="flowChartPreparation">
              <a:avLst/>
            </a:prstGeom>
            <a:grpFill/>
            <a:ln>
              <a:solidFill>
                <a:srgbClr val="0070C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Flowchart: Preparation 73"/>
            <p:cNvSpPr/>
            <p:nvPr/>
          </p:nvSpPr>
          <p:spPr>
            <a:xfrm>
              <a:off x="533400" y="3429000"/>
              <a:ext cx="381000" cy="304800"/>
            </a:xfrm>
            <a:prstGeom prst="flowChartPreparation">
              <a:avLst/>
            </a:prstGeom>
            <a:grpFill/>
            <a:ln>
              <a:solidFill>
                <a:srgbClr val="0070C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" name="Flowchart: Preparation 74"/>
            <p:cNvSpPr/>
            <p:nvPr/>
          </p:nvSpPr>
          <p:spPr>
            <a:xfrm>
              <a:off x="685800" y="4191000"/>
              <a:ext cx="381000" cy="304800"/>
            </a:xfrm>
            <a:prstGeom prst="flowChartPreparation">
              <a:avLst/>
            </a:prstGeom>
            <a:grpFill/>
            <a:ln>
              <a:solidFill>
                <a:srgbClr val="0070C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6" name="Flowchart: Preparation 75"/>
            <p:cNvSpPr/>
            <p:nvPr/>
          </p:nvSpPr>
          <p:spPr>
            <a:xfrm>
              <a:off x="1219200" y="4800600"/>
              <a:ext cx="381000" cy="304800"/>
            </a:xfrm>
            <a:prstGeom prst="flowChartPreparation">
              <a:avLst/>
            </a:prstGeom>
            <a:grpFill/>
            <a:ln>
              <a:solidFill>
                <a:srgbClr val="0070C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" name="Flowchart: Preparation 76"/>
            <p:cNvSpPr/>
            <p:nvPr/>
          </p:nvSpPr>
          <p:spPr>
            <a:xfrm>
              <a:off x="2057400" y="5257800"/>
              <a:ext cx="381000" cy="304800"/>
            </a:xfrm>
            <a:prstGeom prst="flowChartPreparation">
              <a:avLst/>
            </a:prstGeom>
            <a:grpFill/>
            <a:ln>
              <a:solidFill>
                <a:srgbClr val="0070C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8" name="Flowchart: Preparation 77"/>
            <p:cNvSpPr/>
            <p:nvPr/>
          </p:nvSpPr>
          <p:spPr>
            <a:xfrm>
              <a:off x="3048000" y="5410200"/>
              <a:ext cx="381000" cy="304800"/>
            </a:xfrm>
            <a:prstGeom prst="flowChartPreparation">
              <a:avLst/>
            </a:prstGeom>
            <a:grpFill/>
            <a:ln>
              <a:solidFill>
                <a:srgbClr val="0070C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" name="Flowchart: Preparation 78"/>
            <p:cNvSpPr/>
            <p:nvPr/>
          </p:nvSpPr>
          <p:spPr>
            <a:xfrm>
              <a:off x="3962400" y="5257800"/>
              <a:ext cx="381000" cy="304800"/>
            </a:xfrm>
            <a:prstGeom prst="flowChartPreparation">
              <a:avLst/>
            </a:prstGeom>
            <a:grpFill/>
            <a:ln>
              <a:solidFill>
                <a:srgbClr val="0070C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541" name="Rectangle 1030"/>
            <p:cNvSpPr>
              <a:spLocks noChangeArrowheads="1"/>
            </p:cNvSpPr>
            <p:nvPr/>
          </p:nvSpPr>
          <p:spPr bwMode="auto">
            <a:xfrm>
              <a:off x="4800600" y="3352800"/>
              <a:ext cx="457200" cy="458788"/>
            </a:xfrm>
            <a:prstGeom prst="rect">
              <a:avLst/>
            </a:prstGeom>
            <a:grpFill/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90488" tIns="44450" rIns="90488" bIns="44450"/>
            <a:lstStyle/>
            <a:p>
              <a:pPr eaLnBrk="0" hangingPunct="0"/>
              <a:r>
                <a:rPr lang="en-US" altLang="zh-TW" b="1" dirty="0" smtClean="0">
                  <a:latin typeface="Arial" charset="0"/>
                  <a:ea typeface="新細明體" pitchFamily="18" charset="-120"/>
                </a:rPr>
                <a:t>F</a:t>
              </a:r>
              <a:endParaRPr lang="en-US" altLang="zh-TW" b="1" dirty="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542" name="Rectangle 1030"/>
            <p:cNvSpPr>
              <a:spLocks noChangeArrowheads="1"/>
            </p:cNvSpPr>
            <p:nvPr/>
          </p:nvSpPr>
          <p:spPr bwMode="auto">
            <a:xfrm>
              <a:off x="4495800" y="3886200"/>
              <a:ext cx="457200" cy="458788"/>
            </a:xfrm>
            <a:prstGeom prst="rect">
              <a:avLst/>
            </a:prstGeom>
            <a:grpFill/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90488" tIns="44450" rIns="90488" bIns="44450"/>
            <a:lstStyle/>
            <a:p>
              <a:pPr eaLnBrk="0" hangingPunct="0"/>
              <a:r>
                <a:rPr lang="en-US" altLang="zh-TW" b="1" dirty="0" smtClean="0">
                  <a:latin typeface="Arial" charset="0"/>
                  <a:ea typeface="新細明體" pitchFamily="18" charset="-120"/>
                </a:rPr>
                <a:t>F</a:t>
              </a:r>
              <a:endParaRPr lang="en-US" altLang="zh-TW" b="1" dirty="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543" name="Rectangle 1030"/>
            <p:cNvSpPr>
              <a:spLocks noChangeArrowheads="1"/>
            </p:cNvSpPr>
            <p:nvPr/>
          </p:nvSpPr>
          <p:spPr bwMode="auto">
            <a:xfrm>
              <a:off x="4038600" y="4191000"/>
              <a:ext cx="457200" cy="458788"/>
            </a:xfrm>
            <a:prstGeom prst="rect">
              <a:avLst/>
            </a:prstGeom>
            <a:grpFill/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90488" tIns="44450" rIns="90488" bIns="44450"/>
            <a:lstStyle/>
            <a:p>
              <a:pPr eaLnBrk="0" hangingPunct="0"/>
              <a:r>
                <a:rPr lang="en-US" altLang="zh-TW" b="1" dirty="0" smtClean="0">
                  <a:latin typeface="Arial" charset="0"/>
                  <a:ea typeface="新細明體" pitchFamily="18" charset="-120"/>
                </a:rPr>
                <a:t>F</a:t>
              </a:r>
              <a:endParaRPr lang="en-US" altLang="zh-TW" b="1" dirty="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544" name="Rectangle 1030"/>
            <p:cNvSpPr>
              <a:spLocks noChangeArrowheads="1"/>
            </p:cNvSpPr>
            <p:nvPr/>
          </p:nvSpPr>
          <p:spPr bwMode="auto">
            <a:xfrm>
              <a:off x="3352800" y="4267200"/>
              <a:ext cx="457200" cy="458788"/>
            </a:xfrm>
            <a:prstGeom prst="rect">
              <a:avLst/>
            </a:prstGeom>
            <a:grpFill/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90488" tIns="44450" rIns="90488" bIns="44450"/>
            <a:lstStyle/>
            <a:p>
              <a:pPr eaLnBrk="0" hangingPunct="0"/>
              <a:r>
                <a:rPr lang="en-US" altLang="zh-TW" b="1" dirty="0" smtClean="0">
                  <a:latin typeface="Arial" charset="0"/>
                  <a:ea typeface="新細明體" pitchFamily="18" charset="-120"/>
                </a:rPr>
                <a:t>F</a:t>
              </a:r>
              <a:endParaRPr lang="en-US" altLang="zh-TW" b="1" dirty="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545" name="Rectangle 1030"/>
            <p:cNvSpPr>
              <a:spLocks noChangeArrowheads="1"/>
            </p:cNvSpPr>
            <p:nvPr/>
          </p:nvSpPr>
          <p:spPr bwMode="auto">
            <a:xfrm>
              <a:off x="2819400" y="3962400"/>
              <a:ext cx="457200" cy="458788"/>
            </a:xfrm>
            <a:prstGeom prst="rect">
              <a:avLst/>
            </a:prstGeom>
            <a:grpFill/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90488" tIns="44450" rIns="90488" bIns="44450"/>
            <a:lstStyle/>
            <a:p>
              <a:pPr eaLnBrk="0" hangingPunct="0"/>
              <a:r>
                <a:rPr lang="en-US" altLang="zh-TW" b="1" dirty="0" smtClean="0">
                  <a:latin typeface="Arial" charset="0"/>
                  <a:ea typeface="新細明體" pitchFamily="18" charset="-120"/>
                </a:rPr>
                <a:t>F</a:t>
              </a:r>
              <a:endParaRPr lang="en-US" altLang="zh-TW" b="1" dirty="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546" name="Rectangle 1030"/>
            <p:cNvSpPr>
              <a:spLocks noChangeArrowheads="1"/>
            </p:cNvSpPr>
            <p:nvPr/>
          </p:nvSpPr>
          <p:spPr bwMode="auto">
            <a:xfrm>
              <a:off x="2590800" y="1676400"/>
              <a:ext cx="457200" cy="458788"/>
            </a:xfrm>
            <a:prstGeom prst="rect">
              <a:avLst/>
            </a:prstGeom>
            <a:grpFill/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90488" tIns="44450" rIns="90488" bIns="44450"/>
            <a:lstStyle/>
            <a:p>
              <a:pPr eaLnBrk="0" hangingPunct="0"/>
              <a:r>
                <a:rPr lang="en-US" altLang="zh-TW" b="1" dirty="0" smtClean="0">
                  <a:latin typeface="Arial" charset="0"/>
                  <a:ea typeface="新細明體" pitchFamily="18" charset="-120"/>
                </a:rPr>
                <a:t>F</a:t>
              </a:r>
              <a:endParaRPr lang="en-US" altLang="zh-TW" b="1" dirty="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547" name="Rectangle 1030"/>
            <p:cNvSpPr>
              <a:spLocks noChangeArrowheads="1"/>
            </p:cNvSpPr>
            <p:nvPr/>
          </p:nvSpPr>
          <p:spPr bwMode="auto">
            <a:xfrm>
              <a:off x="1905000" y="1828800"/>
              <a:ext cx="457200" cy="458788"/>
            </a:xfrm>
            <a:prstGeom prst="rect">
              <a:avLst/>
            </a:prstGeom>
            <a:grpFill/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90488" tIns="44450" rIns="90488" bIns="44450"/>
            <a:lstStyle/>
            <a:p>
              <a:pPr eaLnBrk="0" hangingPunct="0"/>
              <a:r>
                <a:rPr lang="en-US" altLang="zh-TW" b="1" dirty="0" smtClean="0">
                  <a:latin typeface="Arial" charset="0"/>
                  <a:ea typeface="新細明體" pitchFamily="18" charset="-120"/>
                </a:rPr>
                <a:t>F</a:t>
              </a:r>
              <a:endParaRPr lang="en-US" altLang="zh-TW" b="1" dirty="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548" name="Rectangle 1030"/>
            <p:cNvSpPr>
              <a:spLocks noChangeArrowheads="1"/>
            </p:cNvSpPr>
            <p:nvPr/>
          </p:nvSpPr>
          <p:spPr bwMode="auto">
            <a:xfrm>
              <a:off x="3962400" y="5181600"/>
              <a:ext cx="457200" cy="458788"/>
            </a:xfrm>
            <a:prstGeom prst="rect">
              <a:avLst/>
            </a:prstGeom>
            <a:grpFill/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90488" tIns="44450" rIns="90488" bIns="44450"/>
            <a:lstStyle/>
            <a:p>
              <a:pPr eaLnBrk="0" hangingPunct="0"/>
              <a:r>
                <a:rPr lang="en-US" altLang="zh-TW" b="1" dirty="0" smtClean="0">
                  <a:latin typeface="Arial" charset="0"/>
                  <a:ea typeface="新細明體" pitchFamily="18" charset="-120"/>
                </a:rPr>
                <a:t>F</a:t>
              </a:r>
              <a:endParaRPr lang="en-US" altLang="zh-TW" b="1" dirty="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549" name="Rectangle 1030"/>
            <p:cNvSpPr>
              <a:spLocks noChangeArrowheads="1"/>
            </p:cNvSpPr>
            <p:nvPr/>
          </p:nvSpPr>
          <p:spPr bwMode="auto">
            <a:xfrm>
              <a:off x="3048000" y="5334000"/>
              <a:ext cx="457200" cy="458788"/>
            </a:xfrm>
            <a:prstGeom prst="rect">
              <a:avLst/>
            </a:prstGeom>
            <a:grpFill/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90488" tIns="44450" rIns="90488" bIns="44450"/>
            <a:lstStyle/>
            <a:p>
              <a:pPr eaLnBrk="0" hangingPunct="0"/>
              <a:r>
                <a:rPr lang="en-US" altLang="zh-TW" b="1" dirty="0" smtClean="0">
                  <a:latin typeface="Arial" charset="0"/>
                  <a:ea typeface="新細明體" pitchFamily="18" charset="-120"/>
                </a:rPr>
                <a:t>F</a:t>
              </a:r>
              <a:endParaRPr lang="en-US" altLang="zh-TW" b="1" dirty="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550" name="Rectangle 1030"/>
            <p:cNvSpPr>
              <a:spLocks noChangeArrowheads="1"/>
            </p:cNvSpPr>
            <p:nvPr/>
          </p:nvSpPr>
          <p:spPr bwMode="auto">
            <a:xfrm>
              <a:off x="2057400" y="5181600"/>
              <a:ext cx="457200" cy="458788"/>
            </a:xfrm>
            <a:prstGeom prst="rect">
              <a:avLst/>
            </a:prstGeom>
            <a:grpFill/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90488" tIns="44450" rIns="90488" bIns="44450"/>
            <a:lstStyle/>
            <a:p>
              <a:pPr eaLnBrk="0" hangingPunct="0"/>
              <a:r>
                <a:rPr lang="en-US" altLang="zh-TW" b="1" dirty="0" smtClean="0">
                  <a:latin typeface="Arial" charset="0"/>
                  <a:ea typeface="新細明體" pitchFamily="18" charset="-120"/>
                </a:rPr>
                <a:t>F</a:t>
              </a:r>
              <a:endParaRPr lang="en-US" altLang="zh-TW" b="1" dirty="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551" name="Rectangle 1030"/>
            <p:cNvSpPr>
              <a:spLocks noChangeArrowheads="1"/>
            </p:cNvSpPr>
            <p:nvPr/>
          </p:nvSpPr>
          <p:spPr bwMode="auto">
            <a:xfrm>
              <a:off x="1219200" y="4724400"/>
              <a:ext cx="457200" cy="458788"/>
            </a:xfrm>
            <a:prstGeom prst="rect">
              <a:avLst/>
            </a:prstGeom>
            <a:grpFill/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90488" tIns="44450" rIns="90488" bIns="44450"/>
            <a:lstStyle/>
            <a:p>
              <a:pPr eaLnBrk="0" hangingPunct="0"/>
              <a:r>
                <a:rPr lang="en-US" altLang="zh-TW" b="1" dirty="0" smtClean="0">
                  <a:latin typeface="Arial" charset="0"/>
                  <a:ea typeface="新細明體" pitchFamily="18" charset="-120"/>
                </a:rPr>
                <a:t>F</a:t>
              </a:r>
              <a:endParaRPr lang="en-US" altLang="zh-TW" b="1" dirty="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552" name="Rectangle 1030"/>
            <p:cNvSpPr>
              <a:spLocks noChangeArrowheads="1"/>
            </p:cNvSpPr>
            <p:nvPr/>
          </p:nvSpPr>
          <p:spPr bwMode="auto">
            <a:xfrm>
              <a:off x="685800" y="4114800"/>
              <a:ext cx="457200" cy="458788"/>
            </a:xfrm>
            <a:prstGeom prst="rect">
              <a:avLst/>
            </a:prstGeom>
            <a:grpFill/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90488" tIns="44450" rIns="90488" bIns="44450"/>
            <a:lstStyle/>
            <a:p>
              <a:pPr eaLnBrk="0" hangingPunct="0"/>
              <a:r>
                <a:rPr lang="en-US" altLang="zh-TW" b="1" dirty="0" smtClean="0">
                  <a:latin typeface="Arial" charset="0"/>
                  <a:ea typeface="新細明體" pitchFamily="18" charset="-120"/>
                </a:rPr>
                <a:t>F</a:t>
              </a:r>
              <a:endParaRPr lang="en-US" altLang="zh-TW" b="1" dirty="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553" name="Rectangle 1030"/>
            <p:cNvSpPr>
              <a:spLocks noChangeArrowheads="1"/>
            </p:cNvSpPr>
            <p:nvPr/>
          </p:nvSpPr>
          <p:spPr bwMode="auto">
            <a:xfrm>
              <a:off x="533400" y="3352800"/>
              <a:ext cx="457200" cy="458788"/>
            </a:xfrm>
            <a:prstGeom prst="rect">
              <a:avLst/>
            </a:prstGeom>
            <a:grpFill/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90488" tIns="44450" rIns="90488" bIns="44450"/>
            <a:lstStyle/>
            <a:p>
              <a:pPr eaLnBrk="0" hangingPunct="0"/>
              <a:r>
                <a:rPr lang="en-US" altLang="zh-TW" b="1" dirty="0" smtClean="0">
                  <a:latin typeface="Arial" charset="0"/>
                  <a:ea typeface="新細明體" pitchFamily="18" charset="-120"/>
                </a:rPr>
                <a:t>F</a:t>
              </a:r>
              <a:endParaRPr lang="en-US" altLang="zh-TW" b="1" dirty="0"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554" name="Rectangle 1030"/>
            <p:cNvSpPr>
              <a:spLocks noChangeArrowheads="1"/>
            </p:cNvSpPr>
            <p:nvPr/>
          </p:nvSpPr>
          <p:spPr bwMode="auto">
            <a:xfrm>
              <a:off x="1219200" y="2209800"/>
              <a:ext cx="457200" cy="458788"/>
            </a:xfrm>
            <a:prstGeom prst="rect">
              <a:avLst/>
            </a:prstGeom>
            <a:grpFill/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lIns="90488" tIns="44450" rIns="90488" bIns="44450"/>
            <a:lstStyle/>
            <a:p>
              <a:pPr eaLnBrk="0" hangingPunct="0"/>
              <a:r>
                <a:rPr lang="en-US" altLang="zh-TW" b="1" dirty="0" smtClean="0">
                  <a:latin typeface="Arial" charset="0"/>
                  <a:ea typeface="新細明體" pitchFamily="18" charset="-120"/>
                </a:rPr>
                <a:t>F</a:t>
              </a:r>
              <a:endParaRPr lang="en-US" altLang="zh-TW" b="1" dirty="0"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94" name="Flowchart: Preparation 93"/>
          <p:cNvSpPr/>
          <p:nvPr/>
        </p:nvSpPr>
        <p:spPr>
          <a:xfrm>
            <a:off x="382890" y="5941700"/>
            <a:ext cx="381000" cy="304800"/>
          </a:xfrm>
          <a:prstGeom prst="flowChartPreparation">
            <a:avLst/>
          </a:prstGeom>
          <a:solidFill>
            <a:srgbClr val="0070C0">
              <a:alpha val="54000"/>
            </a:srgbClr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srgbClr val="0070C0">
                <a:alpha val="4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56" name="Rectangle 1030"/>
          <p:cNvSpPr>
            <a:spLocks noChangeArrowheads="1"/>
          </p:cNvSpPr>
          <p:nvPr/>
        </p:nvSpPr>
        <p:spPr bwMode="auto">
          <a:xfrm>
            <a:off x="382890" y="5865500"/>
            <a:ext cx="45720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/>
            <a:r>
              <a:rPr lang="en-US" altLang="zh-TW" b="1" dirty="0" smtClean="0">
                <a:latin typeface="Arial" charset="0"/>
                <a:ea typeface="新細明體" pitchFamily="18" charset="-120"/>
              </a:rPr>
              <a:t>F</a:t>
            </a:r>
            <a:endParaRPr lang="en-US" altLang="zh-TW" b="1" dirty="0">
              <a:latin typeface="Arial" charset="0"/>
              <a:ea typeface="新細明體" pitchFamily="18" charset="-120"/>
            </a:endParaRPr>
          </a:p>
        </p:txBody>
      </p:sp>
      <p:sp>
        <p:nvSpPr>
          <p:cNvPr id="50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686800" cy="609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 smtClean="0">
                <a:latin typeface="+mj-lt"/>
              </a:rPr>
              <a:t>Later Studies (</a:t>
            </a:r>
            <a:r>
              <a:rPr lang="en-US" sz="3200" b="1" dirty="0" err="1" smtClean="0">
                <a:latin typeface="+mj-lt"/>
              </a:rPr>
              <a:t>Graen</a:t>
            </a:r>
            <a:r>
              <a:rPr lang="en-US" sz="3200" b="1" dirty="0" smtClean="0">
                <a:latin typeface="+mj-lt"/>
              </a:rPr>
              <a:t> &amp; </a:t>
            </a:r>
            <a:r>
              <a:rPr lang="en-US" sz="3200" b="1" dirty="0" err="1" smtClean="0">
                <a:latin typeface="+mj-lt"/>
              </a:rPr>
              <a:t>Uhl</a:t>
            </a:r>
            <a:r>
              <a:rPr lang="en-US" sz="3200" b="1" dirty="0" smtClean="0">
                <a:latin typeface="+mj-lt"/>
              </a:rPr>
              <a:t>-Bien, 1995)</a:t>
            </a: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828800"/>
            <a:ext cx="8458200" cy="4191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Initial research primarily addressed </a:t>
            </a:r>
            <a:r>
              <a:rPr lang="en-US" sz="2400" i="1" dirty="0" smtClean="0">
                <a:latin typeface="+mn-lt"/>
              </a:rPr>
              <a:t>differences</a:t>
            </a:r>
            <a:r>
              <a:rPr lang="en-US" sz="2400" dirty="0" smtClean="0">
                <a:latin typeface="+mn-lt"/>
              </a:rPr>
              <a:t> between in-groups and out-groups; later research addressed how LMX theory was related to </a:t>
            </a:r>
            <a:r>
              <a:rPr lang="en-US" sz="2400" i="1" dirty="0" smtClean="0">
                <a:latin typeface="+mn-lt"/>
              </a:rPr>
              <a:t>organizational effectiveness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Later research focus on the quality of leader–member exchanges resulting in positive outcomes for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Leaders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Followers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Groups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Organizations in general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600200"/>
            <a:ext cx="8839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  <a:defRPr/>
            </a:pPr>
            <a:endParaRPr lang="en-US" sz="600" b="1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defRPr/>
            </a:pPr>
            <a:r>
              <a:rPr lang="en-US" dirty="0" smtClean="0">
                <a:latin typeface="+mn-lt"/>
                <a:cs typeface="Calibri" pitchFamily="34" charset="0"/>
              </a:rPr>
              <a:t>Researchers found that </a:t>
            </a:r>
            <a:r>
              <a:rPr lang="en-US" i="1" dirty="0" smtClean="0">
                <a:latin typeface="+mn-lt"/>
                <a:cs typeface="Calibri" pitchFamily="34" charset="0"/>
              </a:rPr>
              <a:t>high-quality</a:t>
            </a:r>
            <a:r>
              <a:rPr lang="en-US" dirty="0" smtClean="0">
                <a:latin typeface="+mn-lt"/>
                <a:cs typeface="Calibri" pitchFamily="34" charset="0"/>
              </a:rPr>
              <a:t> </a:t>
            </a:r>
            <a:r>
              <a:rPr lang="en-US" dirty="0">
                <a:latin typeface="+mn-lt"/>
                <a:cs typeface="Calibri" pitchFamily="34" charset="0"/>
              </a:rPr>
              <a:t>leader–member </a:t>
            </a:r>
            <a:r>
              <a:rPr lang="en-US" dirty="0" smtClean="0">
                <a:latin typeface="+mn-lt"/>
                <a:cs typeface="Calibri" pitchFamily="34" charset="0"/>
              </a:rPr>
              <a:t>exchanges resulted in</a:t>
            </a: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defRPr/>
            </a:pP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Less employee turnover</a:t>
            </a: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defRPr/>
            </a:pP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More positive performance evaluations</a:t>
            </a: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defRPr/>
            </a:pP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Higher frequency of promotions</a:t>
            </a: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defRPr/>
            </a:pP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Greater organizational commitment</a:t>
            </a: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defRPr/>
            </a:pP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More desirable work assignments</a:t>
            </a: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defRPr/>
            </a:pP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Better job attitudes</a:t>
            </a: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defRPr/>
            </a:pP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More attention and support from the leader</a:t>
            </a: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defRPr/>
            </a:pP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Greater participation</a:t>
            </a: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  <a:defRPr/>
            </a:pPr>
            <a:r>
              <a:rPr lang="en-US" sz="2000" dirty="0" smtClean="0">
                <a:solidFill>
                  <a:schemeClr val="tx1"/>
                </a:solidFill>
                <a:cs typeface="Calibri" pitchFamily="34" charset="0"/>
              </a:rPr>
              <a:t>Faster career progress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686800" cy="609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200" b="1" dirty="0" smtClean="0">
                <a:latin typeface="+mj-lt"/>
              </a:rPr>
              <a:t>Later Studies (</a:t>
            </a:r>
            <a:r>
              <a:rPr lang="en-US" sz="3200" b="1" dirty="0" err="1" smtClean="0">
                <a:latin typeface="+mj-lt"/>
              </a:rPr>
              <a:t>Graen</a:t>
            </a:r>
            <a:r>
              <a:rPr lang="en-US" sz="3200" b="1" dirty="0" smtClean="0">
                <a:latin typeface="+mj-lt"/>
              </a:rPr>
              <a:t> &amp; </a:t>
            </a:r>
            <a:r>
              <a:rPr lang="en-US" sz="3200" b="1" dirty="0" err="1" smtClean="0">
                <a:latin typeface="+mj-lt"/>
              </a:rPr>
              <a:t>Uhl</a:t>
            </a:r>
            <a:r>
              <a:rPr lang="en-US" sz="3200" b="1" dirty="0" smtClean="0">
                <a:latin typeface="+mj-lt"/>
              </a:rPr>
              <a:t>-Bien, 1995)</a:t>
            </a:r>
            <a:r>
              <a:rPr 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92162"/>
            <a:ext cx="8229600" cy="884238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+mj-lt"/>
              </a:rPr>
              <a:t>Later Studies</a:t>
            </a:r>
            <a:endParaRPr lang="en-US" sz="32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276600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Gerstner and Day (1997)</a:t>
            </a:r>
          </a:p>
          <a:p>
            <a:pPr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LMX consistently related to member job performance, overall satisfaction, supervisor satisfaction, commitment, role conflict and clarity, turnover intentions.</a:t>
            </a:r>
          </a:p>
          <a:p>
            <a:pPr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Support for psychometric properties of LMX Questionnaire</a:t>
            </a:r>
            <a:endParaRPr lang="en-US" sz="2000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276600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sz="2000" dirty="0">
                <a:latin typeface="+mn-lt"/>
              </a:rPr>
              <a:t>Ilies, </a:t>
            </a:r>
            <a:r>
              <a:rPr lang="en-US" sz="2000" dirty="0" err="1">
                <a:latin typeface="+mn-lt"/>
              </a:rPr>
              <a:t>Nahrang</a:t>
            </a:r>
            <a:r>
              <a:rPr lang="en-US" sz="2000" dirty="0">
                <a:latin typeface="+mn-lt"/>
              </a:rPr>
              <a:t>, and </a:t>
            </a:r>
            <a:r>
              <a:rPr lang="en-US" sz="2000" dirty="0" err="1">
                <a:latin typeface="+mn-lt"/>
              </a:rPr>
              <a:t>Morgeson</a:t>
            </a:r>
            <a:r>
              <a:rPr lang="en-US" sz="2000" dirty="0">
                <a:latin typeface="+mn-lt"/>
              </a:rPr>
              <a:t> (2007)</a:t>
            </a:r>
          </a:p>
          <a:p>
            <a:pPr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Meta-analysis of 51 research studies</a:t>
            </a:r>
          </a:p>
          <a:p>
            <a:pPr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Positive relationship between LMX quality and citizenship behaviors (discretionary employee behaviors that go beyond the prescribed role, job description, or reward system.</a:t>
            </a:r>
            <a:endParaRPr lang="en-US" sz="2000" dirty="0">
              <a:latin typeface="+mn-lt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90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8229600" cy="457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altLang="zh-TW" sz="3200" b="1" dirty="0" smtClean="0">
                <a:latin typeface="+mj-lt"/>
                <a:ea typeface="新細明體" pitchFamily="18" charset="-120"/>
              </a:rPr>
              <a:t>Leadership Making </a:t>
            </a:r>
            <a:r>
              <a:rPr lang="en-US" sz="2800" b="1" dirty="0" smtClean="0">
                <a:latin typeface="+mj-lt"/>
              </a:rPr>
              <a:t>(</a:t>
            </a:r>
            <a:r>
              <a:rPr lang="en-US" sz="2800" b="1" dirty="0" err="1" smtClean="0">
                <a:latin typeface="+mj-lt"/>
              </a:rPr>
              <a:t>Graen</a:t>
            </a:r>
            <a:r>
              <a:rPr lang="en-US" sz="2800" b="1" dirty="0" smtClean="0">
                <a:latin typeface="+mj-lt"/>
              </a:rPr>
              <a:t> &amp; </a:t>
            </a:r>
            <a:r>
              <a:rPr lang="en-US" sz="2800" b="1" dirty="0" err="1" smtClean="0">
                <a:latin typeface="+mj-lt"/>
              </a:rPr>
              <a:t>Uhl</a:t>
            </a:r>
            <a:r>
              <a:rPr lang="en-US" sz="2800" b="1" dirty="0" smtClean="0">
                <a:latin typeface="+mj-lt"/>
              </a:rPr>
              <a:t>-Bien, 1995)</a:t>
            </a:r>
            <a:r>
              <a:rPr 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endParaRPr lang="en-US" altLang="zh-TW" sz="2800" b="1" dirty="0" smtClean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新細明體" pitchFamily="18" charset="-12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1534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  <a:buSzPct val="110000"/>
            </a:pPr>
            <a:r>
              <a:rPr lang="en-US" altLang="zh-TW" sz="2400" b="1" dirty="0" smtClean="0">
                <a:solidFill>
                  <a:srgbClr val="0070C0"/>
                </a:solidFill>
                <a:latin typeface="+mn-lt"/>
                <a:ea typeface="新細明體" pitchFamily="18" charset="-120"/>
                <a:cs typeface="Calibri" pitchFamily="34" charset="0"/>
                <a:sym typeface="Wingdings" pitchFamily="2" charset="2"/>
              </a:rPr>
              <a:t>A prescriptive approach to leadership</a:t>
            </a:r>
            <a:r>
              <a:rPr lang="en-US" altLang="zh-TW" sz="2400" dirty="0" smtClean="0">
                <a:solidFill>
                  <a:srgbClr val="0070C0"/>
                </a:solidFill>
                <a:latin typeface="+mn-lt"/>
                <a:ea typeface="新細明體" pitchFamily="18" charset="-120"/>
                <a:cs typeface="Calibri" pitchFamily="34" charset="0"/>
                <a:sym typeface="Wingdings" pitchFamily="2" charset="2"/>
              </a:rPr>
              <a:t> </a:t>
            </a:r>
            <a:r>
              <a:rPr lang="en-US" altLang="zh-TW" sz="2400" dirty="0" smtClean="0">
                <a:latin typeface="+mn-lt"/>
                <a:ea typeface="新細明體" pitchFamily="18" charset="-120"/>
                <a:cs typeface="Calibri" pitchFamily="34" charset="0"/>
                <a:sym typeface="Wingdings" pitchFamily="2" charset="2"/>
              </a:rPr>
              <a:t>that emphasizes that a leader should develop high-quality exchanges with </a:t>
            </a:r>
            <a:r>
              <a:rPr lang="en-US" altLang="zh-TW" sz="2400" b="1" dirty="0" smtClean="0">
                <a:solidFill>
                  <a:srgbClr val="0070C0"/>
                </a:solidFill>
                <a:latin typeface="+mn-lt"/>
                <a:ea typeface="新細明體" pitchFamily="18" charset="-120"/>
                <a:cs typeface="Calibri" pitchFamily="34" charset="0"/>
                <a:sym typeface="Wingdings" pitchFamily="2" charset="2"/>
              </a:rPr>
              <a:t>all</a:t>
            </a:r>
            <a:r>
              <a:rPr lang="en-US" altLang="zh-TW" sz="2400" b="1" dirty="0" smtClean="0">
                <a:solidFill>
                  <a:srgbClr val="A50021"/>
                </a:solidFill>
                <a:latin typeface="+mn-lt"/>
                <a:ea typeface="新細明體" pitchFamily="18" charset="-120"/>
                <a:cs typeface="Calibri" pitchFamily="34" charset="0"/>
                <a:sym typeface="Wingdings" pitchFamily="2" charset="2"/>
              </a:rPr>
              <a:t> </a:t>
            </a:r>
            <a:r>
              <a:rPr lang="en-US" altLang="zh-TW" sz="2400" dirty="0" smtClean="0">
                <a:latin typeface="+mn-lt"/>
                <a:ea typeface="新細明體" pitchFamily="18" charset="-120"/>
                <a:cs typeface="Calibri" pitchFamily="34" charset="0"/>
                <a:sym typeface="Wingdings" pitchFamily="2" charset="2"/>
              </a:rPr>
              <a:t>of her or his followers, rather than just a few.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</a:pPr>
            <a:endParaRPr lang="en-US" altLang="zh-TW" sz="2800" dirty="0" smtClean="0">
              <a:latin typeface="+mn-lt"/>
              <a:ea typeface="新細明體" pitchFamily="18" charset="-120"/>
              <a:cs typeface="Calibri" pitchFamily="34" charset="0"/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  <a:buSzPct val="75000"/>
            </a:pPr>
            <a:r>
              <a:rPr lang="en-US" altLang="zh-TW" dirty="0" smtClean="0">
                <a:ea typeface="新細明體" pitchFamily="18" charset="-120"/>
                <a:cs typeface="Calibri" pitchFamily="34" charset="0"/>
                <a:sym typeface="Wingdings" pitchFamily="2" charset="2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  <a:cs typeface="Calibri" pitchFamily="34" charset="0"/>
                <a:sym typeface="Wingdings" pitchFamily="2" charset="2"/>
              </a:rPr>
              <a:t>Three phases of leadership making which develop over time: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000" b="1" dirty="0" smtClean="0">
                <a:latin typeface="+mn-lt"/>
                <a:ea typeface="新細明體" pitchFamily="18" charset="-120"/>
                <a:cs typeface="Calibri" pitchFamily="34" charset="0"/>
                <a:sym typeface="Wingdings" pitchFamily="2" charset="2"/>
              </a:rPr>
              <a:t>		(a) stranger phase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000" b="1" dirty="0" smtClean="0">
                <a:latin typeface="+mn-lt"/>
                <a:ea typeface="新細明體" pitchFamily="18" charset="-120"/>
                <a:cs typeface="Calibri" pitchFamily="34" charset="0"/>
                <a:sym typeface="Wingdings" pitchFamily="2" charset="2"/>
              </a:rPr>
              <a:t>		(b) acquaintance phase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000" b="1" dirty="0" smtClean="0">
                <a:latin typeface="+mn-lt"/>
                <a:ea typeface="新細明體" pitchFamily="18" charset="-120"/>
                <a:cs typeface="Calibri" pitchFamily="34" charset="0"/>
                <a:sym typeface="Wingdings" pitchFamily="2" charset="2"/>
              </a:rPr>
              <a:t>		(c) mature partnership phase</a:t>
            </a:r>
            <a:endParaRPr lang="en-US" altLang="zh-TW" sz="2000" b="1" dirty="0" smtClean="0">
              <a:latin typeface="+mn-lt"/>
              <a:ea typeface="新細明體" pitchFamily="18" charset="-120"/>
              <a:cs typeface="Calibri" pitchFamily="34" charset="0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14"/>
          <p:cNvSpPr txBox="1">
            <a:spLocks noChangeArrowheads="1"/>
          </p:cNvSpPr>
          <p:nvPr/>
        </p:nvSpPr>
        <p:spPr bwMode="auto">
          <a:xfrm>
            <a:off x="1828800" y="2895600"/>
            <a:ext cx="188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b="1" i="1">
                <a:solidFill>
                  <a:schemeClr val="bg1"/>
                </a:solidFill>
              </a:rPr>
              <a:t>Scripted</a:t>
            </a:r>
            <a:endParaRPr lang="en-US" sz="2000"/>
          </a:p>
        </p:txBody>
      </p:sp>
      <p:sp>
        <p:nvSpPr>
          <p:cNvPr id="23556" name="Text Box 21"/>
          <p:cNvSpPr txBox="1">
            <a:spLocks noChangeArrowheads="1"/>
          </p:cNvSpPr>
          <p:nvPr/>
        </p:nvSpPr>
        <p:spPr bwMode="auto">
          <a:xfrm>
            <a:off x="1828800" y="3505200"/>
            <a:ext cx="188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b="1" i="1">
                <a:solidFill>
                  <a:schemeClr val="bg1"/>
                </a:solidFill>
              </a:rPr>
              <a:t>One Way</a:t>
            </a:r>
            <a:endParaRPr lang="en-US" sz="2000"/>
          </a:p>
        </p:txBody>
      </p:sp>
      <p:sp>
        <p:nvSpPr>
          <p:cNvPr id="23557" name="Text Box 22"/>
          <p:cNvSpPr txBox="1">
            <a:spLocks noChangeArrowheads="1"/>
          </p:cNvSpPr>
          <p:nvPr/>
        </p:nvSpPr>
        <p:spPr bwMode="auto">
          <a:xfrm>
            <a:off x="1828800" y="4343400"/>
            <a:ext cx="188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b="1" i="1">
                <a:solidFill>
                  <a:schemeClr val="bg1"/>
                </a:solidFill>
              </a:rPr>
              <a:t>Low Quality</a:t>
            </a:r>
            <a:endParaRPr lang="en-US" sz="2000"/>
          </a:p>
        </p:txBody>
      </p:sp>
      <p:sp>
        <p:nvSpPr>
          <p:cNvPr id="23558" name="Text Box 23"/>
          <p:cNvSpPr txBox="1">
            <a:spLocks noChangeArrowheads="1"/>
          </p:cNvSpPr>
          <p:nvPr/>
        </p:nvSpPr>
        <p:spPr bwMode="auto">
          <a:xfrm>
            <a:off x="1752600" y="5105400"/>
            <a:ext cx="188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b="1" i="1">
                <a:solidFill>
                  <a:schemeClr val="bg1"/>
                </a:solidFill>
              </a:rPr>
              <a:t>Self</a:t>
            </a:r>
            <a:endParaRPr lang="en-US" sz="200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149655"/>
            <a:ext cx="8286228" cy="540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8534400" cy="457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sz="3200" b="1" dirty="0" smtClean="0">
                <a:latin typeface="+mj-lt"/>
              </a:rPr>
              <a:t>Leadership Making</a:t>
            </a:r>
            <a:r>
              <a:rPr lang="en-US" sz="2800" b="1" dirty="0" smtClean="0">
                <a:latin typeface="+mj-lt"/>
              </a:rPr>
              <a:t>  (</a:t>
            </a:r>
            <a:r>
              <a:rPr lang="en-US" sz="2800" b="1" dirty="0" err="1" smtClean="0">
                <a:latin typeface="+mj-lt"/>
              </a:rPr>
              <a:t>Graen</a:t>
            </a:r>
            <a:r>
              <a:rPr lang="en-US" sz="2800" b="1" dirty="0" smtClean="0">
                <a:latin typeface="+mj-lt"/>
              </a:rPr>
              <a:t> &amp; </a:t>
            </a:r>
            <a:r>
              <a:rPr lang="en-US" sz="2800" b="1" dirty="0" err="1" smtClean="0">
                <a:latin typeface="+mj-lt"/>
              </a:rPr>
              <a:t>Uhl</a:t>
            </a:r>
            <a:r>
              <a:rPr lang="en-US" sz="2800" b="1" dirty="0" smtClean="0">
                <a:latin typeface="+mj-lt"/>
              </a:rPr>
              <a:t>-Bien, 1995)</a:t>
            </a:r>
          </a:p>
        </p:txBody>
      </p:sp>
      <p:sp>
        <p:nvSpPr>
          <p:cNvPr id="24582" name="Text Box 20"/>
          <p:cNvSpPr txBox="1">
            <a:spLocks noChangeArrowheads="1"/>
          </p:cNvSpPr>
          <p:nvPr/>
        </p:nvSpPr>
        <p:spPr bwMode="auto">
          <a:xfrm>
            <a:off x="457200" y="1915180"/>
            <a:ext cx="160922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600" b="1" dirty="0">
                <a:solidFill>
                  <a:srgbClr val="0070C0"/>
                </a:solidFill>
                <a:latin typeface="Arial Rounded MT Bold" pitchFamily="34" charset="0"/>
              </a:rPr>
              <a:t>Stranger</a:t>
            </a:r>
          </a:p>
        </p:txBody>
      </p:sp>
      <p:sp>
        <p:nvSpPr>
          <p:cNvPr id="16389" name="Text Box 21"/>
          <p:cNvSpPr txBox="1">
            <a:spLocks noChangeArrowheads="1"/>
          </p:cNvSpPr>
          <p:nvPr/>
        </p:nvSpPr>
        <p:spPr bwMode="auto">
          <a:xfrm>
            <a:off x="457200" y="2509659"/>
            <a:ext cx="800100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3038" indent="-173038" eaLnBrk="0" hangingPunct="0"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dirty="0">
                <a:latin typeface="+mn-lt"/>
                <a:cs typeface="Calibri" pitchFamily="34" charset="0"/>
              </a:rPr>
              <a:t>Interactions within the </a:t>
            </a:r>
            <a:r>
              <a:rPr lang="en-US" dirty="0" smtClean="0">
                <a:latin typeface="+mn-lt"/>
                <a:cs typeface="Calibri" pitchFamily="34" charset="0"/>
              </a:rPr>
              <a:t>leader-follower </a:t>
            </a:r>
            <a:r>
              <a:rPr lang="en-US" dirty="0">
                <a:latin typeface="+mn-lt"/>
                <a:cs typeface="Calibri" pitchFamily="34" charset="0"/>
              </a:rPr>
              <a:t>dyad are generally rule bound</a:t>
            </a:r>
          </a:p>
          <a:p>
            <a:pPr eaLnBrk="0" hangingPunct="0"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dirty="0">
                <a:latin typeface="+mn-lt"/>
                <a:cs typeface="Calibri" pitchFamily="34" charset="0"/>
              </a:rPr>
              <a:t> </a:t>
            </a:r>
            <a:r>
              <a:rPr lang="en-US" dirty="0" smtClean="0">
                <a:latin typeface="+mn-lt"/>
                <a:cs typeface="Calibri" pitchFamily="34" charset="0"/>
              </a:rPr>
              <a:t>Rely </a:t>
            </a:r>
            <a:r>
              <a:rPr lang="en-US" dirty="0">
                <a:latin typeface="+mn-lt"/>
                <a:cs typeface="Calibri" pitchFamily="34" charset="0"/>
              </a:rPr>
              <a:t>on contractual relationships</a:t>
            </a:r>
          </a:p>
          <a:p>
            <a:pPr marL="173038" indent="-173038" eaLnBrk="0" hangingPunct="0"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dirty="0" smtClean="0">
                <a:latin typeface="+mn-lt"/>
                <a:cs typeface="Calibri" pitchFamily="34" charset="0"/>
              </a:rPr>
              <a:t> Relate </a:t>
            </a:r>
            <a:r>
              <a:rPr lang="en-US" dirty="0">
                <a:latin typeface="+mn-lt"/>
                <a:cs typeface="Calibri" pitchFamily="34" charset="0"/>
              </a:rPr>
              <a:t>to each other within prescribed  organizational roles</a:t>
            </a:r>
          </a:p>
          <a:p>
            <a:pPr eaLnBrk="0" hangingPunct="0"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dirty="0">
                <a:latin typeface="+mn-lt"/>
                <a:cs typeface="Calibri" pitchFamily="34" charset="0"/>
              </a:rPr>
              <a:t> Experience </a:t>
            </a:r>
            <a:r>
              <a:rPr lang="en-US" dirty="0" smtClean="0">
                <a:latin typeface="+mn-lt"/>
                <a:cs typeface="Calibri" pitchFamily="34" charset="0"/>
              </a:rPr>
              <a:t>lower-quality </a:t>
            </a:r>
            <a:r>
              <a:rPr lang="en-US" dirty="0">
                <a:latin typeface="+mn-lt"/>
                <a:cs typeface="Calibri" pitchFamily="34" charset="0"/>
              </a:rPr>
              <a:t>exchanges</a:t>
            </a:r>
          </a:p>
          <a:p>
            <a:pPr marL="231775" indent="-231775" eaLnBrk="0" hangingPunct="0"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dirty="0">
                <a:latin typeface="+mn-lt"/>
                <a:cs typeface="Calibri" pitchFamily="34" charset="0"/>
              </a:rPr>
              <a:t>Motives of </a:t>
            </a:r>
            <a:r>
              <a:rPr lang="en-US" dirty="0" smtClean="0">
                <a:latin typeface="+mn-lt"/>
                <a:cs typeface="Calibri" pitchFamily="34" charset="0"/>
              </a:rPr>
              <a:t>follower </a:t>
            </a:r>
            <a:r>
              <a:rPr lang="en-US" dirty="0">
                <a:latin typeface="+mn-lt"/>
                <a:cs typeface="Calibri" pitchFamily="34" charset="0"/>
              </a:rPr>
              <a:t>directed toward self-interest rather than good of the group</a:t>
            </a:r>
          </a:p>
        </p:txBody>
      </p:sp>
      <p:sp>
        <p:nvSpPr>
          <p:cNvPr id="16390" name="Rectangle 50"/>
          <p:cNvSpPr>
            <a:spLocks noChangeArrowheads="1"/>
          </p:cNvSpPr>
          <p:nvPr/>
        </p:nvSpPr>
        <p:spPr bwMode="auto">
          <a:xfrm>
            <a:off x="602182" y="1519535"/>
            <a:ext cx="1226618" cy="461665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5400000" sx="101000" sy="101000" algn="t" rotWithShape="0">
              <a:srgbClr val="005C00">
                <a:alpha val="5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600" b="1" dirty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</a:rPr>
              <a:t>Phase 1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8229600" cy="3048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latin typeface="+mj-lt"/>
              </a:rPr>
              <a:t>Leadership Making </a:t>
            </a:r>
            <a:r>
              <a:rPr lang="en-US" sz="2800" b="1" dirty="0" smtClean="0">
                <a:latin typeface="+mj-lt"/>
              </a:rPr>
              <a:t>(</a:t>
            </a:r>
            <a:r>
              <a:rPr lang="en-US" sz="2800" b="1" dirty="0" err="1" smtClean="0">
                <a:latin typeface="+mj-lt"/>
              </a:rPr>
              <a:t>Graen</a:t>
            </a:r>
            <a:r>
              <a:rPr lang="en-US" sz="2800" b="1" dirty="0" smtClean="0">
                <a:latin typeface="+mj-lt"/>
              </a:rPr>
              <a:t> &amp; </a:t>
            </a:r>
            <a:r>
              <a:rPr lang="en-US" sz="2800" b="1" dirty="0" err="1" smtClean="0">
                <a:latin typeface="+mj-lt"/>
              </a:rPr>
              <a:t>Uhl</a:t>
            </a:r>
            <a:r>
              <a:rPr lang="en-US" sz="2800" b="1" dirty="0" smtClean="0">
                <a:latin typeface="+mj-lt"/>
              </a:rPr>
              <a:t>-Bien, 1995)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457200" y="2447359"/>
            <a:ext cx="8382000" cy="380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1775" indent="-231775" eaLnBrk="0" hangingPunct="0"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dirty="0">
                <a:latin typeface="+mn-lt"/>
                <a:cs typeface="Calibri" pitchFamily="34" charset="0"/>
              </a:rPr>
              <a:t>Begins with an “offer” by </a:t>
            </a:r>
            <a:r>
              <a:rPr lang="en-US" dirty="0" smtClean="0">
                <a:latin typeface="+mn-lt"/>
                <a:cs typeface="Calibri" pitchFamily="34" charset="0"/>
              </a:rPr>
              <a:t>leader/follower </a:t>
            </a:r>
            <a:r>
              <a:rPr lang="en-US" dirty="0">
                <a:latin typeface="+mn-lt"/>
                <a:cs typeface="Calibri" pitchFamily="34" charset="0"/>
              </a:rPr>
              <a:t>for improved career-oriented social exchanges </a:t>
            </a:r>
          </a:p>
          <a:p>
            <a:pPr eaLnBrk="0" hangingPunct="0"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dirty="0">
                <a:latin typeface="+mn-lt"/>
                <a:cs typeface="Calibri" pitchFamily="34" charset="0"/>
              </a:rPr>
              <a:t> Testing period for both, assessing whether </a:t>
            </a:r>
          </a:p>
          <a:p>
            <a:pPr lvl="1" eaLnBrk="0" hangingPunct="0">
              <a:buClr>
                <a:srgbClr val="0070C0"/>
              </a:buClr>
              <a:buSzPct val="80000"/>
              <a:buFont typeface="Wingdings 2" pitchFamily="18" charset="2"/>
              <a:buChar char="®"/>
              <a:defRPr/>
            </a:pPr>
            <a:r>
              <a:rPr lang="en-US" sz="2000" dirty="0">
                <a:latin typeface="+mn-lt"/>
                <a:cs typeface="Calibri" pitchFamily="34" charset="0"/>
              </a:rPr>
              <a:t> the </a:t>
            </a:r>
            <a:r>
              <a:rPr lang="en-US" sz="2000" dirty="0" smtClean="0">
                <a:latin typeface="+mn-lt"/>
                <a:cs typeface="Calibri" pitchFamily="34" charset="0"/>
              </a:rPr>
              <a:t>follower </a:t>
            </a:r>
            <a:r>
              <a:rPr lang="en-US" sz="2000" dirty="0">
                <a:latin typeface="+mn-lt"/>
                <a:cs typeface="Calibri" pitchFamily="34" charset="0"/>
              </a:rPr>
              <a:t>is interested in taking on new roles </a:t>
            </a:r>
          </a:p>
          <a:p>
            <a:pPr lvl="1" eaLnBrk="0" hangingPunct="0">
              <a:buClr>
                <a:srgbClr val="0070C0"/>
              </a:buClr>
              <a:buSzPct val="80000"/>
              <a:buFont typeface="Wingdings 2" pitchFamily="18" charset="2"/>
              <a:buChar char="®"/>
              <a:defRPr/>
            </a:pPr>
            <a:r>
              <a:rPr lang="en-US" sz="2000" dirty="0">
                <a:latin typeface="+mn-lt"/>
                <a:cs typeface="Calibri" pitchFamily="34" charset="0"/>
              </a:rPr>
              <a:t> leader is willing to provide new challenges</a:t>
            </a:r>
          </a:p>
          <a:p>
            <a:pPr eaLnBrk="0" hangingPunct="0">
              <a:buClr>
                <a:srgbClr val="0070C0"/>
              </a:buClr>
              <a:buFont typeface="Wingdings 2" pitchFamily="18" charset="2"/>
              <a:buChar char="÷"/>
              <a:defRPr/>
            </a:pPr>
            <a:endParaRPr lang="en-US" sz="900" dirty="0">
              <a:latin typeface="+mn-lt"/>
              <a:cs typeface="Calibri" pitchFamily="34" charset="0"/>
            </a:endParaRPr>
          </a:p>
          <a:p>
            <a:pPr marL="231775" indent="-231775" eaLnBrk="0" hangingPunct="0"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dirty="0">
                <a:latin typeface="+mn-lt"/>
                <a:cs typeface="Calibri" pitchFamily="34" charset="0"/>
              </a:rPr>
              <a:t>Shift in dyad from formalized interactions to new ways of relating</a:t>
            </a:r>
          </a:p>
          <a:p>
            <a:pPr marL="231775" indent="-231775" eaLnBrk="0" hangingPunct="0"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dirty="0">
                <a:latin typeface="+mn-lt"/>
                <a:cs typeface="Calibri" pitchFamily="34" charset="0"/>
              </a:rPr>
              <a:t>Quality of exchanges </a:t>
            </a:r>
            <a:r>
              <a:rPr lang="en-US" dirty="0" smtClean="0">
                <a:latin typeface="+mn-lt"/>
                <a:cs typeface="Calibri" pitchFamily="34" charset="0"/>
              </a:rPr>
              <a:t>improves </a:t>
            </a:r>
            <a:r>
              <a:rPr lang="en-US" dirty="0">
                <a:latin typeface="+mn-lt"/>
                <a:cs typeface="Calibri" pitchFamily="34" charset="0"/>
              </a:rPr>
              <a:t>along with greater trust &amp; respect</a:t>
            </a:r>
          </a:p>
          <a:p>
            <a:pPr eaLnBrk="0" hangingPunct="0"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dirty="0">
                <a:latin typeface="+mn-lt"/>
                <a:cs typeface="Calibri" pitchFamily="34" charset="0"/>
              </a:rPr>
              <a:t> Less focus on self-interest, more on goals of the group</a:t>
            </a: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533400" y="1519237"/>
            <a:ext cx="147027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600" b="1" dirty="0">
                <a:solidFill>
                  <a:srgbClr val="0070C0"/>
                </a:solidFill>
                <a:latin typeface="Arial Rounded MT Bold" pitchFamily="34" charset="0"/>
                <a:ea typeface="Calibri" pitchFamily="34" charset="0"/>
                <a:cs typeface="Calibri" pitchFamily="34" charset="0"/>
              </a:rPr>
              <a:t>Phase 2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1869757"/>
            <a:ext cx="3581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sz="2600" b="1" dirty="0" smtClean="0">
                <a:solidFill>
                  <a:srgbClr val="0070C0"/>
                </a:solidFill>
                <a:latin typeface="Arial Rounded MT Bold" pitchFamily="34" charset="0"/>
              </a:rPr>
              <a:t>Acquaintance</a:t>
            </a:r>
            <a:endParaRPr lang="en-US" sz="2600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8686800" cy="457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Leadership Making </a:t>
            </a:r>
            <a:r>
              <a:rPr lang="en-US" sz="2800" b="1" dirty="0" smtClean="0">
                <a:latin typeface="+mj-lt"/>
              </a:rPr>
              <a:t>(</a:t>
            </a:r>
            <a:r>
              <a:rPr lang="en-US" sz="2800" b="1" dirty="0" err="1" smtClean="0">
                <a:latin typeface="+mj-lt"/>
              </a:rPr>
              <a:t>Graen</a:t>
            </a:r>
            <a:r>
              <a:rPr lang="en-US" sz="2800" b="1" dirty="0" smtClean="0">
                <a:latin typeface="+mj-lt"/>
              </a:rPr>
              <a:t> &amp; </a:t>
            </a:r>
            <a:r>
              <a:rPr lang="en-US" sz="2800" b="1" dirty="0" err="1" smtClean="0">
                <a:latin typeface="+mj-lt"/>
              </a:rPr>
              <a:t>Uhl</a:t>
            </a:r>
            <a:r>
              <a:rPr lang="en-US" sz="2800" b="1" dirty="0" smtClean="0">
                <a:latin typeface="+mj-lt"/>
              </a:rPr>
              <a:t>-Bien, 1995)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457200" y="1976735"/>
            <a:ext cx="30454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0070C0"/>
                </a:solidFill>
                <a:latin typeface="Arial Rounded MT Bold" pitchFamily="34" charset="0"/>
              </a:rPr>
              <a:t>Mature Partnership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81000" y="2470190"/>
            <a:ext cx="86106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Aft>
                <a:spcPts val="6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000" dirty="0" smtClean="0">
                <a:latin typeface="+mn-lt"/>
                <a:cs typeface="Calibri" pitchFamily="34" charset="0"/>
              </a:rPr>
              <a:t>Marked </a:t>
            </a:r>
            <a:r>
              <a:rPr lang="en-US" sz="2000" dirty="0">
                <a:latin typeface="+mn-lt"/>
                <a:cs typeface="Calibri" pitchFamily="34" charset="0"/>
              </a:rPr>
              <a:t>by high-quality  </a:t>
            </a:r>
            <a:r>
              <a:rPr lang="en-US" sz="2000" dirty="0" smtClean="0">
                <a:latin typeface="+mn-lt"/>
                <a:cs typeface="Calibri" pitchFamily="34" charset="0"/>
              </a:rPr>
              <a:t>leader–member </a:t>
            </a:r>
            <a:r>
              <a:rPr lang="en-US" sz="2000" dirty="0">
                <a:latin typeface="+mn-lt"/>
                <a:cs typeface="Calibri" pitchFamily="34" charset="0"/>
              </a:rPr>
              <a:t>exchanges</a:t>
            </a:r>
          </a:p>
          <a:p>
            <a:pPr marL="231775" indent="-231775" eaLnBrk="0" hangingPunct="0">
              <a:spcAft>
                <a:spcPts val="6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000" dirty="0">
                <a:latin typeface="+mn-lt"/>
                <a:cs typeface="Calibri" pitchFamily="34" charset="0"/>
              </a:rPr>
              <a:t>Experience high degree of mutual trust, respect, and obligation toward each other</a:t>
            </a:r>
          </a:p>
          <a:p>
            <a:pPr eaLnBrk="0" hangingPunct="0">
              <a:spcAft>
                <a:spcPts val="6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000" dirty="0">
                <a:latin typeface="+mn-lt"/>
                <a:cs typeface="Calibri" pitchFamily="34" charset="0"/>
              </a:rPr>
              <a:t> Tested relationship and found it dependable</a:t>
            </a:r>
          </a:p>
          <a:p>
            <a:pPr eaLnBrk="0" hangingPunct="0">
              <a:spcAft>
                <a:spcPts val="6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000" dirty="0">
                <a:latin typeface="+mn-lt"/>
                <a:cs typeface="Calibri" pitchFamily="34" charset="0"/>
              </a:rPr>
              <a:t> High degree of reciprocity between leaders and subordinates</a:t>
            </a:r>
          </a:p>
          <a:p>
            <a:pPr eaLnBrk="0" hangingPunct="0">
              <a:spcAft>
                <a:spcPts val="6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000" dirty="0">
                <a:latin typeface="+mn-lt"/>
                <a:cs typeface="Calibri" pitchFamily="34" charset="0"/>
              </a:rPr>
              <a:t> May depend on each other for favors and special assistance</a:t>
            </a:r>
          </a:p>
          <a:p>
            <a:pPr eaLnBrk="0" hangingPunct="0">
              <a:spcAft>
                <a:spcPts val="6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000" dirty="0">
                <a:latin typeface="+mn-lt"/>
                <a:cs typeface="Calibri" pitchFamily="34" charset="0"/>
              </a:rPr>
              <a:t> Highly developed patterns of relating that produce positive</a:t>
            </a:r>
          </a:p>
          <a:p>
            <a:pPr marL="231775" indent="-231775" eaLnBrk="0" hangingPunct="0">
              <a:spcAft>
                <a:spcPts val="6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000" dirty="0">
                <a:latin typeface="+mn-lt"/>
                <a:cs typeface="Calibri" pitchFamily="34" charset="0"/>
              </a:rPr>
              <a:t>  outcomes for both themselves &amp; the organization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457200" y="1595735"/>
            <a:ext cx="1470274" cy="4924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600" b="1" dirty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</a:rPr>
              <a:t>Phase</a:t>
            </a:r>
            <a:r>
              <a:rPr lang="en-US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</a:rPr>
              <a:t>3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498475" y="5692914"/>
            <a:ext cx="82645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dirty="0">
                <a:latin typeface="+mn-lt"/>
                <a:ea typeface="Calibri" pitchFamily="34" charset="0"/>
                <a:cs typeface="Calibri" pitchFamily="34" charset="0"/>
              </a:rPr>
              <a:t>Partnerships are </a:t>
            </a:r>
            <a:r>
              <a:rPr lang="en-US" sz="2000" i="1" dirty="0">
                <a:latin typeface="+mn-lt"/>
                <a:ea typeface="Calibri" pitchFamily="34" charset="0"/>
                <a:cs typeface="Calibri" pitchFamily="34" charset="0"/>
              </a:rPr>
              <a:t>transformational</a:t>
            </a:r>
            <a:r>
              <a:rPr lang="en-US" sz="2000" dirty="0">
                <a:latin typeface="+mn-lt"/>
                <a:ea typeface="Calibri" pitchFamily="34" charset="0"/>
                <a:cs typeface="Calibri" pitchFamily="34" charset="0"/>
              </a:rPr>
              <a:t> – moving beyond self-interest to accomplish greater good of the team &amp; organization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533400"/>
            <a:ext cx="8991600" cy="1371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+mj-lt"/>
              </a:rPr>
              <a:t>How Does the LMX Theory Approach Work?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2057400"/>
            <a:ext cx="4610100" cy="3581400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Focus of LMX Theory 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Strengths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Criticisms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Application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30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83820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+mj-lt"/>
              </a:rPr>
              <a:t>Overview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981200"/>
            <a:ext cx="7543800" cy="3810000"/>
          </a:xfrm>
        </p:spPr>
        <p:txBody>
          <a:bodyPr/>
          <a:lstStyle/>
          <a:p>
            <a:pPr algn="l"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LMX Theory Description</a:t>
            </a:r>
          </a:p>
          <a:p>
            <a:pPr algn="l"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LMX Theory Perspective</a:t>
            </a:r>
          </a:p>
          <a:p>
            <a:pPr algn="l"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Early Studies</a:t>
            </a:r>
          </a:p>
          <a:p>
            <a:pPr algn="l"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Later Studies</a:t>
            </a:r>
          </a:p>
          <a:p>
            <a:pPr algn="l"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Phases in Leadership Making</a:t>
            </a:r>
          </a:p>
          <a:p>
            <a:pPr algn="l"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How Does the LMX Approach Work?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90600"/>
            <a:ext cx="8610600" cy="381000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  <a:ea typeface="新細明體" pitchFamily="18" charset="-120"/>
              </a:rPr>
              <a:t>How Does LMX Theory Work?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534400" cy="3505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altLang="zh-TW" sz="2400" b="1" dirty="0" smtClean="0">
                <a:latin typeface="+mn-lt"/>
                <a:ea typeface="新細明體" pitchFamily="18" charset="-120"/>
                <a:cs typeface="Calibri" pitchFamily="34" charset="0"/>
                <a:sym typeface="Wingdings" pitchFamily="2" charset="2"/>
              </a:rPr>
              <a:t>LMX theory works in two ways: It describes leadership and it prescribes leadership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  <a:buSzPct val="75000"/>
            </a:pPr>
            <a:r>
              <a:rPr lang="en-US" altLang="zh-TW" sz="2000" b="1" dirty="0" smtClean="0">
                <a:solidFill>
                  <a:schemeClr val="tx1"/>
                </a:solidFill>
                <a:ea typeface="新細明體" pitchFamily="18" charset="-120"/>
                <a:cs typeface="Calibri" pitchFamily="34" charset="0"/>
                <a:sym typeface="Wingdings" pitchFamily="2" charset="2"/>
              </a:rPr>
              <a:t>In both -  the central concept is the dyadic relationship</a:t>
            </a:r>
            <a:br>
              <a:rPr lang="en-US" altLang="zh-TW" sz="2000" b="1" dirty="0" smtClean="0">
                <a:solidFill>
                  <a:schemeClr val="tx1"/>
                </a:solidFill>
                <a:ea typeface="新細明體" pitchFamily="18" charset="-120"/>
                <a:cs typeface="Calibri" pitchFamily="34" charset="0"/>
                <a:sym typeface="Wingdings" pitchFamily="2" charset="2"/>
              </a:rPr>
            </a:br>
            <a:endParaRPr lang="en-US" altLang="zh-TW" sz="2000" b="1" i="1" dirty="0" smtClean="0">
              <a:solidFill>
                <a:schemeClr val="tx1"/>
              </a:solidFill>
              <a:ea typeface="新細明體" pitchFamily="18" charset="-120"/>
              <a:cs typeface="Calibri" pitchFamily="34" charset="0"/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buClr>
                <a:srgbClr val="0070C0"/>
              </a:buClr>
              <a:buFont typeface="Wingdings" pitchFamily="2" charset="2"/>
              <a:buNone/>
            </a:pPr>
            <a:r>
              <a:rPr lang="en-US" altLang="zh-TW" sz="2400" b="1" dirty="0" smtClean="0">
                <a:latin typeface="+mn-lt"/>
                <a:ea typeface="新細明體" pitchFamily="18" charset="-120"/>
                <a:cs typeface="Calibri" pitchFamily="34" charset="0"/>
                <a:sym typeface="Wingdings" pitchFamily="2" charset="2"/>
              </a:rPr>
              <a:t>	Descriptively</a:t>
            </a:r>
            <a:r>
              <a:rPr lang="en-US" altLang="zh-TW" sz="2400" b="1" i="1" dirty="0" smtClean="0">
                <a:latin typeface="+mn-lt"/>
                <a:ea typeface="新細明體" pitchFamily="18" charset="-120"/>
                <a:cs typeface="Calibri" pitchFamily="34" charset="0"/>
                <a:sym typeface="Wingdings" pitchFamily="2" charset="2"/>
              </a:rPr>
              <a:t>:</a:t>
            </a:r>
          </a:p>
          <a:p>
            <a:pPr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altLang="zh-TW" sz="2000" dirty="0" smtClean="0">
                <a:latin typeface="+mn-lt"/>
                <a:ea typeface="新細明體" pitchFamily="18" charset="-120"/>
                <a:cs typeface="Calibri" pitchFamily="34" charset="0"/>
                <a:sym typeface="Wingdings" pitchFamily="2" charset="2"/>
              </a:rPr>
              <a:t>It suggests that it is important to recognize the existence of in-groups &amp; out-groups within an organization</a:t>
            </a:r>
          </a:p>
          <a:p>
            <a:pPr eaLnBrk="1" hangingPunct="1">
              <a:buClr>
                <a:srgbClr val="0070C0"/>
              </a:buClr>
            </a:pPr>
            <a:r>
              <a:rPr lang="en-US" sz="2000" dirty="0" smtClean="0">
                <a:latin typeface="+mn-lt"/>
                <a:ea typeface="新細明體" pitchFamily="18" charset="-120"/>
                <a:cs typeface="Calibri" pitchFamily="34" charset="0"/>
              </a:rPr>
              <a:t>Significant differences in how goals are accomplished using in-groups vs. out-groups</a:t>
            </a:r>
          </a:p>
          <a:p>
            <a:pPr eaLnBrk="1" hangingPunct="1">
              <a:buClr>
                <a:srgbClr val="0070C0"/>
              </a:buClr>
            </a:pPr>
            <a:r>
              <a:rPr lang="en-US" sz="2000" dirty="0" smtClean="0">
                <a:latin typeface="+mn-lt"/>
                <a:ea typeface="新細明體" pitchFamily="18" charset="-120"/>
                <a:cs typeface="Calibri" pitchFamily="34" charset="0"/>
              </a:rPr>
              <a:t>Relevant differences in in-group vs. out-group behaviors</a:t>
            </a:r>
          </a:p>
          <a:p>
            <a:pPr eaLnBrk="1" hangingPunct="1">
              <a:spcBef>
                <a:spcPct val="0"/>
              </a:spcBef>
            </a:pPr>
            <a:endParaRPr lang="en-US" altLang="zh-TW" sz="2800" dirty="0" smtClean="0">
              <a:ea typeface="新細明體" pitchFamily="18" charset="-120"/>
              <a:cs typeface="Calibri" pitchFamily="34" charset="0"/>
              <a:sym typeface="Wingdings" pitchFamily="2" charset="2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685800" y="5410200"/>
            <a:ext cx="7543800" cy="2438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endParaRPr lang="en-US" sz="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534400" cy="457200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  <a:ea typeface="新細明體" pitchFamily="18" charset="-120"/>
              </a:rPr>
              <a:t>How Does LMX Theory Work?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304800" y="2209800"/>
            <a:ext cx="8686800" cy="3505200"/>
          </a:xfrm>
        </p:spPr>
        <p:txBody>
          <a:bodyPr/>
          <a:lstStyle/>
          <a:p>
            <a:pPr marL="347663" indent="-290513" eaLnBrk="1" hangingPunct="1">
              <a:buClr>
                <a:srgbClr val="0070C0"/>
              </a:buClr>
              <a:buNone/>
            </a:pPr>
            <a:r>
              <a:rPr lang="en-US" sz="2400" dirty="0" smtClean="0">
                <a:latin typeface="+mn-lt"/>
                <a:ea typeface="Calibri" pitchFamily="34" charset="0"/>
                <a:cs typeface="Calibri" pitchFamily="34" charset="0"/>
              </a:rPr>
              <a:t>Best understood within the </a:t>
            </a:r>
            <a:r>
              <a:rPr lang="en-US" sz="2400" i="1" dirty="0" smtClean="0">
                <a:solidFill>
                  <a:srgbClr val="006699"/>
                </a:solidFill>
                <a:latin typeface="+mn-lt"/>
                <a:ea typeface="Calibri" pitchFamily="34" charset="0"/>
                <a:cs typeface="Calibri" pitchFamily="34" charset="0"/>
              </a:rPr>
              <a:t>Leadership–Making Model </a:t>
            </a:r>
          </a:p>
          <a:p>
            <a:pPr marL="347663" indent="-290513" eaLnBrk="1" hangingPunct="1">
              <a:buClr>
                <a:srgbClr val="0070C0"/>
              </a:buClr>
              <a:buFont typeface="Wingdings 2" pitchFamily="18" charset="2"/>
              <a:buNone/>
            </a:pPr>
            <a:r>
              <a:rPr lang="en-US" sz="2400" i="1" dirty="0" smtClean="0">
                <a:latin typeface="+mn-lt"/>
                <a:ea typeface="Calibri" pitchFamily="34" charset="0"/>
                <a:cs typeface="Calibri" pitchFamily="34" charset="0"/>
              </a:rPr>
              <a:t>(</a:t>
            </a:r>
            <a:r>
              <a:rPr lang="en-US" sz="2400" i="1" dirty="0" err="1" smtClean="0">
                <a:latin typeface="+mn-lt"/>
                <a:ea typeface="Calibri" pitchFamily="34" charset="0"/>
                <a:cs typeface="Calibri" pitchFamily="34" charset="0"/>
              </a:rPr>
              <a:t>Graen</a:t>
            </a:r>
            <a:r>
              <a:rPr lang="en-US" sz="2400" i="1" dirty="0" smtClean="0">
                <a:latin typeface="+mn-lt"/>
                <a:ea typeface="Calibri" pitchFamily="34" charset="0"/>
                <a:cs typeface="Calibri" pitchFamily="34" charset="0"/>
              </a:rPr>
              <a:t> &amp; </a:t>
            </a:r>
            <a:r>
              <a:rPr lang="en-US" sz="2400" i="1" dirty="0" err="1" smtClean="0">
                <a:latin typeface="+mn-lt"/>
                <a:ea typeface="Calibri" pitchFamily="34" charset="0"/>
                <a:cs typeface="Calibri" pitchFamily="34" charset="0"/>
              </a:rPr>
              <a:t>Uhl</a:t>
            </a:r>
            <a:r>
              <a:rPr lang="en-US" sz="2400" i="1" dirty="0" smtClean="0">
                <a:latin typeface="+mn-lt"/>
                <a:ea typeface="Calibri" pitchFamily="34" charset="0"/>
                <a:cs typeface="Calibri" pitchFamily="34" charset="0"/>
              </a:rPr>
              <a:t>-Bien, 1995)</a:t>
            </a:r>
            <a:endParaRPr lang="en-US" sz="2400" dirty="0" smtClean="0">
              <a:latin typeface="+mn-lt"/>
              <a:ea typeface="Calibri" pitchFamily="34" charset="0"/>
              <a:cs typeface="Calibri" pitchFamily="34" charset="0"/>
            </a:endParaRPr>
          </a:p>
          <a:p>
            <a:pPr marL="347663" lvl="1" indent="-290513" eaLnBrk="1" hangingPunct="1"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Leader forms special relationships with all followers</a:t>
            </a:r>
          </a:p>
          <a:p>
            <a:pPr marL="347663" lvl="1" indent="-290513" eaLnBrk="1" hangingPunct="1"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Leader should offer each follower an opportunity for new roles/responsibilities</a:t>
            </a:r>
          </a:p>
          <a:p>
            <a:pPr marL="347663" lvl="1" indent="-290513" eaLnBrk="1" hangingPunct="1"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Leader should nurture high-quality exchanges with all followers</a:t>
            </a:r>
          </a:p>
          <a:p>
            <a:pPr marL="347663" lvl="1" indent="-290513" eaLnBrk="1" hangingPunct="1"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Rather than concentrating on differences, leader focuses on ways to build trust &amp; respect with </a:t>
            </a:r>
            <a:r>
              <a:rPr lang="en-US" sz="2000" u="sng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all</a:t>
            </a: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 followers, resulting in entire work group becoming an in-group</a:t>
            </a:r>
          </a:p>
        </p:txBody>
      </p:sp>
      <p:sp>
        <p:nvSpPr>
          <p:cNvPr id="29700" name="Rectangle 9"/>
          <p:cNvSpPr>
            <a:spLocks noChangeArrowheads="1"/>
          </p:cNvSpPr>
          <p:nvPr/>
        </p:nvSpPr>
        <p:spPr bwMode="auto">
          <a:xfrm>
            <a:off x="304800" y="1757368"/>
            <a:ext cx="2526782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TW" sz="2600" b="1" dirty="0">
                <a:solidFill>
                  <a:srgbClr val="0070C0"/>
                </a:solidFill>
                <a:latin typeface="Arial Rounded MT Bold" pitchFamily="34" charset="0"/>
                <a:ea typeface="新細明體" pitchFamily="18" charset="-120"/>
                <a:sym typeface="Wingdings" pitchFamily="2" charset="2"/>
              </a:rPr>
              <a:t>Prescriptively: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7772400" cy="457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n-lt"/>
              </a:rPr>
              <a:t>Strengths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686800" cy="4038600"/>
          </a:xfrm>
        </p:spPr>
        <p:txBody>
          <a:bodyPr/>
          <a:lstStyle/>
          <a:p>
            <a:pPr eaLnBrk="1" hangingPunct="1">
              <a:spcAft>
                <a:spcPct val="25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LMX theory </a:t>
            </a:r>
            <a:r>
              <a:rPr lang="en-US" sz="2400" b="1" i="1" dirty="0" smtClean="0">
                <a:latin typeface="+mn-lt"/>
              </a:rPr>
              <a:t>validates</a:t>
            </a:r>
            <a:r>
              <a:rPr lang="en-US" sz="2400" dirty="0" smtClean="0">
                <a:latin typeface="+mn-lt"/>
              </a:rPr>
              <a:t> our experience of how people within organizations relate to one another and the leader</a:t>
            </a:r>
          </a:p>
          <a:p>
            <a:pPr eaLnBrk="1" hangingPunct="1">
              <a:spcAft>
                <a:spcPct val="25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LMX theory is the only leadership approach that makes the </a:t>
            </a:r>
            <a:r>
              <a:rPr lang="en-US" sz="2400" b="1" i="1" dirty="0" smtClean="0">
                <a:latin typeface="+mn-lt"/>
              </a:rPr>
              <a:t>dyadic relationship </a:t>
            </a:r>
            <a:r>
              <a:rPr lang="en-US" sz="2400" dirty="0" smtClean="0">
                <a:latin typeface="+mn-lt"/>
              </a:rPr>
              <a:t>the centerpiece of the leadership process</a:t>
            </a:r>
          </a:p>
          <a:p>
            <a:pPr eaLnBrk="1" hangingPunct="1">
              <a:spcAft>
                <a:spcPct val="25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LMX theory directs our attention to </a:t>
            </a:r>
            <a:r>
              <a:rPr lang="en-US" sz="2400" b="1" i="1" dirty="0" smtClean="0">
                <a:latin typeface="+mn-lt"/>
              </a:rPr>
              <a:t>the importance of communication </a:t>
            </a:r>
            <a:r>
              <a:rPr lang="en-US" sz="2400" dirty="0" smtClean="0">
                <a:latin typeface="+mn-lt"/>
              </a:rPr>
              <a:t>in</a:t>
            </a:r>
            <a:r>
              <a:rPr lang="en-US" sz="2400" b="1" i="1" dirty="0" smtClean="0">
                <a:latin typeface="+mn-lt"/>
              </a:rPr>
              <a:t> </a:t>
            </a:r>
            <a:r>
              <a:rPr lang="en-US" sz="2400" i="1" dirty="0" smtClean="0">
                <a:latin typeface="+mn-lt"/>
              </a:rPr>
              <a:t>leadership</a:t>
            </a:r>
            <a:endParaRPr lang="en-US" sz="2400" dirty="0" smtClean="0">
              <a:latin typeface="+mn-lt"/>
            </a:endParaRPr>
          </a:p>
          <a:p>
            <a:pPr eaLnBrk="1" hangingPunct="1">
              <a:spcAft>
                <a:spcPct val="25000"/>
              </a:spcAft>
              <a:buClr>
                <a:srgbClr val="0070C0"/>
              </a:buClr>
            </a:pPr>
            <a:r>
              <a:rPr lang="en-US" sz="2400" b="1" i="1" dirty="0" smtClean="0">
                <a:latin typeface="+mn-lt"/>
              </a:rPr>
              <a:t>Solid </a:t>
            </a:r>
            <a:r>
              <a:rPr lang="en-US" sz="2400" dirty="0" smtClean="0">
                <a:latin typeface="+mn-lt"/>
              </a:rPr>
              <a:t>research foundation on how the practice of LMX theory is related to positive organizational outcomes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90600"/>
            <a:ext cx="7772400" cy="3048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Criticisms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Inadvertently supports the development of privileged groups in the workplace; </a:t>
            </a:r>
            <a:r>
              <a:rPr lang="en-US" sz="2400" i="1" dirty="0" smtClean="0">
                <a:latin typeface="+mn-lt"/>
              </a:rPr>
              <a:t>appears unfair and discriminatory</a:t>
            </a:r>
            <a:endParaRPr lang="en-US" sz="2400" dirty="0" smtClean="0">
              <a:latin typeface="+mn-lt"/>
            </a:endParaRPr>
          </a:p>
          <a:p>
            <a:pPr eaLnBrk="1" hangingPunct="1">
              <a:lnSpc>
                <a:spcPct val="90000"/>
              </a:lnSpc>
              <a:spcBef>
                <a:spcPct val="60000"/>
              </a:spcBef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i="1" dirty="0" smtClean="0">
                <a:latin typeface="+mn-lt"/>
              </a:rPr>
              <a:t>basic theoretical ideas</a:t>
            </a:r>
            <a:r>
              <a:rPr lang="en-US" sz="2400" dirty="0" smtClean="0">
                <a:latin typeface="+mn-lt"/>
              </a:rPr>
              <a:t> of LMX are not fully developed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  <a:buFontTx/>
              <a:buChar char="•"/>
            </a:pPr>
            <a:r>
              <a:rPr lang="en-US" altLang="zh-TW" sz="2000" i="1" dirty="0" smtClean="0">
                <a:solidFill>
                  <a:schemeClr val="tx1"/>
                </a:solidFill>
                <a:ea typeface="新細明體" pitchFamily="18" charset="-120"/>
              </a:rPr>
              <a:t>How are high-quality </a:t>
            </a:r>
            <a:r>
              <a:rPr lang="en-US" altLang="zh-TW" sz="2000" i="1" dirty="0">
                <a:solidFill>
                  <a:schemeClr val="tx1"/>
                </a:solidFill>
                <a:ea typeface="新細明體" pitchFamily="18" charset="-120"/>
              </a:rPr>
              <a:t>leader–member </a:t>
            </a:r>
            <a:r>
              <a:rPr lang="en-US" altLang="zh-TW" sz="2000" i="1" dirty="0" smtClean="0">
                <a:solidFill>
                  <a:schemeClr val="tx1"/>
                </a:solidFill>
                <a:ea typeface="新細明體" pitchFamily="18" charset="-120"/>
              </a:rPr>
              <a:t>exchanges  created? 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  <a:buFontTx/>
              <a:buChar char="•"/>
            </a:pPr>
            <a:r>
              <a:rPr lang="en-US" altLang="zh-TW" sz="2000" i="1" dirty="0" smtClean="0">
                <a:solidFill>
                  <a:schemeClr val="tx1"/>
                </a:solidFill>
                <a:ea typeface="新細明體" pitchFamily="18" charset="-120"/>
              </a:rPr>
              <a:t>What are the means to achieve building trust, respect, and obligation? What are the guidelines?</a:t>
            </a:r>
            <a:endParaRPr lang="en-US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60000"/>
              </a:spcBef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Because of </a:t>
            </a:r>
            <a:r>
              <a:rPr lang="en-US" sz="2400" i="1" dirty="0" smtClean="0">
                <a:latin typeface="+mn-lt"/>
              </a:rPr>
              <a:t>various scales and levels of analysis,</a:t>
            </a:r>
            <a:r>
              <a:rPr lang="en-US" sz="2400" dirty="0" smtClean="0">
                <a:latin typeface="+mn-lt"/>
              </a:rPr>
              <a:t> measurement of </a:t>
            </a:r>
            <a:r>
              <a:rPr lang="en-US" sz="2400" dirty="0">
                <a:latin typeface="+mn-lt"/>
              </a:rPr>
              <a:t>leader–member </a:t>
            </a:r>
            <a:r>
              <a:rPr lang="en-US" sz="2400" dirty="0" smtClean="0">
                <a:latin typeface="+mn-lt"/>
              </a:rPr>
              <a:t>exchanges is being questioned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534400" cy="3810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Application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676400"/>
            <a:ext cx="85344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Applicable to all levels of management and different types of organizations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Directs managers to assess their leadership from a relationship perspective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Sensitizes managers to how in-groups and out-groups develop within their work units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Can be used to explain how CEOs strategically develop special relationships with select individuals in upper management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Can be used to explain how individuals create leadership networks at various levels throughout an organization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Can be applied in different types of organizations—volunteer, business, education, and government settings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8534400" cy="457200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  <a:ea typeface="新細明體" pitchFamily="18" charset="-120"/>
              </a:rPr>
              <a:t>Definition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53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  <a:buSzPct val="100000"/>
            </a:pPr>
            <a:r>
              <a:rPr lang="en-US" altLang="zh-TW" sz="2800" b="1" dirty="0">
                <a:latin typeface="+mn-lt"/>
                <a:ea typeface="新細明體" pitchFamily="18" charset="-120"/>
              </a:rPr>
              <a:t>Leader–member </a:t>
            </a:r>
            <a:r>
              <a:rPr lang="en-US" altLang="zh-TW" sz="2800" b="1" dirty="0" smtClean="0">
                <a:latin typeface="+mn-lt"/>
                <a:ea typeface="新細明體" pitchFamily="18" charset="-120"/>
              </a:rPr>
              <a:t>exchange (LMX) theory: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</a:pPr>
            <a:r>
              <a:rPr lang="en-US" altLang="zh-TW" sz="2400" dirty="0" smtClean="0">
                <a:solidFill>
                  <a:schemeClr val="tx1"/>
                </a:solidFill>
                <a:ea typeface="新細明體" pitchFamily="18" charset="-120"/>
              </a:rPr>
              <a:t>conceptualizes leadership as a</a:t>
            </a:r>
            <a:r>
              <a:rPr lang="en-US" altLang="zh-TW" sz="2400" b="1" dirty="0" smtClean="0">
                <a:solidFill>
                  <a:schemeClr val="tx1"/>
                </a:solidFill>
                <a:ea typeface="新細明體" pitchFamily="18" charset="-120"/>
              </a:rPr>
              <a:t> process</a:t>
            </a:r>
            <a:r>
              <a:rPr lang="en-US" altLang="zh-TW" sz="2400" dirty="0" smtClean="0">
                <a:solidFill>
                  <a:schemeClr val="tx1"/>
                </a:solidFill>
                <a:ea typeface="新細明體" pitchFamily="18" charset="-120"/>
              </a:rPr>
              <a:t> </a:t>
            </a:r>
          </a:p>
          <a:p>
            <a:pPr marL="1085850" lvl="2" eaLnBrk="1" hangingPunct="1"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</a:pP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that is centered on the </a:t>
            </a:r>
            <a:r>
              <a:rPr lang="en-US" altLang="zh-TW" sz="2000" i="1" dirty="0" smtClean="0">
                <a:solidFill>
                  <a:schemeClr val="tx1"/>
                </a:solidFill>
                <a:ea typeface="新細明體" pitchFamily="18" charset="-120"/>
              </a:rPr>
              <a:t>interactions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between a leader and followers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None/>
            </a:pPr>
            <a:endParaRPr lang="en-US" altLang="zh-TW" sz="2400" dirty="0" smtClean="0">
              <a:latin typeface="+mn-lt"/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  <a:buSzPct val="100000"/>
            </a:pPr>
            <a:r>
              <a:rPr lang="en-US" altLang="zh-TW" sz="2800" b="1" dirty="0" smtClean="0">
                <a:latin typeface="+mn-lt"/>
                <a:ea typeface="新細明體" pitchFamily="18" charset="-120"/>
              </a:rPr>
              <a:t>Some theories focus on leaders:</a:t>
            </a:r>
            <a:r>
              <a:rPr lang="en-US" altLang="zh-TW" sz="2800" dirty="0" smtClean="0">
                <a:latin typeface="+mn-lt"/>
                <a:ea typeface="新細明體" pitchFamily="18" charset="-12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</a:pPr>
            <a:r>
              <a:rPr lang="en-US" altLang="zh-TW" sz="2400" dirty="0" smtClean="0">
                <a:solidFill>
                  <a:schemeClr val="tx1"/>
                </a:solidFill>
                <a:ea typeface="新細明體" pitchFamily="18" charset="-120"/>
              </a:rPr>
              <a:t>trait approach, skills approach, and style approach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None/>
            </a:pPr>
            <a:endParaRPr lang="en-US" altLang="zh-TW" sz="2800" dirty="0" smtClean="0">
              <a:latin typeface="+mn-lt"/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  <a:buSzPct val="100000"/>
            </a:pPr>
            <a:r>
              <a:rPr lang="en-US" altLang="zh-TW" sz="2800" b="1" dirty="0" smtClean="0">
                <a:latin typeface="+mn-lt"/>
                <a:ea typeface="新細明體" pitchFamily="18" charset="-120"/>
              </a:rPr>
              <a:t>Other theories focus on the follower and the context: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</a:pPr>
            <a:r>
              <a:rPr lang="en-US" altLang="zh-TW" sz="2400" dirty="0" smtClean="0">
                <a:solidFill>
                  <a:schemeClr val="tx1"/>
                </a:solidFill>
                <a:ea typeface="新細明體" pitchFamily="18" charset="-120"/>
              </a:rPr>
              <a:t>situational leadership, contingency theory, and path–goal theory.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8534400" cy="381000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  <a:ea typeface="新細明體" pitchFamily="18" charset="-120"/>
              </a:rPr>
              <a:t>Dimensions of Leadership</a:t>
            </a:r>
          </a:p>
        </p:txBody>
      </p:sp>
      <p:sp>
        <p:nvSpPr>
          <p:cNvPr id="15363" name="Text Box 1032"/>
          <p:cNvSpPr txBox="1">
            <a:spLocks noChangeArrowheads="1"/>
          </p:cNvSpPr>
          <p:nvPr/>
        </p:nvSpPr>
        <p:spPr bwMode="auto">
          <a:xfrm>
            <a:off x="533400" y="1905001"/>
            <a:ext cx="2286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>
                <a:latin typeface="+mn-lt"/>
                <a:ea typeface="Calibri" pitchFamily="34" charset="0"/>
                <a:cs typeface="Calibri" pitchFamily="34" charset="0"/>
              </a:rPr>
              <a:t>LMX theory</a:t>
            </a:r>
            <a:r>
              <a:rPr lang="en-US" sz="2000" dirty="0">
                <a:latin typeface="+mn-lt"/>
                <a:ea typeface="Calibri" pitchFamily="34" charset="0"/>
                <a:cs typeface="Calibri" pitchFamily="34" charset="0"/>
              </a:rPr>
              <a:t> makes the dyadic relationship between leaders and followers the focal point of the leadership process</a:t>
            </a:r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883972"/>
            <a:ext cx="5791200" cy="428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14400"/>
            <a:ext cx="7772400" cy="5334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LMX Theory Description</a:t>
            </a:r>
            <a:endParaRPr lang="en-US" sz="3200" b="1" dirty="0" smtClean="0">
              <a:solidFill>
                <a:srgbClr val="6600CC"/>
              </a:solidFill>
              <a:latin typeface="+mj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133600"/>
            <a:ext cx="8458200" cy="39624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400" i="1" dirty="0" smtClean="0">
                <a:latin typeface="+mn-lt"/>
                <a:ea typeface="Calibri" pitchFamily="34" charset="0"/>
                <a:cs typeface="Calibri" pitchFamily="34" charset="0"/>
              </a:rPr>
              <a:t>Development - </a:t>
            </a:r>
            <a:r>
              <a:rPr lang="en-US" sz="2400" dirty="0" smtClean="0">
                <a:latin typeface="+mn-lt"/>
                <a:ea typeface="Calibri" pitchFamily="34" charset="0"/>
                <a:cs typeface="Calibri" pitchFamily="34" charset="0"/>
              </a:rPr>
              <a:t>LMX theory first described by </a:t>
            </a:r>
            <a:r>
              <a:rPr lang="en-US" sz="2400" dirty="0" err="1" smtClean="0">
                <a:latin typeface="+mn-lt"/>
                <a:ea typeface="Calibri" pitchFamily="34" charset="0"/>
                <a:cs typeface="Calibri" pitchFamily="34" charset="0"/>
              </a:rPr>
              <a:t>Dansereau</a:t>
            </a:r>
            <a:r>
              <a:rPr lang="en-US" sz="2400" dirty="0" smtClean="0">
                <a:latin typeface="+mn-lt"/>
                <a:ea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+mn-lt"/>
                <a:ea typeface="Calibri" pitchFamily="34" charset="0"/>
                <a:cs typeface="Calibri" pitchFamily="34" charset="0"/>
              </a:rPr>
              <a:t>Graen</a:t>
            </a:r>
            <a:r>
              <a:rPr lang="en-US" sz="2400" dirty="0" smtClean="0">
                <a:latin typeface="+mn-lt"/>
                <a:ea typeface="Calibri" pitchFamily="34" charset="0"/>
                <a:cs typeface="Calibri" pitchFamily="34" charset="0"/>
              </a:rPr>
              <a:t>, &amp; </a:t>
            </a:r>
            <a:r>
              <a:rPr lang="en-US" sz="2400" dirty="0" err="1" smtClean="0">
                <a:latin typeface="+mn-lt"/>
                <a:ea typeface="Calibri" pitchFamily="34" charset="0"/>
                <a:cs typeface="Calibri" pitchFamily="34" charset="0"/>
              </a:rPr>
              <a:t>Haga</a:t>
            </a:r>
            <a:r>
              <a:rPr lang="en-US" sz="2400" dirty="0" smtClean="0">
                <a:latin typeface="+mn-lt"/>
                <a:ea typeface="Calibri" pitchFamily="34" charset="0"/>
                <a:cs typeface="Calibri" pitchFamily="34" charset="0"/>
              </a:rPr>
              <a:t> (1975); </a:t>
            </a:r>
            <a:r>
              <a:rPr lang="en-US" sz="2400" dirty="0" err="1" smtClean="0">
                <a:latin typeface="+mn-lt"/>
                <a:ea typeface="Calibri" pitchFamily="34" charset="0"/>
                <a:cs typeface="Calibri" pitchFamily="34" charset="0"/>
              </a:rPr>
              <a:t>Graen</a:t>
            </a:r>
            <a:r>
              <a:rPr lang="en-US" sz="2400" dirty="0" smtClean="0">
                <a:latin typeface="+mn-lt"/>
                <a:ea typeface="Calibri" pitchFamily="34" charset="0"/>
                <a:cs typeface="Calibri" pitchFamily="34" charset="0"/>
              </a:rPr>
              <a:t> &amp; Cashman (1975); and </a:t>
            </a:r>
            <a:r>
              <a:rPr lang="en-US" sz="2400" dirty="0" err="1" smtClean="0">
                <a:latin typeface="+mn-lt"/>
                <a:ea typeface="Calibri" pitchFamily="34" charset="0"/>
                <a:cs typeface="Calibri" pitchFamily="34" charset="0"/>
              </a:rPr>
              <a:t>Graen</a:t>
            </a:r>
            <a:r>
              <a:rPr lang="en-US" sz="2400" dirty="0" smtClean="0">
                <a:latin typeface="+mn-lt"/>
                <a:ea typeface="Calibri" pitchFamily="34" charset="0"/>
                <a:cs typeface="Calibri" pitchFamily="34" charset="0"/>
              </a:rPr>
              <a:t> (1976)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400" i="1" dirty="0" smtClean="0">
                <a:latin typeface="+mn-lt"/>
                <a:ea typeface="Calibri" pitchFamily="34" charset="0"/>
                <a:cs typeface="Calibri" pitchFamily="34" charset="0"/>
              </a:rPr>
              <a:t>Revisions </a:t>
            </a:r>
            <a:r>
              <a:rPr lang="en-US" sz="2400" dirty="0" smtClean="0">
                <a:latin typeface="+mn-lt"/>
                <a:ea typeface="Calibri" pitchFamily="34" charset="0"/>
                <a:cs typeface="Calibri" pitchFamily="34" charset="0"/>
              </a:rPr>
              <a:t>- Theory has undergone a number of revisions since its inception and continues to be of interest to researchers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400" i="1" dirty="0" smtClean="0">
                <a:latin typeface="+mn-lt"/>
                <a:ea typeface="Calibri" pitchFamily="34" charset="0"/>
                <a:cs typeface="Calibri" pitchFamily="34" charset="0"/>
              </a:rPr>
              <a:t>Assumption</a:t>
            </a:r>
            <a:r>
              <a:rPr lang="en-US" sz="2400" dirty="0" smtClean="0">
                <a:latin typeface="+mn-lt"/>
                <a:ea typeface="Calibri" pitchFamily="34" charset="0"/>
                <a:cs typeface="Calibri" pitchFamily="34" charset="0"/>
              </a:rPr>
              <a:t> - LMX theory challenges the assumption that leaders treat followers in a collective way, as a group.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000" i="1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LMX - Directed attention to the differences that might exist between the leader and each of his/her followers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724400" y="2133600"/>
            <a:ext cx="396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817" y="1564957"/>
            <a:ext cx="21021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sz="2600" b="1" dirty="0" smtClean="0">
                <a:solidFill>
                  <a:srgbClr val="0070C0"/>
                </a:solidFill>
                <a:latin typeface="Arial Rounded MT Bold" pitchFamily="34" charset="0"/>
              </a:rPr>
              <a:t>Perspective</a:t>
            </a:r>
            <a:endParaRPr lang="en-US" sz="2600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4648200" y="1219200"/>
            <a:ext cx="4419600" cy="1828800"/>
          </a:xfrm>
        </p:spPr>
        <p:txBody>
          <a:bodyPr/>
          <a:lstStyle/>
          <a:p>
            <a:pPr marL="231775" indent="-231775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1800" b="1" dirty="0" smtClean="0">
                <a:latin typeface="+mn-lt"/>
                <a:ea typeface="Calibri" pitchFamily="34" charset="0"/>
                <a:cs typeface="Calibri" pitchFamily="34" charset="0"/>
              </a:rPr>
              <a:t>First studies of LMX called – Vertical Dyad Linkage (VDL)</a:t>
            </a:r>
          </a:p>
          <a:p>
            <a:pPr marL="511175"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16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Focus on the vertical linkages leaders formed with each of their followers</a:t>
            </a:r>
          </a:p>
          <a:p>
            <a:pPr marL="511175"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16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Leader’s relationship to a work unit viewed as a series of vertical dyads</a:t>
            </a:r>
          </a:p>
        </p:txBody>
      </p:sp>
      <p:sp>
        <p:nvSpPr>
          <p:cNvPr id="82956" name="Text Box 1036"/>
          <p:cNvSpPr txBox="1">
            <a:spLocks noChangeArrowheads="1"/>
          </p:cNvSpPr>
          <p:nvPr/>
        </p:nvSpPr>
        <p:spPr bwMode="auto">
          <a:xfrm>
            <a:off x="1143000" y="1219200"/>
            <a:ext cx="1841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57" name="Text Box 1037"/>
          <p:cNvSpPr txBox="1">
            <a:spLocks noChangeArrowheads="1"/>
          </p:cNvSpPr>
          <p:nvPr/>
        </p:nvSpPr>
        <p:spPr bwMode="auto">
          <a:xfrm>
            <a:off x="533400" y="1219200"/>
            <a:ext cx="29051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  <a:defRPr/>
            </a:pPr>
            <a:endParaRPr lang="en-US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3" name="Line 1051"/>
          <p:cNvSpPr>
            <a:spLocks noChangeShapeType="1"/>
          </p:cNvSpPr>
          <p:nvPr/>
        </p:nvSpPr>
        <p:spPr bwMode="auto">
          <a:xfrm>
            <a:off x="7745413" y="5029200"/>
            <a:ext cx="0" cy="6858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460" y="1143000"/>
            <a:ext cx="422954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1712" y="3276600"/>
            <a:ext cx="429988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8762999" cy="5334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Early Studies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781800" y="1752600"/>
            <a:ext cx="2209800" cy="4775158"/>
          </a:xfrm>
        </p:spPr>
        <p:txBody>
          <a:bodyPr/>
          <a:lstStyle/>
          <a:p>
            <a:pPr marL="111125" indent="4763" eaLnBrk="1" hangingPunct="1">
              <a:buFont typeface="Wingdings 2" pitchFamily="18" charset="2"/>
              <a:buNone/>
            </a:pPr>
            <a:r>
              <a:rPr lang="en-US" sz="2400" dirty="0" smtClean="0">
                <a:latin typeface="+mn-lt"/>
              </a:rPr>
              <a:t>Leader’s work unit as a whole was viewed as a series of vertical dyads; leader forms unique relationship with each follower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1143000" y="1219200"/>
            <a:ext cx="1841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533400" y="1219200"/>
            <a:ext cx="29051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  <a:defRPr/>
            </a:pPr>
            <a:endParaRPr lang="en-US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247" y="1600199"/>
            <a:ext cx="6271753" cy="5000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676400"/>
            <a:ext cx="8229600" cy="44958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US" sz="2400" dirty="0" smtClean="0">
                <a:latin typeface="+mn-lt"/>
                <a:ea typeface="Calibri" pitchFamily="34" charset="0"/>
                <a:cs typeface="Calibri" pitchFamily="34" charset="0"/>
              </a:rPr>
              <a:t>Researchers found two general types of linkages (or relationships)—those based on</a:t>
            </a:r>
          </a:p>
          <a:p>
            <a:pPr lvl="1" eaLnBrk="1" hangingPunct="1">
              <a:buClr>
                <a:srgbClr val="0070C0"/>
              </a:buClr>
            </a:pPr>
            <a:r>
              <a:rPr lang="en-US" i="1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Expanded/negotiated role responsibilities (extra-roles) = in-group</a:t>
            </a:r>
            <a:endParaRPr lang="en-US" dirty="0" smtClean="0">
              <a:solidFill>
                <a:schemeClr val="tx1"/>
              </a:solidFill>
              <a:ea typeface="Calibri" pitchFamily="34" charset="0"/>
              <a:cs typeface="Calibri" pitchFamily="34" charset="0"/>
            </a:endParaRPr>
          </a:p>
          <a:p>
            <a:pPr lvl="2" eaLnBrk="1" hangingPunct="1">
              <a:buClr>
                <a:srgbClr val="0070C0"/>
              </a:buClr>
            </a:pPr>
            <a:r>
              <a:rPr lang="en-US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Relationships marked by mutual trust, respect, liking, and reciprocal influence</a:t>
            </a:r>
          </a:p>
          <a:p>
            <a:pPr lvl="2" eaLnBrk="1" hangingPunct="1">
              <a:buClr>
                <a:srgbClr val="0070C0"/>
              </a:buClr>
            </a:pPr>
            <a:r>
              <a:rPr lang="en-US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Receive more information, influence, confidence, and concern than out-group members</a:t>
            </a:r>
          </a:p>
          <a:p>
            <a:pPr lvl="1" eaLnBrk="1" hangingPunct="1">
              <a:buClr>
                <a:srgbClr val="0070C0"/>
              </a:buClr>
            </a:pPr>
            <a:r>
              <a:rPr lang="en-US" i="1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Formal employment contract (defined-roles) = out-group</a:t>
            </a:r>
            <a:endParaRPr lang="en-US" dirty="0" smtClean="0">
              <a:solidFill>
                <a:schemeClr val="tx1"/>
              </a:solidFill>
              <a:ea typeface="Calibri" pitchFamily="34" charset="0"/>
              <a:cs typeface="Calibri" pitchFamily="34" charset="0"/>
            </a:endParaRPr>
          </a:p>
          <a:p>
            <a:pPr lvl="2" eaLnBrk="1" hangingPunct="1">
              <a:buClr>
                <a:srgbClr val="0070C0"/>
              </a:buClr>
            </a:pPr>
            <a:r>
              <a:rPr lang="en-US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Relationships marked by formal communication based on job descriptions</a:t>
            </a:r>
          </a:p>
          <a:p>
            <a:pPr lvl="1" eaLnBrk="1" hangingPunct="1"/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143000" y="1219200"/>
            <a:ext cx="1841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en-US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29051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  <a:defRPr/>
            </a:pPr>
            <a:endParaRPr lang="en-US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8762999" cy="5334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Early Studies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752600"/>
            <a:ext cx="84582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</a:pPr>
            <a:r>
              <a:rPr lang="en-US" sz="2400" b="1" dirty="0" smtClean="0">
                <a:latin typeface="+mn-lt"/>
              </a:rPr>
              <a:t>In-group/out-group status</a:t>
            </a:r>
            <a:r>
              <a:rPr lang="en-US" sz="2400" dirty="0" smtClean="0">
                <a:latin typeface="+mn-lt"/>
              </a:rPr>
              <a:t> based on how well follower works with the leader and how well the leader works with the follower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</a:pPr>
            <a:r>
              <a:rPr lang="en-US" sz="2400" b="1" dirty="0" smtClean="0">
                <a:latin typeface="+mn-lt"/>
              </a:rPr>
              <a:t>How followers involve themselves</a:t>
            </a:r>
            <a:r>
              <a:rPr lang="en-US" sz="2400" dirty="0" smtClean="0">
                <a:latin typeface="+mn-lt"/>
              </a:rPr>
              <a:t> in expanding their role responsibilities with the leader determines whether they become in-group or out-group participants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</a:pPr>
            <a:r>
              <a:rPr lang="en-US" sz="2400" b="1" dirty="0" smtClean="0">
                <a:latin typeface="+mn-lt"/>
              </a:rPr>
              <a:t>Becoming part of the in-group</a:t>
            </a:r>
            <a:r>
              <a:rPr lang="en-US" sz="2400" dirty="0" smtClean="0">
                <a:latin typeface="+mn-lt"/>
              </a:rPr>
              <a:t> involves follower negotiations in performing activities beyond the formal job description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8762999" cy="5334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Early Studies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6941</TotalTime>
  <Words>1696</Words>
  <Application>Microsoft Office PowerPoint</Application>
  <PresentationFormat>On-screen Show (4:3)</PresentationFormat>
  <Paragraphs>217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1_Custom Design</vt:lpstr>
      <vt:lpstr>PowerPoint Presentation</vt:lpstr>
      <vt:lpstr>Overview</vt:lpstr>
      <vt:lpstr>Definition</vt:lpstr>
      <vt:lpstr>Dimensions of Leadership</vt:lpstr>
      <vt:lpstr>LMX Theory Description</vt:lpstr>
      <vt:lpstr>PowerPoint Presentation</vt:lpstr>
      <vt:lpstr>Early Studies</vt:lpstr>
      <vt:lpstr>Early Studies</vt:lpstr>
      <vt:lpstr>Early Studies</vt:lpstr>
      <vt:lpstr>In-Group &amp; Out-Group Followers</vt:lpstr>
      <vt:lpstr>Later Studies (Graen &amp; Uhl-Bien, 1995) </vt:lpstr>
      <vt:lpstr>Later Studies (Graen &amp; Uhl-Bien, 1995) </vt:lpstr>
      <vt:lpstr>Later Studies</vt:lpstr>
      <vt:lpstr>Leadership Making (Graen &amp; Uhl-Bien, 1995) </vt:lpstr>
      <vt:lpstr>PowerPoint Presentation</vt:lpstr>
      <vt:lpstr>Leadership Making  (Graen &amp; Uhl-Bien, 1995)</vt:lpstr>
      <vt:lpstr>Leadership Making (Graen &amp; Uhl-Bien, 1995)</vt:lpstr>
      <vt:lpstr>Leadership Making (Graen &amp; Uhl-Bien, 1995)</vt:lpstr>
      <vt:lpstr>How Does the LMX Theory Approach Work?</vt:lpstr>
      <vt:lpstr>How Does LMX Theory Work?</vt:lpstr>
      <vt:lpstr>How Does LMX Theory Work?</vt:lpstr>
      <vt:lpstr>Strengths</vt:lpstr>
      <vt:lpstr>Criticisms</vt:lpstr>
      <vt:lpstr>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Virginia Gregory</dc:creator>
  <cp:lastModifiedBy>Bierach, Katie</cp:lastModifiedBy>
  <cp:revision>313</cp:revision>
  <dcterms:created xsi:type="dcterms:W3CDTF">2000-11-13T21:29:08Z</dcterms:created>
  <dcterms:modified xsi:type="dcterms:W3CDTF">2015-02-23T23:40:34Z</dcterms:modified>
</cp:coreProperties>
</file>