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29"/>
  </p:notesMasterIdLst>
  <p:handoutMasterIdLst>
    <p:handoutMasterId r:id="rId30"/>
  </p:handoutMasterIdLst>
  <p:sldIdLst>
    <p:sldId id="257" r:id="rId2"/>
    <p:sldId id="258" r:id="rId3"/>
    <p:sldId id="295" r:id="rId4"/>
    <p:sldId id="297" r:id="rId5"/>
    <p:sldId id="310" r:id="rId6"/>
    <p:sldId id="322" r:id="rId7"/>
    <p:sldId id="333" r:id="rId8"/>
    <p:sldId id="311" r:id="rId9"/>
    <p:sldId id="298" r:id="rId10"/>
    <p:sldId id="315" r:id="rId11"/>
    <p:sldId id="316" r:id="rId12"/>
    <p:sldId id="317" r:id="rId13"/>
    <p:sldId id="299" r:id="rId14"/>
    <p:sldId id="300" r:id="rId15"/>
    <p:sldId id="323" r:id="rId16"/>
    <p:sldId id="331" r:id="rId17"/>
    <p:sldId id="332" r:id="rId18"/>
    <p:sldId id="327" r:id="rId19"/>
    <p:sldId id="305" r:id="rId20"/>
    <p:sldId id="302" r:id="rId21"/>
    <p:sldId id="306" r:id="rId22"/>
    <p:sldId id="328" r:id="rId23"/>
    <p:sldId id="274" r:id="rId24"/>
    <p:sldId id="307" r:id="rId25"/>
    <p:sldId id="276" r:id="rId26"/>
    <p:sldId id="277" r:id="rId27"/>
    <p:sldId id="285" r:id="rId28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00"/>
    <a:srgbClr val="008080"/>
    <a:srgbClr val="CCFFFF"/>
    <a:srgbClr val="006666"/>
    <a:srgbClr val="000066"/>
    <a:srgbClr val="800000"/>
    <a:srgbClr val="0033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2787"/>
    <p:restoredTop sz="90937" autoAdjust="0"/>
  </p:normalViewPr>
  <p:slideViewPr>
    <p:cSldViewPr>
      <p:cViewPr>
        <p:scale>
          <a:sx n="66" d="100"/>
          <a:sy n="66" d="100"/>
        </p:scale>
        <p:origin x="-6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54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8A5A6F3C-7751-4AFE-9E06-CA696774E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76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1650"/>
            <a:ext cx="5029200" cy="408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3DDDE9E1-76F1-48D1-A0F8-D070A24F15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319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506F66-A1F2-470B-928A-625472B71C9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8DF4A5-572A-49A2-BCA2-A817B6C4471B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390FE6-58A9-4A0E-BB5C-ED7A06E3E8D9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BF9665-2819-41F8-B21A-5D96296B4ADF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1101FAA-C060-4C54-939F-78CC8503205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7A2282-CA83-4B82-AF3A-C9A0C1DCC126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44CBAAB-47EA-4624-91C4-820B36FE47BF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E24C3C-7ADF-4391-A254-436FEEF74488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F60B58-8D57-46B4-9EC5-E276F936F9C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E914ED2-171A-46FF-B917-4DAA6162393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FE4DE5-4A56-4D19-AC15-7E5324893F1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909DFEA-14CC-441B-BC22-3B7527254279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096373-022A-4C72-BD80-A66D8161DAA1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97D-9013-4DE6-A1A0-AAF155F89E1C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3A7CE3-2DFE-4F9E-A9C5-E435BC45AE39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AF24A91-7107-43B5-B45F-13599632E75B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982B7F3-61BA-4039-86EB-E2FB675265C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666A5A-F5C6-45FA-ADC9-C1F5EDE5836C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5BD8790-5548-4764-919D-2A996EC1C3C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EA52A6-8A45-4C53-9C23-30D5BFC26398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1B7E5E-4CEB-4449-8746-852DC0825AE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2F55FF-D3D5-4545-B574-0471D3232D5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F284BD-9F06-4888-8978-5FD154DE9604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7305D2-7875-4F4A-AFB9-7F705E1B49E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8842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1"/>
            <a:ext cx="8229600" cy="103663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916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2555875"/>
            <a:ext cx="4040188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91611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555875"/>
            <a:ext cx="4041775" cy="40735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4562"/>
            <a:ext cx="8534400" cy="808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144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2" r:id="rId2"/>
    <p:sldLayoutId id="2147483713" r:id="rId3"/>
    <p:sldLayoutId id="2147483714" r:id="rId4"/>
    <p:sldLayoutId id="2147483715" r:id="rId5"/>
    <p:sldLayoutId id="2147483721" r:id="rId6"/>
    <p:sldLayoutId id="2147483716" r:id="rId7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i="1" kern="1200">
          <a:solidFill>
            <a:schemeClr val="tx1"/>
          </a:solidFill>
          <a:latin typeface="+mj-lt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7000"/>
        </a:buClr>
        <a:buSzPct val="85000"/>
        <a:buFont typeface="Wingdings 2" pitchFamily="18" charset="2"/>
        <a:buChar char="÷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000"/>
        </a:buClr>
        <a:buSzPct val="90000"/>
        <a:buFont typeface="Wingdings 2" pitchFamily="18" charset="2"/>
        <a:buChar char="®"/>
        <a:defRPr sz="2800" kern="1200">
          <a:solidFill>
            <a:srgbClr val="0048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7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rgbClr val="007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7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48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Chapter 8: Transformational Leadership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44534"/>
            <a:ext cx="7843838" cy="516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763000" cy="6858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</a:rPr>
              <a:t>Theory of Charismatic Leadership</a:t>
            </a:r>
            <a:endParaRPr lang="en-US" altLang="zh-TW" sz="2800" b="1" dirty="0" smtClean="0">
              <a:latin typeface="+mj-lt"/>
            </a:endParaRPr>
          </a:p>
        </p:txBody>
      </p:sp>
      <p:sp>
        <p:nvSpPr>
          <p:cNvPr id="18435" name="Rectangle 1029"/>
          <p:cNvSpPr>
            <a:spLocks noChangeArrowheads="1"/>
          </p:cNvSpPr>
          <p:nvPr/>
        </p:nvSpPr>
        <p:spPr bwMode="auto">
          <a:xfrm>
            <a:off x="3857625" y="2724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135812" y="6260068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/>
              <a:t>(House, 1976)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>
          <a:xfrm>
            <a:off x="533400" y="1143000"/>
            <a:ext cx="8534400" cy="5334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</a:rPr>
              <a:t>Theory of Charismatic Leadership  </a:t>
            </a:r>
            <a:br>
              <a:rPr lang="en-US" altLang="zh-TW" sz="3200" b="1" dirty="0" smtClean="0">
                <a:latin typeface="+mj-lt"/>
              </a:rPr>
            </a:br>
            <a:r>
              <a:rPr lang="en-US" altLang="zh-TW" sz="2800" dirty="0" smtClean="0">
                <a:latin typeface="+mj-lt"/>
              </a:rPr>
              <a:t>(Shamir, House, &amp; Arthur, 1993)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2362200"/>
            <a:ext cx="8458200" cy="3657600"/>
          </a:xfrm>
        </p:spPr>
        <p:txBody>
          <a:bodyPr/>
          <a:lstStyle/>
          <a:p>
            <a:pPr eaLnBrk="1" hangingPunct="1">
              <a:buClr>
                <a:srgbClr val="0070C0"/>
              </a:buClr>
              <a:buSzPct val="95000"/>
            </a:pPr>
            <a:r>
              <a:rPr lang="en-US" sz="2400" b="1" dirty="0" smtClean="0">
                <a:latin typeface="+mn-lt"/>
              </a:rPr>
              <a:t>Charismatic Leadership – </a:t>
            </a:r>
          </a:p>
          <a:p>
            <a:pPr lvl="1" eaLnBrk="1" hangingPunct="1">
              <a:buClr>
                <a:srgbClr val="0070C0"/>
              </a:buClr>
              <a:buSzPct val="80000"/>
            </a:pPr>
            <a:r>
              <a:rPr lang="en-US" dirty="0" smtClean="0">
                <a:solidFill>
                  <a:schemeClr val="tx1"/>
                </a:solidFill>
              </a:rPr>
              <a:t>Transforms follower’s self-concepts; tries to link identity of followers to collective identity of the organization</a:t>
            </a:r>
          </a:p>
          <a:p>
            <a:pPr lvl="2" eaLnBrk="1" hangingPunct="1">
              <a:buClr>
                <a:srgbClr val="0070C0"/>
              </a:buClr>
              <a:buSzPct val="110000"/>
            </a:pPr>
            <a:r>
              <a:rPr lang="en-US" sz="2400" dirty="0" smtClean="0">
                <a:solidFill>
                  <a:schemeClr val="tx1"/>
                </a:solidFill>
              </a:rPr>
              <a:t>Forge this link by emphasizing intrinsic rewards &amp; de-emphasizing extrinsic rewards</a:t>
            </a:r>
            <a:endParaRPr lang="en-US" dirty="0" smtClean="0">
              <a:solidFill>
                <a:schemeClr val="tx1"/>
              </a:solidFill>
            </a:endParaRPr>
          </a:p>
          <a:p>
            <a:pPr lvl="2" eaLnBrk="1" hangingPunct="1">
              <a:buClr>
                <a:srgbClr val="0070C0"/>
              </a:buClr>
              <a:buSzPct val="110000"/>
            </a:pPr>
            <a:r>
              <a:rPr lang="en-US" sz="2400" dirty="0" smtClean="0">
                <a:solidFill>
                  <a:schemeClr val="tx1"/>
                </a:solidFill>
              </a:rPr>
              <a:t>Throughout process, leaders  </a:t>
            </a:r>
          </a:p>
          <a:p>
            <a:pPr lvl="3" eaLnBrk="1" hangingPunct="1">
              <a:buClr>
                <a:srgbClr val="0070C0"/>
              </a:buClr>
              <a:buSzPct val="80000"/>
            </a:pPr>
            <a:r>
              <a:rPr lang="en-US" sz="2000" dirty="0" smtClean="0">
                <a:solidFill>
                  <a:schemeClr val="tx1"/>
                </a:solidFill>
              </a:rPr>
              <a:t>Express high expectations for followers</a:t>
            </a:r>
          </a:p>
          <a:p>
            <a:pPr lvl="3" eaLnBrk="1" hangingPunct="1">
              <a:buClr>
                <a:srgbClr val="0070C0"/>
              </a:buClr>
              <a:buSzPct val="80000"/>
            </a:pPr>
            <a:r>
              <a:rPr lang="en-US" sz="2000" dirty="0" smtClean="0">
                <a:solidFill>
                  <a:schemeClr val="tx1"/>
                </a:solidFill>
              </a:rPr>
              <a:t>help followers gain sense of self-confidence and self-efficacy</a:t>
            </a: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457200" y="1905000"/>
            <a:ext cx="2209800" cy="457200"/>
          </a:xfrm>
          <a:prstGeom prst="rect">
            <a:avLst/>
          </a:prstGeom>
          <a:noFill/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altLang="en-US" b="1" dirty="0">
                <a:solidFill>
                  <a:srgbClr val="0070C0"/>
                </a:solidFill>
                <a:latin typeface="Arial Rounded MT Bold" pitchFamily="34" charset="0"/>
              </a:rPr>
              <a:t>Later Studies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1143000"/>
            <a:ext cx="8534400" cy="4572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</a:rPr>
              <a:t>Model of Transformational Leadership </a:t>
            </a:r>
            <a:r>
              <a:rPr lang="en-US" altLang="zh-TW" sz="2800" b="1" dirty="0" smtClean="0">
                <a:latin typeface="+mj-lt"/>
              </a:rPr>
              <a:t>(Bass, 1985)</a:t>
            </a:r>
          </a:p>
        </p:txBody>
      </p:sp>
      <p:sp>
        <p:nvSpPr>
          <p:cNvPr id="20483" name="Rectangle 1043"/>
          <p:cNvSpPr>
            <a:spLocks noGrp="1" noChangeArrowheads="1"/>
          </p:cNvSpPr>
          <p:nvPr>
            <p:ph idx="1"/>
          </p:nvPr>
        </p:nvSpPr>
        <p:spPr>
          <a:xfrm>
            <a:off x="304800" y="2286000"/>
            <a:ext cx="8686800" cy="3581400"/>
          </a:xfrm>
        </p:spPr>
        <p:txBody>
          <a:bodyPr/>
          <a:lstStyle/>
          <a:p>
            <a:pPr marL="506413" lvl="1" indent="-274638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4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Expanded and refined version of work done by Burns and House. It included</a:t>
            </a:r>
          </a:p>
          <a:p>
            <a:pPr marL="911225" lvl="2" indent="-274638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More attention to followers’ rather than leader’s needs</a:t>
            </a:r>
          </a:p>
          <a:p>
            <a:pPr marL="911225" lvl="2" indent="-274638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Suggested TL could apply to outcomes that were not positive</a:t>
            </a:r>
          </a:p>
          <a:p>
            <a:pPr marL="911225" lvl="2" indent="-274638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Described transactional and transformational leadership as a continuum</a:t>
            </a:r>
          </a:p>
          <a:p>
            <a:pPr marL="506413" lvl="1" indent="-274638" eaLnBrk="1" hangingPunct="1">
              <a:lnSpc>
                <a:spcPct val="90000"/>
              </a:lnSpc>
              <a:spcBef>
                <a:spcPct val="35000"/>
              </a:spcBef>
              <a:buClr>
                <a:srgbClr val="0070C0"/>
              </a:buClr>
            </a:pPr>
            <a:r>
              <a:rPr lang="en-US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Extended House’s work by</a:t>
            </a:r>
          </a:p>
          <a:p>
            <a:pPr marL="911225" lvl="2" indent="-274638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Giving more attention to emotional elements &amp; origins of charisma</a:t>
            </a:r>
          </a:p>
          <a:p>
            <a:pPr marL="911225" lvl="2" indent="-274638"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Suggested charisma is a necessary but not sufficient condition for TL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648200"/>
            <a:ext cx="76962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 dirty="0" smtClean="0">
                <a:latin typeface="+mn-lt"/>
              </a:rPr>
              <a:t>TL motivates followers beyond the expected by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raising consciousness about the value and importance of specific and idealized goals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transcending self-interest for the good of the team or organization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  <a:buFont typeface="Wingdings" pitchFamily="2" charset="2"/>
              <a:buChar char="§"/>
            </a:pPr>
            <a:r>
              <a:rPr lang="en-US" sz="1800" dirty="0" smtClean="0">
                <a:latin typeface="+mn-lt"/>
              </a:rPr>
              <a:t>addressing higher-level needs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28" y="1019537"/>
            <a:ext cx="7942772" cy="35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90600"/>
            <a:ext cx="8534400" cy="4572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</a:rPr>
              <a:t>Transformational Leadership Factors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875" y="1730975"/>
            <a:ext cx="7553325" cy="444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066800"/>
            <a:ext cx="50673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95400"/>
            <a:ext cx="4495800" cy="12954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</a:rPr>
              <a:t>Full Range of Leadership Model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6468"/>
            <a:ext cx="3686175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248400"/>
            <a:ext cx="65817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0668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</a:rPr>
              <a:t>Transformational Leadership Factors:</a:t>
            </a:r>
            <a:r>
              <a:rPr lang="en-US" altLang="zh-TW" sz="3200" dirty="0" smtClean="0">
                <a:latin typeface="+mj-lt"/>
              </a:rPr>
              <a:t> </a:t>
            </a:r>
            <a:r>
              <a:rPr lang="en-US" altLang="zh-TW" sz="3200" b="1" dirty="0" smtClean="0">
                <a:latin typeface="+mj-lt"/>
              </a:rPr>
              <a:t>The 4 </a:t>
            </a:r>
            <a:r>
              <a:rPr lang="en-US" altLang="zh-TW" sz="3200" b="1" i="0" dirty="0" smtClean="0">
                <a:latin typeface="+mj-lt"/>
              </a:rPr>
              <a:t>I</a:t>
            </a:r>
            <a:r>
              <a:rPr lang="en-US" altLang="zh-TW" sz="3200" b="1" dirty="0" smtClean="0">
                <a:latin typeface="+mj-lt"/>
              </a:rPr>
              <a:t>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38100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400" b="1" dirty="0" smtClean="0">
                <a:latin typeface="+mn-lt"/>
                <a:ea typeface="Calibri" pitchFamily="34" charset="0"/>
                <a:cs typeface="Calibri" pitchFamily="34" charset="0"/>
              </a:rPr>
              <a:t>Idealized Influence</a:t>
            </a:r>
          </a:p>
          <a:p>
            <a:pPr lvl="1" eaLnBrk="1" hangingPunct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rPr>
              <a:t>Acting as strong role models</a:t>
            </a:r>
          </a:p>
          <a:p>
            <a:pPr lvl="1" eaLnBrk="1" hangingPunct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rPr>
              <a:t>High standards of moral and ethical conduct</a:t>
            </a:r>
          </a:p>
          <a:p>
            <a:pPr lvl="1" eaLnBrk="1" hangingPunct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rPr>
              <a:t>Making others want to follow the leader’s vision</a:t>
            </a:r>
          </a:p>
          <a:p>
            <a:pPr eaLnBrk="1" hangingPunct="1">
              <a:buClr>
                <a:srgbClr val="0070C0"/>
              </a:buClr>
            </a:pPr>
            <a:r>
              <a:rPr lang="en-US" sz="2400" b="1" dirty="0" smtClean="0">
                <a:latin typeface="+mn-lt"/>
                <a:ea typeface="Calibri" pitchFamily="34" charset="0"/>
                <a:cs typeface="Calibri" pitchFamily="34" charset="0"/>
              </a:rPr>
              <a:t>Inspirational Motivation</a:t>
            </a:r>
          </a:p>
          <a:p>
            <a:pPr lvl="1" eaLnBrk="1" hangingPunct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rPr>
              <a:t>Communicating high expectations </a:t>
            </a:r>
          </a:p>
          <a:p>
            <a:pPr lvl="1" eaLnBrk="1" hangingPunct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rPr>
              <a:t>Inspiring followers to commitment and engagement in shared vision</a:t>
            </a:r>
          </a:p>
          <a:p>
            <a:pPr lvl="1" eaLnBrk="1" hangingPunct="1">
              <a:buClr>
                <a:srgbClr val="0070C0"/>
              </a:buClr>
            </a:pPr>
            <a:r>
              <a:rPr lang="en-US" sz="2000" dirty="0" smtClean="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rPr>
              <a:t>Using symbols &amp; emotional appeals to focus group 	members to achieve more than self-interest</a:t>
            </a:r>
          </a:p>
          <a:p>
            <a:pPr lvl="1">
              <a:spcAft>
                <a:spcPct val="30000"/>
              </a:spcAft>
            </a:pP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14400"/>
            <a:ext cx="8229600" cy="11430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</a:rPr>
              <a:t>Transformational Leadership Factors: The 4 </a:t>
            </a:r>
            <a:r>
              <a:rPr lang="en-US" altLang="zh-TW" sz="3200" b="1" i="0" dirty="0" smtClean="0">
                <a:latin typeface="+mj-lt"/>
              </a:rPr>
              <a:t>I</a:t>
            </a:r>
            <a:r>
              <a:rPr lang="en-US" altLang="zh-TW" sz="3200" b="1" dirty="0" smtClean="0">
                <a:latin typeface="+mj-lt"/>
              </a:rPr>
              <a:t>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133600"/>
            <a:ext cx="8382000" cy="3886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Intellectual Stimulation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rPr>
              <a:t>Stimulating followers to be creative and innovative 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rPr>
              <a:t>Challenging their own beliefs and valuing those of leader and organization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rPr>
              <a:t>Supporting followers to 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18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Try new approaches  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18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Develop innovative ways of dealing with organization issues</a:t>
            </a:r>
          </a:p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Individualized Consideration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rPr>
              <a:t>Listening carefully to the needs of followers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rPr>
              <a:t>Acting as coaches to assist followers in becoming fully actualized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rPr>
              <a:t>Helping followers grow through personal challenges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1800" dirty="0" smtClean="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rPr>
              <a:t>Ex. Showing optimism helps employees become more engaged in their work (</a:t>
            </a:r>
            <a:r>
              <a:rPr lang="en-US" sz="1800" dirty="0" err="1" smtClean="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rPr>
              <a:t>Tims</a:t>
            </a:r>
            <a:r>
              <a:rPr lang="en-US" sz="1800" dirty="0" smtClean="0">
                <a:solidFill>
                  <a:schemeClr val="tx1"/>
                </a:solidFill>
                <a:latin typeface="+mn-lt"/>
                <a:ea typeface="Calibri" pitchFamily="34" charset="0"/>
                <a:cs typeface="Calibri" pitchFamily="34" charset="0"/>
              </a:rPr>
              <a:t> et al., 2011)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0"/>
            <a:ext cx="7620000" cy="7620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n-lt"/>
              </a:rPr>
              <a:t>Transactional Leadership Factors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2111514"/>
            <a:ext cx="7467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000099"/>
              </a:buClr>
            </a:pPr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The exchange process between leaders and followers in which effort by followers is exchanged for specified rewards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7200" y="3581400"/>
            <a:ext cx="82296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000099"/>
              </a:buClr>
            </a:pPr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Leadership that involves corrective criticism, negative feedback, and negative reinforcement</a:t>
            </a:r>
          </a:p>
          <a:p>
            <a:pPr lvl="1" eaLnBrk="0" hangingPunct="0">
              <a:buClr>
                <a:srgbClr val="0070C0"/>
              </a:buClr>
              <a:buSzPct val="75000"/>
              <a:buFont typeface="Wingdings 2" pitchFamily="18" charset="2"/>
              <a:buChar char="®"/>
            </a:pPr>
            <a:r>
              <a:rPr lang="en-US" sz="2800" dirty="0">
                <a:latin typeface="+mn-lt"/>
                <a:ea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Two forms</a:t>
            </a:r>
          </a:p>
          <a:p>
            <a:pPr lvl="2" eaLnBrk="0" hangingPunct="0"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800" i="1" dirty="0">
                <a:latin typeface="+mn-lt"/>
              </a:rPr>
              <a:t> Active </a:t>
            </a:r>
            <a:r>
              <a:rPr lang="en-US" sz="1800" dirty="0">
                <a:latin typeface="+mn-lt"/>
              </a:rPr>
              <a:t>- Watches follower closely to identify 		     mistakes/rule violations</a:t>
            </a:r>
          </a:p>
          <a:p>
            <a:pPr lvl="2" eaLnBrk="0" hangingPunct="0">
              <a:buClr>
                <a:srgbClr val="0070C0"/>
              </a:buClr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</a:t>
            </a:r>
            <a:r>
              <a:rPr lang="en-US" sz="1800" i="1" dirty="0">
                <a:latin typeface="+mn-lt"/>
              </a:rPr>
              <a:t>Passive</a:t>
            </a:r>
            <a:r>
              <a:rPr lang="en-US" sz="1800" dirty="0">
                <a:latin typeface="+mn-lt"/>
              </a:rPr>
              <a:t> - Intervenes only after standards have </a:t>
            </a:r>
            <a:r>
              <a:rPr lang="en-US" sz="1800" dirty="0" smtClean="0">
                <a:latin typeface="+mn-lt"/>
              </a:rPr>
              <a:t>not been </a:t>
            </a:r>
            <a:r>
              <a:rPr lang="en-US" sz="1800" dirty="0">
                <a:latin typeface="+mn-lt"/>
              </a:rPr>
              <a:t>met or problems have arisen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088957"/>
            <a:ext cx="457199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altLang="en-US" sz="2600" b="1" dirty="0" smtClean="0">
                <a:solidFill>
                  <a:srgbClr val="0070C0"/>
                </a:solidFill>
                <a:latin typeface="Arial Rounded MT Bold" pitchFamily="34" charset="0"/>
              </a:rPr>
              <a:t>Management-by-Exception</a:t>
            </a:r>
            <a:endParaRPr lang="en-US" altLang="en-US" sz="26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1641157"/>
            <a:ext cx="335280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defRPr/>
            </a:pPr>
            <a:r>
              <a:rPr lang="en-US" altLang="en-US" sz="2600" b="1" dirty="0" smtClean="0">
                <a:solidFill>
                  <a:srgbClr val="0070C0"/>
                </a:solidFill>
                <a:latin typeface="Arial Rounded MT Bold" pitchFamily="34" charset="0"/>
              </a:rPr>
              <a:t>Contingent Reward</a:t>
            </a:r>
            <a:endParaRPr lang="en-US" altLang="en-US" sz="26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914400"/>
            <a:ext cx="8367712" cy="6858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err="1" smtClean="0">
                <a:latin typeface="+mj-lt"/>
              </a:rPr>
              <a:t>Nonleadership</a:t>
            </a:r>
            <a:r>
              <a:rPr lang="en-US" altLang="zh-TW" sz="3200" b="1" dirty="0" smtClean="0">
                <a:latin typeface="+mj-lt"/>
              </a:rPr>
              <a:t> Factor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33400" y="2505432"/>
            <a:ext cx="8229600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000099"/>
              </a:buClr>
            </a:pPr>
            <a:r>
              <a:rPr lang="en-US" sz="2600" b="1" dirty="0">
                <a:solidFill>
                  <a:srgbClr val="0070C0"/>
                </a:solidFill>
                <a:latin typeface="Arial Rounded MT Bold" pitchFamily="34" charset="0"/>
                <a:ea typeface="Calibri" pitchFamily="34" charset="0"/>
                <a:cs typeface="Calibri" pitchFamily="34" charset="0"/>
              </a:rPr>
              <a:t>The </a:t>
            </a:r>
            <a:r>
              <a:rPr lang="en-US" sz="2600" b="1" dirty="0" smtClean="0">
                <a:solidFill>
                  <a:srgbClr val="0070C0"/>
                </a:solidFill>
                <a:latin typeface="Arial Rounded MT Bold" pitchFamily="34" charset="0"/>
                <a:ea typeface="Calibri" pitchFamily="34" charset="0"/>
                <a:cs typeface="Calibri" pitchFamily="34" charset="0"/>
              </a:rPr>
              <a:t>Absence </a:t>
            </a:r>
            <a:r>
              <a:rPr lang="en-US" sz="2600" b="1" dirty="0">
                <a:solidFill>
                  <a:srgbClr val="0070C0"/>
                </a:solidFill>
                <a:latin typeface="Arial Rounded MT Bold" pitchFamily="34" charset="0"/>
                <a:ea typeface="Calibri" pitchFamily="34" charset="0"/>
                <a:cs typeface="Calibri" pitchFamily="34" charset="0"/>
              </a:rPr>
              <a:t>of </a:t>
            </a:r>
            <a:r>
              <a:rPr lang="en-US" sz="2600" b="1" dirty="0" smtClean="0">
                <a:solidFill>
                  <a:srgbClr val="0070C0"/>
                </a:solidFill>
                <a:latin typeface="Arial Rounded MT Bold" pitchFamily="34" charset="0"/>
                <a:ea typeface="Calibri" pitchFamily="34" charset="0"/>
                <a:cs typeface="Calibri" pitchFamily="34" charset="0"/>
              </a:rPr>
              <a:t>Leadership</a:t>
            </a:r>
            <a:r>
              <a:rPr lang="en-US" sz="2600" dirty="0" smtClean="0">
                <a:solidFill>
                  <a:srgbClr val="0070C0"/>
                </a:solidFill>
                <a:latin typeface="Arial Rounded MT Bold" pitchFamily="34" charset="0"/>
                <a:ea typeface="Calibri" pitchFamily="34" charset="0"/>
                <a:cs typeface="Calibri" pitchFamily="34" charset="0"/>
              </a:rPr>
              <a:t> </a:t>
            </a:r>
            <a:endParaRPr lang="en-US" sz="28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eaLnBrk="0" hangingPunct="0"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dirty="0" smtClean="0">
                <a:latin typeface="+mn-lt"/>
                <a:ea typeface="Calibri" pitchFamily="34" charset="0"/>
                <a:cs typeface="Calibri" pitchFamily="34" charset="0"/>
              </a:rPr>
              <a:t>A </a:t>
            </a:r>
            <a:r>
              <a:rPr lang="en-US" dirty="0">
                <a:latin typeface="+mn-lt"/>
                <a:ea typeface="Calibri" pitchFamily="34" charset="0"/>
                <a:cs typeface="Calibri" pitchFamily="34" charset="0"/>
              </a:rPr>
              <a:t>hands-off, let-things-ride </a:t>
            </a:r>
            <a:r>
              <a:rPr lang="en-US" dirty="0" smtClean="0">
                <a:latin typeface="+mn-lt"/>
                <a:ea typeface="Calibri" pitchFamily="34" charset="0"/>
                <a:cs typeface="Calibri" pitchFamily="34" charset="0"/>
              </a:rPr>
              <a:t>approach</a:t>
            </a:r>
            <a:endParaRPr lang="en-US" dirty="0">
              <a:latin typeface="+mn-lt"/>
              <a:ea typeface="Calibri" pitchFamily="34" charset="0"/>
              <a:cs typeface="Calibri" pitchFamily="34" charset="0"/>
            </a:endParaRPr>
          </a:p>
          <a:p>
            <a:pPr eaLnBrk="0" hangingPunct="0"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dirty="0">
                <a:latin typeface="+mn-lt"/>
                <a:ea typeface="Calibri" pitchFamily="34" charset="0"/>
                <a:cs typeface="Calibri" pitchFamily="34" charset="0"/>
              </a:rPr>
              <a:t> Refers to a leader who </a:t>
            </a:r>
          </a:p>
          <a:p>
            <a:pPr lvl="1" eaLnBrk="0" hangingPunct="0">
              <a:buClr>
                <a:srgbClr val="0070C0"/>
              </a:buClr>
              <a:buSzPct val="80000"/>
              <a:buFont typeface="Wingdings 2" pitchFamily="18" charset="2"/>
              <a:buChar char="®"/>
            </a:pPr>
            <a:r>
              <a:rPr lang="en-US" dirty="0">
                <a:latin typeface="+mn-lt"/>
                <a:ea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abdicates responsibility</a:t>
            </a:r>
          </a:p>
          <a:p>
            <a:pPr lvl="1" eaLnBrk="0" hangingPunct="0">
              <a:buClr>
                <a:srgbClr val="0070C0"/>
              </a:buClr>
              <a:buSzPct val="80000"/>
              <a:buFont typeface="Wingdings 2" pitchFamily="18" charset="2"/>
              <a:buChar char="®"/>
            </a:pPr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 delays decisions</a:t>
            </a:r>
          </a:p>
          <a:p>
            <a:pPr lvl="1" eaLnBrk="0" hangingPunct="0">
              <a:buClr>
                <a:srgbClr val="0070C0"/>
              </a:buClr>
              <a:buSzPct val="80000"/>
              <a:buFont typeface="Wingdings 2" pitchFamily="18" charset="2"/>
              <a:buChar char="®"/>
            </a:pPr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 gives no feedback, and </a:t>
            </a:r>
          </a:p>
          <a:p>
            <a:pPr lvl="1" eaLnBrk="0" hangingPunct="0">
              <a:buClr>
                <a:srgbClr val="0070C0"/>
              </a:buClr>
              <a:buSzPct val="80000"/>
              <a:buFont typeface="Wingdings 2" pitchFamily="18" charset="2"/>
              <a:buChar char="®"/>
            </a:pPr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 makes little effort to help followers satisfy </a:t>
            </a:r>
            <a:r>
              <a:rPr lang="en-US" sz="2000" dirty="0" smtClean="0">
                <a:latin typeface="+mn-lt"/>
                <a:ea typeface="Calibri" pitchFamily="34" charset="0"/>
                <a:cs typeface="Calibri" pitchFamily="34" charset="0"/>
              </a:rPr>
              <a:t>their needs                     </a:t>
            </a:r>
            <a:endParaRPr lang="en-US" sz="2000" dirty="0">
              <a:latin typeface="+mn-lt"/>
              <a:ea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1945957"/>
            <a:ext cx="233416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altLang="en-US" sz="2600" b="1" dirty="0" smtClean="0">
                <a:solidFill>
                  <a:srgbClr val="0070C0"/>
                </a:solidFill>
                <a:latin typeface="Arial Rounded MT Bold" pitchFamily="34" charset="0"/>
              </a:rPr>
              <a:t>Laissez-Faire</a:t>
            </a:r>
            <a:endParaRPr lang="en-US" altLang="en-US" sz="26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Overview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85800" y="1752600"/>
            <a:ext cx="8001000" cy="4419600"/>
          </a:xfrm>
        </p:spPr>
        <p:txBody>
          <a:bodyPr/>
          <a:lstStyle/>
          <a:p>
            <a:pPr algn="l"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Transformational Leadership (TL) Perspective</a:t>
            </a:r>
          </a:p>
          <a:p>
            <a:pPr algn="l"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A Model of Transformational Leadership</a:t>
            </a:r>
          </a:p>
          <a:p>
            <a:pPr algn="l"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Transformational Leadership Factors</a:t>
            </a:r>
          </a:p>
          <a:p>
            <a:pPr algn="l"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Full Range of Leadership Model</a:t>
            </a:r>
          </a:p>
          <a:p>
            <a:pPr algn="l"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The Additive Effects of TL</a:t>
            </a:r>
          </a:p>
          <a:p>
            <a:pPr algn="l"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Other Transformational Leadership Perspectives</a:t>
            </a:r>
          </a:p>
          <a:p>
            <a:pPr algn="l"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How Does the Transformational Approach Work?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914400"/>
            <a:ext cx="8053652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838200"/>
            <a:ext cx="4953000" cy="609600"/>
          </a:xfrm>
        </p:spPr>
        <p:txBody>
          <a:bodyPr/>
          <a:lstStyle/>
          <a:p>
            <a:pPr eaLnBrk="1" hangingPunct="1"/>
            <a:r>
              <a:rPr lang="en-US" sz="3200" b="1" dirty="0" err="1" smtClean="0">
                <a:latin typeface="+mj-lt"/>
              </a:rPr>
              <a:t>Bennis</a:t>
            </a:r>
            <a:r>
              <a:rPr lang="en-US" sz="3200" b="1" dirty="0" smtClean="0">
                <a:latin typeface="+mj-lt"/>
              </a:rPr>
              <a:t> &amp; </a:t>
            </a:r>
            <a:r>
              <a:rPr lang="en-US" sz="3200" b="1" dirty="0" err="1" smtClean="0">
                <a:latin typeface="+mj-lt"/>
              </a:rPr>
              <a:t>Nanus</a:t>
            </a:r>
            <a:r>
              <a:rPr lang="en-US" sz="3200" b="1" dirty="0" smtClean="0">
                <a:latin typeface="+mj-lt"/>
              </a:rPr>
              <a:t> (1985)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8600" y="1752600"/>
            <a:ext cx="7315200" cy="4114800"/>
          </a:xfrm>
        </p:spPr>
        <p:txBody>
          <a:bodyPr/>
          <a:lstStyle/>
          <a:p>
            <a:pPr eaLnBrk="1" hangingPunct="1">
              <a:spcAft>
                <a:spcPts val="1200"/>
              </a:spcAft>
              <a:buFont typeface="Wingdings 2" pitchFamily="18" charset="2"/>
              <a:buNone/>
              <a:defRPr/>
            </a:pPr>
            <a:r>
              <a:rPr lang="en-US" sz="2600" b="1" dirty="0" smtClean="0">
                <a:solidFill>
                  <a:srgbClr val="0070C0"/>
                </a:solidFill>
                <a:latin typeface="Arial Rounded MT Bold" pitchFamily="34" charset="0"/>
              </a:rPr>
              <a:t>	Four Leader Strategies in Transforming Organizations</a:t>
            </a:r>
          </a:p>
          <a:p>
            <a:pPr marL="793750" eaLnBrk="1" hangingPunct="1"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Clear vision of organization’s future state</a:t>
            </a:r>
          </a:p>
          <a:p>
            <a:pPr marL="793750" eaLnBrk="1" hangingPunct="1"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TL’s social architect of organization</a:t>
            </a:r>
          </a:p>
          <a:p>
            <a:pPr marL="793750" eaLnBrk="1" hangingPunct="1"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Create trust by making their position known and standing by it</a:t>
            </a:r>
          </a:p>
          <a:p>
            <a:pPr marL="793750" eaLnBrk="1" hangingPunct="1"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Creatively deploy themselves through positive self-regard</a:t>
            </a:r>
          </a:p>
          <a:p>
            <a:pPr eaLnBrk="1" hangingPunct="1">
              <a:buFont typeface="Monotype Sorts" pitchFamily="2" charset="2"/>
              <a:buChar char="¶"/>
              <a:defRPr/>
            </a:pPr>
            <a:endParaRPr lang="en-US" sz="2400" dirty="0" smtClean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772400" cy="533400"/>
          </a:xfrm>
        </p:spPr>
        <p:txBody>
          <a:bodyPr/>
          <a:lstStyle/>
          <a:p>
            <a:pPr algn="ctr" eaLnBrk="1" hangingPunct="1"/>
            <a:r>
              <a:rPr lang="en-US" sz="3200" b="1" dirty="0" err="1" smtClean="0">
                <a:latin typeface="+mj-lt"/>
              </a:rPr>
              <a:t>Kouzes</a:t>
            </a:r>
            <a:r>
              <a:rPr lang="en-US" sz="3200" b="1" dirty="0" smtClean="0">
                <a:latin typeface="+mj-lt"/>
              </a:rPr>
              <a:t> &amp; </a:t>
            </a:r>
            <a:r>
              <a:rPr lang="en-US" sz="3200" b="1" dirty="0" err="1" smtClean="0">
                <a:latin typeface="+mj-lt"/>
              </a:rPr>
              <a:t>Pozner</a:t>
            </a:r>
            <a:r>
              <a:rPr lang="en-US" sz="3200" b="1" dirty="0" smtClean="0">
                <a:latin typeface="+mj-lt"/>
              </a:rPr>
              <a:t> (1987, 2002)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1828800"/>
            <a:ext cx="8001000" cy="3886200"/>
          </a:xfrm>
        </p:spPr>
        <p:txBody>
          <a:bodyPr/>
          <a:lstStyle/>
          <a:p>
            <a:pPr marL="533400" indent="-533400" eaLnBrk="1" hangingPunct="1">
              <a:lnSpc>
                <a:spcPct val="80000"/>
              </a:lnSpc>
              <a:buSzPct val="105000"/>
              <a:buFont typeface="Wingdings 2" pitchFamily="18" charset="2"/>
              <a:buNone/>
            </a:pPr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Model consists of five fundamental practices</a:t>
            </a:r>
            <a:endParaRPr lang="en-US" b="1" dirty="0" smtClean="0"/>
          </a:p>
          <a:p>
            <a:pPr marL="533400" indent="-533400" eaLnBrk="1" hangingPunct="1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Model the Way</a:t>
            </a:r>
          </a:p>
          <a:p>
            <a:pPr marL="533400" indent="-533400" eaLnBrk="1" hangingPunct="1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Inspire a Shared Vision</a:t>
            </a:r>
          </a:p>
          <a:p>
            <a:pPr marL="533400" indent="-533400" eaLnBrk="1" hangingPunct="1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Challenge the Process</a:t>
            </a:r>
          </a:p>
          <a:p>
            <a:pPr marL="533400" indent="-533400" eaLnBrk="1" hangingPunct="1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Enable Others to Act</a:t>
            </a:r>
          </a:p>
          <a:p>
            <a:pPr marL="533400" indent="-533400" eaLnBrk="1" hangingPunct="1">
              <a:spcBef>
                <a:spcPts val="120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Encourage the Heart</a:t>
            </a:r>
          </a:p>
          <a:p>
            <a:pPr marL="533400" indent="-533400" eaLnBrk="1" hangingPunct="1">
              <a:buFont typeface="Monotype Sorts" pitchFamily="2" charset="2"/>
              <a:buChar char="·"/>
            </a:pPr>
            <a:endParaRPr lang="en-US" dirty="0" smtClean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762000"/>
            <a:ext cx="8001000" cy="13716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+mj-lt"/>
              </a:rPr>
              <a:t>How Does the Transformational Leadership Approach Work?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2362200"/>
            <a:ext cx="6858000" cy="396240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Focus of Transformational Leadership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Strengths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Criticisms</a:t>
            </a:r>
          </a:p>
          <a:p>
            <a:pPr algn="l" eaLnBrk="1" hangingPunct="1">
              <a:lnSpc>
                <a:spcPct val="150000"/>
              </a:lnSpc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800" dirty="0" smtClean="0">
                <a:solidFill>
                  <a:schemeClr val="tx1"/>
                </a:solidFill>
                <a:latin typeface="+mn-lt"/>
              </a:rPr>
              <a:t> Application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8382000" cy="7620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Transformational</a:t>
            </a:r>
            <a:r>
              <a:rPr lang="en-US" sz="3200" dirty="0" smtClean="0">
                <a:latin typeface="+mj-lt"/>
              </a:rPr>
              <a:t> </a:t>
            </a:r>
            <a:r>
              <a:rPr lang="en-US" sz="3200" b="1" dirty="0" smtClean="0">
                <a:latin typeface="+mj-lt"/>
              </a:rPr>
              <a:t>Leadership</a:t>
            </a:r>
            <a:r>
              <a:rPr lang="en-US" sz="3200" dirty="0" smtClean="0">
                <a:latin typeface="+mj-lt"/>
              </a:rPr>
              <a:t>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724400" y="2667000"/>
            <a:ext cx="42672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TLs empower and nurture followers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TLs stimulate change by becoming strong role models for followers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TLs commonly create a vision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TLs require leaders to become social architects</a:t>
            </a:r>
          </a:p>
          <a:p>
            <a:pPr eaLnBrk="1" hangingPunct="1">
              <a:lnSpc>
                <a:spcPct val="90000"/>
              </a:lnSpc>
              <a:buClr>
                <a:srgbClr val="0070C0"/>
              </a:buClr>
            </a:pP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TLs build trust &amp; foster collaboration 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" y="2743200"/>
            <a:ext cx="3657600" cy="19050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000" dirty="0" smtClean="0">
                <a:latin typeface="+mn-lt"/>
              </a:rPr>
              <a:t>Describes how leaders can initiate, develop, and carry out significant changes in organizations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6728" y="1752600"/>
            <a:ext cx="2276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altLang="en-US" b="1" dirty="0" smtClean="0">
                <a:solidFill>
                  <a:srgbClr val="0070C0"/>
                </a:solidFill>
                <a:latin typeface="Arial Rounded MT Bold" pitchFamily="34" charset="0"/>
              </a:rPr>
              <a:t>Overall Scope</a:t>
            </a:r>
            <a:endParaRPr lang="en-US" alt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00600" y="1752600"/>
            <a:ext cx="4114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defRPr/>
            </a:pPr>
            <a:r>
              <a:rPr lang="en-US" altLang="en-US" b="1" dirty="0" smtClean="0">
                <a:solidFill>
                  <a:srgbClr val="0070C0"/>
                </a:solidFill>
                <a:latin typeface="Arial Rounded MT Bold" pitchFamily="34" charset="0"/>
              </a:rPr>
              <a:t>Focus of Transformational </a:t>
            </a:r>
          </a:p>
          <a:p>
            <a:pPr lvl="0" algn="ctr" eaLnBrk="0" hangingPunct="0">
              <a:defRPr/>
            </a:pPr>
            <a:r>
              <a:rPr lang="en-US" altLang="en-US" b="1" dirty="0" smtClean="0">
                <a:solidFill>
                  <a:srgbClr val="0070C0"/>
                </a:solidFill>
                <a:latin typeface="Arial Rounded MT Bold" pitchFamily="34" charset="0"/>
              </a:rPr>
              <a:t>Leaders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7724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Strengths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686800" cy="44196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300"/>
              </a:spcAft>
              <a:buClr>
                <a:srgbClr val="0070C0"/>
              </a:buClr>
            </a:pPr>
            <a:r>
              <a:rPr lang="en-US" sz="2000" b="1" i="1" dirty="0" smtClean="0">
                <a:latin typeface="+mn-lt"/>
              </a:rPr>
              <a:t>Broadly researched.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TL has been widely researched, including a large body of qualitative research centering on prominent leaders and CEOs in major firms.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Clr>
                <a:srgbClr val="0070C0"/>
              </a:buClr>
            </a:pPr>
            <a:r>
              <a:rPr lang="en-US" sz="2000" b="1" i="1" dirty="0" smtClean="0">
                <a:latin typeface="+mn-lt"/>
              </a:rPr>
              <a:t>Intuitive appeal.  </a:t>
            </a:r>
            <a:r>
              <a:rPr lang="en-US" sz="2000" dirty="0" smtClean="0">
                <a:latin typeface="+mn-lt"/>
              </a:rPr>
              <a:t>People are attracted to TL because it makes sense to them.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Clr>
                <a:srgbClr val="0070C0"/>
              </a:buClr>
            </a:pPr>
            <a:r>
              <a:rPr lang="en-US" sz="2000" b="1" i="1" dirty="0" smtClean="0">
                <a:latin typeface="+mn-lt"/>
              </a:rPr>
              <a:t>Process focused.</a:t>
            </a:r>
            <a:r>
              <a:rPr lang="en-US" sz="2000" b="1" dirty="0" smtClean="0">
                <a:latin typeface="+mn-lt"/>
              </a:rPr>
              <a:t>  </a:t>
            </a:r>
            <a:r>
              <a:rPr lang="en-US" sz="2000" dirty="0" smtClean="0">
                <a:latin typeface="+mn-lt"/>
              </a:rPr>
              <a:t>TL treats leadership as a process occurring between followers and leaders.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Clr>
                <a:srgbClr val="0070C0"/>
              </a:buClr>
            </a:pPr>
            <a:r>
              <a:rPr lang="en-US" sz="2000" b="1" i="1" dirty="0" smtClean="0">
                <a:latin typeface="+mn-lt"/>
              </a:rPr>
              <a:t>Expansive leadership view.  </a:t>
            </a:r>
            <a:r>
              <a:rPr lang="en-US" sz="2000" dirty="0" smtClean="0">
                <a:latin typeface="+mn-lt"/>
              </a:rPr>
              <a:t>TL provides a broader view of leadership that augments other leadership models.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Clr>
                <a:srgbClr val="0070C0"/>
              </a:buClr>
            </a:pPr>
            <a:r>
              <a:rPr lang="en-US" sz="2000" b="1" i="1" dirty="0" smtClean="0">
                <a:latin typeface="+mn-lt"/>
              </a:rPr>
              <a:t>Emphasizes followers. </a:t>
            </a:r>
            <a:r>
              <a:rPr lang="en-US" sz="2000" dirty="0" smtClean="0">
                <a:latin typeface="+mn-lt"/>
              </a:rPr>
              <a:t>TL emphasizes followers’ needs, values, and morals.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Clr>
                <a:srgbClr val="0070C0"/>
              </a:buClr>
            </a:pPr>
            <a:r>
              <a:rPr lang="en-US" sz="2000" b="1" i="1" dirty="0" smtClean="0">
                <a:latin typeface="+mn-lt"/>
              </a:rPr>
              <a:t>Effectiveness.</a:t>
            </a:r>
            <a:r>
              <a:rPr lang="en-US" sz="2000" b="1" dirty="0" smtClean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Evidence supports that TL is an effective form of leadership.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77724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Criticisms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76400"/>
            <a:ext cx="8610600" cy="4267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000" dirty="0" smtClean="0">
                <a:latin typeface="+mn-lt"/>
                <a:ea typeface="Calibri" pitchFamily="34" charset="0"/>
                <a:cs typeface="Calibri" pitchFamily="34" charset="0"/>
              </a:rPr>
              <a:t>Lacks </a:t>
            </a:r>
            <a:r>
              <a:rPr lang="en-US" sz="2000" b="1" i="1" dirty="0" smtClean="0">
                <a:latin typeface="+mn-lt"/>
                <a:ea typeface="Calibri" pitchFamily="34" charset="0"/>
                <a:cs typeface="Calibri" pitchFamily="34" charset="0"/>
              </a:rPr>
              <a:t>conceptual</a:t>
            </a:r>
            <a:r>
              <a:rPr lang="en-US" sz="2000" dirty="0" smtClean="0">
                <a:latin typeface="+mn-lt"/>
                <a:ea typeface="Calibri" pitchFamily="34" charset="0"/>
                <a:cs typeface="Calibri" pitchFamily="34" charset="0"/>
              </a:rPr>
              <a:t> clarity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18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Dimensions are not clearly delimited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18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Parameters of TL overlap with similar conceptualizations of leadership</a:t>
            </a:r>
          </a:p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000" b="1" i="1" dirty="0" smtClean="0">
                <a:latin typeface="+mn-lt"/>
                <a:ea typeface="Calibri" pitchFamily="34" charset="0"/>
                <a:cs typeface="Calibri" pitchFamily="34" charset="0"/>
              </a:rPr>
              <a:t>Measurement </a:t>
            </a:r>
            <a:r>
              <a:rPr lang="en-US" sz="2000" dirty="0" smtClean="0">
                <a:latin typeface="+mn-lt"/>
                <a:ea typeface="Calibri" pitchFamily="34" charset="0"/>
                <a:cs typeface="Calibri" pitchFamily="34" charset="0"/>
              </a:rPr>
              <a:t>questioned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18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Validity of MLQ not fully established</a:t>
            </a:r>
          </a:p>
          <a:p>
            <a:pPr lvl="1"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1800" dirty="0" smtClean="0">
                <a:solidFill>
                  <a:schemeClr val="tx1"/>
                </a:solidFill>
                <a:ea typeface="Calibri" pitchFamily="34" charset="0"/>
                <a:cs typeface="Calibri" pitchFamily="34" charset="0"/>
              </a:rPr>
              <a:t>Some transformational factors are not unique solely to the transformational model</a:t>
            </a:r>
          </a:p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000" dirty="0" smtClean="0">
                <a:latin typeface="+mn-lt"/>
                <a:ea typeface="Calibri" pitchFamily="34" charset="0"/>
                <a:cs typeface="Calibri" pitchFamily="34" charset="0"/>
              </a:rPr>
              <a:t>TL treats leadership more as a personality trait or predisposition than a </a:t>
            </a:r>
            <a:r>
              <a:rPr lang="en-US" sz="2000" b="1" i="1" dirty="0" smtClean="0">
                <a:latin typeface="+mn-lt"/>
                <a:ea typeface="Calibri" pitchFamily="34" charset="0"/>
                <a:cs typeface="Calibri" pitchFamily="34" charset="0"/>
              </a:rPr>
              <a:t>behavior</a:t>
            </a:r>
            <a:r>
              <a:rPr lang="en-US" sz="2000" dirty="0" smtClean="0">
                <a:latin typeface="+mn-lt"/>
                <a:ea typeface="Calibri" pitchFamily="34" charset="0"/>
                <a:cs typeface="Calibri" pitchFamily="34" charset="0"/>
              </a:rPr>
              <a:t> that can be taught</a:t>
            </a:r>
          </a:p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000" b="1" i="1" dirty="0" smtClean="0">
                <a:latin typeface="+mn-lt"/>
                <a:ea typeface="Calibri" pitchFamily="34" charset="0"/>
                <a:cs typeface="Calibri" pitchFamily="34" charset="0"/>
              </a:rPr>
              <a:t>No causal link </a:t>
            </a:r>
            <a:r>
              <a:rPr lang="en-US" sz="2000" dirty="0" smtClean="0">
                <a:latin typeface="+mn-lt"/>
                <a:ea typeface="Calibri" pitchFamily="34" charset="0"/>
                <a:cs typeface="Calibri" pitchFamily="34" charset="0"/>
              </a:rPr>
              <a:t>shown between transformational leaders and changes in followers or organizations</a:t>
            </a:r>
          </a:p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000" dirty="0" smtClean="0">
                <a:latin typeface="+mn-lt"/>
                <a:ea typeface="Calibri" pitchFamily="34" charset="0"/>
                <a:cs typeface="Calibri" pitchFamily="34" charset="0"/>
              </a:rPr>
              <a:t>TL is </a:t>
            </a:r>
            <a:r>
              <a:rPr lang="en-US" sz="2000" b="1" i="1" dirty="0" smtClean="0">
                <a:latin typeface="+mn-lt"/>
                <a:ea typeface="Calibri" pitchFamily="34" charset="0"/>
                <a:cs typeface="Calibri" pitchFamily="34" charset="0"/>
              </a:rPr>
              <a:t>elitist </a:t>
            </a:r>
            <a:r>
              <a:rPr lang="en-US" sz="2000" dirty="0" smtClean="0">
                <a:latin typeface="+mn-lt"/>
                <a:ea typeface="Calibri" pitchFamily="34" charset="0"/>
                <a:cs typeface="Calibri" pitchFamily="34" charset="0"/>
              </a:rPr>
              <a:t>and </a:t>
            </a:r>
            <a:r>
              <a:rPr lang="en-US" sz="2000" b="1" i="1" dirty="0" smtClean="0">
                <a:latin typeface="+mn-lt"/>
                <a:ea typeface="Calibri" pitchFamily="34" charset="0"/>
                <a:cs typeface="Calibri" pitchFamily="34" charset="0"/>
              </a:rPr>
              <a:t>antidemocratic</a:t>
            </a:r>
          </a:p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000" dirty="0" smtClean="0">
                <a:latin typeface="+mn-lt"/>
                <a:ea typeface="Calibri" pitchFamily="34" charset="0"/>
                <a:cs typeface="Calibri" pitchFamily="34" charset="0"/>
              </a:rPr>
              <a:t>Suffers from </a:t>
            </a:r>
            <a:r>
              <a:rPr lang="en-US" sz="2000" b="1" i="1" dirty="0" smtClean="0">
                <a:latin typeface="+mn-lt"/>
                <a:ea typeface="Calibri" pitchFamily="34" charset="0"/>
                <a:cs typeface="Calibri" pitchFamily="34" charset="0"/>
              </a:rPr>
              <a:t>heroic leadership </a:t>
            </a:r>
            <a:r>
              <a:rPr lang="en-US" sz="2000" dirty="0" smtClean="0">
                <a:latin typeface="+mn-lt"/>
                <a:ea typeface="Calibri" pitchFamily="34" charset="0"/>
                <a:cs typeface="Calibri" pitchFamily="34" charset="0"/>
              </a:rPr>
              <a:t>bias</a:t>
            </a:r>
          </a:p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000" dirty="0" smtClean="0">
                <a:latin typeface="+mn-lt"/>
                <a:ea typeface="Calibri" pitchFamily="34" charset="0"/>
                <a:cs typeface="Calibri" pitchFamily="34" charset="0"/>
              </a:rPr>
              <a:t>Has the potential to be </a:t>
            </a:r>
            <a:r>
              <a:rPr lang="en-US" sz="2000" b="1" i="1" dirty="0" smtClean="0">
                <a:latin typeface="+mn-lt"/>
                <a:ea typeface="Calibri" pitchFamily="34" charset="0"/>
                <a:cs typeface="Calibri" pitchFamily="34" charset="0"/>
              </a:rPr>
              <a:t>abused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8200"/>
            <a:ext cx="85344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Application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752600"/>
            <a:ext cx="8534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Provides a general way of thinking about leadership that stresses ideals, inspiration, innovations, and individual concerns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Can be taught to individuals at all levels of the organization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Able to positively impact a firm’s performance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May be used as a tool in recruitment, selection, promotion, and training development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Can be used to improve team development, decision-making groups, quality initiatives, and reorganizations</a:t>
            </a:r>
          </a:p>
          <a:p>
            <a:pPr eaLnBrk="1" hangingPunct="1">
              <a:lnSpc>
                <a:spcPct val="80000"/>
              </a:lnSpc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The MLQ and </a:t>
            </a:r>
            <a:r>
              <a:rPr lang="en-US" sz="2400" dirty="0" err="1" smtClean="0">
                <a:latin typeface="+mn-lt"/>
              </a:rPr>
              <a:t>Sosik</a:t>
            </a:r>
            <a:r>
              <a:rPr lang="en-US" sz="2400" dirty="0" smtClean="0">
                <a:latin typeface="+mn-lt"/>
              </a:rPr>
              <a:t> and Jung (2010) guide help leaders to target areas of leadership improvement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7724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Transformational Leadership</a:t>
            </a:r>
            <a:endParaRPr lang="en-US" sz="3200" b="1" dirty="0" smtClean="0">
              <a:solidFill>
                <a:srgbClr val="6600CC"/>
              </a:solidFill>
              <a:latin typeface="+mj-lt"/>
            </a:endParaRP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153400" cy="3505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b="1" i="1" dirty="0" smtClean="0">
                <a:latin typeface="+mn-lt"/>
                <a:ea typeface="Calibri" pitchFamily="34" charset="0"/>
                <a:cs typeface="Calibri" pitchFamily="34" charset="0"/>
              </a:rPr>
              <a:t>Process</a:t>
            </a:r>
            <a:r>
              <a:rPr lang="en-US" sz="2400" i="1" dirty="0" smtClean="0">
                <a:latin typeface="+mn-lt"/>
                <a:ea typeface="Calibri" pitchFamily="34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rgbClr val="333399"/>
                </a:solidFill>
                <a:latin typeface="+mn-lt"/>
                <a:ea typeface="Calibri" pitchFamily="34" charset="0"/>
                <a:cs typeface="Calibri" pitchFamily="34" charset="0"/>
              </a:rPr>
              <a:t>- </a:t>
            </a:r>
            <a:r>
              <a:rPr lang="en-US" sz="2400" i="1" dirty="0" smtClean="0">
                <a:latin typeface="+mn-lt"/>
                <a:ea typeface="Calibri" pitchFamily="34" charset="0"/>
                <a:cs typeface="Calibri" pitchFamily="34" charset="0"/>
              </a:rPr>
              <a:t>TL</a:t>
            </a: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 is a process that changes and transforms individuals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b="1" i="1" dirty="0" smtClean="0">
                <a:latin typeface="+mn-lt"/>
                <a:ea typeface="Calibri" pitchFamily="34" charset="0"/>
                <a:cs typeface="Calibri" pitchFamily="34" charset="0"/>
              </a:rPr>
              <a:t>Influence</a:t>
            </a:r>
            <a:r>
              <a:rPr lang="en-US" sz="2400" i="1" dirty="0" smtClean="0">
                <a:latin typeface="+mn-lt"/>
                <a:ea typeface="Calibri" pitchFamily="34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rgbClr val="333399"/>
                </a:solidFill>
                <a:latin typeface="+mn-lt"/>
                <a:ea typeface="Calibri" pitchFamily="34" charset="0"/>
                <a:cs typeface="Calibri" pitchFamily="34" charset="0"/>
              </a:rPr>
              <a:t>-</a:t>
            </a:r>
            <a:r>
              <a:rPr lang="en-US" sz="2400" i="1" dirty="0" smtClean="0">
                <a:solidFill>
                  <a:schemeClr val="accent1"/>
                </a:solidFill>
                <a:latin typeface="+mn-lt"/>
                <a:ea typeface="Calibri" pitchFamily="34" charset="0"/>
                <a:cs typeface="Calibri" pitchFamily="34" charset="0"/>
              </a:rPr>
              <a:t> </a:t>
            </a:r>
            <a:r>
              <a:rPr lang="en-US" sz="2400" i="1" dirty="0" smtClean="0">
                <a:latin typeface="+mn-lt"/>
                <a:ea typeface="Calibri" pitchFamily="34" charset="0"/>
                <a:cs typeface="Calibri" pitchFamily="34" charset="0"/>
              </a:rPr>
              <a:t>TL </a:t>
            </a: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involves an exceptional form of influence that moves followers to accomplish more than what is usually expected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b="1" i="1" dirty="0" smtClean="0">
                <a:latin typeface="+mn-lt"/>
                <a:ea typeface="Calibri" pitchFamily="34" charset="0"/>
                <a:cs typeface="Calibri" pitchFamily="34" charset="0"/>
              </a:rPr>
              <a:t>Core elements</a:t>
            </a:r>
            <a:r>
              <a:rPr lang="en-US" sz="2400" b="1" dirty="0" smtClean="0">
                <a:latin typeface="+mn-lt"/>
                <a:ea typeface="Calibri" pitchFamily="34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rgbClr val="333399"/>
                </a:solidFill>
                <a:latin typeface="+mn-lt"/>
                <a:ea typeface="Calibri" pitchFamily="34" charset="0"/>
                <a:cs typeface="Calibri" pitchFamily="34" charset="0"/>
              </a:rPr>
              <a:t>- </a:t>
            </a: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TL is concerned with emotions, values, ethics, standards, and long-term goals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b="1" i="1" dirty="0" smtClean="0">
                <a:latin typeface="+mn-lt"/>
                <a:ea typeface="Calibri" pitchFamily="34" charset="0"/>
                <a:cs typeface="Calibri" pitchFamily="34" charset="0"/>
              </a:rPr>
              <a:t>Encompassing approach</a:t>
            </a:r>
            <a:r>
              <a:rPr lang="en-US" sz="2400" b="1" dirty="0" smtClean="0">
                <a:latin typeface="+mn-lt"/>
                <a:ea typeface="Calibri" pitchFamily="34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rgbClr val="333399"/>
                </a:solidFill>
                <a:latin typeface="+mn-lt"/>
                <a:ea typeface="Calibri" pitchFamily="34" charset="0"/>
                <a:cs typeface="Calibri" pitchFamily="34" charset="0"/>
              </a:rPr>
              <a:t>– </a:t>
            </a:r>
            <a:r>
              <a:rPr lang="en-US" sz="2400" i="1" dirty="0" smtClean="0">
                <a:latin typeface="+mn-lt"/>
                <a:ea typeface="Calibri" pitchFamily="34" charset="0"/>
                <a:cs typeface="Calibri" pitchFamily="34" charset="0"/>
              </a:rPr>
              <a:t>TL </a:t>
            </a:r>
            <a:r>
              <a:rPr lang="en-US" sz="2400" dirty="0" smtClean="0">
                <a:latin typeface="+mn-lt"/>
                <a:ea typeface="Calibri" pitchFamily="34" charset="0"/>
                <a:cs typeface="Calibri" pitchFamily="34" charset="0"/>
              </a:rPr>
              <a:t>describes a wide range of leadership influence where followers and leaders are bound together in the transformation process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b="1" dirty="0" smtClean="0"/>
          </a:p>
        </p:txBody>
      </p:sp>
      <p:sp>
        <p:nvSpPr>
          <p:cNvPr id="69637" name="Text Box 1029"/>
          <p:cNvSpPr txBox="1">
            <a:spLocks noChangeArrowheads="1"/>
          </p:cNvSpPr>
          <p:nvPr/>
        </p:nvSpPr>
        <p:spPr bwMode="auto">
          <a:xfrm>
            <a:off x="685800" y="1641157"/>
            <a:ext cx="2133600" cy="492443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600" b="1" dirty="0">
                <a:solidFill>
                  <a:srgbClr val="0070C0"/>
                </a:solidFill>
                <a:latin typeface="Arial Rounded MT Bold" pitchFamily="34" charset="0"/>
              </a:rPr>
              <a:t>Description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38200"/>
            <a:ext cx="84582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Types of Leadership Defined (Burns, 1978)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238125" y="1828800"/>
            <a:ext cx="28691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0070C0"/>
                </a:solidFill>
                <a:latin typeface="Arial Rounded MT Bold" pitchFamily="34" charset="0"/>
              </a:rPr>
              <a:t>TRANSACTIONAL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180975" y="2254984"/>
            <a:ext cx="263842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Focuses on the</a:t>
            </a:r>
          </a:p>
          <a:p>
            <a:pPr algn="ctr" eaLnBrk="0" hangingPunct="0"/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exchanges</a:t>
            </a:r>
          </a:p>
          <a:p>
            <a:pPr algn="ctr" eaLnBrk="0" hangingPunct="0"/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that occur</a:t>
            </a:r>
          </a:p>
          <a:p>
            <a:pPr algn="ctr" eaLnBrk="0" hangingPunct="0"/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between leaders</a:t>
            </a:r>
          </a:p>
          <a:p>
            <a:pPr algn="ctr" eaLnBrk="0" hangingPunct="0"/>
            <a:r>
              <a:rPr lang="en-US" sz="2000" dirty="0">
                <a:latin typeface="Calibri" pitchFamily="34" charset="0"/>
                <a:ea typeface="Calibri" pitchFamily="34" charset="0"/>
                <a:cs typeface="Calibri" pitchFamily="34" charset="0"/>
              </a:rPr>
              <a:t>and their followers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2642708" y="3500735"/>
            <a:ext cx="35294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0070C0"/>
                </a:solidFill>
                <a:latin typeface="Arial Rounded MT Bold" pitchFamily="34" charset="0"/>
              </a:rPr>
              <a:t>TRANSFORMATIONAL</a:t>
            </a:r>
          </a:p>
        </p:txBody>
      </p:sp>
      <p:sp>
        <p:nvSpPr>
          <p:cNvPr id="78861" name="Text Box 13"/>
          <p:cNvSpPr txBox="1">
            <a:spLocks noChangeArrowheads="1"/>
          </p:cNvSpPr>
          <p:nvPr/>
        </p:nvSpPr>
        <p:spPr bwMode="auto">
          <a:xfrm>
            <a:off x="2971800" y="3962400"/>
            <a:ext cx="3048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TW" sz="2000" dirty="0">
                <a:latin typeface="Calibri" pitchFamily="34" charset="0"/>
                <a:ea typeface="Arial Unicode MS" pitchFamily="34" charset="-128"/>
                <a:cs typeface="Calibri" pitchFamily="34" charset="0"/>
              </a:rPr>
              <a:t>Process of </a:t>
            </a:r>
          </a:p>
          <a:p>
            <a:pPr algn="ctr" eaLnBrk="0" hangingPunct="0"/>
            <a:r>
              <a:rPr lang="en-US" altLang="zh-TW" sz="2000" dirty="0">
                <a:latin typeface="Calibri" pitchFamily="34" charset="0"/>
                <a:ea typeface="Arial Unicode MS" pitchFamily="34" charset="-128"/>
                <a:cs typeface="Calibri" pitchFamily="34" charset="0"/>
              </a:rPr>
              <a:t>engaging with others</a:t>
            </a:r>
          </a:p>
          <a:p>
            <a:pPr algn="ctr" eaLnBrk="0" hangingPunct="0"/>
            <a:r>
              <a:rPr lang="en-US" altLang="zh-TW" sz="2000" dirty="0">
                <a:latin typeface="Calibri" pitchFamily="34" charset="0"/>
                <a:ea typeface="Arial Unicode MS" pitchFamily="34" charset="-128"/>
                <a:cs typeface="Calibri" pitchFamily="34" charset="0"/>
              </a:rPr>
              <a:t>to create a connection that increases </a:t>
            </a:r>
          </a:p>
          <a:p>
            <a:pPr algn="ctr" eaLnBrk="0" hangingPunct="0"/>
            <a:r>
              <a:rPr lang="en-US" altLang="zh-TW" sz="2000" dirty="0">
                <a:latin typeface="Calibri" pitchFamily="34" charset="0"/>
                <a:ea typeface="Arial Unicode MS" pitchFamily="34" charset="-128"/>
                <a:cs typeface="Calibri" pitchFamily="34" charset="0"/>
              </a:rPr>
              <a:t>motivation and morality in both the leader and the follower</a:t>
            </a:r>
          </a:p>
        </p:txBody>
      </p:sp>
      <p:sp>
        <p:nvSpPr>
          <p:cNvPr id="78866" name="Text Box 18"/>
          <p:cNvSpPr txBox="1">
            <a:spLocks noChangeArrowheads="1"/>
          </p:cNvSpPr>
          <p:nvPr/>
        </p:nvSpPr>
        <p:spPr bwMode="auto">
          <a:xfrm>
            <a:off x="6208712" y="2590800"/>
            <a:ext cx="21732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Focuses on the</a:t>
            </a:r>
          </a:p>
          <a:p>
            <a:pPr algn="ctr" eaLnBrk="0" hangingPunct="0"/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leader’s</a:t>
            </a:r>
          </a:p>
          <a:p>
            <a:pPr algn="ctr" eaLnBrk="0" hangingPunct="0"/>
            <a:r>
              <a:rPr lang="en-US" sz="2000" dirty="0">
                <a:latin typeface="+mn-lt"/>
                <a:ea typeface="Calibri" pitchFamily="34" charset="0"/>
                <a:cs typeface="Calibri" pitchFamily="34" charset="0"/>
              </a:rPr>
              <a:t>own interests rather than the interests of his or her followers </a:t>
            </a:r>
          </a:p>
        </p:txBody>
      </p:sp>
      <p:sp>
        <p:nvSpPr>
          <p:cNvPr id="78867" name="Text Box 19"/>
          <p:cNvSpPr txBox="1">
            <a:spLocks noChangeArrowheads="1"/>
          </p:cNvSpPr>
          <p:nvPr/>
        </p:nvSpPr>
        <p:spPr bwMode="auto">
          <a:xfrm>
            <a:off x="5105400" y="1752600"/>
            <a:ext cx="421794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b="1" dirty="0" smtClean="0">
                <a:solidFill>
                  <a:srgbClr val="0070C0"/>
                </a:solidFill>
                <a:latin typeface="Arial Rounded MT Bold" pitchFamily="34" charset="0"/>
              </a:rPr>
              <a:t>PSEUDO-TRANSFORMATIONAL</a:t>
            </a:r>
            <a:endParaRPr lang="en-US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utoUpdateAnimBg="0"/>
      <p:bldP spid="78856" grpId="0" autoUpdateAnimBg="0"/>
      <p:bldP spid="78858" grpId="0" autoUpdateAnimBg="0"/>
      <p:bldP spid="78861" grpId="0" autoUpdateAnimBg="0"/>
      <p:bldP spid="78866" grpId="0" autoUpdateAnimBg="0"/>
      <p:bldP spid="7886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8"/>
          <p:cNvSpPr>
            <a:spLocks noGrp="1" noChangeArrowheads="1"/>
          </p:cNvSpPr>
          <p:nvPr>
            <p:ph type="title"/>
          </p:nvPr>
        </p:nvSpPr>
        <p:spPr>
          <a:xfrm>
            <a:off x="914400" y="1066800"/>
            <a:ext cx="82296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Types of Leadership Defined</a:t>
            </a:r>
            <a:br>
              <a:rPr lang="en-US" sz="3200" b="1" dirty="0" smtClean="0">
                <a:latin typeface="+mj-lt"/>
              </a:rPr>
            </a:br>
            <a:r>
              <a:rPr lang="en-US" sz="3200" b="1" dirty="0" smtClean="0">
                <a:latin typeface="+mj-lt"/>
              </a:rPr>
              <a:t>(Burns, 1978)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TW" sz="2800" dirty="0" smtClean="0">
              <a:latin typeface="Helvetica" pitchFamily="34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endParaRPr lang="en-US" altLang="zh-TW" sz="1800" dirty="0" smtClean="0">
              <a:solidFill>
                <a:schemeClr val="bg2"/>
              </a:solidFill>
              <a:latin typeface="Helvetica" pitchFamily="34" charset="0"/>
              <a:ea typeface="新細明體" pitchFamily="18" charset="-120"/>
            </a:endParaRPr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1893888" y="1643063"/>
            <a:ext cx="5357812" cy="3571875"/>
            <a:chOff x="0" y="737"/>
            <a:chExt cx="3375" cy="2250"/>
          </a:xfrm>
        </p:grpSpPr>
        <p:sp>
          <p:nvSpPr>
            <p:cNvPr id="14349" name="Rectangle 5"/>
            <p:cNvSpPr>
              <a:spLocks noChangeArrowheads="1"/>
            </p:cNvSpPr>
            <p:nvPr/>
          </p:nvSpPr>
          <p:spPr bwMode="auto">
            <a:xfrm>
              <a:off x="0" y="737"/>
              <a:ext cx="3375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4350" name="Group 6"/>
            <p:cNvGrpSpPr>
              <a:grpSpLocks/>
            </p:cNvGrpSpPr>
            <p:nvPr/>
          </p:nvGrpSpPr>
          <p:grpSpPr bwMode="auto">
            <a:xfrm>
              <a:off x="0" y="737"/>
              <a:ext cx="2678" cy="2250"/>
              <a:chOff x="0" y="737"/>
              <a:chExt cx="2678" cy="2250"/>
            </a:xfrm>
          </p:grpSpPr>
          <p:sp>
            <p:nvSpPr>
              <p:cNvPr id="14351" name="Rectangle 7"/>
              <p:cNvSpPr>
                <a:spLocks noChangeArrowheads="1"/>
              </p:cNvSpPr>
              <p:nvPr/>
            </p:nvSpPr>
            <p:spPr bwMode="auto">
              <a:xfrm>
                <a:off x="0" y="737"/>
                <a:ext cx="2678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4352" name="Group 8"/>
              <p:cNvGrpSpPr>
                <a:grpSpLocks/>
              </p:cNvGrpSpPr>
              <p:nvPr/>
            </p:nvGrpSpPr>
            <p:grpSpPr bwMode="auto">
              <a:xfrm>
                <a:off x="0" y="737"/>
                <a:ext cx="2627" cy="2250"/>
                <a:chOff x="0" y="2987"/>
                <a:chExt cx="2627" cy="2250"/>
              </a:xfrm>
            </p:grpSpPr>
            <p:sp>
              <p:nvSpPr>
                <p:cNvPr id="14353" name="Rectangle 9"/>
                <p:cNvSpPr>
                  <a:spLocks noChangeArrowheads="1"/>
                </p:cNvSpPr>
                <p:nvPr/>
              </p:nvSpPr>
              <p:spPr bwMode="auto">
                <a:xfrm>
                  <a:off x="0" y="2987"/>
                  <a:ext cx="2627" cy="2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4354" name="Rectangle 10"/>
                <p:cNvSpPr>
                  <a:spLocks noChangeArrowheads="1"/>
                </p:cNvSpPr>
                <p:nvPr/>
              </p:nvSpPr>
              <p:spPr bwMode="auto">
                <a:xfrm>
                  <a:off x="0" y="2987"/>
                  <a:ext cx="2627" cy="15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 sz="1200" b="1">
                      <a:solidFill>
                        <a:srgbClr val="336699"/>
                      </a:solidFill>
                      <a:latin typeface="Arial" charset="0"/>
                      <a:ea typeface="新細明體" pitchFamily="18" charset="-120"/>
                    </a:rPr>
                    <a:t>  </a:t>
                  </a:r>
                  <a:r>
                    <a:rPr lang="zh-TW" altLang="en-US" sz="14600" b="1">
                      <a:solidFill>
                        <a:srgbClr val="336699"/>
                      </a:solidFill>
                      <a:latin typeface="Arial" charset="0"/>
                      <a:ea typeface="新細明體" pitchFamily="18" charset="-120"/>
                    </a:rPr>
                    <a:t> </a:t>
                  </a:r>
                  <a:r>
                    <a:rPr lang="zh-TW" altLang="en-US" sz="1200" b="1">
                      <a:solidFill>
                        <a:srgbClr val="336699"/>
                      </a:solidFill>
                      <a:latin typeface="Arial" charset="0"/>
                      <a:ea typeface="新細明體" pitchFamily="18" charset="-120"/>
                    </a:rPr>
                    <a:t>                                      </a:t>
                  </a:r>
                  <a:endParaRPr lang="zh-TW" altLang="en-US" sz="1100">
                    <a:ea typeface="新細明體" pitchFamily="18" charset="-120"/>
                  </a:endParaRPr>
                </a:p>
                <a:p>
                  <a:pPr eaLnBrk="0" hangingPunct="0"/>
                  <a:endParaRPr lang="zh-TW" altLang="en-US" sz="1200" b="1">
                    <a:solidFill>
                      <a:srgbClr val="336699"/>
                    </a:solidFill>
                    <a:latin typeface="Arial" charset="0"/>
                    <a:ea typeface="新細明體" pitchFamily="18" charset="-120"/>
                  </a:endParaRPr>
                </a:p>
              </p:txBody>
            </p:sp>
          </p:grpSp>
        </p:grpSp>
      </p:grpSp>
      <p:sp>
        <p:nvSpPr>
          <p:cNvPr id="14341" name="Text Box 11"/>
          <p:cNvSpPr txBox="1">
            <a:spLocks noChangeArrowheads="1"/>
          </p:cNvSpPr>
          <p:nvPr/>
        </p:nvSpPr>
        <p:spPr bwMode="auto">
          <a:xfrm>
            <a:off x="5791200" y="4343400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b="1" dirty="0">
                <a:solidFill>
                  <a:srgbClr val="0070C0"/>
                </a:solidFill>
                <a:latin typeface="Arial Rounded MT Bold" pitchFamily="34" charset="0"/>
                <a:ea typeface="Arial Unicode MS" pitchFamily="34" charset="-128"/>
                <a:cs typeface="Arial Unicode MS" pitchFamily="34" charset="-128"/>
              </a:rPr>
              <a:t>TRANSACTIONAL</a:t>
            </a:r>
          </a:p>
        </p:txBody>
      </p:sp>
      <p:sp>
        <p:nvSpPr>
          <p:cNvPr id="14345" name="Text Box 13"/>
          <p:cNvSpPr txBox="1">
            <a:spLocks noChangeArrowheads="1"/>
          </p:cNvSpPr>
          <p:nvPr/>
        </p:nvSpPr>
        <p:spPr bwMode="auto">
          <a:xfrm>
            <a:off x="5924550" y="2405062"/>
            <a:ext cx="2686050" cy="1938338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dirty="0">
                <a:latin typeface="Arial" charset="0"/>
                <a:ea typeface="Arial Unicode MS" pitchFamily="34" charset="-128"/>
                <a:cs typeface="Arial Unicode MS" pitchFamily="34" charset="-128"/>
              </a:rPr>
              <a:t>Focuses on the</a:t>
            </a:r>
          </a:p>
          <a:p>
            <a:pPr algn="ctr" eaLnBrk="0" hangingPunct="0"/>
            <a:r>
              <a:rPr lang="en-US" altLang="zh-TW" dirty="0">
                <a:latin typeface="Arial" charset="0"/>
                <a:ea typeface="Arial Unicode MS" pitchFamily="34" charset="-128"/>
                <a:cs typeface="Arial Unicode MS" pitchFamily="34" charset="-128"/>
              </a:rPr>
              <a:t>exchanges</a:t>
            </a:r>
          </a:p>
          <a:p>
            <a:pPr algn="ctr" eaLnBrk="0" hangingPunct="0"/>
            <a:r>
              <a:rPr lang="en-US" altLang="zh-TW" dirty="0">
                <a:latin typeface="Arial" charset="0"/>
                <a:ea typeface="Arial Unicode MS" pitchFamily="34" charset="-128"/>
                <a:cs typeface="Arial Unicode MS" pitchFamily="34" charset="-128"/>
              </a:rPr>
              <a:t>that occur</a:t>
            </a:r>
          </a:p>
          <a:p>
            <a:pPr algn="ctr" eaLnBrk="0" hangingPunct="0"/>
            <a:r>
              <a:rPr lang="en-US" altLang="zh-TW" dirty="0">
                <a:latin typeface="Arial" charset="0"/>
                <a:ea typeface="Arial Unicode MS" pitchFamily="34" charset="-128"/>
                <a:cs typeface="Arial Unicode MS" pitchFamily="34" charset="-128"/>
              </a:rPr>
              <a:t>between leaders</a:t>
            </a:r>
          </a:p>
          <a:p>
            <a:pPr algn="ctr" eaLnBrk="0" hangingPunct="0"/>
            <a:r>
              <a:rPr lang="en-US" altLang="zh-TW" dirty="0">
                <a:latin typeface="Arial" charset="0"/>
                <a:ea typeface="Arial Unicode MS" pitchFamily="34" charset="-128"/>
                <a:cs typeface="Arial Unicode MS" pitchFamily="34" charset="-128"/>
              </a:rPr>
              <a:t>and their followers</a:t>
            </a:r>
          </a:p>
        </p:txBody>
      </p:sp>
      <p:sp>
        <p:nvSpPr>
          <p:cNvPr id="14346" name="Text Box 15"/>
          <p:cNvSpPr txBox="1">
            <a:spLocks noChangeArrowheads="1"/>
          </p:cNvSpPr>
          <p:nvPr/>
        </p:nvSpPr>
        <p:spPr bwMode="auto">
          <a:xfrm>
            <a:off x="381000" y="2209800"/>
            <a:ext cx="50292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-"/>
            </a:pPr>
            <a:r>
              <a:rPr kumimoji="1" lang="en-US" altLang="zh-TW" sz="2800" dirty="0">
                <a:latin typeface="+mn-lt"/>
                <a:ea typeface="Arial Unicode MS" pitchFamily="34" charset="-128"/>
                <a:cs typeface="Arial Unicode MS" pitchFamily="34" charset="-128"/>
              </a:rPr>
              <a:t> No new taxes = votes.</a:t>
            </a:r>
          </a:p>
          <a:p>
            <a:pPr>
              <a:buFontTx/>
              <a:buChar char="-"/>
            </a:pPr>
            <a:r>
              <a:rPr kumimoji="1" lang="en-US" altLang="zh-TW" sz="2800" dirty="0" smtClean="0">
                <a:latin typeface="+mn-lt"/>
                <a:ea typeface="Arial Unicode MS" pitchFamily="34" charset="-128"/>
                <a:cs typeface="Arial Unicode MS" pitchFamily="34" charset="-128"/>
              </a:rPr>
              <a:t> Turn </a:t>
            </a:r>
            <a:r>
              <a:rPr kumimoji="1" lang="en-US" altLang="zh-TW" sz="2800" dirty="0">
                <a:latin typeface="+mn-lt"/>
                <a:ea typeface="Arial Unicode MS" pitchFamily="34" charset="-128"/>
                <a:cs typeface="Arial Unicode MS" pitchFamily="34" charset="-128"/>
              </a:rPr>
              <a:t>in assignments = grade.</a:t>
            </a:r>
          </a:p>
          <a:p>
            <a:pPr>
              <a:buFontTx/>
              <a:buChar char="-"/>
            </a:pPr>
            <a:r>
              <a:rPr kumimoji="1" lang="en-US" altLang="zh-TW" sz="2800" dirty="0">
                <a:latin typeface="+mn-lt"/>
                <a:ea typeface="Arial Unicode MS" pitchFamily="34" charset="-128"/>
                <a:cs typeface="Arial Unicode MS" pitchFamily="34" charset="-128"/>
              </a:rPr>
              <a:t> Surpass goals = promotion.</a:t>
            </a:r>
          </a:p>
          <a:p>
            <a:endParaRPr kumimoji="1" lang="en-US" altLang="zh-TW" sz="2800" dirty="0">
              <a:latin typeface="Arial" charset="0"/>
              <a:ea typeface="Arial Unicode MS" pitchFamily="34" charset="-128"/>
              <a:cs typeface="Arial Unicode MS" pitchFamily="34" charset="-128"/>
            </a:endParaRPr>
          </a:p>
          <a:p>
            <a:pPr>
              <a:buClr>
                <a:schemeClr val="tx1"/>
              </a:buClr>
            </a:pPr>
            <a:r>
              <a:rPr kumimoji="1" lang="en-US" altLang="zh-TW" sz="2800" dirty="0">
                <a:latin typeface="+mn-lt"/>
                <a:ea typeface="Arial Unicode MS" pitchFamily="34" charset="-128"/>
                <a:cs typeface="Arial Unicode MS" pitchFamily="34" charset="-128"/>
              </a:rPr>
              <a:t>The exchange dimension is so common that you can observe it at all walks of life.</a:t>
            </a:r>
          </a:p>
        </p:txBody>
      </p:sp>
      <p:sp>
        <p:nvSpPr>
          <p:cNvPr id="1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4"/>
          <p:cNvSpPr>
            <a:spLocks noGrp="1" noChangeArrowheads="1"/>
          </p:cNvSpPr>
          <p:nvPr>
            <p:ph type="title"/>
          </p:nvPr>
        </p:nvSpPr>
        <p:spPr>
          <a:xfrm>
            <a:off x="914400" y="1066800"/>
            <a:ext cx="82296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Types of Leadership Defined</a:t>
            </a:r>
            <a:br>
              <a:rPr lang="en-US" sz="3200" b="1" dirty="0" smtClean="0">
                <a:latin typeface="+mj-lt"/>
              </a:rPr>
            </a:br>
            <a:r>
              <a:rPr lang="en-US" sz="3200" b="1" dirty="0" smtClean="0">
                <a:latin typeface="+mj-lt"/>
              </a:rPr>
              <a:t>(Burns, 1978)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TW" sz="2800" dirty="0" smtClean="0">
              <a:latin typeface="Helvetica" pitchFamily="34" charset="0"/>
              <a:ea typeface="新細明體" pitchFamily="18" charset="-120"/>
            </a:endParaRPr>
          </a:p>
          <a:p>
            <a:pPr eaLnBrk="1" hangingPunct="1">
              <a:spcBef>
                <a:spcPct val="0"/>
              </a:spcBef>
            </a:pPr>
            <a:endParaRPr lang="en-US" altLang="zh-TW" sz="1800" dirty="0" smtClean="0">
              <a:solidFill>
                <a:schemeClr val="bg2"/>
              </a:solidFill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15364" name="Text Box 13"/>
          <p:cNvSpPr txBox="1">
            <a:spLocks noChangeArrowheads="1"/>
          </p:cNvSpPr>
          <p:nvPr/>
        </p:nvSpPr>
        <p:spPr bwMode="auto">
          <a:xfrm>
            <a:off x="381000" y="2169616"/>
            <a:ext cx="42672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rgbClr val="0070C0"/>
              </a:buClr>
              <a:buFont typeface="Wingdings 2" pitchFamily="18" charset="2"/>
              <a:buChar char="÷"/>
            </a:pPr>
            <a:r>
              <a:rPr kumimoji="1" lang="en-US" altLang="zh-TW" dirty="0">
                <a:latin typeface="+mn-lt"/>
                <a:ea typeface="Arial Unicode MS" pitchFamily="34" charset="-128"/>
                <a:cs typeface="Calibri" pitchFamily="34" charset="0"/>
              </a:rPr>
              <a:t>Leaders who are</a:t>
            </a:r>
          </a:p>
          <a:p>
            <a:pPr lvl="1">
              <a:buClr>
                <a:srgbClr val="0070C0"/>
              </a:buClr>
              <a:buSzPct val="80000"/>
              <a:buFont typeface="Wingdings 2" pitchFamily="18" charset="2"/>
              <a:buChar char="®"/>
            </a:pPr>
            <a:r>
              <a:rPr kumimoji="1" lang="en-US" altLang="zh-TW" dirty="0">
                <a:latin typeface="+mn-lt"/>
                <a:ea typeface="Arial Unicode MS" pitchFamily="34" charset="-128"/>
                <a:cs typeface="Calibri" pitchFamily="34" charset="0"/>
              </a:rPr>
              <a:t> 	transforming but in a  	negative way</a:t>
            </a:r>
          </a:p>
          <a:p>
            <a:pPr lvl="1">
              <a:buClr>
                <a:srgbClr val="0070C0"/>
              </a:buClr>
              <a:buSzPct val="80000"/>
              <a:buFont typeface="Wingdings 2" pitchFamily="18" charset="2"/>
              <a:buChar char="®"/>
            </a:pPr>
            <a:r>
              <a:rPr kumimoji="1" lang="en-US" altLang="zh-TW" dirty="0">
                <a:latin typeface="+mn-lt"/>
                <a:ea typeface="Arial Unicode MS" pitchFamily="34" charset="-128"/>
                <a:cs typeface="Calibri" pitchFamily="34" charset="0"/>
              </a:rPr>
              <a:t> 	self-consumed, 	</a:t>
            </a:r>
            <a:r>
              <a:rPr kumimoji="1" lang="en-US" altLang="zh-TW" dirty="0" smtClean="0">
                <a:latin typeface="+mn-lt"/>
                <a:ea typeface="Arial Unicode MS" pitchFamily="34" charset="-128"/>
                <a:cs typeface="Calibri" pitchFamily="34" charset="0"/>
              </a:rPr>
              <a:t>exploitive; </a:t>
            </a:r>
            <a:r>
              <a:rPr kumimoji="1" lang="en-US" altLang="zh-TW" dirty="0">
                <a:latin typeface="+mn-lt"/>
                <a:ea typeface="Arial Unicode MS" pitchFamily="34" charset="-128"/>
                <a:cs typeface="Calibri" pitchFamily="34" charset="0"/>
              </a:rPr>
              <a:t>power-	oriented, with 	warped moral </a:t>
            </a:r>
            <a:r>
              <a:rPr kumimoji="1" lang="en-US" altLang="zh-TW" dirty="0" smtClean="0">
                <a:latin typeface="+mn-lt"/>
                <a:ea typeface="Arial Unicode MS" pitchFamily="34" charset="-128"/>
                <a:cs typeface="Calibri" pitchFamily="34" charset="0"/>
              </a:rPr>
              <a:t>values</a:t>
            </a:r>
            <a:br>
              <a:rPr kumimoji="1" lang="en-US" altLang="zh-TW" dirty="0" smtClean="0">
                <a:latin typeface="+mn-lt"/>
                <a:ea typeface="Arial Unicode MS" pitchFamily="34" charset="-128"/>
                <a:cs typeface="Calibri" pitchFamily="34" charset="0"/>
              </a:rPr>
            </a:br>
            <a:endParaRPr kumimoji="1" lang="en-US" altLang="zh-TW" dirty="0">
              <a:latin typeface="+mn-lt"/>
              <a:ea typeface="Arial Unicode MS" pitchFamily="34" charset="-128"/>
              <a:cs typeface="Calibri" pitchFamily="34" charset="0"/>
            </a:endParaRPr>
          </a:p>
          <a:p>
            <a:pPr>
              <a:buClr>
                <a:srgbClr val="0070C0"/>
              </a:buClr>
              <a:buFont typeface="Wingdings 2" pitchFamily="18" charset="2"/>
              <a:buChar char="÷"/>
            </a:pPr>
            <a:r>
              <a:rPr kumimoji="1" lang="en-US" altLang="zh-TW" dirty="0">
                <a:latin typeface="+mn-lt"/>
                <a:ea typeface="Arial Unicode MS" pitchFamily="34" charset="-128"/>
                <a:cs typeface="Calibri" pitchFamily="34" charset="0"/>
              </a:rPr>
              <a:t>includes leaders like </a:t>
            </a:r>
          </a:p>
          <a:p>
            <a:pPr lvl="1">
              <a:buClr>
                <a:srgbClr val="0070C0"/>
              </a:buClr>
              <a:buSzPct val="80000"/>
              <a:buFont typeface="Wingdings 2" pitchFamily="18" charset="2"/>
              <a:buChar char="®"/>
            </a:pPr>
            <a:r>
              <a:rPr kumimoji="1" lang="en-US" altLang="zh-TW" dirty="0">
                <a:latin typeface="+mn-lt"/>
                <a:ea typeface="Arial Unicode MS" pitchFamily="34" charset="-128"/>
                <a:cs typeface="Calibri" pitchFamily="34" charset="0"/>
              </a:rPr>
              <a:t>  Adolph Hitler </a:t>
            </a:r>
          </a:p>
          <a:p>
            <a:pPr lvl="1">
              <a:buClr>
                <a:srgbClr val="0070C0"/>
              </a:buClr>
              <a:buSzPct val="80000"/>
              <a:buFont typeface="Wingdings 2" pitchFamily="18" charset="2"/>
              <a:buChar char="®"/>
            </a:pPr>
            <a:r>
              <a:rPr kumimoji="1" lang="en-US" altLang="zh-TW" dirty="0">
                <a:latin typeface="+mn-lt"/>
                <a:ea typeface="Arial Unicode MS" pitchFamily="34" charset="-128"/>
                <a:cs typeface="Calibri" pitchFamily="34" charset="0"/>
              </a:rPr>
              <a:t>  Saddam </a:t>
            </a:r>
            <a:r>
              <a:rPr kumimoji="1" lang="en-US" altLang="zh-TW" dirty="0" smtClean="0">
                <a:latin typeface="+mn-lt"/>
                <a:ea typeface="Arial Unicode MS" pitchFamily="34" charset="-128"/>
                <a:cs typeface="Calibri" pitchFamily="34" charset="0"/>
              </a:rPr>
              <a:t>Hussein</a:t>
            </a:r>
            <a:endParaRPr kumimoji="1" lang="en-US" altLang="zh-TW" dirty="0">
              <a:latin typeface="+mn-lt"/>
              <a:ea typeface="Arial Unicode MS" pitchFamily="34" charset="-128"/>
              <a:cs typeface="Calibri" pitchFamily="34" charset="0"/>
            </a:endParaRPr>
          </a:p>
        </p:txBody>
      </p:sp>
      <p:sp>
        <p:nvSpPr>
          <p:cNvPr id="15368" name="Text Box 16"/>
          <p:cNvSpPr txBox="1">
            <a:spLocks noChangeArrowheads="1"/>
          </p:cNvSpPr>
          <p:nvPr/>
        </p:nvSpPr>
        <p:spPr bwMode="auto">
          <a:xfrm>
            <a:off x="4191000" y="5181600"/>
            <a:ext cx="48386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solidFill>
                  <a:srgbClr val="0070C0"/>
                </a:solidFill>
                <a:latin typeface="Arial Rounded MT Bold" pitchFamily="34" charset="0"/>
              </a:rPr>
              <a:t>PSEUDOTRANSFORMATIONAL</a:t>
            </a:r>
          </a:p>
        </p:txBody>
      </p:sp>
      <p:sp>
        <p:nvSpPr>
          <p:cNvPr id="15369" name="Text Box 17"/>
          <p:cNvSpPr txBox="1">
            <a:spLocks noChangeArrowheads="1"/>
          </p:cNvSpPr>
          <p:nvPr/>
        </p:nvSpPr>
        <p:spPr bwMode="auto">
          <a:xfrm>
            <a:off x="5486400" y="2362200"/>
            <a:ext cx="2667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dirty="0">
                <a:latin typeface="Arial" charset="0"/>
              </a:rPr>
              <a:t>Focuses on the</a:t>
            </a:r>
          </a:p>
          <a:p>
            <a:pPr algn="ctr" eaLnBrk="0" hangingPunct="0"/>
            <a:r>
              <a:rPr lang="en-US" dirty="0">
                <a:latin typeface="Arial" charset="0"/>
              </a:rPr>
              <a:t>leader’s</a:t>
            </a:r>
          </a:p>
          <a:p>
            <a:pPr algn="ctr" eaLnBrk="0" hangingPunct="0"/>
            <a:r>
              <a:rPr lang="en-US" dirty="0">
                <a:latin typeface="Arial" charset="0"/>
              </a:rPr>
              <a:t>own interests rather than the interests of his or her followers 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685800"/>
          </a:xfrm>
        </p:spPr>
        <p:txBody>
          <a:bodyPr/>
          <a:lstStyle/>
          <a:p>
            <a:pPr algn="ctr"/>
            <a:r>
              <a:rPr lang="en-US" sz="3200" b="1" dirty="0" smtClean="0">
                <a:latin typeface="+mj-lt"/>
              </a:rPr>
              <a:t>Pseudotransformational </a:t>
            </a:r>
            <a:r>
              <a:rPr lang="en-US" sz="2800" b="1" dirty="0" smtClean="0">
                <a:latin typeface="+mj-lt"/>
              </a:rPr>
              <a:t>(Christie, </a:t>
            </a:r>
            <a:r>
              <a:rPr lang="en-US" sz="2800" b="1" dirty="0" err="1" smtClean="0">
                <a:latin typeface="+mj-lt"/>
              </a:rPr>
              <a:t>Barling</a:t>
            </a:r>
            <a:r>
              <a:rPr lang="en-US" sz="2800" b="1" dirty="0" smtClean="0">
                <a:latin typeface="+mj-lt"/>
              </a:rPr>
              <a:t>, &amp; Turner, 2011)</a:t>
            </a:r>
            <a:endParaRPr lang="en-US" sz="2800" b="1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581400"/>
          </a:xfrm>
        </p:spPr>
        <p:txBody>
          <a:bodyPr/>
          <a:lstStyle/>
          <a:p>
            <a:pPr>
              <a:buClr>
                <a:srgbClr val="0070C0"/>
              </a:buClr>
            </a:pPr>
            <a:r>
              <a:rPr lang="en-US" sz="2800" dirty="0" smtClean="0">
                <a:latin typeface="+mn-lt"/>
              </a:rPr>
              <a:t>Four experimental studies =&gt; model of pseudotransformational leadership</a:t>
            </a:r>
          </a:p>
          <a:p>
            <a:pPr marL="914400" lvl="1" indent="-514350">
              <a:buClr>
                <a:srgbClr val="0070C0"/>
              </a:buClr>
              <a:buAutoNum type="arabicParenR"/>
            </a:pPr>
            <a:r>
              <a:rPr lang="en-US" sz="2400" dirty="0" smtClean="0">
                <a:solidFill>
                  <a:schemeClr val="tx1"/>
                </a:solidFill>
              </a:rPr>
              <a:t>Self-serving</a:t>
            </a:r>
          </a:p>
          <a:p>
            <a:pPr marL="914400" lvl="1" indent="-514350">
              <a:buClr>
                <a:srgbClr val="0070C0"/>
              </a:buClr>
              <a:buAutoNum type="arabicParenR"/>
            </a:pPr>
            <a:r>
              <a:rPr lang="en-US" sz="2400" dirty="0" smtClean="0">
                <a:solidFill>
                  <a:schemeClr val="tx1"/>
                </a:solidFill>
              </a:rPr>
              <a:t>Unwilling to encourage independent thought in followers</a:t>
            </a:r>
          </a:p>
          <a:p>
            <a:pPr marL="914400" lvl="1" indent="-514350">
              <a:buClr>
                <a:srgbClr val="0070C0"/>
              </a:buClr>
              <a:buAutoNum type="arabicParenR"/>
            </a:pPr>
            <a:r>
              <a:rPr lang="en-US" sz="2400" dirty="0" smtClean="0">
                <a:solidFill>
                  <a:schemeClr val="tx1"/>
                </a:solidFill>
              </a:rPr>
              <a:t>Exhibits little general caring for others</a:t>
            </a:r>
          </a:p>
          <a:p>
            <a:pPr marL="914400" lvl="1" indent="-514350">
              <a:buClr>
                <a:srgbClr val="0070C0"/>
              </a:buClr>
              <a:buAutoNum type="arabicParenR"/>
            </a:pPr>
            <a:r>
              <a:rPr lang="en-US" sz="2400" dirty="0" smtClean="0">
                <a:solidFill>
                  <a:schemeClr val="tx1"/>
                </a:solidFill>
              </a:rPr>
              <a:t>Uses inspiration and appeal to manipulate followers for his or her own ends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9"/>
          <p:cNvSpPr>
            <a:spLocks noGrp="1" noChangeArrowheads="1"/>
          </p:cNvSpPr>
          <p:nvPr>
            <p:ph type="title"/>
          </p:nvPr>
        </p:nvSpPr>
        <p:spPr>
          <a:xfrm>
            <a:off x="304800" y="933906"/>
            <a:ext cx="8763000" cy="590094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Types of Leadership Defined Burns (1978)</a:t>
            </a: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 flipH="1" flipV="1">
            <a:off x="7772400" y="990600"/>
            <a:ext cx="45719" cy="114300"/>
            <a:chOff x="0" y="737"/>
            <a:chExt cx="3375" cy="2250"/>
          </a:xfrm>
        </p:grpSpPr>
        <p:sp>
          <p:nvSpPr>
            <p:cNvPr id="16399" name="Rectangle 5"/>
            <p:cNvSpPr>
              <a:spLocks noChangeArrowheads="1"/>
            </p:cNvSpPr>
            <p:nvPr/>
          </p:nvSpPr>
          <p:spPr bwMode="auto">
            <a:xfrm>
              <a:off x="0" y="737"/>
              <a:ext cx="3375" cy="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grpSp>
          <p:nvGrpSpPr>
            <p:cNvPr id="16400" name="Group 6"/>
            <p:cNvGrpSpPr>
              <a:grpSpLocks/>
            </p:cNvGrpSpPr>
            <p:nvPr/>
          </p:nvGrpSpPr>
          <p:grpSpPr bwMode="auto">
            <a:xfrm>
              <a:off x="0" y="737"/>
              <a:ext cx="2678" cy="2250"/>
              <a:chOff x="0" y="737"/>
              <a:chExt cx="2678" cy="2250"/>
            </a:xfrm>
          </p:grpSpPr>
          <p:sp>
            <p:nvSpPr>
              <p:cNvPr id="16401" name="Rectangle 7"/>
              <p:cNvSpPr>
                <a:spLocks noChangeArrowheads="1"/>
              </p:cNvSpPr>
              <p:nvPr/>
            </p:nvSpPr>
            <p:spPr bwMode="auto">
              <a:xfrm>
                <a:off x="0" y="737"/>
                <a:ext cx="2678" cy="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403" name="Rectangle 9"/>
              <p:cNvSpPr>
                <a:spLocks noChangeArrowheads="1"/>
              </p:cNvSpPr>
              <p:nvPr/>
            </p:nvSpPr>
            <p:spPr bwMode="auto">
              <a:xfrm>
                <a:off x="0" y="737"/>
                <a:ext cx="2627" cy="2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6392" name="Text Box 13"/>
          <p:cNvSpPr txBox="1">
            <a:spLocks noChangeArrowheads="1"/>
          </p:cNvSpPr>
          <p:nvPr/>
        </p:nvSpPr>
        <p:spPr bwMode="auto">
          <a:xfrm>
            <a:off x="5334000" y="5867400"/>
            <a:ext cx="348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TW" b="1" dirty="0">
                <a:latin typeface="Arial" charset="0"/>
                <a:ea typeface="Arial Unicode MS" pitchFamily="34" charset="-128"/>
                <a:cs typeface="Arial Unicode MS" pitchFamily="34" charset="-128"/>
              </a:rPr>
              <a:t>TRANSFORMATIONAL</a:t>
            </a:r>
          </a:p>
        </p:txBody>
      </p:sp>
      <p:sp>
        <p:nvSpPr>
          <p:cNvPr id="16393" name="Text Box 14"/>
          <p:cNvSpPr txBox="1">
            <a:spLocks noChangeArrowheads="1"/>
          </p:cNvSpPr>
          <p:nvPr/>
        </p:nvSpPr>
        <p:spPr bwMode="auto">
          <a:xfrm>
            <a:off x="5368925" y="3124200"/>
            <a:ext cx="3470275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TW" dirty="0">
                <a:latin typeface="Arial" charset="0"/>
                <a:ea typeface="Arial Unicode MS" pitchFamily="34" charset="-128"/>
                <a:cs typeface="Arial Unicode MS" pitchFamily="34" charset="-128"/>
              </a:rPr>
              <a:t>Process of </a:t>
            </a:r>
          </a:p>
          <a:p>
            <a:pPr algn="ctr" eaLnBrk="0" hangingPunct="0"/>
            <a:r>
              <a:rPr lang="en-US" altLang="zh-TW" dirty="0">
                <a:latin typeface="Arial" charset="0"/>
                <a:ea typeface="Arial Unicode MS" pitchFamily="34" charset="-128"/>
                <a:cs typeface="Arial Unicode MS" pitchFamily="34" charset="-128"/>
              </a:rPr>
              <a:t>engaging with others</a:t>
            </a:r>
          </a:p>
          <a:p>
            <a:pPr algn="ctr" eaLnBrk="0" hangingPunct="0"/>
            <a:r>
              <a:rPr lang="en-US" altLang="zh-TW" dirty="0">
                <a:latin typeface="Arial" charset="0"/>
                <a:ea typeface="Arial Unicode MS" pitchFamily="34" charset="-128"/>
                <a:cs typeface="Arial Unicode MS" pitchFamily="34" charset="-128"/>
              </a:rPr>
              <a:t>to create a connection</a:t>
            </a:r>
          </a:p>
          <a:p>
            <a:pPr algn="ctr" eaLnBrk="0" hangingPunct="0"/>
            <a:r>
              <a:rPr lang="en-US" altLang="zh-TW" dirty="0">
                <a:latin typeface="Arial" charset="0"/>
                <a:ea typeface="Arial Unicode MS" pitchFamily="34" charset="-128"/>
                <a:cs typeface="Arial Unicode MS" pitchFamily="34" charset="-128"/>
              </a:rPr>
              <a:t>that increases </a:t>
            </a:r>
          </a:p>
          <a:p>
            <a:pPr algn="ctr" eaLnBrk="0" hangingPunct="0"/>
            <a:r>
              <a:rPr lang="en-US" altLang="zh-TW" dirty="0">
                <a:latin typeface="Arial" charset="0"/>
                <a:ea typeface="Arial Unicode MS" pitchFamily="34" charset="-128"/>
                <a:cs typeface="Arial Unicode MS" pitchFamily="34" charset="-128"/>
              </a:rPr>
              <a:t>motivation</a:t>
            </a:r>
          </a:p>
          <a:p>
            <a:pPr algn="ctr" eaLnBrk="0" hangingPunct="0"/>
            <a:r>
              <a:rPr lang="en-US" altLang="zh-TW" dirty="0">
                <a:latin typeface="Arial" charset="0"/>
                <a:ea typeface="Arial Unicode MS" pitchFamily="34" charset="-128"/>
                <a:cs typeface="Arial Unicode MS" pitchFamily="34" charset="-128"/>
              </a:rPr>
              <a:t>and morality in both the </a:t>
            </a:r>
          </a:p>
          <a:p>
            <a:pPr algn="ctr" eaLnBrk="0" hangingPunct="0"/>
            <a:r>
              <a:rPr lang="en-US" altLang="zh-TW" dirty="0">
                <a:latin typeface="Arial" charset="0"/>
                <a:ea typeface="Arial Unicode MS" pitchFamily="34" charset="-128"/>
                <a:cs typeface="Arial Unicode MS" pitchFamily="34" charset="-128"/>
              </a:rPr>
              <a:t>leader and the follower</a:t>
            </a:r>
          </a:p>
        </p:txBody>
      </p:sp>
      <p:sp>
        <p:nvSpPr>
          <p:cNvPr id="16394" name="Text Box 15"/>
          <p:cNvSpPr txBox="1">
            <a:spLocks noChangeArrowheads="1"/>
          </p:cNvSpPr>
          <p:nvPr/>
        </p:nvSpPr>
        <p:spPr bwMode="auto">
          <a:xfrm>
            <a:off x="533400" y="1981200"/>
            <a:ext cx="8229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v"/>
            </a:pPr>
            <a:r>
              <a:rPr kumimoji="1" lang="en-US" altLang="zh-TW" dirty="0">
                <a:latin typeface="Arial" charset="0"/>
                <a:ea typeface="Arial Unicode MS" pitchFamily="34" charset="-128"/>
                <a:cs typeface="Arial Unicode MS" pitchFamily="34" charset="-128"/>
              </a:rPr>
              <a:t>Leader is attentive to the needs and motives of followers and tries to help followers reach their fullest potential.</a:t>
            </a:r>
          </a:p>
        </p:txBody>
      </p:sp>
      <p:sp>
        <p:nvSpPr>
          <p:cNvPr id="16395" name="Text Box 18"/>
          <p:cNvSpPr txBox="1">
            <a:spLocks noChangeArrowheads="1"/>
          </p:cNvSpPr>
          <p:nvPr/>
        </p:nvSpPr>
        <p:spPr bwMode="auto">
          <a:xfrm>
            <a:off x="685800" y="3071158"/>
            <a:ext cx="43434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b="1" dirty="0">
                <a:latin typeface="+mj-lt"/>
              </a:rPr>
              <a:t>Mohandas </a:t>
            </a:r>
            <a:r>
              <a:rPr lang="en-US" b="1" dirty="0" smtClean="0">
                <a:latin typeface="+mj-lt"/>
              </a:rPr>
              <a:t>Gandhi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raised the hopes and demands of millions of his people and in the process was changed </a:t>
            </a:r>
            <a:r>
              <a:rPr lang="en-US" dirty="0" smtClean="0">
                <a:latin typeface="+mj-lt"/>
              </a:rPr>
              <a:t>himself</a:t>
            </a:r>
          </a:p>
          <a:p>
            <a:pPr marL="342900" indent="-342900" eaLnBrk="0" hangingPunct="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prstClr val="black"/>
                </a:solidFill>
                <a:latin typeface="+mj-lt"/>
              </a:rPr>
              <a:t>Ryan White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raised</a:t>
            </a:r>
            <a:r>
              <a:rPr lang="en-US" b="1" dirty="0">
                <a:solidFill>
                  <a:prstClr val="black"/>
                </a:solidFill>
                <a:latin typeface="+mj-lt"/>
              </a:rPr>
              <a:t> </a:t>
            </a:r>
            <a:r>
              <a:rPr lang="en-US" dirty="0">
                <a:solidFill>
                  <a:prstClr val="black"/>
                </a:solidFill>
                <a:latin typeface="+mj-lt"/>
              </a:rPr>
              <a:t>people’s awareness about </a:t>
            </a:r>
            <a:r>
              <a:rPr lang="en-US" dirty="0" smtClean="0">
                <a:solidFill>
                  <a:prstClr val="black"/>
                </a:solidFill>
                <a:latin typeface="+mj-lt"/>
              </a:rPr>
              <a:t>AIDS</a:t>
            </a:r>
            <a:endParaRPr lang="en-US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22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458200" cy="9906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Transformational Leadership &amp; Charisma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2514600"/>
            <a:ext cx="8305800" cy="19050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400" b="1" i="1" dirty="0" smtClean="0">
                <a:latin typeface="+mn-lt"/>
              </a:rPr>
              <a:t>Charisma</a:t>
            </a:r>
            <a:r>
              <a:rPr lang="en-US" sz="2400" dirty="0" smtClean="0">
                <a:latin typeface="+mn-lt"/>
              </a:rPr>
              <a:t> - A special personality characteristic that gives a person superhuman or exceptional powers and is reserved for a few, is of divine origin, and results in the person being treated as a leader (Weber, 1947)</a:t>
            </a:r>
          </a:p>
        </p:txBody>
      </p:sp>
      <p:sp>
        <p:nvSpPr>
          <p:cNvPr id="17412" name="Rectangle 28"/>
          <p:cNvSpPr>
            <a:spLocks noGrp="1" noChangeArrowheads="1"/>
          </p:cNvSpPr>
          <p:nvPr>
            <p:ph sz="half" idx="2"/>
          </p:nvPr>
        </p:nvSpPr>
        <p:spPr>
          <a:xfrm>
            <a:off x="457200" y="4267200"/>
            <a:ext cx="8534400" cy="15240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400" b="1" i="1" dirty="0" smtClean="0">
                <a:latin typeface="+mn-lt"/>
              </a:rPr>
              <a:t>Charismatic Leadership Theory (House, 1976)</a:t>
            </a:r>
          </a:p>
          <a:p>
            <a:pPr lvl="1" eaLnBrk="1" hangingPunct="1">
              <a:buClr>
                <a:srgbClr val="0070C0"/>
              </a:buClr>
            </a:pPr>
            <a:r>
              <a:rPr lang="en-US" sz="2000" dirty="0" smtClean="0">
                <a:solidFill>
                  <a:srgbClr val="0070C0"/>
                </a:solidFill>
              </a:rPr>
              <a:t>Charismatic leaders act in unique ways that have specific charismatic effects on their followers  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9220" name="Text Box 6"/>
          <p:cNvSpPr txBox="1">
            <a:spLocks noChangeArrowheads="1"/>
          </p:cNvSpPr>
          <p:nvPr/>
        </p:nvSpPr>
        <p:spPr bwMode="auto">
          <a:xfrm>
            <a:off x="609600" y="1905000"/>
            <a:ext cx="2057400" cy="457200"/>
          </a:xfrm>
          <a:prstGeom prst="rect">
            <a:avLst/>
          </a:prstGeom>
          <a:noFill/>
          <a:ln>
            <a:noFill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altLang="en-US" sz="2600" b="1" dirty="0">
                <a:solidFill>
                  <a:srgbClr val="0070C0"/>
                </a:solidFill>
                <a:latin typeface="Arial Rounded MT Bold" pitchFamily="34" charset="0"/>
              </a:rPr>
              <a:t>Definition</a:t>
            </a: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4417</TotalTime>
  <Words>1740</Words>
  <Application>Microsoft Office PowerPoint</Application>
  <PresentationFormat>On-screen Show (4:3)</PresentationFormat>
  <Paragraphs>241</Paragraphs>
  <Slides>27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1_Custom Design</vt:lpstr>
      <vt:lpstr>PowerPoint Presentation</vt:lpstr>
      <vt:lpstr>Overview</vt:lpstr>
      <vt:lpstr>Transformational Leadership</vt:lpstr>
      <vt:lpstr>Types of Leadership Defined (Burns, 1978)</vt:lpstr>
      <vt:lpstr>Types of Leadership Defined (Burns, 1978)</vt:lpstr>
      <vt:lpstr>Types of Leadership Defined (Burns, 1978)</vt:lpstr>
      <vt:lpstr>Pseudotransformational (Christie, Barling, &amp; Turner, 2011)</vt:lpstr>
      <vt:lpstr>Types of Leadership Defined Burns (1978)</vt:lpstr>
      <vt:lpstr>Transformational Leadership &amp; Charisma</vt:lpstr>
      <vt:lpstr>Theory of Charismatic Leadership</vt:lpstr>
      <vt:lpstr>Theory of Charismatic Leadership   (Shamir, House, &amp; Arthur, 1993)</vt:lpstr>
      <vt:lpstr>Model of Transformational Leadership (Bass, 1985)</vt:lpstr>
      <vt:lpstr>PowerPoint Presentation</vt:lpstr>
      <vt:lpstr>Transformational Leadership Factors</vt:lpstr>
      <vt:lpstr>Full Range of Leadership Model</vt:lpstr>
      <vt:lpstr>Transformational Leadership Factors: The 4 Is</vt:lpstr>
      <vt:lpstr>Transformational Leadership Factors: The 4 Is</vt:lpstr>
      <vt:lpstr>Transactional Leadership Factors</vt:lpstr>
      <vt:lpstr>Nonleadership Factor</vt:lpstr>
      <vt:lpstr>PowerPoint Presentation</vt:lpstr>
      <vt:lpstr>Bennis &amp; Nanus (1985)</vt:lpstr>
      <vt:lpstr>Kouzes &amp; Pozner (1987, 2002)</vt:lpstr>
      <vt:lpstr>How Does the Transformational Leadership Approach Work?</vt:lpstr>
      <vt:lpstr>Transformational Leadership </vt:lpstr>
      <vt:lpstr>Strengths</vt:lpstr>
      <vt:lpstr>Criticisms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Virginia Gregory</dc:creator>
  <cp:lastModifiedBy>Bierach, Katie</cp:lastModifiedBy>
  <cp:revision>352</cp:revision>
  <dcterms:created xsi:type="dcterms:W3CDTF">2000-11-13T21:29:08Z</dcterms:created>
  <dcterms:modified xsi:type="dcterms:W3CDTF">2015-02-23T23:40:13Z</dcterms:modified>
</cp:coreProperties>
</file>