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310" r:id="rId4"/>
    <p:sldId id="302" r:id="rId5"/>
    <p:sldId id="348" r:id="rId6"/>
    <p:sldId id="311" r:id="rId7"/>
    <p:sldId id="332" r:id="rId8"/>
    <p:sldId id="344" r:id="rId9"/>
    <p:sldId id="333" r:id="rId10"/>
    <p:sldId id="334" r:id="rId11"/>
    <p:sldId id="335" r:id="rId12"/>
    <p:sldId id="304" r:id="rId13"/>
    <p:sldId id="347" r:id="rId14"/>
    <p:sldId id="274" r:id="rId15"/>
    <p:sldId id="345" r:id="rId16"/>
    <p:sldId id="276" r:id="rId17"/>
    <p:sldId id="277" r:id="rId18"/>
    <p:sldId id="285" r:id="rId19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660066"/>
    <a:srgbClr val="3399FF"/>
    <a:srgbClr val="0033CC"/>
    <a:srgbClr val="990033"/>
    <a:srgbClr val="9900CC"/>
    <a:srgbClr val="0066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90937" autoAdjust="0"/>
  </p:normalViewPr>
  <p:slideViewPr>
    <p:cSldViewPr>
      <p:cViewPr varScale="1">
        <p:scale>
          <a:sx n="66" d="100"/>
          <a:sy n="66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8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E543B3B-B995-4F5D-93A4-920CFE7ED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2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EF1E843-61BA-41C1-94B4-5B11000EA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18F83F-0DFC-4736-ADB7-97DDE0D1159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DB5351-83B5-407A-8DEF-B6B6F59045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AB8A36-E572-499C-B65B-6A5A438DDC6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AF7D7E-173D-424E-B765-CEE6A6F7205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457200"/>
            <a:ext cx="4470400" cy="33528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4419600" cy="43434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E1E4B3-B00E-4FD8-89EB-4AA86505520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8C897D-DE56-4A10-9B02-C3F7B42B1FE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5C049-EEE6-4B31-9F25-65C106273E0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D7980-E3B0-4D52-A441-FBCF487B537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A8A2E-FBB3-433F-B885-A03FEB6093B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A6BADA-EEDC-4102-BD78-3279DC2B96A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144BE4-1159-46F4-A7FC-7D5F3E5C71F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2812-BE84-4040-9CA5-1FD62A6377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788887-0009-4C52-9A04-0DF778C8DE8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D20A1E-4D13-428D-9F31-8B754751885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458200" cy="5794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4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9: Authentic Leadership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34400" cy="838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Definition of Authentic Leadership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8001000" cy="3124200"/>
          </a:xfrm>
        </p:spPr>
        <p:txBody>
          <a:bodyPr/>
          <a:lstStyle/>
          <a:p>
            <a:pPr marL="344488" lvl="2" indent="3175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200" i="1" dirty="0" smtClean="0">
                <a:solidFill>
                  <a:schemeClr val="tx1"/>
                </a:solidFill>
                <a:cs typeface="Times New Roman" pitchFamily="18" charset="0"/>
              </a:rPr>
              <a:t>“A pattern that draws upon and promotes both positive psychological capacities and a positive ethical climate, to foster greater self-awareness, an internalized moral perspective, balanced processing of information, and relational transparency on the part of leaders working with followers, fostering positive self-development</a:t>
            </a:r>
            <a:r>
              <a:rPr lang="en-US" sz="2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.”</a:t>
            </a:r>
          </a:p>
          <a:p>
            <a:pPr marL="344488" lvl="2" indent="3175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	-</a:t>
            </a:r>
            <a:r>
              <a:rPr lang="en-US" sz="2000" dirty="0" err="1" smtClean="0">
                <a:solidFill>
                  <a:schemeClr val="tx1"/>
                </a:solidFill>
              </a:rPr>
              <a:t>Walumbwa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Avolio</a:t>
            </a:r>
            <a:r>
              <a:rPr lang="en-US" sz="2000" dirty="0" smtClean="0">
                <a:solidFill>
                  <a:schemeClr val="tx1"/>
                </a:solidFill>
              </a:rPr>
              <a:t>, Gardner, </a:t>
            </a:r>
            <a:r>
              <a:rPr lang="en-US" sz="2000" dirty="0" err="1" smtClean="0">
                <a:solidFill>
                  <a:schemeClr val="tx1"/>
                </a:solidFill>
              </a:rPr>
              <a:t>Wernsing</a:t>
            </a:r>
            <a:r>
              <a:rPr lang="en-US" sz="2000" dirty="0" smtClean="0">
                <a:solidFill>
                  <a:schemeClr val="tx1"/>
                </a:solidFill>
              </a:rPr>
              <a:t>, &amp; Peterson, 2008</a:t>
            </a:r>
            <a:endParaRPr lang="en-US" sz="2000" dirty="0" smtClean="0"/>
          </a:p>
          <a:p>
            <a:pPr lvl="2" algn="ctr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algn="ctr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2" algn="ctr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Basic Model of Authentic Leadership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86800" cy="4343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FOUR COMPONENTS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i="1" dirty="0" smtClean="0">
                <a:solidFill>
                  <a:schemeClr val="tx1"/>
                </a:solidFill>
                <a:latin typeface="+mn-lt"/>
              </a:rPr>
              <a:t> Self-awareness</a:t>
            </a:r>
          </a:p>
          <a:p>
            <a:pPr marL="1366838" lvl="3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®"/>
            </a:pPr>
            <a:r>
              <a:rPr lang="en-US" dirty="0" smtClean="0">
                <a:solidFill>
                  <a:schemeClr val="tx1"/>
                </a:solidFill>
              </a:rPr>
              <a:t>Reflecting on one’s core values, identity, emotions, motives</a:t>
            </a:r>
          </a:p>
          <a:p>
            <a:pPr marL="1366838" lvl="3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®"/>
            </a:pPr>
            <a:r>
              <a:rPr lang="en-US" dirty="0" smtClean="0">
                <a:solidFill>
                  <a:schemeClr val="tx1"/>
                </a:solidFill>
              </a:rPr>
              <a:t>Being aware of and trusting one’s own feelings</a:t>
            </a:r>
          </a:p>
          <a:p>
            <a:pPr marL="909638" lvl="2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b="1" i="1" dirty="0" smtClean="0">
                <a:solidFill>
                  <a:schemeClr val="tx1"/>
                </a:solidFill>
              </a:rPr>
              <a:t>Internalized moral perspective</a:t>
            </a:r>
          </a:p>
          <a:p>
            <a:pPr marL="1366838" lvl="3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®"/>
            </a:pPr>
            <a:r>
              <a:rPr lang="en-US" dirty="0" smtClean="0">
                <a:solidFill>
                  <a:schemeClr val="tx1"/>
                </a:solidFill>
              </a:rPr>
              <a:t>Self-regulatory process using internal moral standards to guide behavior </a:t>
            </a:r>
          </a:p>
          <a:p>
            <a:pPr marL="909638" lvl="2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b="1" i="1" dirty="0" smtClean="0">
                <a:solidFill>
                  <a:schemeClr val="tx1"/>
                </a:solidFill>
              </a:rPr>
              <a:t>Balanced processing</a:t>
            </a:r>
          </a:p>
          <a:p>
            <a:pPr marL="1366838" lvl="3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®"/>
            </a:pPr>
            <a:r>
              <a:rPr lang="en-US" dirty="0" smtClean="0">
                <a:solidFill>
                  <a:schemeClr val="tx1"/>
                </a:solidFill>
              </a:rPr>
              <a:t>Ability to analyze information objectively and explore other people’s opinions before making a decision</a:t>
            </a:r>
          </a:p>
          <a:p>
            <a:pPr marL="909638" lvl="2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b="1" i="1" dirty="0" smtClean="0">
                <a:solidFill>
                  <a:schemeClr val="tx1"/>
                </a:solidFill>
              </a:rPr>
              <a:t>Relational transparency</a:t>
            </a:r>
          </a:p>
          <a:p>
            <a:pPr marL="1366838" lvl="3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®"/>
            </a:pPr>
            <a:r>
              <a:rPr lang="en-US" dirty="0" smtClean="0">
                <a:solidFill>
                  <a:schemeClr val="tx1"/>
                </a:solidFill>
              </a:rPr>
              <a:t>Being open and honest in presenting one’s true self to others</a:t>
            </a:r>
          </a:p>
          <a:p>
            <a:pPr lvl="1" eaLnBrk="1" hangingPunct="1">
              <a:spcAft>
                <a:spcPct val="20000"/>
              </a:spcAft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Factors That Influence Authentic Leadership</a:t>
            </a:r>
          </a:p>
        </p:txBody>
      </p:sp>
      <p:sp>
        <p:nvSpPr>
          <p:cNvPr id="23555" name="Rectangle 1057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458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Positive psychological capacities</a:t>
            </a:r>
          </a:p>
          <a:p>
            <a:pPr marL="457200" lvl="1" indent="0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Confidence</a:t>
            </a:r>
          </a:p>
          <a:p>
            <a:pPr marL="457200" lvl="1" indent="0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Hope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Optimism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Resilience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Moral Reasoning Capacities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Deciding right and wrong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Promoting justice, greater good of the organization or community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Factors That Influence Authentic Leadership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458200" cy="43434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latin typeface="Arial Rounded MT Bold" pitchFamily="34" charset="0"/>
              </a:rPr>
              <a:t>Critical Life Events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  <a:buFontTx/>
              <a:buChar char="-"/>
            </a:pPr>
            <a:r>
              <a:rPr lang="en-US" sz="2400" dirty="0" smtClean="0">
                <a:solidFill>
                  <a:srgbClr val="0070C0"/>
                </a:solidFill>
              </a:rPr>
              <a:t>Positive or negative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Act as a catalyst for change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People attach insights to their life experiences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When people tell life stories they gain clarity about who they are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Stimulate personal growth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9144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How Does Authentic Leadership Theory 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2438400"/>
            <a:ext cx="5029200" cy="35052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4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How Does Authentic Leadership Theory Work?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AL is a complex, developmental process 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The practical approaches are prescriptive:</a:t>
            </a:r>
          </a:p>
          <a:p>
            <a:pPr marL="909638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latin typeface="+mn-lt"/>
              </a:rPr>
              <a:t>George (2003) – Five characteristics leaders need to be authentic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Theoretical approach describes what accounts for AL:</a:t>
            </a:r>
          </a:p>
          <a:p>
            <a:pPr marL="966788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latin typeface="+mn-lt"/>
              </a:rPr>
              <a:t>Four attributes</a:t>
            </a:r>
          </a:p>
          <a:p>
            <a:pPr marL="966788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latin typeface="+mn-lt"/>
              </a:rPr>
              <a:t>Attributes developed over lifetime, often through critical events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Fulfills society’s expressed need for trustworthy leadership. Fills a void in an uncertain world.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Provides broad guidelines for those who want to become authentic leaders.  Both practical and theoretical approaches provide a map.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Like transformational and servant leadership, AL has an explicit moral dimension.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Unlike traits that only some people exhibit, everyone can learn to be more authentic.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Can be measured using an established instrument (ALQ).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theory is still in the formative stages, so some concepts in the practical approaches are not fully developed or substantiated.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moral component of AL is not fully explained. It’s unclear how higher values such as justice inform authentic leadership.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rationale for including positive psychological capacities as a part of AL has not been clearly explained by researchers. 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link between authentic leadership and positive organizational outcomes is unclear.  It is also not clear whether AL is sufficient to achieve organizational goals</a:t>
            </a:r>
            <a:r>
              <a:rPr lang="en-US" sz="2800" dirty="0" smtClean="0"/>
              <a:t>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534400" cy="838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752600"/>
            <a:ext cx="8229600" cy="42672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People have the capacity to become authentic leaders.  It is a lifelong learning process.  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Human resource departments may be able to foster authentic leadership behaviors in employees who move into leadership positions. 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Leaders are always trying to do the “right” thing, to be honest with themselves and others, and to work for the common good.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Leaders are shaped by critical life events that lead to growth and greater authenticity.  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914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981200"/>
            <a:ext cx="8229600" cy="3810000"/>
          </a:xfrm>
        </p:spPr>
        <p:txBody>
          <a:bodyPr/>
          <a:lstStyle/>
          <a:p>
            <a:pPr algn="l" eaLnBrk="1" hangingPunct="1"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Authentic Leadership Description</a:t>
            </a:r>
          </a:p>
          <a:p>
            <a:pPr algn="l" eaLnBrk="1" hangingPunct="1"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Authentic Leadership Defined</a:t>
            </a:r>
          </a:p>
          <a:p>
            <a:pPr algn="l" eaLnBrk="1" hangingPunct="1"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Approaches to Authentic Leadership</a:t>
            </a:r>
          </a:p>
          <a:p>
            <a:pPr lvl="1" algn="l" eaLnBrk="1" hangingPunct="1"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Practical</a:t>
            </a:r>
          </a:p>
          <a:p>
            <a:pPr lvl="1" algn="l" eaLnBrk="1" hangingPunct="1"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Theoretical</a:t>
            </a:r>
          </a:p>
          <a:p>
            <a:pPr algn="l" eaLnBrk="1" hangingPunct="1"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How does Authentic Leadership Theory Work?</a:t>
            </a:r>
          </a:p>
        </p:txBody>
      </p:sp>
      <p:sp>
        <p:nvSpPr>
          <p:cNvPr id="4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Authentic Leadership Description</a:t>
            </a:r>
            <a:endParaRPr lang="en-US" sz="3200" b="1" dirty="0" smtClean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</a:rPr>
              <a:t>Authentic Leadership – </a:t>
            </a:r>
            <a:r>
              <a:rPr lang="en-US" sz="2400" i="1" dirty="0" smtClean="0">
                <a:latin typeface="+mn-lt"/>
              </a:rPr>
              <a:t>focuses on whether leadership is genuine</a:t>
            </a:r>
            <a:endParaRPr lang="en-US" sz="2400" b="1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endParaRPr lang="en-US" sz="1000" b="1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</a:rPr>
              <a:t>Interest in Authentic Leadership</a:t>
            </a:r>
            <a:r>
              <a:rPr lang="en-US" sz="2400" b="1" dirty="0" smtClean="0">
                <a:latin typeface="+mn-lt"/>
              </a:rPr>
              <a:t>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Increasing in recent times due to social upheavals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People longing for trustworthy leaders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Identified earlier in transformational leadership research but not studied separately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Needed evidence-based research of construct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Authentic Leadership Defined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altLang="zh-TW" sz="2400" b="1" dirty="0" smtClean="0">
                <a:latin typeface="+mn-lt"/>
                <a:ea typeface="PMingLiU" pitchFamily="18" charset="-120"/>
              </a:rPr>
              <a:t>Intrapersonal Definition: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Leadership based on self-concept and how self-concept relates to actions (Shamir &amp; </a:t>
            </a:r>
            <a:r>
              <a:rPr lang="en-US" altLang="zh-TW" sz="2000" dirty="0" err="1" smtClean="0">
                <a:solidFill>
                  <a:schemeClr val="tx1"/>
                </a:solidFill>
                <a:ea typeface="PMingLiU" pitchFamily="18" charset="-120"/>
              </a:rPr>
              <a:t>Eilam</a:t>
            </a: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, 2005)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Relies on the life story of the leader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Three Authentic Leadership Characteristics: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ALs exhibit genuine leadership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ALs lead from conviction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ALs are originals, not copies</a:t>
            </a:r>
          </a:p>
          <a:p>
            <a:pPr lvl="1" eaLnBrk="1" hangingPunct="1">
              <a:buFontTx/>
              <a:buNone/>
            </a:pPr>
            <a:endParaRPr lang="en-US" sz="2400" i="1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Authentic Leadership Defined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800" b="1" dirty="0" smtClean="0">
                <a:latin typeface="+mn-lt"/>
              </a:rPr>
              <a:t>Interpersonal Definition: 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Leadership is created by leaders and followers together (</a:t>
            </a:r>
            <a:r>
              <a:rPr lang="en-US" sz="2400" dirty="0" err="1" smtClean="0">
                <a:solidFill>
                  <a:schemeClr val="tx1"/>
                </a:solidFill>
              </a:rPr>
              <a:t>Eagly</a:t>
            </a:r>
            <a:r>
              <a:rPr lang="en-US" sz="2400" dirty="0" smtClean="0">
                <a:solidFill>
                  <a:schemeClr val="tx1"/>
                </a:solidFill>
              </a:rPr>
              <a:t>, 2005)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It is a reciprocal process because leaders affect followers and followers affect leaders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Authentic Leadership Defined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Developmental Definition:</a:t>
            </a:r>
            <a:endParaRPr lang="en-US" sz="2400" b="1" i="1" dirty="0" smtClean="0">
              <a:latin typeface="+mn-lt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Leadership can be nurtured and developed over a lifetime (</a:t>
            </a:r>
            <a:r>
              <a:rPr lang="en-US" sz="2000" dirty="0" err="1" smtClean="0">
                <a:solidFill>
                  <a:schemeClr val="tx1"/>
                </a:solidFill>
              </a:rPr>
              <a:t>Avolio</a:t>
            </a:r>
            <a:r>
              <a:rPr lang="en-US" sz="2000" dirty="0" smtClean="0">
                <a:solidFill>
                  <a:schemeClr val="tx1"/>
                </a:solidFill>
              </a:rPr>
              <a:t> &amp; Gardner, 2005)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Can be triggered by major life events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Leader behavior is grounded in positive psychological qualities and strong ethics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Four authentic leadership components</a:t>
            </a:r>
            <a:r>
              <a:rPr lang="en-US" sz="2400" dirty="0" smtClean="0">
                <a:latin typeface="+mn-lt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Self-awareness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Internalized moral perspective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Balanced processing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Relational transparency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endParaRPr lang="en-US" sz="900" b="1" dirty="0" smtClean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Practical Approaches to Authentic Leadership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n-lt"/>
              </a:rPr>
              <a:t>Bill George (2003, 2007)</a:t>
            </a:r>
            <a:endParaRPr lang="en-US" sz="2800" i="1" dirty="0" smtClean="0">
              <a:latin typeface="+mn-lt"/>
            </a:endParaRP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Leader characteristic model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Leaders have genuine desire to serve others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Five characteristics of authentic leaders</a:t>
            </a:r>
          </a:p>
          <a:p>
            <a:pPr lvl="2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Understand their purpose</a:t>
            </a:r>
          </a:p>
          <a:p>
            <a:pPr lvl="2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Strong values</a:t>
            </a:r>
          </a:p>
          <a:p>
            <a:pPr lvl="2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Trusting relationships</a:t>
            </a:r>
          </a:p>
          <a:p>
            <a:pPr lvl="2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Self-discipline</a:t>
            </a:r>
          </a:p>
          <a:p>
            <a:pPr lvl="2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Act from the heart (mission)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830662"/>
            <a:ext cx="5743263" cy="60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Theoretical Approaches to Authentic Leadership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458200" cy="35814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 2" pitchFamily="18" charset="2"/>
              <a:buNone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   Recent Research Spurred By</a:t>
            </a:r>
          </a:p>
          <a:p>
            <a:pPr marL="73660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Leadership summit publications (2005)</a:t>
            </a:r>
          </a:p>
          <a:p>
            <a:pPr marL="73660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Social upheaval and desire for leadership that serves the common good </a:t>
            </a:r>
          </a:p>
          <a:p>
            <a:pPr marL="73660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Need to explore meaning of authentic leadership and create theoretical framework</a:t>
            </a:r>
          </a:p>
          <a:p>
            <a:pPr marL="73660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Need to define the construct of authentic leadership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</TotalTime>
  <Words>1150</Words>
  <Application>Microsoft Office PowerPoint</Application>
  <PresentationFormat>On-screen Show (4:3)</PresentationFormat>
  <Paragraphs>143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1_Custom Design</vt:lpstr>
      <vt:lpstr>PowerPoint Presentation</vt:lpstr>
      <vt:lpstr>Overview</vt:lpstr>
      <vt:lpstr>Authentic Leadership Description</vt:lpstr>
      <vt:lpstr>Authentic Leadership Defined</vt:lpstr>
      <vt:lpstr>Authentic Leadership Defined</vt:lpstr>
      <vt:lpstr>Authentic Leadership Defined</vt:lpstr>
      <vt:lpstr>Practical Approaches to Authentic Leadership</vt:lpstr>
      <vt:lpstr>PowerPoint Presentation</vt:lpstr>
      <vt:lpstr>Theoretical Approaches to Authentic Leadership</vt:lpstr>
      <vt:lpstr>Definition of Authentic Leadership</vt:lpstr>
      <vt:lpstr>Basic Model of Authentic Leadership</vt:lpstr>
      <vt:lpstr>Factors That Influence Authentic Leadership</vt:lpstr>
      <vt:lpstr>Factors That Influence Authentic Leadership</vt:lpstr>
      <vt:lpstr>How Does Authentic Leadership Theory Work?</vt:lpstr>
      <vt:lpstr>How Does Authentic Leadership Theory Work?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387</cp:revision>
  <dcterms:created xsi:type="dcterms:W3CDTF">2000-11-13T21:29:08Z</dcterms:created>
  <dcterms:modified xsi:type="dcterms:W3CDTF">2015-02-23T23:39:54Z</dcterms:modified>
</cp:coreProperties>
</file>