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4" r:id="rId1"/>
  </p:sldMasterIdLst>
  <p:notesMasterIdLst>
    <p:notesMasterId r:id="rId23"/>
  </p:notesMasterIdLst>
  <p:handoutMasterIdLst>
    <p:handoutMasterId r:id="rId24"/>
  </p:handoutMasterIdLst>
  <p:sldIdLst>
    <p:sldId id="257" r:id="rId2"/>
    <p:sldId id="258" r:id="rId3"/>
    <p:sldId id="348" r:id="rId4"/>
    <p:sldId id="310" r:id="rId5"/>
    <p:sldId id="302" r:id="rId6"/>
    <p:sldId id="330" r:id="rId7"/>
    <p:sldId id="303" r:id="rId8"/>
    <p:sldId id="349" r:id="rId9"/>
    <p:sldId id="350" r:id="rId10"/>
    <p:sldId id="343" r:id="rId11"/>
    <p:sldId id="351" r:id="rId12"/>
    <p:sldId id="352" r:id="rId13"/>
    <p:sldId id="332" r:id="rId14"/>
    <p:sldId id="353" r:id="rId15"/>
    <p:sldId id="354" r:id="rId16"/>
    <p:sldId id="355" r:id="rId17"/>
    <p:sldId id="344" r:id="rId18"/>
    <p:sldId id="345" r:id="rId19"/>
    <p:sldId id="276" r:id="rId20"/>
    <p:sldId id="277" r:id="rId21"/>
    <p:sldId id="285" r:id="rId22"/>
  </p:sldIdLst>
  <p:sldSz cx="9144000" cy="6858000" type="screen4x3"/>
  <p:notesSz cx="6858000" cy="9077325"/>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660033"/>
    <a:srgbClr val="660066"/>
    <a:srgbClr val="3399FF"/>
    <a:srgbClr val="0033CC"/>
    <a:srgbClr val="990033"/>
    <a:srgbClr val="9900CC"/>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2787"/>
    <p:restoredTop sz="98792" autoAdjust="0"/>
  </p:normalViewPr>
  <p:slideViewPr>
    <p:cSldViewPr>
      <p:cViewPr varScale="1">
        <p:scale>
          <a:sx n="65" d="100"/>
          <a:sy n="65" d="100"/>
        </p:scale>
        <p:origin x="-6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438"/>
    </p:cViewPr>
  </p:sorterViewPr>
  <p:notesViewPr>
    <p:cSldViewPr>
      <p:cViewPr varScale="1">
        <p:scale>
          <a:sx n="54" d="100"/>
          <a:sy n="54" d="100"/>
        </p:scale>
        <p:origin x="-1854" y="-96"/>
      </p:cViewPr>
      <p:guideLst>
        <p:guide orient="horz" pos="2859"/>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bwMode="auto">
          <a:xfrm>
            <a:off x="0" y="0"/>
            <a:ext cx="2971800" cy="45402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0" hangingPunct="0">
              <a:defRPr sz="1200">
                <a:solidFill>
                  <a:srgbClr val="006666"/>
                </a:solidFill>
                <a:effectLst>
                  <a:outerShdw blurRad="38100" dist="38100" dir="2700000" algn="tl">
                    <a:srgbClr val="C0C0C0"/>
                  </a:outerShdw>
                </a:effectLst>
              </a:defRPr>
            </a:lvl1pPr>
          </a:lstStyle>
          <a:p>
            <a:pPr>
              <a:defRPr/>
            </a:pPr>
            <a:endParaRPr lang="en-US"/>
          </a:p>
        </p:txBody>
      </p:sp>
      <p:sp>
        <p:nvSpPr>
          <p:cNvPr id="93187" name="Rectangle 3"/>
          <p:cNvSpPr>
            <a:spLocks noGrp="1" noChangeArrowheads="1"/>
          </p:cNvSpPr>
          <p:nvPr>
            <p:ph type="dt" sz="quarter" idx="1"/>
          </p:nvPr>
        </p:nvSpPr>
        <p:spPr bwMode="auto">
          <a:xfrm>
            <a:off x="3886200" y="0"/>
            <a:ext cx="2971800" cy="45402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0" hangingPunct="0">
              <a:defRPr sz="1200">
                <a:solidFill>
                  <a:srgbClr val="006666"/>
                </a:solidFill>
                <a:effectLst>
                  <a:outerShdw blurRad="38100" dist="38100" dir="2700000" algn="tl">
                    <a:srgbClr val="C0C0C0"/>
                  </a:outerShdw>
                </a:effectLst>
              </a:defRPr>
            </a:lvl1pPr>
          </a:lstStyle>
          <a:p>
            <a:pPr>
              <a:defRPr/>
            </a:pPr>
            <a:endParaRPr lang="en-US"/>
          </a:p>
        </p:txBody>
      </p:sp>
      <p:sp>
        <p:nvSpPr>
          <p:cNvPr id="93188" name="Rectangle 4"/>
          <p:cNvSpPr>
            <a:spLocks noGrp="1" noChangeArrowheads="1"/>
          </p:cNvSpPr>
          <p:nvPr>
            <p:ph type="ftr" sz="quarter" idx="2"/>
          </p:nvPr>
        </p:nvSpPr>
        <p:spPr bwMode="auto">
          <a:xfrm>
            <a:off x="0" y="8623300"/>
            <a:ext cx="2971800" cy="454025"/>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0" hangingPunct="0">
              <a:defRPr sz="1200">
                <a:solidFill>
                  <a:srgbClr val="006666"/>
                </a:solidFill>
                <a:effectLst>
                  <a:outerShdw blurRad="38100" dist="38100" dir="2700000" algn="tl">
                    <a:srgbClr val="C0C0C0"/>
                  </a:outerShdw>
                </a:effectLst>
              </a:defRPr>
            </a:lvl1pPr>
          </a:lstStyle>
          <a:p>
            <a:pPr>
              <a:defRPr/>
            </a:pPr>
            <a:endParaRPr lang="en-US"/>
          </a:p>
        </p:txBody>
      </p:sp>
      <p:sp>
        <p:nvSpPr>
          <p:cNvPr id="93189" name="Rectangle 5"/>
          <p:cNvSpPr>
            <a:spLocks noGrp="1" noChangeArrowheads="1"/>
          </p:cNvSpPr>
          <p:nvPr>
            <p:ph type="sldNum" sz="quarter" idx="3"/>
          </p:nvPr>
        </p:nvSpPr>
        <p:spPr bwMode="auto">
          <a:xfrm>
            <a:off x="3886200" y="8623300"/>
            <a:ext cx="2971800" cy="454025"/>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0" hangingPunct="0">
              <a:defRPr sz="1200">
                <a:solidFill>
                  <a:srgbClr val="006666"/>
                </a:solidFill>
                <a:effectLst>
                  <a:outerShdw blurRad="38100" dist="38100" dir="2700000" algn="tl">
                    <a:srgbClr val="C0C0C0"/>
                  </a:outerShdw>
                </a:effectLst>
              </a:defRPr>
            </a:lvl1pPr>
          </a:lstStyle>
          <a:p>
            <a:pPr>
              <a:defRPr/>
            </a:pPr>
            <a:fld id="{0AED3831-D3FE-4A6B-B856-251883CD115C}" type="slidenum">
              <a:rPr lang="en-US"/>
              <a:pPr>
                <a:defRPr/>
              </a:pPr>
              <a:t>‹#›</a:t>
            </a:fld>
            <a:endParaRPr lang="en-US"/>
          </a:p>
        </p:txBody>
      </p:sp>
    </p:spTree>
    <p:extLst>
      <p:ext uri="{BB962C8B-B14F-4D97-AF65-F5344CB8AC3E}">
        <p14:creationId xmlns:p14="http://schemas.microsoft.com/office/powerpoint/2010/main" val="1921327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1026"/>
          <p:cNvSpPr>
            <a:spLocks noGrp="1" noChangeArrowheads="1"/>
          </p:cNvSpPr>
          <p:nvPr>
            <p:ph type="hdr" sz="quarter"/>
          </p:nvPr>
        </p:nvSpPr>
        <p:spPr bwMode="auto">
          <a:xfrm>
            <a:off x="0" y="0"/>
            <a:ext cx="2971800" cy="45402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0" hangingPunct="0">
              <a:defRPr sz="1200">
                <a:solidFill>
                  <a:srgbClr val="006666"/>
                </a:solidFill>
                <a:effectLst>
                  <a:outerShdw blurRad="38100" dist="38100" dir="2700000" algn="tl">
                    <a:srgbClr val="C0C0C0"/>
                  </a:outerShdw>
                </a:effectLst>
              </a:defRPr>
            </a:lvl1pPr>
          </a:lstStyle>
          <a:p>
            <a:pPr>
              <a:defRPr/>
            </a:pPr>
            <a:endParaRPr lang="en-US"/>
          </a:p>
        </p:txBody>
      </p:sp>
      <p:sp>
        <p:nvSpPr>
          <p:cNvPr id="79875" name="Rectangle 1027"/>
          <p:cNvSpPr>
            <a:spLocks noGrp="1" noChangeArrowheads="1"/>
          </p:cNvSpPr>
          <p:nvPr>
            <p:ph type="dt" idx="1"/>
          </p:nvPr>
        </p:nvSpPr>
        <p:spPr bwMode="auto">
          <a:xfrm>
            <a:off x="3886200" y="0"/>
            <a:ext cx="2971800" cy="45402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0" hangingPunct="0">
              <a:defRPr sz="1200">
                <a:solidFill>
                  <a:srgbClr val="006666"/>
                </a:solidFill>
                <a:effectLst>
                  <a:outerShdw blurRad="38100" dist="38100" dir="2700000" algn="tl">
                    <a:srgbClr val="C0C0C0"/>
                  </a:outerShdw>
                </a:effectLst>
              </a:defRPr>
            </a:lvl1pPr>
          </a:lstStyle>
          <a:p>
            <a:pPr>
              <a:defRPr/>
            </a:pPr>
            <a:endParaRPr lang="en-US"/>
          </a:p>
        </p:txBody>
      </p:sp>
      <p:sp>
        <p:nvSpPr>
          <p:cNvPr id="33796" name="Rectangle 1028"/>
          <p:cNvSpPr>
            <a:spLocks noGrp="1" noRot="1" noChangeAspect="1" noChangeArrowheads="1" noTextEdit="1"/>
          </p:cNvSpPr>
          <p:nvPr>
            <p:ph type="sldImg" idx="2"/>
          </p:nvPr>
        </p:nvSpPr>
        <p:spPr bwMode="auto">
          <a:xfrm>
            <a:off x="1160463" y="681038"/>
            <a:ext cx="4538662" cy="3403600"/>
          </a:xfrm>
          <a:prstGeom prst="rect">
            <a:avLst/>
          </a:prstGeom>
          <a:noFill/>
          <a:ln w="9525">
            <a:solidFill>
              <a:srgbClr val="000000"/>
            </a:solidFill>
            <a:miter lim="800000"/>
            <a:headEnd/>
            <a:tailEnd/>
          </a:ln>
        </p:spPr>
      </p:sp>
      <p:sp>
        <p:nvSpPr>
          <p:cNvPr id="79877" name="Rectangle 1029"/>
          <p:cNvSpPr>
            <a:spLocks noGrp="1" noChangeArrowheads="1"/>
          </p:cNvSpPr>
          <p:nvPr>
            <p:ph type="body" sz="quarter" idx="3"/>
          </p:nvPr>
        </p:nvSpPr>
        <p:spPr bwMode="auto">
          <a:xfrm>
            <a:off x="914400" y="4311650"/>
            <a:ext cx="5029200" cy="4084638"/>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9878" name="Rectangle 1030"/>
          <p:cNvSpPr>
            <a:spLocks noGrp="1" noChangeArrowheads="1"/>
          </p:cNvSpPr>
          <p:nvPr>
            <p:ph type="ftr" sz="quarter" idx="4"/>
          </p:nvPr>
        </p:nvSpPr>
        <p:spPr bwMode="auto">
          <a:xfrm>
            <a:off x="0" y="8623300"/>
            <a:ext cx="2971800" cy="454025"/>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0" hangingPunct="0">
              <a:defRPr sz="1200">
                <a:solidFill>
                  <a:srgbClr val="006666"/>
                </a:solidFill>
                <a:effectLst>
                  <a:outerShdw blurRad="38100" dist="38100" dir="2700000" algn="tl">
                    <a:srgbClr val="C0C0C0"/>
                  </a:outerShdw>
                </a:effectLst>
              </a:defRPr>
            </a:lvl1pPr>
          </a:lstStyle>
          <a:p>
            <a:pPr>
              <a:defRPr/>
            </a:pPr>
            <a:endParaRPr lang="en-US"/>
          </a:p>
        </p:txBody>
      </p:sp>
      <p:sp>
        <p:nvSpPr>
          <p:cNvPr id="79879" name="Rectangle 1031"/>
          <p:cNvSpPr>
            <a:spLocks noGrp="1" noChangeArrowheads="1"/>
          </p:cNvSpPr>
          <p:nvPr>
            <p:ph type="sldNum" sz="quarter" idx="5"/>
          </p:nvPr>
        </p:nvSpPr>
        <p:spPr bwMode="auto">
          <a:xfrm>
            <a:off x="3886200" y="8623300"/>
            <a:ext cx="2971800" cy="454025"/>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0" hangingPunct="0">
              <a:defRPr sz="1200">
                <a:solidFill>
                  <a:srgbClr val="006666"/>
                </a:solidFill>
                <a:effectLst>
                  <a:outerShdw blurRad="38100" dist="38100" dir="2700000" algn="tl">
                    <a:srgbClr val="C0C0C0"/>
                  </a:outerShdw>
                </a:effectLst>
              </a:defRPr>
            </a:lvl1pPr>
          </a:lstStyle>
          <a:p>
            <a:pPr>
              <a:defRPr/>
            </a:pPr>
            <a:fld id="{ACAB4F77-9CB2-4CD7-8EB7-3BA1C899D102}" type="slidenum">
              <a:rPr lang="en-US"/>
              <a:pPr>
                <a:defRPr/>
              </a:pPr>
              <a:t>‹#›</a:t>
            </a:fld>
            <a:endParaRPr lang="en-US"/>
          </a:p>
        </p:txBody>
      </p:sp>
    </p:spTree>
    <p:extLst>
      <p:ext uri="{BB962C8B-B14F-4D97-AF65-F5344CB8AC3E}">
        <p14:creationId xmlns:p14="http://schemas.microsoft.com/office/powerpoint/2010/main" val="33310994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p:txBody>
          <a:bodyPr/>
          <a:lstStyle/>
          <a:p>
            <a:pPr>
              <a:defRPr/>
            </a:pPr>
            <a:fld id="{F0BAEDB5-4193-4571-BD61-EEE3801A4AAA}" type="slidenum">
              <a:rPr lang="en-US"/>
              <a:pPr>
                <a:defRPr/>
              </a:pPr>
              <a:t>1</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p:txBody>
          <a:bodyPr/>
          <a:lstStyle/>
          <a:p>
            <a:pPr>
              <a:defRPr/>
            </a:pPr>
            <a:fld id="{936CD30C-96CB-4096-857D-F01D7C62B872}" type="slidenum">
              <a:rPr lang="en-US"/>
              <a:pPr>
                <a:defRPr/>
              </a:pPr>
              <a:t>21</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p:txBody>
          <a:bodyPr/>
          <a:lstStyle/>
          <a:p>
            <a:pPr>
              <a:defRPr/>
            </a:pPr>
            <a:fld id="{6EA00C4C-65B5-488D-B612-C19A7B5D02A7}" type="slidenum">
              <a:rPr lang="en-US"/>
              <a:pPr>
                <a:defRPr/>
              </a:pPr>
              <a:t>2</a:t>
            </a:fld>
            <a:endParaRPr lang="en-US"/>
          </a:p>
        </p:txBody>
      </p:sp>
      <p:sp>
        <p:nvSpPr>
          <p:cNvPr id="35843" name="Rectangle 1026"/>
          <p:cNvSpPr>
            <a:spLocks noGrp="1" noRot="1" noChangeAspect="1" noChangeArrowheads="1" noTextEdit="1"/>
          </p:cNvSpPr>
          <p:nvPr>
            <p:ph type="sldImg"/>
          </p:nvPr>
        </p:nvSpPr>
        <p:spPr>
          <a:ln/>
        </p:spPr>
      </p:sp>
      <p:sp>
        <p:nvSpPr>
          <p:cNvPr id="35844" name="Rectangle 1027"/>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p:txBody>
          <a:bodyPr/>
          <a:lstStyle/>
          <a:p>
            <a:pPr>
              <a:defRPr/>
            </a:pPr>
            <a:fld id="{8AE33F1F-8502-41F8-B68F-81164A208B74}" type="slidenum">
              <a:rPr lang="en-US"/>
              <a:pPr>
                <a:defRPr/>
              </a:pPr>
              <a:t>4</a:t>
            </a:fld>
            <a:endParaRPr lang="en-US"/>
          </a:p>
        </p:txBody>
      </p:sp>
      <p:sp>
        <p:nvSpPr>
          <p:cNvPr id="36867" name="Rectangle 2"/>
          <p:cNvSpPr>
            <a:spLocks noGrp="1" noRot="1" noChangeAspect="1" noChangeArrowheads="1" noTextEdit="1"/>
          </p:cNvSpPr>
          <p:nvPr>
            <p:ph type="sldImg"/>
          </p:nvPr>
        </p:nvSpPr>
        <p:spPr>
          <a:solidFill>
            <a:srgbClr val="FFFFFF"/>
          </a:solidFill>
          <a:ln/>
        </p:spPr>
      </p:sp>
      <p:sp>
        <p:nvSpPr>
          <p:cNvPr id="36868" name="Rectangle 3"/>
          <p:cNvSpPr>
            <a:spLocks noGrp="1" noChangeArrowheads="1"/>
          </p:cNvSpPr>
          <p:nvPr>
            <p:ph type="body" idx="1"/>
          </p:nvPr>
        </p:nvSpPr>
        <p:spPr>
          <a:solidFill>
            <a:srgbClr val="FFFFFF"/>
          </a:solidFill>
          <a:ln>
            <a:solidFill>
              <a:srgbClr val="000000"/>
            </a:solidFill>
            <a:miter lim="800000"/>
            <a:headEnd/>
            <a:tailEnd/>
          </a:ln>
        </p:spPr>
        <p:txBody>
          <a:bodyPr/>
          <a:lstStyle/>
          <a:p>
            <a:endParaRPr lang="en-US" sz="20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p:txBody>
          <a:bodyPr/>
          <a:lstStyle/>
          <a:p>
            <a:pPr>
              <a:defRPr/>
            </a:pPr>
            <a:fld id="{EBEA756E-6E70-4DE3-81DB-D2DD198C4B06}" type="slidenum">
              <a:rPr lang="en-US"/>
              <a:pPr>
                <a:defRPr/>
              </a:pPr>
              <a:t>5</a:t>
            </a:fld>
            <a:endParaRPr lang="en-US"/>
          </a:p>
        </p:txBody>
      </p:sp>
      <p:sp>
        <p:nvSpPr>
          <p:cNvPr id="37891" name="Rectangle 1026"/>
          <p:cNvSpPr>
            <a:spLocks noGrp="1" noRot="1" noChangeAspect="1" noChangeArrowheads="1" noTextEdit="1"/>
          </p:cNvSpPr>
          <p:nvPr>
            <p:ph type="sldImg"/>
          </p:nvPr>
        </p:nvSpPr>
        <p:spPr>
          <a:ln/>
        </p:spPr>
      </p:sp>
      <p:sp>
        <p:nvSpPr>
          <p:cNvPr id="37892" name="Rectangle 1027"/>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p:txBody>
          <a:bodyPr/>
          <a:lstStyle/>
          <a:p>
            <a:pPr>
              <a:defRPr/>
            </a:pPr>
            <a:fld id="{9BFDC34A-37F3-4518-91EA-C56CFA980346}" type="slidenum">
              <a:rPr lang="en-US"/>
              <a:pPr>
                <a:defRPr/>
              </a:pPr>
              <a:t>6</a:t>
            </a:fld>
            <a:endParaRPr lang="en-US"/>
          </a:p>
        </p:txBody>
      </p:sp>
      <p:sp>
        <p:nvSpPr>
          <p:cNvPr id="38915" name="Rectangle 2"/>
          <p:cNvSpPr>
            <a:spLocks noGrp="1" noRot="1" noChangeAspect="1" noChangeArrowheads="1" noTextEdit="1"/>
          </p:cNvSpPr>
          <p:nvPr>
            <p:ph type="sldImg"/>
          </p:nvPr>
        </p:nvSpPr>
        <p:spPr>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miter lim="800000"/>
            <a:headEnd/>
            <a:tailEnd/>
          </a:ln>
        </p:spPr>
        <p:txBody>
          <a:bodyPr/>
          <a:lstStyle/>
          <a:p>
            <a:endParaRPr lang="en-US" sz="200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p:txBody>
          <a:bodyPr/>
          <a:lstStyle/>
          <a:p>
            <a:pPr>
              <a:defRPr/>
            </a:pPr>
            <a:fld id="{38A7BCFC-288E-4ABA-975D-F1FA8D5E8D82}" type="slidenum">
              <a:rPr lang="en-US"/>
              <a:pPr>
                <a:defRPr/>
              </a:pPr>
              <a:t>7</a:t>
            </a:fld>
            <a:endParaRPr lang="en-US"/>
          </a:p>
        </p:txBody>
      </p:sp>
      <p:sp>
        <p:nvSpPr>
          <p:cNvPr id="39939" name="Rectangle 1026"/>
          <p:cNvSpPr>
            <a:spLocks noGrp="1" noRot="1" noChangeAspect="1" noChangeArrowheads="1" noTextEdit="1"/>
          </p:cNvSpPr>
          <p:nvPr>
            <p:ph type="sldImg"/>
          </p:nvPr>
        </p:nvSpPr>
        <p:spPr>
          <a:ln/>
        </p:spPr>
      </p:sp>
      <p:sp>
        <p:nvSpPr>
          <p:cNvPr id="39940" name="Rectangle 1027"/>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p:txBody>
          <a:bodyPr/>
          <a:lstStyle/>
          <a:p>
            <a:pPr>
              <a:defRPr/>
            </a:pPr>
            <a:fld id="{E3F8053E-C74C-4C44-B0DA-E614F169073E}" type="slidenum">
              <a:rPr lang="en-US"/>
              <a:pPr>
                <a:defRPr/>
              </a:pPr>
              <a:t>13</a:t>
            </a:fld>
            <a:endParaRPr lang="en-US"/>
          </a:p>
        </p:txBody>
      </p:sp>
      <p:sp>
        <p:nvSpPr>
          <p:cNvPr id="40963" name="Rectangle 2"/>
          <p:cNvSpPr>
            <a:spLocks noGrp="1" noRot="1" noChangeAspect="1" noChangeArrowheads="1" noTextEdit="1"/>
          </p:cNvSpPr>
          <p:nvPr>
            <p:ph type="sldImg"/>
          </p:nvPr>
        </p:nvSpPr>
        <p:spPr>
          <a:solidFill>
            <a:srgbClr val="FFFFFF"/>
          </a:solidFill>
          <a:ln/>
        </p:spPr>
      </p:sp>
      <p:sp>
        <p:nvSpPr>
          <p:cNvPr id="40964" name="Rectangle 3"/>
          <p:cNvSpPr>
            <a:spLocks noGrp="1" noChangeArrowheads="1"/>
          </p:cNvSpPr>
          <p:nvPr>
            <p:ph type="body" idx="1"/>
          </p:nvPr>
        </p:nvSpPr>
        <p:spPr>
          <a:solidFill>
            <a:srgbClr val="FFFFFF"/>
          </a:solidFill>
          <a:ln>
            <a:solidFill>
              <a:srgbClr val="000000"/>
            </a:solidFill>
            <a:miter lim="800000"/>
            <a:headEnd/>
            <a:tailEnd/>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p:txBody>
          <a:bodyPr/>
          <a:lstStyle/>
          <a:p>
            <a:pPr>
              <a:defRPr/>
            </a:pPr>
            <a:fld id="{B65BFB52-56C0-443C-BAC0-09BF5C6BB315}" type="slidenum">
              <a:rPr lang="en-US"/>
              <a:pPr>
                <a:defRPr/>
              </a:pPr>
              <a:t>19</a:t>
            </a:fld>
            <a:endParaRPr lang="en-US"/>
          </a:p>
        </p:txBody>
      </p:sp>
      <p:sp>
        <p:nvSpPr>
          <p:cNvPr id="43011" name="Rectangle 2"/>
          <p:cNvSpPr>
            <a:spLocks noGrp="1" noRot="1" noChangeAspect="1" noChangeArrowheads="1" noTextEdit="1"/>
          </p:cNvSpPr>
          <p:nvPr>
            <p:ph type="sldImg"/>
          </p:nvPr>
        </p:nvSpPr>
        <p:spPr>
          <a:xfrm>
            <a:off x="971550" y="457200"/>
            <a:ext cx="4470400" cy="3352800"/>
          </a:xfrm>
          <a:ln/>
        </p:spPr>
      </p:sp>
      <p:sp>
        <p:nvSpPr>
          <p:cNvPr id="43012" name="Rectangle 3"/>
          <p:cNvSpPr>
            <a:spLocks noGrp="1" noChangeArrowheads="1"/>
          </p:cNvSpPr>
          <p:nvPr>
            <p:ph type="body" idx="1"/>
          </p:nvPr>
        </p:nvSpPr>
        <p:spPr>
          <a:xfrm>
            <a:off x="914400" y="4191000"/>
            <a:ext cx="4419600" cy="4343400"/>
          </a:xfrm>
          <a:noFill/>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p:txBody>
          <a:bodyPr/>
          <a:lstStyle/>
          <a:p>
            <a:pPr>
              <a:defRPr/>
            </a:pPr>
            <a:fld id="{5201E3A1-AB85-456E-850F-3155DE33EB92}" type="slidenum">
              <a:rPr lang="en-US"/>
              <a:pPr>
                <a:defRPr/>
              </a:pPr>
              <a:t>20</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endParaRPr lang="en-US" sz="1800" smtClean="0"/>
          </a:p>
          <a:p>
            <a:endParaRPr lang="en-US" sz="180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cstate="print">
            <a:alphaModFix amt="98000"/>
            <a:lum/>
          </a:blip>
          <a:srcRect/>
          <a:stretch>
            <a:fillRect l="-1000" r="-1000"/>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accent4"/>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Box 10"/>
          <p:cNvSpPr txBox="1"/>
          <p:nvPr userDrawn="1"/>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
        <p:nvSpPr>
          <p:cNvPr id="8" name="Title Placeholder 1"/>
          <p:cNvSpPr>
            <a:spLocks noGrp="1"/>
          </p:cNvSpPr>
          <p:nvPr>
            <p:ph type="title"/>
          </p:nvPr>
        </p:nvSpPr>
        <p:spPr bwMode="auto">
          <a:xfrm>
            <a:off x="457200" y="914400"/>
            <a:ext cx="84582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5" name="TextBox 10"/>
          <p:cNvSpPr txBox="1"/>
          <p:nvPr userDrawn="1"/>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
        <p:nvSpPr>
          <p:cNvPr id="6" name="Title Placeholder 1"/>
          <p:cNvSpPr>
            <a:spLocks noGrp="1"/>
          </p:cNvSpPr>
          <p:nvPr>
            <p:ph type="title"/>
          </p:nvPr>
        </p:nvSpPr>
        <p:spPr bwMode="auto">
          <a:xfrm>
            <a:off x="457200" y="914400"/>
            <a:ext cx="84582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cstate="print">
            <a:lum/>
          </a:blip>
          <a:srcRect/>
          <a:stretch>
            <a:fillRect l="-1000" r="-1000"/>
          </a:stretch>
        </a:blip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914400"/>
            <a:ext cx="84582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8" name="Text Placeholder 2"/>
          <p:cNvSpPr>
            <a:spLocks noGrp="1"/>
          </p:cNvSpPr>
          <p:nvPr>
            <p:ph type="body" idx="1"/>
          </p:nvPr>
        </p:nvSpPr>
        <p:spPr bwMode="auto">
          <a:xfrm>
            <a:off x="457200" y="1676400"/>
            <a:ext cx="84582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88" r:id="rId1"/>
    <p:sldLayoutId id="2147483769" r:id="rId2"/>
    <p:sldLayoutId id="2147483770" r:id="rId3"/>
    <p:sldLayoutId id="2147483771" r:id="rId4"/>
    <p:sldLayoutId id="2147483789" r:id="rId5"/>
  </p:sldLayoutIdLst>
  <p:hf hdr="0" dt="0"/>
  <p:txStyles>
    <p:titleStyle>
      <a:lvl1pPr algn="ctr" rtl="0" eaLnBrk="0" fontAlgn="base" hangingPunct="0">
        <a:spcBef>
          <a:spcPct val="0"/>
        </a:spcBef>
        <a:spcAft>
          <a:spcPct val="0"/>
        </a:spcAft>
        <a:defRPr sz="3200" b="1" i="1" kern="1200">
          <a:solidFill>
            <a:schemeClr val="tx1"/>
          </a:solidFill>
          <a:latin typeface="+mj-lt"/>
          <a:ea typeface="+mj-ea"/>
          <a:cs typeface="Times New Roman" pitchFamily="18" charset="0"/>
        </a:defRPr>
      </a:lvl1pPr>
      <a:lvl2pPr algn="l" rtl="0" eaLnBrk="0" fontAlgn="base" hangingPunct="0">
        <a:spcBef>
          <a:spcPct val="0"/>
        </a:spcBef>
        <a:spcAft>
          <a:spcPct val="0"/>
        </a:spcAft>
        <a:defRPr sz="3600" i="1">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sz="3600" i="1">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sz="3600" i="1">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sz="3600" i="1">
          <a:solidFill>
            <a:schemeClr val="tx1"/>
          </a:solidFill>
          <a:latin typeface="Times New Roman" pitchFamily="18" charset="0"/>
          <a:cs typeface="Times New Roman" pitchFamily="18"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lr>
          <a:srgbClr val="007000"/>
        </a:buClr>
        <a:buSzPct val="85000"/>
        <a:buFont typeface="Wingdings 2" pitchFamily="18" charset="2"/>
        <a:buChar char="÷"/>
        <a:defRPr sz="3200" kern="1200">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rgbClr val="006000"/>
        </a:buClr>
        <a:buSzPct val="90000"/>
        <a:buFont typeface="Wingdings 2" pitchFamily="18" charset="2"/>
        <a:buChar char="®"/>
        <a:defRPr sz="2800" kern="1200">
          <a:solidFill>
            <a:srgbClr val="004800"/>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rgbClr val="007000"/>
          </a:solidFill>
          <a:latin typeface="+mn-lt"/>
          <a:ea typeface="+mn-ea"/>
          <a:cs typeface="+mn-cs"/>
        </a:defRPr>
      </a:lvl3pPr>
      <a:lvl4pPr marL="1600200" indent="-228600" algn="l" rtl="0" eaLnBrk="0" fontAlgn="base" hangingPunct="0">
        <a:spcBef>
          <a:spcPct val="20000"/>
        </a:spcBef>
        <a:spcAft>
          <a:spcPct val="0"/>
        </a:spcAft>
        <a:buSzPct val="100000"/>
        <a:buFont typeface="Wingdings" pitchFamily="2" charset="2"/>
        <a:buChar char="§"/>
        <a:defRPr sz="2000" kern="1200">
          <a:solidFill>
            <a:srgbClr val="007000"/>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rgbClr val="007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0" y="6248400"/>
            <a:ext cx="9144000" cy="461665"/>
          </a:xfrm>
          <a:prstGeom prst="rect">
            <a:avLst/>
          </a:prstGeom>
        </p:spPr>
        <p:txBody>
          <a:bodyPr wrap="square">
            <a:spAutoFit/>
          </a:bodyPr>
          <a:lstStyle/>
          <a:p>
            <a:r>
              <a:rPr lang="en-US" dirty="0" smtClean="0">
                <a:solidFill>
                  <a:prstClr val="black"/>
                </a:solidFill>
                <a:latin typeface="Helvetica" panose="020B0604020202020204" pitchFamily="34" charset="0"/>
                <a:cs typeface="Helvetica" panose="020B0604020202020204" pitchFamily="34" charset="0"/>
              </a:rPr>
              <a:t>Chapter 10: Servant Leadership</a:t>
            </a:r>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33400" y="990600"/>
            <a:ext cx="8229600" cy="914400"/>
          </a:xfrm>
        </p:spPr>
        <p:txBody>
          <a:bodyPr/>
          <a:lstStyle/>
          <a:p>
            <a:pPr algn="ctr" eaLnBrk="1" hangingPunct="1"/>
            <a:r>
              <a:rPr lang="en-US" sz="3200" b="1" dirty="0" smtClean="0">
                <a:latin typeface="+mj-lt"/>
              </a:rPr>
              <a:t>Building a Theory about Servant Leadership</a:t>
            </a:r>
          </a:p>
        </p:txBody>
      </p:sp>
      <p:sp>
        <p:nvSpPr>
          <p:cNvPr id="20483" name="Rectangle 3"/>
          <p:cNvSpPr>
            <a:spLocks noGrp="1" noChangeArrowheads="1"/>
          </p:cNvSpPr>
          <p:nvPr>
            <p:ph idx="1"/>
          </p:nvPr>
        </p:nvSpPr>
        <p:spPr>
          <a:xfrm>
            <a:off x="457200" y="2286000"/>
            <a:ext cx="8229600" cy="4114800"/>
          </a:xfrm>
        </p:spPr>
        <p:txBody>
          <a:bodyPr/>
          <a:lstStyle/>
          <a:p>
            <a:pPr eaLnBrk="1" hangingPunct="1">
              <a:lnSpc>
                <a:spcPct val="90000"/>
              </a:lnSpc>
              <a:spcAft>
                <a:spcPts val="1200"/>
              </a:spcAft>
              <a:buClr>
                <a:srgbClr val="0070C0"/>
              </a:buClr>
            </a:pPr>
            <a:r>
              <a:rPr lang="en-US" sz="2800" dirty="0" smtClean="0">
                <a:latin typeface="+mn-lt"/>
              </a:rPr>
              <a:t>Greenleaf’s leadership approach – loosely defined characteristics and normative principles</a:t>
            </a:r>
          </a:p>
          <a:p>
            <a:pPr eaLnBrk="1" hangingPunct="1">
              <a:lnSpc>
                <a:spcPct val="90000"/>
              </a:lnSpc>
              <a:spcAft>
                <a:spcPts val="1200"/>
              </a:spcAft>
              <a:buClr>
                <a:srgbClr val="0070C0"/>
              </a:buClr>
            </a:pPr>
            <a:r>
              <a:rPr lang="en-US" sz="2800" dirty="0" smtClean="0">
                <a:latin typeface="+mn-lt"/>
              </a:rPr>
              <a:t>Servant leadership adopted as guiding philosophy in many organizations</a:t>
            </a:r>
          </a:p>
          <a:p>
            <a:pPr eaLnBrk="1" hangingPunct="1">
              <a:lnSpc>
                <a:spcPct val="90000"/>
              </a:lnSpc>
              <a:spcAft>
                <a:spcPts val="1200"/>
              </a:spcAft>
              <a:buClr>
                <a:srgbClr val="0070C0"/>
              </a:buClr>
            </a:pPr>
            <a:r>
              <a:rPr lang="en-US" sz="2800" dirty="0" smtClean="0">
                <a:latin typeface="+mn-lt"/>
              </a:rPr>
              <a:t>Recent models of SL developed using multiple variables</a:t>
            </a:r>
          </a:p>
          <a:p>
            <a:pPr lvl="1" eaLnBrk="1" hangingPunct="1">
              <a:lnSpc>
                <a:spcPct val="90000"/>
              </a:lnSpc>
              <a:spcAft>
                <a:spcPts val="1200"/>
              </a:spcAft>
              <a:buClr>
                <a:srgbClr val="0070C0"/>
              </a:buClr>
            </a:pPr>
            <a:r>
              <a:rPr lang="en-US" sz="2400" dirty="0" smtClean="0">
                <a:latin typeface="+mn-lt"/>
              </a:rPr>
              <a:t> </a:t>
            </a:r>
            <a:r>
              <a:rPr lang="en-US" sz="2000" dirty="0" smtClean="0">
                <a:solidFill>
                  <a:schemeClr val="tx1"/>
                </a:solidFill>
                <a:latin typeface="+mn-lt"/>
              </a:rPr>
              <a:t>Russell and Stone (2002)</a:t>
            </a:r>
          </a:p>
          <a:p>
            <a:pPr lvl="1" eaLnBrk="1" hangingPunct="1">
              <a:lnSpc>
                <a:spcPct val="90000"/>
              </a:lnSpc>
              <a:spcAft>
                <a:spcPts val="1200"/>
              </a:spcAft>
              <a:buClr>
                <a:srgbClr val="0070C0"/>
              </a:buClr>
            </a:pPr>
            <a:r>
              <a:rPr lang="en-US" sz="2000" dirty="0" smtClean="0">
                <a:latin typeface="+mn-lt"/>
              </a:rPr>
              <a:t> </a:t>
            </a:r>
            <a:r>
              <a:rPr lang="en-US" sz="2000" dirty="0" smtClean="0">
                <a:solidFill>
                  <a:schemeClr val="tx1"/>
                </a:solidFill>
                <a:latin typeface="+mn-lt"/>
              </a:rPr>
              <a:t>Patterson (2003)</a:t>
            </a:r>
          </a:p>
          <a:p>
            <a:pPr eaLnBrk="1" hangingPunct="1">
              <a:lnSpc>
                <a:spcPct val="90000"/>
              </a:lnSpc>
              <a:buFont typeface="Wingdings" pitchFamily="2" charset="2"/>
              <a:buNone/>
            </a:pPr>
            <a:endParaRPr lang="en-US" sz="2400" dirty="0" smtClean="0"/>
          </a:p>
          <a:p>
            <a:pPr eaLnBrk="1" hangingPunct="1">
              <a:lnSpc>
                <a:spcPct val="90000"/>
              </a:lnSpc>
              <a:buFont typeface="Wingdings" pitchFamily="2" charset="2"/>
              <a:buNone/>
            </a:pPr>
            <a:endParaRPr lang="en-US" dirty="0" smtClean="0"/>
          </a:p>
        </p:txBody>
      </p:sp>
      <p:sp>
        <p:nvSpPr>
          <p:cNvPr id="6"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81137"/>
            <a:ext cx="1619250" cy="3762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1447800"/>
            <a:ext cx="1724025" cy="421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4050" y="3505200"/>
            <a:ext cx="196215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1447800"/>
            <a:ext cx="1819275" cy="2038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1428750"/>
            <a:ext cx="1809750" cy="344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77100" y="1514475"/>
            <a:ext cx="1714500" cy="2676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0150" y="838200"/>
            <a:ext cx="700087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800" y="6553200"/>
            <a:ext cx="8686800" cy="22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62" y="838200"/>
            <a:ext cx="8491538" cy="49623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423862" y="6105436"/>
            <a:ext cx="8720138" cy="600164"/>
          </a:xfrm>
          <a:prstGeom prst="rect">
            <a:avLst/>
          </a:prstGeom>
        </p:spPr>
        <p:txBody>
          <a:bodyPr wrap="square">
            <a:spAutoFit/>
          </a:bodyPr>
          <a:lstStyle/>
          <a:p>
            <a:r>
              <a:rPr lang="en-US" sz="1100" dirty="0"/>
              <a:t>SOURCE: Adapted from </a:t>
            </a:r>
            <a:r>
              <a:rPr lang="en-US" sz="1100" dirty="0" err="1"/>
              <a:t>Liden</a:t>
            </a:r>
            <a:r>
              <a:rPr lang="en-US" sz="1100" dirty="0"/>
              <a:t>, R. C., </a:t>
            </a:r>
            <a:r>
              <a:rPr lang="en-US" sz="1100" dirty="0" err="1"/>
              <a:t>Panaccio</a:t>
            </a:r>
            <a:r>
              <a:rPr lang="en-US" sz="1100" dirty="0"/>
              <a:t>, A., Hu, J., &amp; </a:t>
            </a:r>
            <a:r>
              <a:rPr lang="en-US" sz="1100" dirty="0" err="1"/>
              <a:t>Meuser</a:t>
            </a:r>
            <a:r>
              <a:rPr lang="en-US" sz="1100" dirty="0"/>
              <a:t>, J. D. (2014). Servant leadership: Antecedents, consequences, and contextual moderators. In D. V. Day (Ed.), </a:t>
            </a:r>
            <a:r>
              <a:rPr lang="en-US" sz="1100" i="1" dirty="0"/>
              <a:t>The Oxford handbook of leadership and organizations. </a:t>
            </a:r>
            <a:r>
              <a:rPr lang="en-US" sz="1100" dirty="0"/>
              <a:t>Oxford, England: Oxford University Press; and van </a:t>
            </a:r>
            <a:r>
              <a:rPr lang="en-US" sz="1100" dirty="0" err="1"/>
              <a:t>Dierendonck</a:t>
            </a:r>
            <a:r>
              <a:rPr lang="en-US" sz="1100" dirty="0"/>
              <a:t>, D. (2011). Servant leadership: A review and syntheses. </a:t>
            </a:r>
            <a:r>
              <a:rPr lang="en-US" sz="1100" i="1" dirty="0"/>
              <a:t>Journal of Management, 37</a:t>
            </a:r>
            <a:r>
              <a:rPr lang="en-US" sz="1100" dirty="0"/>
              <a:t>(4), 1228–1261.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09600" y="1066800"/>
            <a:ext cx="8534400" cy="533400"/>
          </a:xfrm>
        </p:spPr>
        <p:txBody>
          <a:bodyPr/>
          <a:lstStyle/>
          <a:p>
            <a:pPr algn="ctr" eaLnBrk="1" hangingPunct="1"/>
            <a:r>
              <a:rPr lang="en-US" altLang="zh-TW" sz="3200" b="1" dirty="0" smtClean="0">
                <a:latin typeface="+mj-lt"/>
              </a:rPr>
              <a:t>Model of Servant Leadership  </a:t>
            </a:r>
            <a:br>
              <a:rPr lang="en-US" altLang="zh-TW" sz="3200" b="1" dirty="0" smtClean="0">
                <a:latin typeface="+mj-lt"/>
              </a:rPr>
            </a:br>
            <a:r>
              <a:rPr lang="en-US" altLang="zh-TW" sz="2800" b="1" dirty="0" smtClean="0">
                <a:latin typeface="+mj-lt"/>
              </a:rPr>
              <a:t>(</a:t>
            </a:r>
            <a:r>
              <a:rPr lang="en-US" altLang="zh-TW" sz="2800" b="1" dirty="0" err="1" smtClean="0">
                <a:latin typeface="+mj-lt"/>
              </a:rPr>
              <a:t>Liden</a:t>
            </a:r>
            <a:r>
              <a:rPr lang="en-US" altLang="zh-TW" sz="2800" b="1" dirty="0" smtClean="0">
                <a:latin typeface="+mj-lt"/>
              </a:rPr>
              <a:t> et al., 2008)</a:t>
            </a:r>
          </a:p>
        </p:txBody>
      </p:sp>
      <p:sp>
        <p:nvSpPr>
          <p:cNvPr id="23555" name="Rectangle 3"/>
          <p:cNvSpPr>
            <a:spLocks noGrp="1" noChangeArrowheads="1"/>
          </p:cNvSpPr>
          <p:nvPr>
            <p:ph idx="1"/>
          </p:nvPr>
        </p:nvSpPr>
        <p:spPr>
          <a:xfrm>
            <a:off x="381000" y="2133600"/>
            <a:ext cx="8610600" cy="4114800"/>
          </a:xfrm>
        </p:spPr>
        <p:txBody>
          <a:bodyPr/>
          <a:lstStyle/>
          <a:p>
            <a:pPr eaLnBrk="1" hangingPunct="1">
              <a:spcBef>
                <a:spcPct val="0"/>
              </a:spcBef>
              <a:buClr>
                <a:srgbClr val="0070C0"/>
              </a:buClr>
              <a:buSzPct val="100000"/>
            </a:pPr>
            <a:r>
              <a:rPr lang="en-US" sz="2800" dirty="0" smtClean="0">
                <a:latin typeface="+mn-lt"/>
              </a:rPr>
              <a:t>Antecedent Conditions (3)</a:t>
            </a:r>
            <a:endParaRPr lang="en-US" sz="2800" i="1" dirty="0" smtClean="0">
              <a:latin typeface="+mn-lt"/>
            </a:endParaRPr>
          </a:p>
          <a:p>
            <a:pPr lvl="1" eaLnBrk="1" hangingPunct="1">
              <a:spcBef>
                <a:spcPct val="0"/>
              </a:spcBef>
              <a:buClr>
                <a:srgbClr val="0070C0"/>
              </a:buClr>
              <a:buSzPct val="80000"/>
            </a:pPr>
            <a:r>
              <a:rPr lang="en-US" sz="2400" dirty="0" smtClean="0">
                <a:solidFill>
                  <a:schemeClr val="tx1"/>
                </a:solidFill>
              </a:rPr>
              <a:t>Context and culture</a:t>
            </a:r>
          </a:p>
          <a:p>
            <a:pPr lvl="2" eaLnBrk="1" hangingPunct="1">
              <a:spcBef>
                <a:spcPct val="0"/>
              </a:spcBef>
              <a:buClr>
                <a:srgbClr val="0070C0"/>
              </a:buClr>
            </a:pPr>
            <a:r>
              <a:rPr lang="en-US" sz="2000" dirty="0" smtClean="0">
                <a:solidFill>
                  <a:schemeClr val="tx1"/>
                </a:solidFill>
              </a:rPr>
              <a:t>Organizational context</a:t>
            </a:r>
          </a:p>
          <a:p>
            <a:pPr lvl="2" eaLnBrk="1" hangingPunct="1">
              <a:spcBef>
                <a:spcPct val="0"/>
              </a:spcBef>
              <a:buClr>
                <a:srgbClr val="0070C0"/>
              </a:buClr>
            </a:pPr>
            <a:r>
              <a:rPr lang="en-US" sz="2000" dirty="0" smtClean="0">
                <a:solidFill>
                  <a:schemeClr val="tx1"/>
                </a:solidFill>
              </a:rPr>
              <a:t>Dimensions of culture (e.g., power distance)</a:t>
            </a:r>
          </a:p>
          <a:p>
            <a:pPr lvl="1" eaLnBrk="1" hangingPunct="1">
              <a:spcBef>
                <a:spcPct val="0"/>
              </a:spcBef>
              <a:buClr>
                <a:srgbClr val="0070C0"/>
              </a:buClr>
              <a:buSzPct val="80000"/>
            </a:pPr>
            <a:r>
              <a:rPr lang="en-US" sz="2400" dirty="0" smtClean="0">
                <a:solidFill>
                  <a:schemeClr val="tx1"/>
                </a:solidFill>
              </a:rPr>
              <a:t>Leader attributes </a:t>
            </a:r>
          </a:p>
          <a:p>
            <a:pPr lvl="2" eaLnBrk="1" hangingPunct="1">
              <a:spcBef>
                <a:spcPct val="0"/>
              </a:spcBef>
              <a:buClr>
                <a:srgbClr val="0070C0"/>
              </a:buClr>
            </a:pPr>
            <a:r>
              <a:rPr lang="en-US" sz="2000" dirty="0" smtClean="0">
                <a:solidFill>
                  <a:schemeClr val="tx1"/>
                </a:solidFill>
              </a:rPr>
              <a:t>Traits interact with ability to engage in servant leadership (e.g., moral development, emotional intelligence)</a:t>
            </a:r>
          </a:p>
          <a:p>
            <a:pPr lvl="1" eaLnBrk="1" hangingPunct="1">
              <a:spcBef>
                <a:spcPct val="0"/>
              </a:spcBef>
              <a:buClr>
                <a:srgbClr val="0070C0"/>
              </a:buClr>
              <a:buSzPct val="80000"/>
            </a:pPr>
            <a:r>
              <a:rPr lang="en-US" sz="2400" dirty="0" smtClean="0">
                <a:solidFill>
                  <a:schemeClr val="tx1"/>
                </a:solidFill>
              </a:rPr>
              <a:t>Follower receptivity</a:t>
            </a:r>
          </a:p>
          <a:p>
            <a:pPr lvl="2" eaLnBrk="1" hangingPunct="1">
              <a:spcBef>
                <a:spcPct val="0"/>
              </a:spcBef>
              <a:buClr>
                <a:srgbClr val="0070C0"/>
              </a:buClr>
            </a:pPr>
            <a:r>
              <a:rPr lang="en-US" sz="2000" dirty="0" smtClean="0">
                <a:solidFill>
                  <a:schemeClr val="tx1"/>
                </a:solidFill>
              </a:rPr>
              <a:t>Some subordinates do not want to work with servant leaders</a:t>
            </a:r>
          </a:p>
          <a:p>
            <a:pPr lvl="2" eaLnBrk="1" hangingPunct="1">
              <a:spcBef>
                <a:spcPct val="0"/>
              </a:spcBef>
              <a:buClr>
                <a:srgbClr val="0070C0"/>
              </a:buClr>
            </a:pPr>
            <a:r>
              <a:rPr lang="en-US" sz="2000" dirty="0" smtClean="0">
                <a:solidFill>
                  <a:schemeClr val="tx1"/>
                </a:solidFill>
              </a:rPr>
              <a:t>When matched with followers who desire it, servant leadership has a positive impact on performance and organizational citizenship behavior</a:t>
            </a:r>
          </a:p>
        </p:txBody>
      </p:sp>
      <p:sp>
        <p:nvSpPr>
          <p:cNvPr id="6"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381000" y="1828800"/>
            <a:ext cx="8534400" cy="4572000"/>
          </a:xfrm>
        </p:spPr>
        <p:txBody>
          <a:bodyPr/>
          <a:lstStyle/>
          <a:p>
            <a:pPr eaLnBrk="1" hangingPunct="1">
              <a:spcAft>
                <a:spcPct val="20000"/>
              </a:spcAft>
              <a:buClr>
                <a:srgbClr val="0070C0"/>
              </a:buClr>
              <a:buSzPct val="100000"/>
            </a:pPr>
            <a:r>
              <a:rPr lang="en-US" sz="2800" dirty="0" smtClean="0">
                <a:latin typeface="+mn-lt"/>
              </a:rPr>
              <a:t>Servant Leader Behaviors (7)</a:t>
            </a:r>
            <a:endParaRPr lang="en-US" sz="2800" i="1" dirty="0" smtClean="0">
              <a:latin typeface="+mn-lt"/>
            </a:endParaRPr>
          </a:p>
          <a:p>
            <a:pPr lvl="1" eaLnBrk="1" hangingPunct="1">
              <a:spcAft>
                <a:spcPct val="20000"/>
              </a:spcAft>
              <a:buClr>
                <a:srgbClr val="0070C0"/>
              </a:buClr>
            </a:pPr>
            <a:r>
              <a:rPr lang="en-US" sz="2400" dirty="0" smtClean="0">
                <a:solidFill>
                  <a:schemeClr val="tx1"/>
                </a:solidFill>
              </a:rPr>
              <a:t>Conceptualizing</a:t>
            </a:r>
          </a:p>
          <a:p>
            <a:pPr lvl="2" eaLnBrk="1" hangingPunct="1">
              <a:spcAft>
                <a:spcPct val="20000"/>
              </a:spcAft>
              <a:buClr>
                <a:srgbClr val="0070C0"/>
              </a:buClr>
            </a:pPr>
            <a:r>
              <a:rPr lang="en-US" sz="2000" dirty="0" smtClean="0">
                <a:solidFill>
                  <a:schemeClr val="tx1"/>
                </a:solidFill>
              </a:rPr>
              <a:t>Thorough understanding of the organization</a:t>
            </a:r>
          </a:p>
          <a:p>
            <a:pPr lvl="2" eaLnBrk="1" hangingPunct="1">
              <a:spcAft>
                <a:spcPct val="20000"/>
              </a:spcAft>
              <a:buClr>
                <a:srgbClr val="0070C0"/>
              </a:buClr>
            </a:pPr>
            <a:r>
              <a:rPr lang="en-US" sz="2000" dirty="0" smtClean="0">
                <a:solidFill>
                  <a:schemeClr val="tx1"/>
                </a:solidFill>
              </a:rPr>
              <a:t>Ex. Senior nursing supervisor in emergency room</a:t>
            </a:r>
          </a:p>
          <a:p>
            <a:pPr lvl="1" eaLnBrk="1" hangingPunct="1">
              <a:spcAft>
                <a:spcPct val="20000"/>
              </a:spcAft>
              <a:buClr>
                <a:srgbClr val="0070C0"/>
              </a:buClr>
            </a:pPr>
            <a:r>
              <a:rPr lang="en-US" sz="2400" dirty="0" smtClean="0">
                <a:solidFill>
                  <a:schemeClr val="tx1"/>
                </a:solidFill>
              </a:rPr>
              <a:t>Emotional healing</a:t>
            </a:r>
          </a:p>
          <a:p>
            <a:pPr lvl="2" eaLnBrk="1" hangingPunct="1">
              <a:spcAft>
                <a:spcPct val="20000"/>
              </a:spcAft>
              <a:buClr>
                <a:srgbClr val="0070C0"/>
              </a:buClr>
            </a:pPr>
            <a:r>
              <a:rPr lang="en-US" sz="2000" dirty="0" smtClean="0">
                <a:solidFill>
                  <a:schemeClr val="tx1"/>
                </a:solidFill>
              </a:rPr>
              <a:t>Recognizing others’ problems and taking the time to address them </a:t>
            </a:r>
          </a:p>
          <a:p>
            <a:pPr lvl="2" eaLnBrk="1" hangingPunct="1">
              <a:spcAft>
                <a:spcPct val="20000"/>
              </a:spcAft>
              <a:buClr>
                <a:srgbClr val="0070C0"/>
              </a:buClr>
            </a:pPr>
            <a:r>
              <a:rPr lang="en-US" sz="2000" dirty="0" smtClean="0">
                <a:solidFill>
                  <a:schemeClr val="tx1"/>
                </a:solidFill>
              </a:rPr>
              <a:t>Ex. Hospice priest on Chicago’s south side</a:t>
            </a:r>
          </a:p>
          <a:p>
            <a:pPr lvl="1" eaLnBrk="1" hangingPunct="1">
              <a:spcAft>
                <a:spcPct val="20000"/>
              </a:spcAft>
              <a:buClr>
                <a:srgbClr val="0070C0"/>
              </a:buClr>
            </a:pPr>
            <a:r>
              <a:rPr lang="en-US" sz="2400" dirty="0" smtClean="0">
                <a:solidFill>
                  <a:schemeClr val="tx1"/>
                </a:solidFill>
              </a:rPr>
              <a:t>Putting followers first</a:t>
            </a:r>
          </a:p>
          <a:p>
            <a:pPr lvl="2" eaLnBrk="1" hangingPunct="1">
              <a:spcAft>
                <a:spcPct val="20000"/>
              </a:spcAft>
              <a:buClr>
                <a:srgbClr val="0070C0"/>
              </a:buClr>
            </a:pPr>
            <a:r>
              <a:rPr lang="en-US" sz="2000" dirty="0" smtClean="0">
                <a:solidFill>
                  <a:schemeClr val="tx1"/>
                </a:solidFill>
              </a:rPr>
              <a:t>Ex. Widely published health education professor</a:t>
            </a:r>
          </a:p>
          <a:p>
            <a:pPr eaLnBrk="1" hangingPunct="1">
              <a:buFont typeface="Wingdings" pitchFamily="2" charset="2"/>
              <a:buNone/>
            </a:pPr>
            <a:endParaRPr lang="en-US" sz="2800" dirty="0" smtClean="0"/>
          </a:p>
        </p:txBody>
      </p:sp>
      <p:sp>
        <p:nvSpPr>
          <p:cNvPr id="7" name="Rectangle 2"/>
          <p:cNvSpPr>
            <a:spLocks noGrp="1" noChangeArrowheads="1"/>
          </p:cNvSpPr>
          <p:nvPr>
            <p:ph type="title"/>
          </p:nvPr>
        </p:nvSpPr>
        <p:spPr>
          <a:xfrm>
            <a:off x="609600" y="1066800"/>
            <a:ext cx="8534400" cy="533400"/>
          </a:xfrm>
        </p:spPr>
        <p:txBody>
          <a:bodyPr/>
          <a:lstStyle/>
          <a:p>
            <a:pPr algn="ctr" eaLnBrk="1" hangingPunct="1"/>
            <a:r>
              <a:rPr lang="en-US" altLang="zh-TW" sz="3200" b="1" dirty="0" smtClean="0">
                <a:latin typeface="+mj-lt"/>
              </a:rPr>
              <a:t>Model of Servant Leadership  </a:t>
            </a:r>
            <a:br>
              <a:rPr lang="en-US" altLang="zh-TW" sz="3200" b="1" dirty="0" smtClean="0">
                <a:latin typeface="+mj-lt"/>
              </a:rPr>
            </a:br>
            <a:r>
              <a:rPr lang="en-US" altLang="zh-TW" sz="2800" b="1" dirty="0" smtClean="0">
                <a:latin typeface="+mj-lt"/>
              </a:rPr>
              <a:t>(</a:t>
            </a:r>
            <a:r>
              <a:rPr lang="en-US" altLang="zh-TW" sz="2800" b="1" dirty="0" err="1" smtClean="0">
                <a:latin typeface="+mj-lt"/>
              </a:rPr>
              <a:t>Liden</a:t>
            </a:r>
            <a:r>
              <a:rPr lang="en-US" altLang="zh-TW" sz="2800" b="1" dirty="0" smtClean="0">
                <a:latin typeface="+mj-lt"/>
              </a:rPr>
              <a:t> et al., 2008)</a:t>
            </a:r>
          </a:p>
        </p:txBody>
      </p:sp>
      <p:sp>
        <p:nvSpPr>
          <p:cNvPr id="8"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76200" y="2209800"/>
            <a:ext cx="6705600" cy="3962400"/>
          </a:xfrm>
        </p:spPr>
        <p:txBody>
          <a:bodyPr/>
          <a:lstStyle/>
          <a:p>
            <a:pPr lvl="1" eaLnBrk="1" hangingPunct="1">
              <a:lnSpc>
                <a:spcPct val="90000"/>
              </a:lnSpc>
              <a:spcAft>
                <a:spcPct val="20000"/>
              </a:spcAft>
              <a:buClr>
                <a:srgbClr val="0070C0"/>
              </a:buClr>
            </a:pPr>
            <a:r>
              <a:rPr lang="en-US" sz="2400" dirty="0" smtClean="0">
                <a:solidFill>
                  <a:schemeClr val="tx1"/>
                </a:solidFill>
              </a:rPr>
              <a:t>Helping followers grow and succeed</a:t>
            </a:r>
          </a:p>
          <a:p>
            <a:pPr lvl="2" eaLnBrk="1" hangingPunct="1">
              <a:lnSpc>
                <a:spcPct val="90000"/>
              </a:lnSpc>
              <a:spcAft>
                <a:spcPct val="20000"/>
              </a:spcAft>
              <a:buClr>
                <a:srgbClr val="0070C0"/>
              </a:buClr>
            </a:pPr>
            <a:r>
              <a:rPr lang="en-US" sz="1800" dirty="0" smtClean="0">
                <a:solidFill>
                  <a:schemeClr val="tx1"/>
                </a:solidFill>
              </a:rPr>
              <a:t>Knowing followers’ professional or personal goals</a:t>
            </a:r>
          </a:p>
          <a:p>
            <a:pPr lvl="2" eaLnBrk="1" hangingPunct="1">
              <a:lnSpc>
                <a:spcPct val="90000"/>
              </a:lnSpc>
              <a:spcAft>
                <a:spcPct val="20000"/>
              </a:spcAft>
              <a:buClr>
                <a:srgbClr val="0070C0"/>
              </a:buClr>
            </a:pPr>
            <a:r>
              <a:rPr lang="en-US" sz="1800" dirty="0" smtClean="0">
                <a:solidFill>
                  <a:schemeClr val="tx1"/>
                </a:solidFill>
              </a:rPr>
              <a:t>Ex. High school music teacher</a:t>
            </a:r>
          </a:p>
          <a:p>
            <a:pPr lvl="1" eaLnBrk="1" hangingPunct="1">
              <a:lnSpc>
                <a:spcPct val="90000"/>
              </a:lnSpc>
              <a:spcAft>
                <a:spcPct val="20000"/>
              </a:spcAft>
              <a:buClr>
                <a:srgbClr val="0070C0"/>
              </a:buClr>
            </a:pPr>
            <a:r>
              <a:rPr lang="en-US" sz="2400" dirty="0" smtClean="0">
                <a:solidFill>
                  <a:schemeClr val="tx1"/>
                </a:solidFill>
              </a:rPr>
              <a:t>Behaving ethically</a:t>
            </a:r>
          </a:p>
          <a:p>
            <a:pPr lvl="2" eaLnBrk="1" hangingPunct="1">
              <a:lnSpc>
                <a:spcPct val="90000"/>
              </a:lnSpc>
              <a:spcAft>
                <a:spcPct val="20000"/>
              </a:spcAft>
              <a:buClr>
                <a:srgbClr val="0070C0"/>
              </a:buClr>
            </a:pPr>
            <a:r>
              <a:rPr lang="en-US" sz="1800" dirty="0" smtClean="0">
                <a:solidFill>
                  <a:schemeClr val="tx1"/>
                </a:solidFill>
              </a:rPr>
              <a:t>Doing the right thing in the right way </a:t>
            </a:r>
          </a:p>
          <a:p>
            <a:pPr lvl="2" eaLnBrk="1" hangingPunct="1">
              <a:lnSpc>
                <a:spcPct val="90000"/>
              </a:lnSpc>
              <a:spcAft>
                <a:spcPct val="20000"/>
              </a:spcAft>
              <a:buClr>
                <a:srgbClr val="0070C0"/>
              </a:buClr>
            </a:pPr>
            <a:r>
              <a:rPr lang="en-US" sz="1800" dirty="0" smtClean="0">
                <a:solidFill>
                  <a:schemeClr val="tx1"/>
                </a:solidFill>
              </a:rPr>
              <a:t>Ex. CEO and leaked document from rival company</a:t>
            </a:r>
          </a:p>
          <a:p>
            <a:pPr lvl="1" eaLnBrk="1" hangingPunct="1">
              <a:lnSpc>
                <a:spcPct val="90000"/>
              </a:lnSpc>
              <a:spcAft>
                <a:spcPct val="20000"/>
              </a:spcAft>
              <a:buClr>
                <a:srgbClr val="0070C0"/>
              </a:buClr>
            </a:pPr>
            <a:r>
              <a:rPr lang="en-US" sz="2400" dirty="0" smtClean="0">
                <a:solidFill>
                  <a:schemeClr val="tx1"/>
                </a:solidFill>
              </a:rPr>
              <a:t>Empowering</a:t>
            </a:r>
          </a:p>
          <a:p>
            <a:pPr lvl="2" eaLnBrk="1" hangingPunct="1">
              <a:lnSpc>
                <a:spcPct val="90000"/>
              </a:lnSpc>
              <a:spcAft>
                <a:spcPct val="20000"/>
              </a:spcAft>
              <a:buClr>
                <a:srgbClr val="0070C0"/>
              </a:buClr>
            </a:pPr>
            <a:r>
              <a:rPr lang="en-US" sz="1800" dirty="0" smtClean="0">
                <a:solidFill>
                  <a:schemeClr val="tx1"/>
                </a:solidFill>
              </a:rPr>
              <a:t>Allowing followers the freedom to be independent, make decisions on their own, and be self-sufficient</a:t>
            </a:r>
          </a:p>
          <a:p>
            <a:pPr lvl="2" eaLnBrk="1" hangingPunct="1">
              <a:lnSpc>
                <a:spcPct val="90000"/>
              </a:lnSpc>
              <a:spcAft>
                <a:spcPct val="20000"/>
              </a:spcAft>
              <a:buClr>
                <a:srgbClr val="0070C0"/>
              </a:buClr>
            </a:pPr>
            <a:r>
              <a:rPr lang="en-US" sz="1800" dirty="0" smtClean="0">
                <a:solidFill>
                  <a:schemeClr val="tx1"/>
                </a:solidFill>
              </a:rPr>
              <a:t>Ex. College professor with TAs</a:t>
            </a:r>
          </a:p>
          <a:p>
            <a:pPr eaLnBrk="1" hangingPunct="1">
              <a:lnSpc>
                <a:spcPct val="90000"/>
              </a:lnSpc>
            </a:pPr>
            <a:endParaRPr lang="en-US" sz="2800" dirty="0" smtClean="0"/>
          </a:p>
        </p:txBody>
      </p:sp>
      <p:sp>
        <p:nvSpPr>
          <p:cNvPr id="7" name="Rectangle 2"/>
          <p:cNvSpPr>
            <a:spLocks noGrp="1" noChangeArrowheads="1"/>
          </p:cNvSpPr>
          <p:nvPr>
            <p:ph type="title"/>
          </p:nvPr>
        </p:nvSpPr>
        <p:spPr>
          <a:xfrm>
            <a:off x="609600" y="1066800"/>
            <a:ext cx="8534400" cy="533400"/>
          </a:xfrm>
        </p:spPr>
        <p:txBody>
          <a:bodyPr/>
          <a:lstStyle/>
          <a:p>
            <a:pPr algn="ctr" eaLnBrk="1" hangingPunct="1"/>
            <a:r>
              <a:rPr lang="en-US" altLang="zh-TW" sz="3200" b="1" dirty="0" smtClean="0">
                <a:latin typeface="+mj-lt"/>
              </a:rPr>
              <a:t>Model of Servant Leadership  </a:t>
            </a:r>
            <a:br>
              <a:rPr lang="en-US" altLang="zh-TW" sz="3200" b="1" dirty="0" smtClean="0">
                <a:latin typeface="+mj-lt"/>
              </a:rPr>
            </a:br>
            <a:r>
              <a:rPr lang="en-US" altLang="zh-TW" sz="2800" b="1" dirty="0" smtClean="0">
                <a:latin typeface="+mj-lt"/>
              </a:rPr>
              <a:t>(</a:t>
            </a:r>
            <a:r>
              <a:rPr lang="en-US" altLang="zh-TW" sz="2800" b="1" dirty="0" err="1" smtClean="0">
                <a:latin typeface="+mj-lt"/>
              </a:rPr>
              <a:t>Liden</a:t>
            </a:r>
            <a:r>
              <a:rPr lang="en-US" altLang="zh-TW" sz="2800" b="1" dirty="0" smtClean="0">
                <a:latin typeface="+mj-lt"/>
              </a:rPr>
              <a:t> et al., 2008)</a:t>
            </a:r>
          </a:p>
        </p:txBody>
      </p:sp>
      <p:sp>
        <p:nvSpPr>
          <p:cNvPr id="8"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76200" y="2514600"/>
            <a:ext cx="8229600" cy="2590800"/>
          </a:xfrm>
        </p:spPr>
        <p:txBody>
          <a:bodyPr/>
          <a:lstStyle/>
          <a:p>
            <a:pPr lvl="1" eaLnBrk="1" hangingPunct="1">
              <a:spcAft>
                <a:spcPts val="1800"/>
              </a:spcAft>
              <a:buClr>
                <a:srgbClr val="0070C0"/>
              </a:buClr>
            </a:pPr>
            <a:r>
              <a:rPr lang="en-US" sz="2400" dirty="0" smtClean="0">
                <a:solidFill>
                  <a:schemeClr val="tx1"/>
                </a:solidFill>
                <a:ea typeface="Calibri" pitchFamily="34" charset="0"/>
                <a:cs typeface="Calibri" pitchFamily="34" charset="0"/>
              </a:rPr>
              <a:t>Creating value for the community</a:t>
            </a:r>
          </a:p>
          <a:p>
            <a:pPr lvl="2" eaLnBrk="1" hangingPunct="1">
              <a:spcAft>
                <a:spcPts val="1800"/>
              </a:spcAft>
              <a:buClr>
                <a:srgbClr val="0070C0"/>
              </a:buClr>
            </a:pPr>
            <a:r>
              <a:rPr lang="en-US" sz="2000" dirty="0" smtClean="0">
                <a:solidFill>
                  <a:schemeClr val="tx1"/>
                </a:solidFill>
                <a:ea typeface="Calibri" pitchFamily="34" charset="0"/>
                <a:cs typeface="Calibri" pitchFamily="34" charset="0"/>
              </a:rPr>
              <a:t>Intentionally giving back to the community</a:t>
            </a:r>
          </a:p>
          <a:p>
            <a:pPr lvl="2" eaLnBrk="1" hangingPunct="1">
              <a:spcAft>
                <a:spcPts val="1800"/>
              </a:spcAft>
              <a:buClr>
                <a:srgbClr val="0070C0"/>
              </a:buClr>
            </a:pPr>
            <a:r>
              <a:rPr lang="en-US" sz="2000" dirty="0" smtClean="0">
                <a:solidFill>
                  <a:schemeClr val="tx1"/>
                </a:solidFill>
                <a:ea typeface="Calibri" pitchFamily="34" charset="0"/>
                <a:cs typeface="Calibri" pitchFamily="34" charset="0"/>
              </a:rPr>
              <a:t>Encouraging followers to volunteer for community service</a:t>
            </a:r>
          </a:p>
          <a:p>
            <a:pPr lvl="2" eaLnBrk="1" hangingPunct="1">
              <a:spcAft>
                <a:spcPts val="1800"/>
              </a:spcAft>
              <a:buClr>
                <a:srgbClr val="0070C0"/>
              </a:buClr>
            </a:pPr>
            <a:r>
              <a:rPr lang="en-US" sz="2000" dirty="0" smtClean="0">
                <a:solidFill>
                  <a:schemeClr val="tx1"/>
                </a:solidFill>
                <a:ea typeface="Calibri" pitchFamily="34" charset="0"/>
                <a:cs typeface="Calibri" pitchFamily="34" charset="0"/>
              </a:rPr>
              <a:t>Ex. Principal of alternative high school</a:t>
            </a:r>
          </a:p>
          <a:p>
            <a:pPr lvl="1" eaLnBrk="1" hangingPunct="1">
              <a:spcAft>
                <a:spcPct val="20000"/>
              </a:spcAft>
              <a:buFontTx/>
              <a:buNone/>
            </a:pPr>
            <a:endParaRPr lang="en-US" dirty="0" smtClean="0"/>
          </a:p>
          <a:p>
            <a:pPr eaLnBrk="1" hangingPunct="1"/>
            <a:endParaRPr lang="en-US" dirty="0" smtClean="0"/>
          </a:p>
          <a:p>
            <a:pPr eaLnBrk="1" hangingPunct="1">
              <a:buFont typeface="Wingdings" pitchFamily="2" charset="2"/>
              <a:buNone/>
            </a:pPr>
            <a:endParaRPr lang="en-US" dirty="0" smtClean="0"/>
          </a:p>
        </p:txBody>
      </p:sp>
      <p:sp>
        <p:nvSpPr>
          <p:cNvPr id="7" name="Rectangle 2"/>
          <p:cNvSpPr>
            <a:spLocks noGrp="1" noChangeArrowheads="1"/>
          </p:cNvSpPr>
          <p:nvPr>
            <p:ph type="title"/>
          </p:nvPr>
        </p:nvSpPr>
        <p:spPr>
          <a:xfrm>
            <a:off x="609600" y="1066800"/>
            <a:ext cx="8534400" cy="533400"/>
          </a:xfrm>
        </p:spPr>
        <p:txBody>
          <a:bodyPr/>
          <a:lstStyle/>
          <a:p>
            <a:pPr algn="ctr" eaLnBrk="1" hangingPunct="1"/>
            <a:r>
              <a:rPr lang="en-US" altLang="zh-TW" sz="3200" b="1" dirty="0" smtClean="0">
                <a:latin typeface="+mj-lt"/>
              </a:rPr>
              <a:t>Model of Servant Leadership  </a:t>
            </a:r>
            <a:br>
              <a:rPr lang="en-US" altLang="zh-TW" sz="3200" b="1" dirty="0" smtClean="0">
                <a:latin typeface="+mj-lt"/>
              </a:rPr>
            </a:br>
            <a:r>
              <a:rPr lang="en-US" altLang="zh-TW" sz="2800" b="1" dirty="0" smtClean="0">
                <a:latin typeface="+mj-lt"/>
              </a:rPr>
              <a:t>(</a:t>
            </a:r>
            <a:r>
              <a:rPr lang="en-US" altLang="zh-TW" sz="2800" b="1" dirty="0" err="1" smtClean="0">
                <a:latin typeface="+mj-lt"/>
              </a:rPr>
              <a:t>Liden</a:t>
            </a:r>
            <a:r>
              <a:rPr lang="en-US" altLang="zh-TW" sz="2800" b="1" dirty="0" smtClean="0">
                <a:latin typeface="+mj-lt"/>
              </a:rPr>
              <a:t> et al., 2008)</a:t>
            </a:r>
          </a:p>
        </p:txBody>
      </p:sp>
      <p:sp>
        <p:nvSpPr>
          <p:cNvPr id="8"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304800" y="2057400"/>
            <a:ext cx="8534400" cy="4038600"/>
          </a:xfrm>
        </p:spPr>
        <p:txBody>
          <a:bodyPr/>
          <a:lstStyle/>
          <a:p>
            <a:pPr eaLnBrk="1" hangingPunct="1">
              <a:lnSpc>
                <a:spcPct val="80000"/>
              </a:lnSpc>
              <a:buClr>
                <a:srgbClr val="0070C0"/>
              </a:buClr>
            </a:pPr>
            <a:r>
              <a:rPr lang="en-US" sz="2400" b="1" dirty="0" smtClean="0">
                <a:latin typeface="+mn-lt"/>
                <a:ea typeface="Calibri" pitchFamily="34" charset="0"/>
                <a:cs typeface="Calibri" pitchFamily="34" charset="0"/>
              </a:rPr>
              <a:t>Outcomes (3)</a:t>
            </a:r>
          </a:p>
          <a:p>
            <a:pPr lvl="1" eaLnBrk="1" hangingPunct="1">
              <a:lnSpc>
                <a:spcPct val="80000"/>
              </a:lnSpc>
              <a:buClr>
                <a:srgbClr val="0070C0"/>
              </a:buClr>
              <a:buFontTx/>
              <a:buChar char="-"/>
            </a:pPr>
            <a:r>
              <a:rPr lang="en-US" sz="2000" b="1" dirty="0" smtClean="0">
                <a:solidFill>
                  <a:schemeClr val="tx1"/>
                </a:solidFill>
                <a:ea typeface="Calibri" pitchFamily="34" charset="0"/>
                <a:cs typeface="Calibri" pitchFamily="34" charset="0"/>
              </a:rPr>
              <a:t>Follower performance and growth</a:t>
            </a:r>
          </a:p>
          <a:p>
            <a:pPr lvl="2" eaLnBrk="1" hangingPunct="1">
              <a:lnSpc>
                <a:spcPct val="80000"/>
              </a:lnSpc>
              <a:spcAft>
                <a:spcPct val="20000"/>
              </a:spcAft>
              <a:buClr>
                <a:srgbClr val="0070C0"/>
              </a:buClr>
            </a:pPr>
            <a:r>
              <a:rPr lang="en-US" sz="1800" dirty="0" smtClean="0">
                <a:solidFill>
                  <a:schemeClr val="tx1"/>
                </a:solidFill>
                <a:ea typeface="Calibri" pitchFamily="34" charset="0"/>
                <a:cs typeface="Calibri" pitchFamily="34" charset="0"/>
              </a:rPr>
              <a:t>Recognizing followers’ contributions and helping them realize their human potential</a:t>
            </a:r>
          </a:p>
          <a:p>
            <a:pPr lvl="2" eaLnBrk="1" hangingPunct="1">
              <a:lnSpc>
                <a:spcPct val="80000"/>
              </a:lnSpc>
              <a:spcAft>
                <a:spcPct val="20000"/>
              </a:spcAft>
              <a:buClr>
                <a:srgbClr val="0070C0"/>
              </a:buClr>
            </a:pPr>
            <a:r>
              <a:rPr lang="en-US" sz="1800" dirty="0" smtClean="0">
                <a:solidFill>
                  <a:schemeClr val="tx1"/>
                </a:solidFill>
                <a:ea typeface="Calibri" pitchFamily="34" charset="0"/>
                <a:cs typeface="Calibri" pitchFamily="34" charset="0"/>
              </a:rPr>
              <a:t>Favorable impact on subordinate in-role performance</a:t>
            </a:r>
          </a:p>
          <a:p>
            <a:pPr lvl="2" eaLnBrk="1" hangingPunct="1">
              <a:lnSpc>
                <a:spcPct val="80000"/>
              </a:lnSpc>
              <a:spcAft>
                <a:spcPct val="20000"/>
              </a:spcAft>
              <a:buClr>
                <a:srgbClr val="0070C0"/>
              </a:buClr>
            </a:pPr>
            <a:r>
              <a:rPr lang="en-US" sz="1800" dirty="0" smtClean="0">
                <a:solidFill>
                  <a:schemeClr val="tx1"/>
                </a:solidFill>
                <a:ea typeface="Calibri" pitchFamily="34" charset="0"/>
                <a:cs typeface="Calibri" pitchFamily="34" charset="0"/>
              </a:rPr>
              <a:t>Followers themselves may become servant leaders</a:t>
            </a:r>
          </a:p>
          <a:p>
            <a:pPr lvl="1" eaLnBrk="1" hangingPunct="1">
              <a:lnSpc>
                <a:spcPct val="80000"/>
              </a:lnSpc>
              <a:buClr>
                <a:srgbClr val="0070C0"/>
              </a:buClr>
              <a:buFontTx/>
              <a:buChar char="-"/>
            </a:pPr>
            <a:r>
              <a:rPr lang="en-US" sz="2000" b="1" dirty="0" smtClean="0">
                <a:solidFill>
                  <a:schemeClr val="tx1"/>
                </a:solidFill>
                <a:ea typeface="Calibri" pitchFamily="34" charset="0"/>
                <a:cs typeface="Calibri" pitchFamily="34" charset="0"/>
              </a:rPr>
              <a:t>Organizational performance</a:t>
            </a:r>
          </a:p>
          <a:p>
            <a:pPr lvl="2" eaLnBrk="1" hangingPunct="1">
              <a:lnSpc>
                <a:spcPct val="80000"/>
              </a:lnSpc>
              <a:buClr>
                <a:srgbClr val="0070C0"/>
              </a:buClr>
            </a:pPr>
            <a:r>
              <a:rPr lang="en-US" sz="1800" dirty="0" smtClean="0">
                <a:solidFill>
                  <a:schemeClr val="tx1"/>
                </a:solidFill>
                <a:ea typeface="Calibri" pitchFamily="34" charset="0"/>
                <a:cs typeface="Calibri" pitchFamily="34" charset="0"/>
              </a:rPr>
              <a:t>Positive relationship between servant leadership and OCB</a:t>
            </a:r>
          </a:p>
          <a:p>
            <a:pPr lvl="2" eaLnBrk="1" hangingPunct="1">
              <a:lnSpc>
                <a:spcPct val="80000"/>
              </a:lnSpc>
              <a:buClr>
                <a:srgbClr val="0070C0"/>
              </a:buClr>
            </a:pPr>
            <a:r>
              <a:rPr lang="en-US" sz="1800" dirty="0" smtClean="0">
                <a:solidFill>
                  <a:schemeClr val="tx1"/>
                </a:solidFill>
                <a:ea typeface="Calibri" pitchFamily="34" charset="0"/>
                <a:cs typeface="Calibri" pitchFamily="34" charset="0"/>
              </a:rPr>
              <a:t>Team effectiveness enhanced by increasing members’ shared confidence that they could be effective</a:t>
            </a:r>
          </a:p>
          <a:p>
            <a:pPr lvl="1" eaLnBrk="1" hangingPunct="1">
              <a:lnSpc>
                <a:spcPct val="80000"/>
              </a:lnSpc>
              <a:buClr>
                <a:srgbClr val="0070C0"/>
              </a:buClr>
              <a:buFontTx/>
              <a:buChar char="-"/>
            </a:pPr>
            <a:r>
              <a:rPr lang="en-US" sz="2000" b="1" dirty="0" smtClean="0">
                <a:solidFill>
                  <a:schemeClr val="tx1"/>
                </a:solidFill>
                <a:ea typeface="Calibri" pitchFamily="34" charset="0"/>
                <a:cs typeface="Calibri" pitchFamily="34" charset="0"/>
              </a:rPr>
              <a:t>Societal impact</a:t>
            </a:r>
          </a:p>
          <a:p>
            <a:pPr lvl="2" eaLnBrk="1" hangingPunct="1">
              <a:lnSpc>
                <a:spcPct val="80000"/>
              </a:lnSpc>
              <a:spcAft>
                <a:spcPct val="20000"/>
              </a:spcAft>
              <a:buClr>
                <a:srgbClr val="0070C0"/>
              </a:buClr>
            </a:pPr>
            <a:r>
              <a:rPr lang="en-US" sz="1800" dirty="0" smtClean="0">
                <a:solidFill>
                  <a:schemeClr val="tx1"/>
                </a:solidFill>
                <a:ea typeface="Calibri" pitchFamily="34" charset="0"/>
                <a:cs typeface="Calibri" pitchFamily="34" charset="0"/>
              </a:rPr>
              <a:t>Ex. Mother Teresa and Sisters of Charity</a:t>
            </a:r>
          </a:p>
          <a:p>
            <a:pPr lvl="2" eaLnBrk="1" hangingPunct="1">
              <a:lnSpc>
                <a:spcPct val="80000"/>
              </a:lnSpc>
              <a:spcAft>
                <a:spcPct val="20000"/>
              </a:spcAft>
              <a:buClr>
                <a:srgbClr val="0070C0"/>
              </a:buClr>
            </a:pPr>
            <a:r>
              <a:rPr lang="en-US" sz="1800" dirty="0" smtClean="0">
                <a:solidFill>
                  <a:schemeClr val="tx1"/>
                </a:solidFill>
                <a:ea typeface="Calibri" pitchFamily="34" charset="0"/>
                <a:cs typeface="Calibri" pitchFamily="34" charset="0"/>
              </a:rPr>
              <a:t>Ex. Southwest Airlines</a:t>
            </a:r>
          </a:p>
          <a:p>
            <a:pPr eaLnBrk="1" hangingPunct="1">
              <a:lnSpc>
                <a:spcPct val="80000"/>
              </a:lnSpc>
              <a:buFontTx/>
              <a:buChar char="-"/>
            </a:pPr>
            <a:endParaRPr lang="en-US" sz="2000" dirty="0" smtClean="0"/>
          </a:p>
        </p:txBody>
      </p:sp>
      <p:sp>
        <p:nvSpPr>
          <p:cNvPr id="7" name="Rectangle 2"/>
          <p:cNvSpPr>
            <a:spLocks noGrp="1" noChangeArrowheads="1"/>
          </p:cNvSpPr>
          <p:nvPr>
            <p:ph type="title"/>
          </p:nvPr>
        </p:nvSpPr>
        <p:spPr>
          <a:xfrm>
            <a:off x="609600" y="1066800"/>
            <a:ext cx="8534400" cy="533400"/>
          </a:xfrm>
        </p:spPr>
        <p:txBody>
          <a:bodyPr/>
          <a:lstStyle/>
          <a:p>
            <a:pPr algn="ctr" eaLnBrk="1" hangingPunct="1"/>
            <a:r>
              <a:rPr lang="en-US" altLang="zh-TW" sz="3200" b="1" dirty="0" smtClean="0">
                <a:latin typeface="+mj-lt"/>
              </a:rPr>
              <a:t>Model of Servant Leadership  </a:t>
            </a:r>
            <a:br>
              <a:rPr lang="en-US" altLang="zh-TW" sz="3200" b="1" dirty="0" smtClean="0">
                <a:latin typeface="+mj-lt"/>
              </a:rPr>
            </a:br>
            <a:r>
              <a:rPr lang="en-US" altLang="zh-TW" sz="2800" b="1" dirty="0" smtClean="0">
                <a:latin typeface="+mj-lt"/>
              </a:rPr>
              <a:t>(</a:t>
            </a:r>
            <a:r>
              <a:rPr lang="en-US" altLang="zh-TW" sz="2800" b="1" dirty="0" err="1" smtClean="0">
                <a:latin typeface="+mj-lt"/>
              </a:rPr>
              <a:t>Liden</a:t>
            </a:r>
            <a:r>
              <a:rPr lang="en-US" altLang="zh-TW" sz="2800" b="1" dirty="0" smtClean="0">
                <a:latin typeface="+mj-lt"/>
              </a:rPr>
              <a:t> et al., 2008)</a:t>
            </a:r>
          </a:p>
        </p:txBody>
      </p:sp>
      <p:sp>
        <p:nvSpPr>
          <p:cNvPr id="8"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838200"/>
            <a:ext cx="8229600" cy="685800"/>
          </a:xfrm>
        </p:spPr>
        <p:txBody>
          <a:bodyPr/>
          <a:lstStyle/>
          <a:p>
            <a:pPr algn="ctr" eaLnBrk="1" hangingPunct="1"/>
            <a:r>
              <a:rPr lang="en-US" sz="3200" b="1" dirty="0" smtClean="0">
                <a:latin typeface="+mj-lt"/>
              </a:rPr>
              <a:t>How Does SL Work?</a:t>
            </a:r>
          </a:p>
        </p:txBody>
      </p:sp>
      <p:sp>
        <p:nvSpPr>
          <p:cNvPr id="29699" name="Rectangle 3"/>
          <p:cNvSpPr>
            <a:spLocks noGrp="1" noChangeArrowheads="1"/>
          </p:cNvSpPr>
          <p:nvPr>
            <p:ph idx="1"/>
          </p:nvPr>
        </p:nvSpPr>
        <p:spPr>
          <a:xfrm>
            <a:off x="457200" y="1905000"/>
            <a:ext cx="8229600" cy="4114800"/>
          </a:xfrm>
        </p:spPr>
        <p:txBody>
          <a:bodyPr/>
          <a:lstStyle/>
          <a:p>
            <a:pPr eaLnBrk="1" hangingPunct="1">
              <a:lnSpc>
                <a:spcPct val="90000"/>
              </a:lnSpc>
              <a:spcAft>
                <a:spcPts val="1800"/>
              </a:spcAft>
              <a:buClr>
                <a:srgbClr val="0070C0"/>
              </a:buClr>
            </a:pPr>
            <a:r>
              <a:rPr lang="en-US" sz="2400" dirty="0" smtClean="0">
                <a:latin typeface="+mn-lt"/>
              </a:rPr>
              <a:t>SL is different from many other leadership theories. </a:t>
            </a:r>
          </a:p>
          <a:p>
            <a:pPr eaLnBrk="1" hangingPunct="1">
              <a:lnSpc>
                <a:spcPct val="90000"/>
              </a:lnSpc>
              <a:spcAft>
                <a:spcPts val="1800"/>
              </a:spcAft>
              <a:buClr>
                <a:srgbClr val="0070C0"/>
              </a:buClr>
            </a:pPr>
            <a:r>
              <a:rPr lang="en-US" sz="2400" dirty="0" smtClean="0">
                <a:latin typeface="+mn-lt"/>
              </a:rPr>
              <a:t>It is concerned with putting followers first and the outcomes that are likely to emerge.</a:t>
            </a:r>
          </a:p>
          <a:p>
            <a:pPr eaLnBrk="1" hangingPunct="1">
              <a:lnSpc>
                <a:spcPct val="90000"/>
              </a:lnSpc>
              <a:spcAft>
                <a:spcPts val="1800"/>
              </a:spcAft>
              <a:buClr>
                <a:srgbClr val="0070C0"/>
              </a:buClr>
            </a:pPr>
            <a:r>
              <a:rPr lang="en-US" sz="2400" dirty="0" smtClean="0">
                <a:latin typeface="+mn-lt"/>
              </a:rPr>
              <a:t>SL works best when leaders are altruistic and have a strong motivation to help others.</a:t>
            </a:r>
          </a:p>
          <a:p>
            <a:pPr eaLnBrk="1" hangingPunct="1">
              <a:lnSpc>
                <a:spcPct val="90000"/>
              </a:lnSpc>
              <a:spcAft>
                <a:spcPts val="1800"/>
              </a:spcAft>
              <a:buClr>
                <a:srgbClr val="0070C0"/>
              </a:buClr>
            </a:pPr>
            <a:r>
              <a:rPr lang="en-US" sz="2400" dirty="0" smtClean="0">
                <a:latin typeface="+mn-lt"/>
              </a:rPr>
              <a:t>It is important for followers to be receptive to this style of leadership.</a:t>
            </a:r>
          </a:p>
          <a:p>
            <a:pPr eaLnBrk="1" hangingPunct="1">
              <a:lnSpc>
                <a:spcPct val="90000"/>
              </a:lnSpc>
              <a:spcAft>
                <a:spcPts val="1800"/>
              </a:spcAft>
              <a:buClr>
                <a:srgbClr val="0070C0"/>
              </a:buClr>
            </a:pPr>
            <a:r>
              <a:rPr lang="en-US" sz="2400" dirty="0" smtClean="0">
                <a:latin typeface="+mn-lt"/>
              </a:rPr>
              <a:t>SL results in community and societal change.</a:t>
            </a:r>
          </a:p>
        </p:txBody>
      </p:sp>
      <p:sp>
        <p:nvSpPr>
          <p:cNvPr id="6"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33400" y="838200"/>
            <a:ext cx="8153400" cy="762000"/>
          </a:xfrm>
        </p:spPr>
        <p:txBody>
          <a:bodyPr/>
          <a:lstStyle/>
          <a:p>
            <a:pPr algn="ctr" eaLnBrk="1" hangingPunct="1"/>
            <a:r>
              <a:rPr lang="en-US" sz="3200" b="1" dirty="0" smtClean="0">
                <a:latin typeface="+mj-lt"/>
              </a:rPr>
              <a:t>Strengths</a:t>
            </a:r>
          </a:p>
        </p:txBody>
      </p:sp>
      <p:sp>
        <p:nvSpPr>
          <p:cNvPr id="30723" name="Rectangle 3"/>
          <p:cNvSpPr>
            <a:spLocks noGrp="1" noChangeArrowheads="1"/>
          </p:cNvSpPr>
          <p:nvPr>
            <p:ph idx="1"/>
          </p:nvPr>
        </p:nvSpPr>
        <p:spPr>
          <a:xfrm>
            <a:off x="457200" y="1981200"/>
            <a:ext cx="8001000" cy="4038600"/>
          </a:xfrm>
        </p:spPr>
        <p:txBody>
          <a:bodyPr/>
          <a:lstStyle/>
          <a:p>
            <a:pPr eaLnBrk="1" hangingPunct="1">
              <a:lnSpc>
                <a:spcPct val="90000"/>
              </a:lnSpc>
              <a:spcAft>
                <a:spcPts val="1800"/>
              </a:spcAft>
              <a:buClr>
                <a:srgbClr val="0070C0"/>
              </a:buClr>
            </a:pPr>
            <a:r>
              <a:rPr lang="en-US" sz="2400" dirty="0" smtClean="0">
                <a:latin typeface="+mn-lt"/>
              </a:rPr>
              <a:t>Makes altruism the central component of the leadership process.</a:t>
            </a:r>
          </a:p>
          <a:p>
            <a:pPr eaLnBrk="1" hangingPunct="1">
              <a:lnSpc>
                <a:spcPct val="90000"/>
              </a:lnSpc>
              <a:spcAft>
                <a:spcPts val="1800"/>
              </a:spcAft>
              <a:buClr>
                <a:srgbClr val="0070C0"/>
              </a:buClr>
            </a:pPr>
            <a:r>
              <a:rPr lang="en-US" sz="2400" dirty="0" smtClean="0">
                <a:latin typeface="+mn-lt"/>
              </a:rPr>
              <a:t>Provides a counterintuitive approach to the use of influence.  Leaders should share control. </a:t>
            </a:r>
          </a:p>
          <a:p>
            <a:pPr eaLnBrk="1" hangingPunct="1">
              <a:lnSpc>
                <a:spcPct val="90000"/>
              </a:lnSpc>
              <a:spcAft>
                <a:spcPts val="1800"/>
              </a:spcAft>
              <a:buClr>
                <a:srgbClr val="0070C0"/>
              </a:buClr>
            </a:pPr>
            <a:r>
              <a:rPr lang="en-US" sz="2400" dirty="0" smtClean="0">
                <a:latin typeface="+mn-lt"/>
              </a:rPr>
              <a:t>SL is not a panacea. It may not be effective when subordinates are not open to being guided, supported, and empowered. </a:t>
            </a:r>
          </a:p>
          <a:p>
            <a:pPr eaLnBrk="1" hangingPunct="1">
              <a:lnSpc>
                <a:spcPct val="90000"/>
              </a:lnSpc>
              <a:spcAft>
                <a:spcPts val="1800"/>
              </a:spcAft>
              <a:buClr>
                <a:srgbClr val="0070C0"/>
              </a:buClr>
            </a:pPr>
            <a:r>
              <a:rPr lang="en-US" sz="2400" dirty="0" smtClean="0">
                <a:latin typeface="+mn-lt"/>
              </a:rPr>
              <a:t>Research has resulted in a sound measure of SL— the SLQ.</a:t>
            </a:r>
          </a:p>
        </p:txBody>
      </p:sp>
      <p:sp>
        <p:nvSpPr>
          <p:cNvPr id="6"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alphaModFix amt="98000"/>
            <a:lum/>
          </a:blip>
          <a:srcRect/>
          <a:stretch>
            <a:fillRect/>
          </a:stretch>
        </a:blipFill>
        <a:effectLst/>
      </p:bgPr>
    </p:bg>
    <p:spTree>
      <p:nvGrpSpPr>
        <p:cNvPr id="1" name=""/>
        <p:cNvGrpSpPr/>
        <p:nvPr/>
      </p:nvGrpSpPr>
      <p:grpSpPr>
        <a:xfrm>
          <a:off x="0" y="0"/>
          <a:ext cx="0" cy="0"/>
          <a:chOff x="0" y="0"/>
          <a:chExt cx="0" cy="0"/>
        </a:xfrm>
      </p:grpSpPr>
      <p:sp>
        <p:nvSpPr>
          <p:cNvPr id="12290" name="Rectangle 6"/>
          <p:cNvSpPr>
            <a:spLocks noGrp="1" noChangeArrowheads="1"/>
          </p:cNvSpPr>
          <p:nvPr>
            <p:ph type="title"/>
          </p:nvPr>
        </p:nvSpPr>
        <p:spPr/>
        <p:txBody>
          <a:bodyPr/>
          <a:lstStyle/>
          <a:p>
            <a:pPr eaLnBrk="1" hangingPunct="1"/>
            <a:r>
              <a:rPr lang="en-US" sz="3200" dirty="0" smtClean="0">
                <a:latin typeface="+mj-lt"/>
              </a:rPr>
              <a:t>Overview</a:t>
            </a:r>
          </a:p>
        </p:txBody>
      </p:sp>
      <p:sp>
        <p:nvSpPr>
          <p:cNvPr id="12291" name="Rectangle 3"/>
          <p:cNvSpPr>
            <a:spLocks noGrp="1" noChangeArrowheads="1"/>
          </p:cNvSpPr>
          <p:nvPr>
            <p:ph idx="1"/>
          </p:nvPr>
        </p:nvSpPr>
        <p:spPr/>
        <p:txBody>
          <a:bodyPr/>
          <a:lstStyle/>
          <a:p>
            <a:pPr algn="l" eaLnBrk="1" hangingPunct="1">
              <a:spcAft>
                <a:spcPts val="2400"/>
              </a:spcAft>
              <a:buClr>
                <a:srgbClr val="0070C0"/>
              </a:buClr>
              <a:buFont typeface="Wingdings 2" pitchFamily="18" charset="2"/>
              <a:buChar char="÷"/>
            </a:pPr>
            <a:r>
              <a:rPr lang="en-US" sz="2400" dirty="0" smtClean="0">
                <a:solidFill>
                  <a:schemeClr val="tx1"/>
                </a:solidFill>
                <a:latin typeface="+mn-lt"/>
              </a:rPr>
              <a:t> Servant Leadership Description</a:t>
            </a:r>
          </a:p>
          <a:p>
            <a:pPr algn="l" eaLnBrk="1" hangingPunct="1">
              <a:spcAft>
                <a:spcPts val="2400"/>
              </a:spcAft>
              <a:buClr>
                <a:srgbClr val="0070C0"/>
              </a:buClr>
              <a:buFont typeface="Wingdings 2" pitchFamily="18" charset="2"/>
              <a:buChar char="÷"/>
            </a:pPr>
            <a:r>
              <a:rPr lang="en-US" sz="2400" dirty="0" smtClean="0">
                <a:solidFill>
                  <a:schemeClr val="tx1"/>
                </a:solidFill>
                <a:latin typeface="+mn-lt"/>
              </a:rPr>
              <a:t> Servant Leadership Defined</a:t>
            </a:r>
          </a:p>
          <a:p>
            <a:pPr algn="l" eaLnBrk="1" hangingPunct="1">
              <a:spcAft>
                <a:spcPts val="2400"/>
              </a:spcAft>
              <a:buClr>
                <a:srgbClr val="0070C0"/>
              </a:buClr>
              <a:buFont typeface="Wingdings 2" pitchFamily="18" charset="2"/>
              <a:buChar char="÷"/>
            </a:pPr>
            <a:r>
              <a:rPr lang="en-US" sz="2400" dirty="0" smtClean="0">
                <a:solidFill>
                  <a:schemeClr val="tx1"/>
                </a:solidFill>
                <a:latin typeface="+mn-lt"/>
              </a:rPr>
              <a:t> Historical Basis of Servant Leadership</a:t>
            </a:r>
          </a:p>
          <a:p>
            <a:pPr algn="l" eaLnBrk="1" hangingPunct="1">
              <a:spcAft>
                <a:spcPts val="2400"/>
              </a:spcAft>
              <a:buClr>
                <a:srgbClr val="0070C0"/>
              </a:buClr>
              <a:buFont typeface="Wingdings 2" pitchFamily="18" charset="2"/>
              <a:buChar char="÷"/>
            </a:pPr>
            <a:r>
              <a:rPr lang="en-US" sz="2400" dirty="0" smtClean="0">
                <a:solidFill>
                  <a:schemeClr val="tx1"/>
                </a:solidFill>
                <a:latin typeface="+mn-lt"/>
              </a:rPr>
              <a:t> Ten Characteristics of Servant Leadership</a:t>
            </a:r>
          </a:p>
          <a:p>
            <a:pPr algn="l" eaLnBrk="1" hangingPunct="1">
              <a:spcAft>
                <a:spcPts val="2400"/>
              </a:spcAft>
              <a:buClr>
                <a:srgbClr val="0070C0"/>
              </a:buClr>
              <a:buFont typeface="Wingdings 2" pitchFamily="18" charset="2"/>
              <a:buChar char="÷"/>
            </a:pPr>
            <a:r>
              <a:rPr lang="en-US" sz="2400" dirty="0" smtClean="0">
                <a:solidFill>
                  <a:schemeClr val="tx1"/>
                </a:solidFill>
                <a:latin typeface="+mn-lt"/>
              </a:rPr>
              <a:t> Building a Theory about Servant Leadership </a:t>
            </a:r>
          </a:p>
        </p:txBody>
      </p:sp>
      <p:sp>
        <p:nvSpPr>
          <p:cNvPr id="7"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838200"/>
            <a:ext cx="7772400" cy="762000"/>
          </a:xfrm>
        </p:spPr>
        <p:txBody>
          <a:bodyPr/>
          <a:lstStyle/>
          <a:p>
            <a:pPr algn="ctr" eaLnBrk="1" hangingPunct="1"/>
            <a:r>
              <a:rPr lang="en-US" sz="3200" b="1" dirty="0" smtClean="0">
                <a:latin typeface="+mj-lt"/>
              </a:rPr>
              <a:t>Criticisms</a:t>
            </a:r>
          </a:p>
        </p:txBody>
      </p:sp>
      <p:sp>
        <p:nvSpPr>
          <p:cNvPr id="31747" name="Rectangle 3"/>
          <p:cNvSpPr>
            <a:spLocks noGrp="1" noChangeArrowheads="1"/>
          </p:cNvSpPr>
          <p:nvPr>
            <p:ph idx="1"/>
          </p:nvPr>
        </p:nvSpPr>
        <p:spPr>
          <a:xfrm>
            <a:off x="457200" y="1828800"/>
            <a:ext cx="8153400" cy="4191000"/>
          </a:xfrm>
        </p:spPr>
        <p:txBody>
          <a:bodyPr/>
          <a:lstStyle/>
          <a:p>
            <a:pPr eaLnBrk="1" hangingPunct="1">
              <a:lnSpc>
                <a:spcPct val="90000"/>
              </a:lnSpc>
              <a:spcAft>
                <a:spcPct val="20000"/>
              </a:spcAft>
              <a:buClr>
                <a:srgbClr val="0070C0"/>
              </a:buClr>
            </a:pPr>
            <a:r>
              <a:rPr lang="en-US" sz="2400" dirty="0" smtClean="0">
                <a:latin typeface="+mn-lt"/>
              </a:rPr>
              <a:t>Because the name appears contradictory, SL may be seen as whimsical, or not really “leadership.” </a:t>
            </a:r>
          </a:p>
          <a:p>
            <a:pPr eaLnBrk="1" hangingPunct="1">
              <a:lnSpc>
                <a:spcPct val="90000"/>
              </a:lnSpc>
              <a:spcAft>
                <a:spcPct val="20000"/>
              </a:spcAft>
              <a:buClr>
                <a:srgbClr val="0070C0"/>
              </a:buClr>
            </a:pPr>
            <a:r>
              <a:rPr lang="en-US" sz="2400" dirty="0" smtClean="0">
                <a:latin typeface="+mn-lt"/>
              </a:rPr>
              <a:t>Researchers are unable to reach consensus on a common definition or theoretical framework for SL. </a:t>
            </a:r>
          </a:p>
          <a:p>
            <a:pPr eaLnBrk="1" hangingPunct="1">
              <a:lnSpc>
                <a:spcPct val="90000"/>
              </a:lnSpc>
              <a:spcAft>
                <a:spcPct val="20000"/>
              </a:spcAft>
              <a:buClr>
                <a:srgbClr val="0070C0"/>
              </a:buClr>
            </a:pPr>
            <a:r>
              <a:rPr lang="en-US" sz="2400" dirty="0" smtClean="0">
                <a:latin typeface="+mn-lt"/>
              </a:rPr>
              <a:t>The prescriptive overtone suggests that good leaders “put others first,” which conflicts with other principles of leadership such as directing, concern for production, and so on. It can also sound moralistic, which may deter some researchers.</a:t>
            </a:r>
          </a:p>
          <a:p>
            <a:pPr eaLnBrk="1" hangingPunct="1">
              <a:lnSpc>
                <a:spcPct val="90000"/>
              </a:lnSpc>
              <a:spcAft>
                <a:spcPct val="20000"/>
              </a:spcAft>
              <a:buClr>
                <a:srgbClr val="0070C0"/>
              </a:buClr>
            </a:pPr>
            <a:r>
              <a:rPr lang="en-US" sz="2400" dirty="0" smtClean="0">
                <a:latin typeface="+mn-lt"/>
              </a:rPr>
              <a:t>Conceptualizing is not unique to servant leaders. It is unclear why it is included in this model.</a:t>
            </a:r>
          </a:p>
        </p:txBody>
      </p:sp>
      <p:sp>
        <p:nvSpPr>
          <p:cNvPr id="6"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28600" y="762000"/>
            <a:ext cx="8534400" cy="838200"/>
          </a:xfrm>
        </p:spPr>
        <p:txBody>
          <a:bodyPr/>
          <a:lstStyle/>
          <a:p>
            <a:pPr algn="ctr" eaLnBrk="1" hangingPunct="1"/>
            <a:r>
              <a:rPr lang="en-US" sz="3200" b="1" dirty="0" smtClean="0">
                <a:latin typeface="+mj-lt"/>
              </a:rPr>
              <a:t>Application</a:t>
            </a:r>
          </a:p>
        </p:txBody>
      </p:sp>
      <p:sp>
        <p:nvSpPr>
          <p:cNvPr id="32771" name="Rectangle 3"/>
          <p:cNvSpPr>
            <a:spLocks noGrp="1" noChangeArrowheads="1"/>
          </p:cNvSpPr>
          <p:nvPr>
            <p:ph sz="half" idx="1"/>
          </p:nvPr>
        </p:nvSpPr>
        <p:spPr>
          <a:xfrm>
            <a:off x="304800" y="1905000"/>
            <a:ext cx="8229600" cy="3886200"/>
          </a:xfrm>
        </p:spPr>
        <p:txBody>
          <a:bodyPr/>
          <a:lstStyle/>
          <a:p>
            <a:pPr eaLnBrk="1" hangingPunct="1">
              <a:lnSpc>
                <a:spcPct val="90000"/>
              </a:lnSpc>
              <a:spcAft>
                <a:spcPct val="20000"/>
              </a:spcAft>
              <a:buClr>
                <a:srgbClr val="0070C0"/>
              </a:buClr>
            </a:pPr>
            <a:r>
              <a:rPr lang="en-US" sz="2400" dirty="0" smtClean="0">
                <a:latin typeface="+mn-lt"/>
              </a:rPr>
              <a:t>SL can be applied at all levels of management and in all types of organizations.   </a:t>
            </a:r>
          </a:p>
          <a:p>
            <a:pPr eaLnBrk="1" hangingPunct="1">
              <a:lnSpc>
                <a:spcPct val="90000"/>
              </a:lnSpc>
              <a:spcAft>
                <a:spcPct val="20000"/>
              </a:spcAft>
              <a:buClr>
                <a:srgbClr val="0070C0"/>
              </a:buClr>
            </a:pPr>
            <a:r>
              <a:rPr lang="en-US" sz="2400" dirty="0" smtClean="0">
                <a:latin typeface="+mn-lt"/>
              </a:rPr>
              <a:t>SL has been used extensively in a variety of organizations for more than 30 years. </a:t>
            </a:r>
          </a:p>
          <a:p>
            <a:pPr eaLnBrk="1" hangingPunct="1">
              <a:lnSpc>
                <a:spcPct val="90000"/>
              </a:lnSpc>
              <a:spcAft>
                <a:spcPct val="20000"/>
              </a:spcAft>
              <a:buClr>
                <a:srgbClr val="0070C0"/>
              </a:buClr>
            </a:pPr>
            <a:r>
              <a:rPr lang="en-US" sz="2400" dirty="0" smtClean="0">
                <a:latin typeface="+mn-lt"/>
              </a:rPr>
              <a:t>Organizations should be careful to select employees who (a) are interested in building long-term relationships with followers and (b) have strong ethics. </a:t>
            </a:r>
          </a:p>
          <a:p>
            <a:pPr eaLnBrk="1" hangingPunct="1">
              <a:lnSpc>
                <a:spcPct val="90000"/>
              </a:lnSpc>
              <a:spcAft>
                <a:spcPct val="20000"/>
              </a:spcAft>
              <a:buClr>
                <a:srgbClr val="0070C0"/>
              </a:buClr>
            </a:pPr>
            <a:r>
              <a:rPr lang="en-US" sz="2400" dirty="0" smtClean="0">
                <a:latin typeface="+mn-lt"/>
              </a:rPr>
              <a:t>SL is taught at many colleges and universities and is used by numerous independent coaches, trainers, and consultants. </a:t>
            </a:r>
          </a:p>
        </p:txBody>
      </p:sp>
      <p:sp>
        <p:nvSpPr>
          <p:cNvPr id="6"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ctr" eaLnBrk="1" hangingPunct="1"/>
            <a:r>
              <a:rPr lang="en-US" sz="3200" b="1" dirty="0" smtClean="0">
                <a:latin typeface="+mj-lt"/>
              </a:rPr>
              <a:t>Overview</a:t>
            </a:r>
          </a:p>
        </p:txBody>
      </p:sp>
      <p:sp>
        <p:nvSpPr>
          <p:cNvPr id="13315" name="Rectangle 3"/>
          <p:cNvSpPr>
            <a:spLocks noGrp="1" noChangeArrowheads="1"/>
          </p:cNvSpPr>
          <p:nvPr>
            <p:ph idx="1"/>
          </p:nvPr>
        </p:nvSpPr>
        <p:spPr/>
        <p:txBody>
          <a:bodyPr/>
          <a:lstStyle/>
          <a:p>
            <a:pPr marL="0" indent="0" eaLnBrk="1" hangingPunct="1">
              <a:spcAft>
                <a:spcPts val="2400"/>
              </a:spcAft>
              <a:buClr>
                <a:srgbClr val="0070C0"/>
              </a:buClr>
            </a:pPr>
            <a:r>
              <a:rPr lang="en-US" sz="2800" dirty="0" smtClean="0">
                <a:latin typeface="+mn-lt"/>
              </a:rPr>
              <a:t>Building a Model of Servant Leadership</a:t>
            </a:r>
          </a:p>
          <a:p>
            <a:pPr marL="0" indent="0" eaLnBrk="1" hangingPunct="1">
              <a:spcAft>
                <a:spcPts val="2400"/>
              </a:spcAft>
              <a:buClr>
                <a:srgbClr val="0070C0"/>
              </a:buClr>
            </a:pPr>
            <a:r>
              <a:rPr lang="en-US" sz="2800" dirty="0" smtClean="0">
                <a:latin typeface="+mn-lt"/>
              </a:rPr>
              <a:t>How Does Servant Leadership Work?</a:t>
            </a:r>
          </a:p>
          <a:p>
            <a:pPr marL="0" indent="0" eaLnBrk="1" hangingPunct="1">
              <a:spcAft>
                <a:spcPts val="2400"/>
              </a:spcAft>
              <a:buClr>
                <a:srgbClr val="0070C0"/>
              </a:buClr>
            </a:pPr>
            <a:r>
              <a:rPr lang="en-US" sz="2800" dirty="0" smtClean="0">
                <a:latin typeface="+mn-lt"/>
              </a:rPr>
              <a:t>Strengths and Criticisms</a:t>
            </a:r>
          </a:p>
          <a:p>
            <a:pPr marL="0" indent="0" eaLnBrk="1" hangingPunct="1">
              <a:spcAft>
                <a:spcPts val="2400"/>
              </a:spcAft>
              <a:buClr>
                <a:srgbClr val="0070C0"/>
              </a:buClr>
            </a:pPr>
            <a:r>
              <a:rPr lang="en-US" sz="2800" dirty="0" smtClean="0">
                <a:latin typeface="+mn-lt"/>
              </a:rPr>
              <a:t>Application</a:t>
            </a:r>
          </a:p>
        </p:txBody>
      </p:sp>
      <p:sp>
        <p:nvSpPr>
          <p:cNvPr id="6"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09600" y="762000"/>
            <a:ext cx="7772400" cy="762000"/>
          </a:xfrm>
        </p:spPr>
        <p:txBody>
          <a:bodyPr/>
          <a:lstStyle/>
          <a:p>
            <a:pPr algn="ctr" eaLnBrk="1" hangingPunct="1"/>
            <a:r>
              <a:rPr lang="en-US" sz="3200" b="1" dirty="0" smtClean="0">
                <a:latin typeface="+mj-lt"/>
              </a:rPr>
              <a:t>Servant Leadership Description</a:t>
            </a:r>
            <a:endParaRPr lang="en-US" sz="3200" b="1" dirty="0" smtClean="0">
              <a:solidFill>
                <a:srgbClr val="6600CC"/>
              </a:solidFill>
              <a:latin typeface="+mj-lt"/>
            </a:endParaRPr>
          </a:p>
        </p:txBody>
      </p:sp>
      <p:sp>
        <p:nvSpPr>
          <p:cNvPr id="14339" name="Rectangle 3"/>
          <p:cNvSpPr>
            <a:spLocks noGrp="1" noChangeArrowheads="1"/>
          </p:cNvSpPr>
          <p:nvPr>
            <p:ph idx="1"/>
          </p:nvPr>
        </p:nvSpPr>
        <p:spPr>
          <a:xfrm>
            <a:off x="457200" y="1905000"/>
            <a:ext cx="8610600" cy="3962400"/>
          </a:xfrm>
        </p:spPr>
        <p:txBody>
          <a:bodyPr/>
          <a:lstStyle/>
          <a:p>
            <a:pPr eaLnBrk="1" hangingPunct="1">
              <a:lnSpc>
                <a:spcPct val="90000"/>
              </a:lnSpc>
              <a:buClr>
                <a:srgbClr val="0070C0"/>
              </a:buClr>
              <a:buSzPct val="100000"/>
            </a:pPr>
            <a:r>
              <a:rPr lang="en-US" sz="2400" b="1" i="1" dirty="0" smtClean="0">
                <a:latin typeface="+mn-lt"/>
              </a:rPr>
              <a:t>Servant Leadership – </a:t>
            </a:r>
            <a:r>
              <a:rPr lang="en-US" sz="2400" i="1" dirty="0" smtClean="0">
                <a:latin typeface="+mn-lt"/>
              </a:rPr>
              <a:t>is a paradox: both service and influence</a:t>
            </a:r>
            <a:endParaRPr lang="en-US" sz="2400" b="1" dirty="0" smtClean="0">
              <a:latin typeface="+mn-lt"/>
            </a:endParaRPr>
          </a:p>
          <a:p>
            <a:pPr eaLnBrk="1" hangingPunct="1">
              <a:lnSpc>
                <a:spcPct val="90000"/>
              </a:lnSpc>
              <a:buClr>
                <a:srgbClr val="0070C0"/>
              </a:buClr>
            </a:pPr>
            <a:endParaRPr lang="en-US" sz="2400" b="1" dirty="0" smtClean="0">
              <a:latin typeface="+mn-lt"/>
            </a:endParaRPr>
          </a:p>
          <a:p>
            <a:pPr eaLnBrk="1" hangingPunct="1">
              <a:lnSpc>
                <a:spcPct val="90000"/>
              </a:lnSpc>
              <a:spcBef>
                <a:spcPct val="0"/>
              </a:spcBef>
              <a:buClr>
                <a:srgbClr val="0070C0"/>
              </a:buClr>
              <a:buSzPct val="100000"/>
            </a:pPr>
            <a:r>
              <a:rPr lang="en-US" sz="2400" b="1" i="1" dirty="0" smtClean="0">
                <a:latin typeface="+mn-lt"/>
              </a:rPr>
              <a:t>Interest in Servant Leadership</a:t>
            </a:r>
            <a:r>
              <a:rPr lang="en-US" sz="2400" b="1" dirty="0" smtClean="0">
                <a:latin typeface="+mn-lt"/>
              </a:rPr>
              <a:t> </a:t>
            </a:r>
          </a:p>
          <a:p>
            <a:pPr lvl="1" eaLnBrk="1" hangingPunct="1">
              <a:lnSpc>
                <a:spcPct val="90000"/>
              </a:lnSpc>
              <a:spcAft>
                <a:spcPts val="1200"/>
              </a:spcAft>
              <a:buClr>
                <a:srgbClr val="0070C0"/>
              </a:buClr>
            </a:pPr>
            <a:r>
              <a:rPr lang="en-US" sz="2000" dirty="0" smtClean="0">
                <a:solidFill>
                  <a:schemeClr val="tx1"/>
                </a:solidFill>
              </a:rPr>
              <a:t>Most scholarship has been prescriptive, until recently</a:t>
            </a:r>
          </a:p>
          <a:p>
            <a:pPr lvl="1" eaLnBrk="1" hangingPunct="1">
              <a:lnSpc>
                <a:spcPct val="90000"/>
              </a:lnSpc>
              <a:spcAft>
                <a:spcPts val="1200"/>
              </a:spcAft>
              <a:buClr>
                <a:srgbClr val="0070C0"/>
              </a:buClr>
            </a:pPr>
            <a:r>
              <a:rPr lang="en-US" sz="2000" dirty="0" smtClean="0">
                <a:solidFill>
                  <a:schemeClr val="tx1"/>
                </a:solidFill>
              </a:rPr>
              <a:t>Past 10 years have clarified the concept and its assumptions</a:t>
            </a:r>
            <a:endParaRPr lang="en-US" sz="2000" i="1" dirty="0" smtClean="0">
              <a:solidFill>
                <a:schemeClr val="tx1"/>
              </a:solidFill>
            </a:endParaRPr>
          </a:p>
          <a:p>
            <a:pPr lvl="1" eaLnBrk="1" hangingPunct="1">
              <a:lnSpc>
                <a:spcPct val="90000"/>
              </a:lnSpc>
              <a:spcAft>
                <a:spcPts val="1200"/>
              </a:spcAft>
              <a:buClr>
                <a:srgbClr val="0070C0"/>
              </a:buClr>
            </a:pPr>
            <a:r>
              <a:rPr lang="en-US" sz="2000" dirty="0" smtClean="0">
                <a:solidFill>
                  <a:schemeClr val="tx1"/>
                </a:solidFill>
              </a:rPr>
              <a:t>Focuses on leadership from the point of view of the leader and his/her behaviors</a:t>
            </a:r>
          </a:p>
          <a:p>
            <a:pPr lvl="1" eaLnBrk="1" hangingPunct="1">
              <a:lnSpc>
                <a:spcPct val="90000"/>
              </a:lnSpc>
              <a:spcAft>
                <a:spcPts val="1200"/>
              </a:spcAft>
              <a:buClr>
                <a:srgbClr val="0070C0"/>
              </a:buClr>
            </a:pPr>
            <a:r>
              <a:rPr lang="en-US" sz="2000" dirty="0" smtClean="0">
                <a:solidFill>
                  <a:schemeClr val="tx1"/>
                </a:solidFill>
              </a:rPr>
              <a:t>Servant leaders put followers first</a:t>
            </a:r>
          </a:p>
        </p:txBody>
      </p:sp>
      <p:sp>
        <p:nvSpPr>
          <p:cNvPr id="14340" name="Rectangle 4"/>
          <p:cNvSpPr>
            <a:spLocks noChangeArrowheads="1"/>
          </p:cNvSpPr>
          <p:nvPr/>
        </p:nvSpPr>
        <p:spPr bwMode="auto">
          <a:xfrm>
            <a:off x="4724400" y="2133600"/>
            <a:ext cx="3962400" cy="4114800"/>
          </a:xfrm>
          <a:prstGeom prst="rect">
            <a:avLst/>
          </a:prstGeom>
          <a:noFill/>
          <a:ln w="9525">
            <a:noFill/>
            <a:miter lim="800000"/>
            <a:headEnd/>
            <a:tailEnd/>
          </a:ln>
        </p:spPr>
        <p:txBody>
          <a:bodyPr/>
          <a:lstStyle/>
          <a:p>
            <a:pPr eaLnBrk="0" hangingPunct="0"/>
            <a:endParaRPr lang="en-US">
              <a:solidFill>
                <a:schemeClr val="accent1"/>
              </a:solidFill>
            </a:endParaRPr>
          </a:p>
        </p:txBody>
      </p:sp>
      <p:sp>
        <p:nvSpPr>
          <p:cNvPr id="8"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1026"/>
          <p:cNvSpPr>
            <a:spLocks noGrp="1" noChangeArrowheads="1"/>
          </p:cNvSpPr>
          <p:nvPr>
            <p:ph type="title"/>
          </p:nvPr>
        </p:nvSpPr>
        <p:spPr>
          <a:xfrm>
            <a:off x="304800" y="990600"/>
            <a:ext cx="8534400" cy="457200"/>
          </a:xfrm>
        </p:spPr>
        <p:txBody>
          <a:bodyPr/>
          <a:lstStyle/>
          <a:p>
            <a:pPr algn="ctr" eaLnBrk="1" hangingPunct="1"/>
            <a:r>
              <a:rPr lang="en-US" altLang="zh-TW" sz="3200" b="1" dirty="0" smtClean="0">
                <a:latin typeface="+mj-lt"/>
              </a:rPr>
              <a:t>Servant Leadership Defined</a:t>
            </a:r>
          </a:p>
        </p:txBody>
      </p:sp>
      <p:sp>
        <p:nvSpPr>
          <p:cNvPr id="15363" name="Rectangle 1027"/>
          <p:cNvSpPr>
            <a:spLocks noGrp="1" noChangeArrowheads="1"/>
          </p:cNvSpPr>
          <p:nvPr>
            <p:ph idx="1"/>
          </p:nvPr>
        </p:nvSpPr>
        <p:spPr>
          <a:xfrm>
            <a:off x="304800" y="1752600"/>
            <a:ext cx="8534400" cy="3962400"/>
          </a:xfrm>
        </p:spPr>
        <p:txBody>
          <a:bodyPr/>
          <a:lstStyle/>
          <a:p>
            <a:pPr eaLnBrk="1" hangingPunct="1">
              <a:lnSpc>
                <a:spcPct val="90000"/>
              </a:lnSpc>
              <a:spcBef>
                <a:spcPct val="0"/>
              </a:spcBef>
              <a:buClr>
                <a:srgbClr val="0070C0"/>
              </a:buClr>
            </a:pPr>
            <a:r>
              <a:rPr lang="en-US" altLang="zh-TW" sz="2400" b="1" dirty="0" smtClean="0">
                <a:latin typeface="+mn-lt"/>
                <a:ea typeface="PMingLiU" pitchFamily="18" charset="-120"/>
              </a:rPr>
              <a:t>Greenleaf Definition: </a:t>
            </a:r>
          </a:p>
          <a:p>
            <a:pPr lvl="1" eaLnBrk="1" hangingPunct="1">
              <a:lnSpc>
                <a:spcPct val="90000"/>
              </a:lnSpc>
              <a:spcBef>
                <a:spcPct val="0"/>
              </a:spcBef>
              <a:buFontTx/>
              <a:buNone/>
            </a:pPr>
            <a:r>
              <a:rPr lang="en-US" sz="2000" b="1" i="1" dirty="0" smtClean="0">
                <a:solidFill>
                  <a:schemeClr val="tx1"/>
                </a:solidFill>
              </a:rPr>
              <a:t>“</a:t>
            </a:r>
            <a:r>
              <a:rPr lang="en-US" sz="2000" dirty="0" smtClean="0">
                <a:solidFill>
                  <a:schemeClr val="tx1"/>
                </a:solidFill>
              </a:rPr>
              <a:t>Servant leadership begins with the natural feeling that one wants to serve, to serve </a:t>
            </a:r>
            <a:r>
              <a:rPr lang="en-US" sz="2000" i="1" dirty="0" smtClean="0">
                <a:solidFill>
                  <a:schemeClr val="tx1"/>
                </a:solidFill>
              </a:rPr>
              <a:t>first. </a:t>
            </a:r>
            <a:r>
              <a:rPr lang="en-US" sz="2000" dirty="0" smtClean="0">
                <a:solidFill>
                  <a:schemeClr val="tx1"/>
                </a:solidFill>
              </a:rPr>
              <a:t>Then conscious choice brings one to aspire to lead. . . . The difference manifests itself in the care taken by the servant—first to make sure that other people’s highest priority needs are being served.  The best test . . . is: do those served grow as persons; do they, </a:t>
            </a:r>
            <a:r>
              <a:rPr lang="en-US" sz="2000" i="1" dirty="0" smtClean="0">
                <a:solidFill>
                  <a:schemeClr val="tx1"/>
                </a:solidFill>
              </a:rPr>
              <a:t>while being served, </a:t>
            </a:r>
            <a:r>
              <a:rPr lang="en-US" sz="2000" dirty="0" smtClean="0">
                <a:solidFill>
                  <a:schemeClr val="tx1"/>
                </a:solidFill>
              </a:rPr>
              <a:t>become healthier, wiser, freer, more autonomous, more likely themselves to become a servant? </a:t>
            </a:r>
            <a:r>
              <a:rPr lang="en-US" sz="2000" i="1" dirty="0" smtClean="0">
                <a:solidFill>
                  <a:schemeClr val="tx1"/>
                </a:solidFill>
              </a:rPr>
              <a:t>And, </a:t>
            </a:r>
            <a:r>
              <a:rPr lang="en-US" sz="2000" dirty="0" smtClean="0">
                <a:solidFill>
                  <a:schemeClr val="tx1"/>
                </a:solidFill>
              </a:rPr>
              <a:t>what is the effect on the least privileged in society; will they benefit, or, at least, will they not be further deprived?”</a:t>
            </a:r>
          </a:p>
          <a:p>
            <a:pPr lvl="1" eaLnBrk="1" hangingPunct="1">
              <a:lnSpc>
                <a:spcPct val="90000"/>
              </a:lnSpc>
              <a:spcBef>
                <a:spcPct val="0"/>
              </a:spcBef>
              <a:buFontTx/>
              <a:buNone/>
            </a:pPr>
            <a:endParaRPr lang="en-US" sz="2400" dirty="0" smtClean="0">
              <a:solidFill>
                <a:schemeClr val="tx1"/>
              </a:solidFill>
            </a:endParaRPr>
          </a:p>
          <a:p>
            <a:pPr lvl="1" eaLnBrk="1" hangingPunct="1">
              <a:lnSpc>
                <a:spcPct val="90000"/>
              </a:lnSpc>
              <a:spcBef>
                <a:spcPct val="0"/>
              </a:spcBef>
              <a:buFontTx/>
              <a:buNone/>
            </a:pPr>
            <a:r>
              <a:rPr lang="en-US" altLang="zh-TW" sz="2000" b="1" i="1" dirty="0" smtClean="0">
                <a:solidFill>
                  <a:schemeClr val="tx1"/>
                </a:solidFill>
                <a:ea typeface="PMingLiU" pitchFamily="18" charset="-120"/>
              </a:rPr>
              <a:t>Sometimes treated as a trait, but viewed as a behavior in this chapter</a:t>
            </a:r>
            <a:endParaRPr lang="en-US" sz="2000" dirty="0" smtClean="0">
              <a:solidFill>
                <a:schemeClr val="tx1"/>
              </a:solidFill>
            </a:endParaRPr>
          </a:p>
          <a:p>
            <a:pPr lvl="1" eaLnBrk="1" hangingPunct="1">
              <a:lnSpc>
                <a:spcPct val="90000"/>
              </a:lnSpc>
              <a:spcBef>
                <a:spcPct val="0"/>
              </a:spcBef>
              <a:buFontTx/>
              <a:buNone/>
            </a:pPr>
            <a:endParaRPr lang="en-US" sz="2400" dirty="0" smtClean="0">
              <a:solidFill>
                <a:schemeClr val="tx1"/>
              </a:solidFill>
            </a:endParaRPr>
          </a:p>
          <a:p>
            <a:pPr lvl="1" eaLnBrk="1" hangingPunct="1">
              <a:lnSpc>
                <a:spcPct val="90000"/>
              </a:lnSpc>
            </a:pPr>
            <a:endParaRPr lang="en-US" sz="2400" i="1" dirty="0" smtClean="0">
              <a:solidFill>
                <a:schemeClr val="tx1"/>
              </a:solidFill>
            </a:endParaRPr>
          </a:p>
        </p:txBody>
      </p:sp>
      <p:sp>
        <p:nvSpPr>
          <p:cNvPr id="6"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914400" y="914400"/>
            <a:ext cx="7772400" cy="609600"/>
          </a:xfrm>
        </p:spPr>
        <p:txBody>
          <a:bodyPr/>
          <a:lstStyle/>
          <a:p>
            <a:pPr algn="ctr" eaLnBrk="1" hangingPunct="1"/>
            <a:r>
              <a:rPr lang="en-US" sz="3200" b="1" dirty="0" smtClean="0">
                <a:latin typeface="+mj-lt"/>
              </a:rPr>
              <a:t>Historical Basis of Servant Leadership </a:t>
            </a:r>
          </a:p>
        </p:txBody>
      </p:sp>
      <p:sp>
        <p:nvSpPr>
          <p:cNvPr id="16387" name="Rectangle 3"/>
          <p:cNvSpPr>
            <a:spLocks noGrp="1" noChangeArrowheads="1"/>
          </p:cNvSpPr>
          <p:nvPr>
            <p:ph idx="1"/>
          </p:nvPr>
        </p:nvSpPr>
        <p:spPr>
          <a:xfrm>
            <a:off x="457200" y="2057400"/>
            <a:ext cx="8382000" cy="3657600"/>
          </a:xfrm>
        </p:spPr>
        <p:txBody>
          <a:bodyPr/>
          <a:lstStyle/>
          <a:p>
            <a:pPr eaLnBrk="1" hangingPunct="1">
              <a:lnSpc>
                <a:spcPct val="90000"/>
              </a:lnSpc>
              <a:spcBef>
                <a:spcPts val="600"/>
              </a:spcBef>
              <a:spcAft>
                <a:spcPts val="1200"/>
              </a:spcAft>
              <a:buClr>
                <a:srgbClr val="0070C0"/>
              </a:buClr>
            </a:pPr>
            <a:r>
              <a:rPr lang="en-US" sz="2400" b="1" i="1" dirty="0" smtClean="0">
                <a:latin typeface="+mn-lt"/>
              </a:rPr>
              <a:t> Greenleaf Center for Servant Leadership</a:t>
            </a:r>
            <a:r>
              <a:rPr lang="en-US" sz="2400" b="1" dirty="0" smtClean="0">
                <a:latin typeface="+mn-lt"/>
              </a:rPr>
              <a:t> </a:t>
            </a:r>
          </a:p>
          <a:p>
            <a:pPr lvl="1" eaLnBrk="1" hangingPunct="1">
              <a:lnSpc>
                <a:spcPct val="90000"/>
              </a:lnSpc>
              <a:spcBef>
                <a:spcPts val="600"/>
              </a:spcBef>
              <a:spcAft>
                <a:spcPts val="1200"/>
              </a:spcAft>
              <a:buClr>
                <a:srgbClr val="0070C0"/>
              </a:buClr>
            </a:pPr>
            <a:r>
              <a:rPr lang="en-US" sz="2000" dirty="0" smtClean="0">
                <a:solidFill>
                  <a:schemeClr val="tx1"/>
                </a:solidFill>
              </a:rPr>
              <a:t>Advocating for building consensus in groups rather than using coercive leadership</a:t>
            </a:r>
          </a:p>
          <a:p>
            <a:pPr lvl="1" eaLnBrk="1" hangingPunct="1">
              <a:lnSpc>
                <a:spcPct val="90000"/>
              </a:lnSpc>
              <a:spcBef>
                <a:spcPts val="600"/>
              </a:spcBef>
              <a:spcAft>
                <a:spcPts val="1200"/>
              </a:spcAft>
              <a:buClr>
                <a:srgbClr val="0070C0"/>
              </a:buClr>
            </a:pPr>
            <a:r>
              <a:rPr lang="en-US" sz="2000" dirty="0" smtClean="0">
                <a:solidFill>
                  <a:schemeClr val="tx1"/>
                </a:solidFill>
              </a:rPr>
              <a:t>Inspired by </a:t>
            </a:r>
            <a:r>
              <a:rPr lang="en-US" sz="2000" dirty="0" err="1" smtClean="0">
                <a:solidFill>
                  <a:schemeClr val="tx1"/>
                </a:solidFill>
              </a:rPr>
              <a:t>Hesse’s</a:t>
            </a:r>
            <a:r>
              <a:rPr lang="en-US" sz="2000" dirty="0" smtClean="0">
                <a:solidFill>
                  <a:schemeClr val="tx1"/>
                </a:solidFill>
              </a:rPr>
              <a:t> novel, </a:t>
            </a:r>
            <a:r>
              <a:rPr lang="en-US" sz="2000" i="1" dirty="0" smtClean="0">
                <a:solidFill>
                  <a:schemeClr val="tx1"/>
                </a:solidFill>
              </a:rPr>
              <a:t>Journey to the East, </a:t>
            </a:r>
            <a:r>
              <a:rPr lang="en-US" sz="2000" dirty="0" smtClean="0">
                <a:solidFill>
                  <a:schemeClr val="tx1"/>
                </a:solidFill>
              </a:rPr>
              <a:t>where the travelers discovered the true leader of their group was the servant</a:t>
            </a:r>
          </a:p>
          <a:p>
            <a:pPr lvl="1" eaLnBrk="1" hangingPunct="1">
              <a:lnSpc>
                <a:spcPct val="90000"/>
              </a:lnSpc>
              <a:spcBef>
                <a:spcPts val="600"/>
              </a:spcBef>
              <a:spcAft>
                <a:spcPts val="1200"/>
              </a:spcAft>
              <a:buClr>
                <a:srgbClr val="0070C0"/>
              </a:buClr>
            </a:pPr>
            <a:r>
              <a:rPr lang="en-US" sz="2000" dirty="0" smtClean="0">
                <a:solidFill>
                  <a:schemeClr val="tx1"/>
                </a:solidFill>
              </a:rPr>
              <a:t>Leaders have a social responsibility for the “have-nots”</a:t>
            </a:r>
          </a:p>
          <a:p>
            <a:pPr lvl="1" eaLnBrk="1" hangingPunct="1">
              <a:lnSpc>
                <a:spcPct val="90000"/>
              </a:lnSpc>
              <a:spcBef>
                <a:spcPts val="600"/>
              </a:spcBef>
              <a:spcAft>
                <a:spcPts val="1200"/>
              </a:spcAft>
              <a:buClr>
                <a:srgbClr val="0070C0"/>
              </a:buClr>
            </a:pPr>
            <a:r>
              <a:rPr lang="en-US" sz="2000" dirty="0" smtClean="0">
                <a:solidFill>
                  <a:schemeClr val="tx1"/>
                </a:solidFill>
              </a:rPr>
              <a:t>Leaders shift authority to those who are being led</a:t>
            </a:r>
          </a:p>
          <a:p>
            <a:pPr lvl="1" eaLnBrk="1" hangingPunct="1">
              <a:lnSpc>
                <a:spcPct val="90000"/>
              </a:lnSpc>
              <a:buFontTx/>
              <a:buNone/>
            </a:pPr>
            <a:endParaRPr lang="en-US" dirty="0" smtClean="0">
              <a:solidFill>
                <a:schemeClr val="tx1"/>
              </a:solidFill>
            </a:endParaRPr>
          </a:p>
          <a:p>
            <a:pPr lvl="1" eaLnBrk="1" hangingPunct="1">
              <a:lnSpc>
                <a:spcPct val="90000"/>
              </a:lnSpc>
            </a:pPr>
            <a:endParaRPr lang="en-US" dirty="0" smtClean="0">
              <a:solidFill>
                <a:schemeClr val="tx1"/>
              </a:solidFill>
            </a:endParaRPr>
          </a:p>
          <a:p>
            <a:pPr eaLnBrk="1" hangingPunct="1">
              <a:lnSpc>
                <a:spcPct val="90000"/>
              </a:lnSpc>
            </a:pPr>
            <a:endParaRPr lang="en-US" sz="900" b="1" dirty="0" smtClean="0"/>
          </a:p>
        </p:txBody>
      </p:sp>
      <p:sp>
        <p:nvSpPr>
          <p:cNvPr id="16388" name="Rectangle 4"/>
          <p:cNvSpPr>
            <a:spLocks noChangeArrowheads="1"/>
          </p:cNvSpPr>
          <p:nvPr/>
        </p:nvSpPr>
        <p:spPr bwMode="auto">
          <a:xfrm>
            <a:off x="4724400" y="2133600"/>
            <a:ext cx="3962400" cy="4114800"/>
          </a:xfrm>
          <a:prstGeom prst="rect">
            <a:avLst/>
          </a:prstGeom>
          <a:noFill/>
          <a:ln w="9525">
            <a:noFill/>
            <a:miter lim="800000"/>
            <a:headEnd/>
            <a:tailEnd/>
          </a:ln>
        </p:spPr>
        <p:txBody>
          <a:bodyPr/>
          <a:lstStyle/>
          <a:p>
            <a:pPr eaLnBrk="0" hangingPunct="0"/>
            <a:endParaRPr lang="en-US">
              <a:solidFill>
                <a:schemeClr val="accent1"/>
              </a:solidFill>
            </a:endParaRPr>
          </a:p>
        </p:txBody>
      </p:sp>
      <p:sp>
        <p:nvSpPr>
          <p:cNvPr id="7"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04800" y="990600"/>
            <a:ext cx="8534400" cy="762000"/>
          </a:xfrm>
        </p:spPr>
        <p:txBody>
          <a:bodyPr/>
          <a:lstStyle/>
          <a:p>
            <a:pPr algn="ctr" eaLnBrk="1" hangingPunct="1"/>
            <a:r>
              <a:rPr lang="en-US" altLang="zh-TW" sz="3200" b="1" dirty="0" smtClean="0">
                <a:latin typeface="+mj-lt"/>
              </a:rPr>
              <a:t>10 Characteristics of a Servant Leader  </a:t>
            </a:r>
            <a:r>
              <a:rPr lang="en-US" altLang="zh-TW" sz="2400" b="1" dirty="0" smtClean="0">
                <a:latin typeface="+mj-lt"/>
              </a:rPr>
              <a:t>(Spears, 2002)</a:t>
            </a:r>
            <a:endParaRPr lang="en-US" altLang="zh-TW" sz="2800" b="1" dirty="0" smtClean="0">
              <a:latin typeface="+mj-lt"/>
            </a:endParaRPr>
          </a:p>
        </p:txBody>
      </p:sp>
      <p:sp>
        <p:nvSpPr>
          <p:cNvPr id="17411" name="Rectangle 10"/>
          <p:cNvSpPr>
            <a:spLocks noGrp="1" noChangeArrowheads="1"/>
          </p:cNvSpPr>
          <p:nvPr>
            <p:ph idx="1"/>
          </p:nvPr>
        </p:nvSpPr>
        <p:spPr>
          <a:xfrm>
            <a:off x="381000" y="1981200"/>
            <a:ext cx="8458200" cy="4114800"/>
          </a:xfrm>
        </p:spPr>
        <p:txBody>
          <a:bodyPr/>
          <a:lstStyle/>
          <a:p>
            <a:pPr marL="533400" indent="-533400" eaLnBrk="1" hangingPunct="1">
              <a:spcAft>
                <a:spcPts val="1200"/>
              </a:spcAft>
              <a:buClr>
                <a:srgbClr val="0070C0"/>
              </a:buClr>
              <a:buFont typeface="Wingdings" pitchFamily="2" charset="2"/>
              <a:buAutoNum type="arabicPeriod"/>
            </a:pPr>
            <a:r>
              <a:rPr lang="en-US" sz="2400" b="1" dirty="0" smtClean="0">
                <a:latin typeface="+mn-lt"/>
              </a:rPr>
              <a:t>Listening </a:t>
            </a:r>
            <a:r>
              <a:rPr lang="en-US" sz="2400" dirty="0" smtClean="0">
                <a:latin typeface="+mn-lt"/>
              </a:rPr>
              <a:t>- acknowledging the viewpoint of followers and validating these perspectives. </a:t>
            </a:r>
          </a:p>
          <a:p>
            <a:pPr marL="533400" indent="-533400" eaLnBrk="1" hangingPunct="1">
              <a:spcAft>
                <a:spcPts val="1200"/>
              </a:spcAft>
              <a:buClr>
                <a:srgbClr val="0070C0"/>
              </a:buClr>
              <a:buFont typeface="Wingdings" pitchFamily="2" charset="2"/>
              <a:buAutoNum type="arabicPeriod"/>
            </a:pPr>
            <a:r>
              <a:rPr lang="en-US" sz="2400" b="1" dirty="0" smtClean="0">
                <a:latin typeface="+mn-lt"/>
              </a:rPr>
              <a:t>Empathy</a:t>
            </a:r>
            <a:r>
              <a:rPr lang="en-US" sz="2400" dirty="0" smtClean="0">
                <a:latin typeface="+mn-lt"/>
              </a:rPr>
              <a:t> – “standing in the shoes” of another person and attempting to see the world from that person’s point of view.</a:t>
            </a:r>
            <a:endParaRPr lang="en-US" sz="2400" b="1" dirty="0" smtClean="0">
              <a:latin typeface="+mn-lt"/>
            </a:endParaRPr>
          </a:p>
          <a:p>
            <a:pPr marL="533400" indent="-533400" eaLnBrk="1" hangingPunct="1">
              <a:spcAft>
                <a:spcPts val="1200"/>
              </a:spcAft>
              <a:buClr>
                <a:srgbClr val="0070C0"/>
              </a:buClr>
              <a:buFont typeface="Wingdings" pitchFamily="2" charset="2"/>
              <a:buAutoNum type="arabicPeriod"/>
            </a:pPr>
            <a:r>
              <a:rPr lang="en-US" sz="2400" b="1" dirty="0" smtClean="0">
                <a:latin typeface="+mn-lt"/>
              </a:rPr>
              <a:t>Healing </a:t>
            </a:r>
            <a:r>
              <a:rPr lang="en-US" sz="2400" dirty="0" smtClean="0">
                <a:latin typeface="+mn-lt"/>
              </a:rPr>
              <a:t>– in helping followers become whole, servant leaders are themselves healed.</a:t>
            </a:r>
            <a:endParaRPr lang="en-US" sz="2400" b="1" dirty="0" smtClean="0">
              <a:latin typeface="+mn-lt"/>
            </a:endParaRPr>
          </a:p>
          <a:p>
            <a:pPr marL="533400" indent="-533400" eaLnBrk="1" hangingPunct="1">
              <a:spcAft>
                <a:spcPts val="1200"/>
              </a:spcAft>
              <a:buClr>
                <a:srgbClr val="0070C0"/>
              </a:buClr>
              <a:buFont typeface="Wingdings" pitchFamily="2" charset="2"/>
              <a:buAutoNum type="arabicPeriod"/>
            </a:pPr>
            <a:r>
              <a:rPr lang="en-US" sz="2400" b="1" dirty="0" smtClean="0">
                <a:latin typeface="+mn-lt"/>
              </a:rPr>
              <a:t>Awareness </a:t>
            </a:r>
            <a:r>
              <a:rPr lang="en-US" sz="2400" dirty="0" smtClean="0">
                <a:latin typeface="+mn-lt"/>
              </a:rPr>
              <a:t>– understanding oneself and the impact one has on others.</a:t>
            </a:r>
            <a:endParaRPr lang="en-US" sz="2400" b="1" dirty="0" smtClean="0">
              <a:latin typeface="+mn-lt"/>
            </a:endParaRPr>
          </a:p>
          <a:p>
            <a:pPr marL="914400" lvl="1" indent="-457200" eaLnBrk="1" hangingPunct="1">
              <a:spcAft>
                <a:spcPct val="20000"/>
              </a:spcAft>
            </a:pPr>
            <a:endParaRPr lang="en-US" sz="2400" dirty="0" smtClean="0"/>
          </a:p>
        </p:txBody>
      </p:sp>
      <p:sp>
        <p:nvSpPr>
          <p:cNvPr id="6"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381000" y="2057400"/>
            <a:ext cx="8077200" cy="2971800"/>
          </a:xfrm>
        </p:spPr>
        <p:txBody>
          <a:bodyPr/>
          <a:lstStyle/>
          <a:p>
            <a:pPr marL="609600" indent="-609600" eaLnBrk="1" hangingPunct="1">
              <a:spcAft>
                <a:spcPct val="20000"/>
              </a:spcAft>
              <a:buFont typeface="Wingdings" pitchFamily="2" charset="2"/>
              <a:buNone/>
            </a:pPr>
            <a:r>
              <a:rPr lang="en-US" sz="2400" b="1" dirty="0" smtClean="0">
                <a:solidFill>
                  <a:srgbClr val="0070C0"/>
                </a:solidFill>
                <a:latin typeface="+mn-lt"/>
              </a:rPr>
              <a:t>5. </a:t>
            </a:r>
            <a:r>
              <a:rPr lang="en-US" sz="2400" b="1" dirty="0" smtClean="0">
                <a:latin typeface="+mn-lt"/>
              </a:rPr>
              <a:t>Persuasion</a:t>
            </a:r>
            <a:r>
              <a:rPr lang="en-US" sz="2400" dirty="0" smtClean="0">
                <a:latin typeface="+mn-lt"/>
              </a:rPr>
              <a:t> – creates change through gentle, nonjudgmental argument.</a:t>
            </a:r>
            <a:endParaRPr lang="en-US" sz="2400" b="1" dirty="0" smtClean="0">
              <a:latin typeface="+mn-lt"/>
            </a:endParaRPr>
          </a:p>
          <a:p>
            <a:pPr marL="609600" indent="-609600" eaLnBrk="1" hangingPunct="1">
              <a:spcAft>
                <a:spcPct val="20000"/>
              </a:spcAft>
              <a:buFont typeface="Wingdings" pitchFamily="2" charset="2"/>
              <a:buNone/>
            </a:pPr>
            <a:r>
              <a:rPr lang="en-US" sz="2400" b="1" dirty="0" smtClean="0">
                <a:solidFill>
                  <a:srgbClr val="0070C0"/>
                </a:solidFill>
                <a:latin typeface="+mn-lt"/>
              </a:rPr>
              <a:t>6. </a:t>
            </a:r>
            <a:r>
              <a:rPr lang="en-US" sz="2400" b="1" dirty="0" smtClean="0">
                <a:latin typeface="+mn-lt"/>
              </a:rPr>
              <a:t>Conceptualization</a:t>
            </a:r>
            <a:r>
              <a:rPr lang="en-US" sz="2400" dirty="0" smtClean="0">
                <a:latin typeface="+mn-lt"/>
              </a:rPr>
              <a:t> – the ability to be a visionary for an organization.</a:t>
            </a:r>
            <a:endParaRPr lang="en-US" sz="2400" b="1" dirty="0" smtClean="0">
              <a:latin typeface="+mn-lt"/>
            </a:endParaRPr>
          </a:p>
          <a:p>
            <a:pPr marL="609600" indent="-609600" eaLnBrk="1" hangingPunct="1">
              <a:spcAft>
                <a:spcPct val="20000"/>
              </a:spcAft>
              <a:buFont typeface="Wingdings" pitchFamily="2" charset="2"/>
              <a:buNone/>
            </a:pPr>
            <a:r>
              <a:rPr lang="en-US" sz="2400" b="1" dirty="0" smtClean="0">
                <a:solidFill>
                  <a:srgbClr val="0070C0"/>
                </a:solidFill>
                <a:latin typeface="+mn-lt"/>
              </a:rPr>
              <a:t>7. </a:t>
            </a:r>
            <a:r>
              <a:rPr lang="en-US" sz="2400" b="1" dirty="0" smtClean="0">
                <a:latin typeface="+mn-lt"/>
              </a:rPr>
              <a:t>Foresight</a:t>
            </a:r>
            <a:r>
              <a:rPr lang="en-US" sz="2400" dirty="0" smtClean="0">
                <a:latin typeface="+mn-lt"/>
              </a:rPr>
              <a:t> – the ability to predict what is coming based on what is occurring in the present and what has happened in the past.</a:t>
            </a:r>
          </a:p>
          <a:p>
            <a:pPr marL="609600" indent="-609600" eaLnBrk="1" hangingPunct="1">
              <a:spcAft>
                <a:spcPct val="20000"/>
              </a:spcAft>
              <a:buFont typeface="Wingdings" pitchFamily="2" charset="2"/>
              <a:buNone/>
            </a:pPr>
            <a:endParaRPr lang="en-US" sz="2800" dirty="0" smtClean="0"/>
          </a:p>
        </p:txBody>
      </p:sp>
      <p:sp>
        <p:nvSpPr>
          <p:cNvPr id="7" name="Rectangle 2"/>
          <p:cNvSpPr>
            <a:spLocks noGrp="1" noChangeArrowheads="1"/>
          </p:cNvSpPr>
          <p:nvPr>
            <p:ph type="title"/>
          </p:nvPr>
        </p:nvSpPr>
        <p:spPr>
          <a:xfrm>
            <a:off x="304800" y="990600"/>
            <a:ext cx="8534400" cy="762000"/>
          </a:xfrm>
        </p:spPr>
        <p:txBody>
          <a:bodyPr/>
          <a:lstStyle/>
          <a:p>
            <a:pPr algn="ctr" eaLnBrk="1" hangingPunct="1"/>
            <a:r>
              <a:rPr lang="en-US" altLang="zh-TW" sz="3200" b="1" dirty="0" smtClean="0">
                <a:latin typeface="+mj-lt"/>
              </a:rPr>
              <a:t>10 Characteristics of a Servant Leader  </a:t>
            </a:r>
            <a:r>
              <a:rPr lang="en-US" altLang="zh-TW" sz="2400" b="1" dirty="0" smtClean="0">
                <a:latin typeface="+mj-lt"/>
              </a:rPr>
              <a:t>(Spears, 2002)</a:t>
            </a:r>
            <a:endParaRPr lang="en-US" altLang="zh-TW" sz="2800" b="1" dirty="0" smtClean="0">
              <a:latin typeface="+mj-lt"/>
            </a:endParaRPr>
          </a:p>
        </p:txBody>
      </p:sp>
      <p:sp>
        <p:nvSpPr>
          <p:cNvPr id="8"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381000" y="2209800"/>
            <a:ext cx="8077200" cy="3505200"/>
          </a:xfrm>
        </p:spPr>
        <p:txBody>
          <a:bodyPr/>
          <a:lstStyle/>
          <a:p>
            <a:pPr marL="609600" indent="-609600" eaLnBrk="1" hangingPunct="1">
              <a:lnSpc>
                <a:spcPct val="90000"/>
              </a:lnSpc>
              <a:spcAft>
                <a:spcPct val="20000"/>
              </a:spcAft>
              <a:buFont typeface="Wingdings" pitchFamily="2" charset="2"/>
              <a:buNone/>
            </a:pPr>
            <a:r>
              <a:rPr lang="en-US" sz="2400" b="1" dirty="0" smtClean="0">
                <a:solidFill>
                  <a:srgbClr val="0070C0"/>
                </a:solidFill>
                <a:latin typeface="+mn-lt"/>
              </a:rPr>
              <a:t>8.  </a:t>
            </a:r>
            <a:r>
              <a:rPr lang="en-US" sz="2400" b="1" dirty="0" smtClean="0">
                <a:latin typeface="+mn-lt"/>
              </a:rPr>
              <a:t>Stewardship</a:t>
            </a:r>
            <a:r>
              <a:rPr lang="en-US" sz="2400" dirty="0" smtClean="0">
                <a:latin typeface="+mn-lt"/>
              </a:rPr>
              <a:t> – carefully managing the people and organization one has been given to lead. Holding the organization in trust for the greater good of society.</a:t>
            </a:r>
            <a:endParaRPr lang="en-US" sz="2400" b="1" dirty="0" smtClean="0">
              <a:latin typeface="+mn-lt"/>
            </a:endParaRPr>
          </a:p>
          <a:p>
            <a:pPr marL="609600" indent="-609600" eaLnBrk="1" hangingPunct="1">
              <a:lnSpc>
                <a:spcPct val="90000"/>
              </a:lnSpc>
              <a:spcAft>
                <a:spcPct val="20000"/>
              </a:spcAft>
              <a:buFont typeface="Wingdings" pitchFamily="2" charset="2"/>
              <a:buNone/>
            </a:pPr>
            <a:r>
              <a:rPr lang="en-US" sz="2400" b="1" dirty="0" smtClean="0">
                <a:solidFill>
                  <a:srgbClr val="0070C0"/>
                </a:solidFill>
                <a:latin typeface="+mn-lt"/>
              </a:rPr>
              <a:t>9.  </a:t>
            </a:r>
            <a:r>
              <a:rPr lang="en-US" sz="2400" b="1" dirty="0" smtClean="0">
                <a:latin typeface="+mn-lt"/>
              </a:rPr>
              <a:t>Commitment to the Growth of People</a:t>
            </a:r>
            <a:r>
              <a:rPr lang="en-US" sz="2400" dirty="0" smtClean="0">
                <a:latin typeface="+mn-lt"/>
              </a:rPr>
              <a:t> – treating each follower as a unique person with intrinsic value beyond what he/she contributes to the organization.</a:t>
            </a:r>
            <a:endParaRPr lang="en-US" sz="2400" b="1" dirty="0" smtClean="0">
              <a:latin typeface="+mn-lt"/>
            </a:endParaRPr>
          </a:p>
          <a:p>
            <a:pPr marL="609600" indent="-609600" eaLnBrk="1" hangingPunct="1">
              <a:lnSpc>
                <a:spcPct val="90000"/>
              </a:lnSpc>
              <a:buFont typeface="Wingdings" pitchFamily="2" charset="2"/>
              <a:buNone/>
            </a:pPr>
            <a:r>
              <a:rPr lang="en-US" sz="2400" b="1" dirty="0" smtClean="0">
                <a:solidFill>
                  <a:srgbClr val="0070C0"/>
                </a:solidFill>
                <a:latin typeface="+mn-lt"/>
              </a:rPr>
              <a:t>10. </a:t>
            </a:r>
            <a:r>
              <a:rPr lang="en-US" sz="2400" b="1" dirty="0" smtClean="0">
                <a:latin typeface="+mn-lt"/>
              </a:rPr>
              <a:t>Building Community</a:t>
            </a:r>
            <a:r>
              <a:rPr lang="en-US" sz="2400" dirty="0" smtClean="0">
                <a:latin typeface="+mn-lt"/>
              </a:rPr>
              <a:t> – allowing followers to identify with something greater than themselves that they value</a:t>
            </a:r>
            <a:r>
              <a:rPr lang="en-US" dirty="0" smtClean="0">
                <a:latin typeface="+mn-lt"/>
              </a:rPr>
              <a:t>.</a:t>
            </a:r>
          </a:p>
        </p:txBody>
      </p:sp>
      <p:sp>
        <p:nvSpPr>
          <p:cNvPr id="7" name="Rectangle 2"/>
          <p:cNvSpPr>
            <a:spLocks noGrp="1" noChangeArrowheads="1"/>
          </p:cNvSpPr>
          <p:nvPr>
            <p:ph type="title"/>
          </p:nvPr>
        </p:nvSpPr>
        <p:spPr>
          <a:xfrm>
            <a:off x="304800" y="990600"/>
            <a:ext cx="8534400" cy="762000"/>
          </a:xfrm>
        </p:spPr>
        <p:txBody>
          <a:bodyPr/>
          <a:lstStyle/>
          <a:p>
            <a:pPr algn="ctr" eaLnBrk="1" hangingPunct="1"/>
            <a:r>
              <a:rPr lang="en-US" altLang="zh-TW" sz="3200" b="1" dirty="0" smtClean="0">
                <a:latin typeface="+mj-lt"/>
              </a:rPr>
              <a:t>10 Characteristics of a Servant Leader  </a:t>
            </a:r>
            <a:r>
              <a:rPr lang="en-US" altLang="zh-TW" sz="2400" b="1" dirty="0" smtClean="0">
                <a:latin typeface="+mj-lt"/>
              </a:rPr>
              <a:t>(Spears, 2002)</a:t>
            </a:r>
            <a:endParaRPr lang="en-US" altLang="zh-TW" sz="2800" b="1" dirty="0" smtClean="0">
              <a:latin typeface="+mj-lt"/>
            </a:endParaRPr>
          </a:p>
        </p:txBody>
      </p:sp>
      <p:sp>
        <p:nvSpPr>
          <p:cNvPr id="8"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cSld>
  <p:clrMapOvr>
    <a:masterClrMapping/>
  </p:clrMapOvr>
</p:sld>
</file>

<file path=ppt/theme/theme1.xml><?xml version="1.0" encoding="utf-8"?>
<a:theme xmlns:a="http://schemas.openxmlformats.org/drawingml/2006/main" name="1_Custom Desig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Office\Templates\Business Planner Templates\Leadeship with background.pot</Template>
  <TotalTime>7731</TotalTime>
  <Words>1664</Words>
  <Application>Microsoft Office PowerPoint</Application>
  <PresentationFormat>On-screen Show (4:3)</PresentationFormat>
  <Paragraphs>149</Paragraphs>
  <Slides>21</Slides>
  <Notes>10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1_Custom Design</vt:lpstr>
      <vt:lpstr>PowerPoint Presentation</vt:lpstr>
      <vt:lpstr>Overview</vt:lpstr>
      <vt:lpstr>Overview</vt:lpstr>
      <vt:lpstr>Servant Leadership Description</vt:lpstr>
      <vt:lpstr>Servant Leadership Defined</vt:lpstr>
      <vt:lpstr>Historical Basis of Servant Leadership </vt:lpstr>
      <vt:lpstr>10 Characteristics of a Servant Leader  (Spears, 2002)</vt:lpstr>
      <vt:lpstr>10 Characteristics of a Servant Leader  (Spears, 2002)</vt:lpstr>
      <vt:lpstr>10 Characteristics of a Servant Leader  (Spears, 2002)</vt:lpstr>
      <vt:lpstr>Building a Theory about Servant Leadership</vt:lpstr>
      <vt:lpstr>PowerPoint Presentation</vt:lpstr>
      <vt:lpstr>PowerPoint Presentation</vt:lpstr>
      <vt:lpstr>Model of Servant Leadership   (Liden et al., 2008)</vt:lpstr>
      <vt:lpstr>Model of Servant Leadership   (Liden et al., 2008)</vt:lpstr>
      <vt:lpstr>Model of Servant Leadership   (Liden et al., 2008)</vt:lpstr>
      <vt:lpstr>Model of Servant Leadership   (Liden et al., 2008)</vt:lpstr>
      <vt:lpstr>Model of Servant Leadership   (Liden et al., 2008)</vt:lpstr>
      <vt:lpstr>How Does SL Work?</vt:lpstr>
      <vt:lpstr>Strengths</vt:lpstr>
      <vt:lpstr>Criticisms</vt:lpstr>
      <vt:lpstr>Application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Virginia Gregory</dc:creator>
  <cp:lastModifiedBy>Bierach, Katie</cp:lastModifiedBy>
  <cp:revision>407</cp:revision>
  <dcterms:created xsi:type="dcterms:W3CDTF">2000-11-13T21:29:08Z</dcterms:created>
  <dcterms:modified xsi:type="dcterms:W3CDTF">2015-02-23T23:39:35Z</dcterms:modified>
</cp:coreProperties>
</file>