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24"/>
  </p:notesMasterIdLst>
  <p:handoutMasterIdLst>
    <p:handoutMasterId r:id="rId25"/>
  </p:handoutMasterIdLst>
  <p:sldIdLst>
    <p:sldId id="257" r:id="rId2"/>
    <p:sldId id="258" r:id="rId3"/>
    <p:sldId id="302" r:id="rId4"/>
    <p:sldId id="311" r:id="rId5"/>
    <p:sldId id="312" r:id="rId6"/>
    <p:sldId id="313" r:id="rId7"/>
    <p:sldId id="316" r:id="rId8"/>
    <p:sldId id="309" r:id="rId9"/>
    <p:sldId id="314" r:id="rId10"/>
    <p:sldId id="315"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Lst>
  <p:sldSz cx="9144000" cy="6858000" type="screen4x3"/>
  <p:notesSz cx="6858000" cy="9077325"/>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O"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5C00"/>
    <a:srgbClr val="660033"/>
    <a:srgbClr val="660066"/>
    <a:srgbClr val="3399FF"/>
    <a:srgbClr val="0033CC"/>
    <a:srgbClr val="336699"/>
    <a:srgbClr val="3333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2787"/>
    <p:restoredTop sz="90937" autoAdjust="0"/>
  </p:normalViewPr>
  <p:slideViewPr>
    <p:cSldViewPr>
      <p:cViewPr>
        <p:scale>
          <a:sx n="75" d="100"/>
          <a:sy n="75" d="100"/>
        </p:scale>
        <p:origin x="-114"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96"/>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4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solidFill>
                  <a:srgbClr val="006666"/>
                </a:solidFill>
                <a:effectLst>
                  <a:outerShdw blurRad="38100" dist="38100" dir="2700000" algn="tl">
                    <a:srgbClr val="C0C0C0"/>
                  </a:outerShdw>
                </a:effectLst>
              </a:defRPr>
            </a:lvl1pPr>
          </a:lstStyle>
          <a:p>
            <a:pPr>
              <a:defRPr/>
            </a:pPr>
            <a:endParaRPr lang="en-US" dirty="0"/>
          </a:p>
        </p:txBody>
      </p:sp>
      <p:sp>
        <p:nvSpPr>
          <p:cNvPr id="93187" name="Rectangle 3"/>
          <p:cNvSpPr>
            <a:spLocks noGrp="1" noChangeArrowheads="1"/>
          </p:cNvSpPr>
          <p:nvPr>
            <p:ph type="dt" sz="quarter" idx="1"/>
          </p:nvPr>
        </p:nvSpPr>
        <p:spPr bwMode="auto">
          <a:xfrm>
            <a:off x="3886200" y="0"/>
            <a:ext cx="2971800" cy="454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solidFill>
                  <a:srgbClr val="006666"/>
                </a:solidFill>
                <a:effectLst>
                  <a:outerShdw blurRad="38100" dist="38100" dir="2700000" algn="tl">
                    <a:srgbClr val="C0C0C0"/>
                  </a:outerShdw>
                </a:effectLst>
              </a:defRPr>
            </a:lvl1pPr>
          </a:lstStyle>
          <a:p>
            <a:pPr>
              <a:defRPr/>
            </a:pPr>
            <a:endParaRPr lang="en-US" dirty="0"/>
          </a:p>
        </p:txBody>
      </p:sp>
      <p:sp>
        <p:nvSpPr>
          <p:cNvPr id="93188" name="Rectangle 4"/>
          <p:cNvSpPr>
            <a:spLocks noGrp="1" noChangeArrowheads="1"/>
          </p:cNvSpPr>
          <p:nvPr>
            <p:ph type="ftr" sz="quarter" idx="2"/>
          </p:nvPr>
        </p:nvSpPr>
        <p:spPr bwMode="auto">
          <a:xfrm>
            <a:off x="0" y="8623300"/>
            <a:ext cx="2971800" cy="4540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solidFill>
                  <a:srgbClr val="006666"/>
                </a:solidFill>
                <a:effectLst>
                  <a:outerShdw blurRad="38100" dist="38100" dir="2700000" algn="tl">
                    <a:srgbClr val="C0C0C0"/>
                  </a:outerShdw>
                </a:effectLst>
              </a:defRPr>
            </a:lvl1pPr>
          </a:lstStyle>
          <a:p>
            <a:pPr>
              <a:defRPr/>
            </a:pPr>
            <a:endParaRPr lang="en-US" dirty="0"/>
          </a:p>
        </p:txBody>
      </p:sp>
      <p:sp>
        <p:nvSpPr>
          <p:cNvPr id="93189" name="Rectangle 5"/>
          <p:cNvSpPr>
            <a:spLocks noGrp="1" noChangeArrowheads="1"/>
          </p:cNvSpPr>
          <p:nvPr>
            <p:ph type="sldNum" sz="quarter" idx="3"/>
          </p:nvPr>
        </p:nvSpPr>
        <p:spPr bwMode="auto">
          <a:xfrm>
            <a:off x="3886200" y="8623300"/>
            <a:ext cx="2971800" cy="4540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solidFill>
                  <a:srgbClr val="006666"/>
                </a:solidFill>
                <a:effectLst>
                  <a:outerShdw blurRad="38100" dist="38100" dir="2700000" algn="tl">
                    <a:srgbClr val="C0C0C0"/>
                  </a:outerShdw>
                </a:effectLst>
              </a:defRPr>
            </a:lvl1pPr>
          </a:lstStyle>
          <a:p>
            <a:pPr>
              <a:defRPr/>
            </a:pPr>
            <a:fld id="{66840A14-ECDB-4126-BF41-69D38B92B37D}" type="slidenum">
              <a:rPr lang="en-US"/>
              <a:pPr>
                <a:defRPr/>
              </a:pPr>
              <a:t>‹#›</a:t>
            </a:fld>
            <a:endParaRPr lang="en-US" dirty="0"/>
          </a:p>
        </p:txBody>
      </p:sp>
    </p:spTree>
    <p:extLst>
      <p:ext uri="{BB962C8B-B14F-4D97-AF65-F5344CB8AC3E}">
        <p14:creationId xmlns:p14="http://schemas.microsoft.com/office/powerpoint/2010/main" val="1564505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4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solidFill>
                  <a:srgbClr val="006666"/>
                </a:solidFill>
                <a:effectLst>
                  <a:outerShdw blurRad="38100" dist="38100" dir="2700000" algn="tl">
                    <a:srgbClr val="C0C0C0"/>
                  </a:outerShdw>
                </a:effectLst>
              </a:defRPr>
            </a:lvl1pPr>
          </a:lstStyle>
          <a:p>
            <a:pPr>
              <a:defRPr/>
            </a:pPr>
            <a:endParaRPr lang="en-US" dirty="0"/>
          </a:p>
        </p:txBody>
      </p:sp>
      <p:sp>
        <p:nvSpPr>
          <p:cNvPr id="79875" name="Rectangle 3"/>
          <p:cNvSpPr>
            <a:spLocks noGrp="1" noChangeArrowheads="1"/>
          </p:cNvSpPr>
          <p:nvPr>
            <p:ph type="dt" idx="1"/>
          </p:nvPr>
        </p:nvSpPr>
        <p:spPr bwMode="auto">
          <a:xfrm>
            <a:off x="3886200" y="0"/>
            <a:ext cx="2971800" cy="4540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solidFill>
                  <a:srgbClr val="006666"/>
                </a:solidFill>
                <a:effectLst>
                  <a:outerShdw blurRad="38100" dist="38100" dir="2700000" algn="tl">
                    <a:srgbClr val="C0C0C0"/>
                  </a:outerShdw>
                </a:effectLst>
              </a:defRPr>
            </a:lvl1pPr>
          </a:lstStyle>
          <a:p>
            <a:pPr>
              <a:defRPr/>
            </a:pPr>
            <a:endParaRPr lang="en-US" dirty="0"/>
          </a:p>
        </p:txBody>
      </p:sp>
      <p:sp>
        <p:nvSpPr>
          <p:cNvPr id="33796" name="Rectangle 4"/>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p:spPr>
      </p:sp>
      <p:sp>
        <p:nvSpPr>
          <p:cNvPr id="79877" name="Rectangle 5"/>
          <p:cNvSpPr>
            <a:spLocks noGrp="1" noChangeArrowheads="1"/>
          </p:cNvSpPr>
          <p:nvPr>
            <p:ph type="body" sz="quarter" idx="3"/>
          </p:nvPr>
        </p:nvSpPr>
        <p:spPr bwMode="auto">
          <a:xfrm>
            <a:off x="914400" y="4311650"/>
            <a:ext cx="5029200" cy="408463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9878" name="Rectangle 6"/>
          <p:cNvSpPr>
            <a:spLocks noGrp="1" noChangeArrowheads="1"/>
          </p:cNvSpPr>
          <p:nvPr>
            <p:ph type="ftr" sz="quarter" idx="4"/>
          </p:nvPr>
        </p:nvSpPr>
        <p:spPr bwMode="auto">
          <a:xfrm>
            <a:off x="0" y="8623300"/>
            <a:ext cx="2971800" cy="4540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solidFill>
                  <a:srgbClr val="006666"/>
                </a:solidFill>
                <a:effectLst>
                  <a:outerShdw blurRad="38100" dist="38100" dir="2700000" algn="tl">
                    <a:srgbClr val="C0C0C0"/>
                  </a:outerShdw>
                </a:effectLst>
              </a:defRPr>
            </a:lvl1pPr>
          </a:lstStyle>
          <a:p>
            <a:pPr>
              <a:defRPr/>
            </a:pPr>
            <a:endParaRPr lang="en-US" dirty="0"/>
          </a:p>
        </p:txBody>
      </p:sp>
      <p:sp>
        <p:nvSpPr>
          <p:cNvPr id="79879" name="Rectangle 7"/>
          <p:cNvSpPr>
            <a:spLocks noGrp="1" noChangeArrowheads="1"/>
          </p:cNvSpPr>
          <p:nvPr>
            <p:ph type="sldNum" sz="quarter" idx="5"/>
          </p:nvPr>
        </p:nvSpPr>
        <p:spPr bwMode="auto">
          <a:xfrm>
            <a:off x="3886200" y="8623300"/>
            <a:ext cx="2971800" cy="454025"/>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solidFill>
                  <a:srgbClr val="006666"/>
                </a:solidFill>
                <a:effectLst>
                  <a:outerShdw blurRad="38100" dist="38100" dir="2700000" algn="tl">
                    <a:srgbClr val="C0C0C0"/>
                  </a:outerShdw>
                </a:effectLst>
              </a:defRPr>
            </a:lvl1pPr>
          </a:lstStyle>
          <a:p>
            <a:pPr>
              <a:defRPr/>
            </a:pPr>
            <a:fld id="{6CD10C44-CDA2-4487-90CF-EE41A14F40C8}" type="slidenum">
              <a:rPr lang="en-US"/>
              <a:pPr>
                <a:defRPr/>
              </a:pPr>
              <a:t>‹#›</a:t>
            </a:fld>
            <a:endParaRPr lang="en-US" dirty="0"/>
          </a:p>
        </p:txBody>
      </p:sp>
    </p:spTree>
    <p:extLst>
      <p:ext uri="{BB962C8B-B14F-4D97-AF65-F5344CB8AC3E}">
        <p14:creationId xmlns:p14="http://schemas.microsoft.com/office/powerpoint/2010/main" val="196080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C257A8C-9A14-428E-83DE-EB8492A8BBC9}" type="slidenum">
              <a:rPr lang="en-US"/>
              <a:pPr>
                <a:defRPr/>
              </a:pPr>
              <a:t>1</a:t>
            </a:fld>
            <a:endParaRPr lang="en-US" dirty="0"/>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A3E5B43-5CA7-419A-BBD4-25ACFDDDDE25}" type="slidenum">
              <a:rPr lang="en-US"/>
              <a:pPr>
                <a:defRPr/>
              </a:pPr>
              <a:t>2</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31536FA-F804-4344-AB25-9998189D7951}" type="slidenum">
              <a:rPr lang="en-US"/>
              <a:pPr>
                <a:defRPr/>
              </a:pPr>
              <a:t>3</a:t>
            </a:fld>
            <a:endParaRPr lang="en-US" dirty="0"/>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B2084BA-FA6D-44AE-93A8-DB7F85EA5F55}" type="slidenum">
              <a:rPr lang="en-US"/>
              <a:pPr>
                <a:defRPr/>
              </a:pPr>
              <a:t>8</a:t>
            </a:fld>
            <a:endParaRPr lang="en-US" dirty="0"/>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Placeholder 1"/>
          <p:cNvSpPr>
            <a:spLocks noGrp="1"/>
          </p:cNvSpPr>
          <p:nvPr>
            <p:ph type="title"/>
          </p:nvPr>
        </p:nvSpPr>
        <p:spPr bwMode="auto">
          <a:xfrm>
            <a:off x="457200" y="936523"/>
            <a:ext cx="8458200" cy="6636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457200" y="936523"/>
            <a:ext cx="8458200" cy="6636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l="-1000" r="-1000"/>
          </a:stretch>
        </a:blipFill>
        <a:effectLst/>
      </p:bgPr>
    </p:bg>
    <p:spTree>
      <p:nvGrpSpPr>
        <p:cNvPr id="1" name=""/>
        <p:cNvGrpSpPr/>
        <p:nvPr/>
      </p:nvGrpSpPr>
      <p:grpSpPr>
        <a:xfrm>
          <a:off x="0" y="0"/>
          <a:ext cx="0" cy="0"/>
          <a:chOff x="0" y="0"/>
          <a:chExt cx="0" cy="0"/>
        </a:xfrm>
      </p:grpSpPr>
      <p:sp>
        <p:nvSpPr>
          <p:cNvPr id="3075" name="Title Placeholder 1"/>
          <p:cNvSpPr>
            <a:spLocks noGrp="1"/>
          </p:cNvSpPr>
          <p:nvPr>
            <p:ph type="title"/>
          </p:nvPr>
        </p:nvSpPr>
        <p:spPr bwMode="auto">
          <a:xfrm>
            <a:off x="457200" y="936523"/>
            <a:ext cx="8458200" cy="6636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6" name="Text Placeholder 2"/>
          <p:cNvSpPr>
            <a:spLocks noGrp="1"/>
          </p:cNvSpPr>
          <p:nvPr>
            <p:ph type="body" idx="1"/>
          </p:nvPr>
        </p:nvSpPr>
        <p:spPr bwMode="auto">
          <a:xfrm>
            <a:off x="457200" y="1752600"/>
            <a:ext cx="8458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95" r:id="rId1"/>
    <p:sldLayoutId id="2147483687" r:id="rId2"/>
    <p:sldLayoutId id="2147483688" r:id="rId3"/>
    <p:sldLayoutId id="2147483689" r:id="rId4"/>
    <p:sldLayoutId id="2147483696" r:id="rId5"/>
  </p:sldLayoutIdLst>
  <p:hf hdr="0" dt="0"/>
  <p:txStyles>
    <p:titleStyle>
      <a:lvl1pPr algn="ctr" rtl="0" eaLnBrk="0" fontAlgn="base" hangingPunct="0">
        <a:spcBef>
          <a:spcPct val="0"/>
        </a:spcBef>
        <a:spcAft>
          <a:spcPct val="0"/>
        </a:spcAft>
        <a:defRPr sz="3200" b="1" i="1" kern="120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3600" i="1">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3600" i="1">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3600" i="1">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3600" i="1">
          <a:solidFill>
            <a:schemeClr val="tx1"/>
          </a:solidFill>
          <a:latin typeface="Times New Roman" pitchFamily="18" charset="0"/>
          <a:cs typeface="Times New Roman" pitchFamily="18"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007000"/>
        </a:buClr>
        <a:buSzPct val="85000"/>
        <a:buFont typeface="Wingdings 2" pitchFamily="18" charset="2"/>
        <a:buChar char="÷"/>
        <a:defRPr sz="32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6000"/>
        </a:buClr>
        <a:buSzPct val="90000"/>
        <a:buFont typeface="Wingdings 2" pitchFamily="18" charset="2"/>
        <a:buChar char="®"/>
        <a:defRPr sz="2800" kern="1200">
          <a:solidFill>
            <a:srgbClr val="0048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007000"/>
          </a:solidFill>
          <a:latin typeface="+mn-lt"/>
          <a:ea typeface="+mn-ea"/>
          <a:cs typeface="+mn-cs"/>
        </a:defRPr>
      </a:lvl3pPr>
      <a:lvl4pPr marL="1600200" indent="-228600" algn="l" rtl="0" eaLnBrk="0" fontAlgn="base" hangingPunct="0">
        <a:spcBef>
          <a:spcPct val="20000"/>
        </a:spcBef>
        <a:spcAft>
          <a:spcPct val="0"/>
        </a:spcAft>
        <a:buSzPct val="100000"/>
        <a:buFont typeface="Wingdings" pitchFamily="2" charset="2"/>
        <a:buChar char="§"/>
        <a:defRPr sz="2000" kern="1200">
          <a:solidFill>
            <a:srgbClr val="0070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007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6248400"/>
            <a:ext cx="9144000" cy="461665"/>
          </a:xfrm>
          <a:prstGeom prst="rect">
            <a:avLst/>
          </a:prstGeom>
        </p:spPr>
        <p:txBody>
          <a:bodyPr wrap="square">
            <a:spAutoFit/>
          </a:bodyPr>
          <a:lstStyle/>
          <a:p>
            <a:r>
              <a:rPr lang="en-US" dirty="0" smtClean="0">
                <a:solidFill>
                  <a:prstClr val="black"/>
                </a:solidFill>
                <a:latin typeface="Helvetica" panose="020B0604020202020204" pitchFamily="34" charset="0"/>
                <a:cs typeface="Helvetica" panose="020B0604020202020204" pitchFamily="34" charset="0"/>
              </a:rPr>
              <a:t>Chapter 11: Adaptive Leadership</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Model of Adaptive Leadership</a:t>
            </a:r>
            <a:endParaRPr lang="en-US" sz="3200" dirty="0">
              <a:latin typeface="+mj-lt"/>
            </a:endParaRPr>
          </a:p>
        </p:txBody>
      </p:sp>
      <p:sp>
        <p:nvSpPr>
          <p:cNvPr id="3" name="Content Placeholder 2"/>
          <p:cNvSpPr>
            <a:spLocks noGrp="1"/>
          </p:cNvSpPr>
          <p:nvPr>
            <p:ph idx="1"/>
          </p:nvPr>
        </p:nvSpPr>
        <p:spPr/>
        <p:txBody>
          <a:bodyPr/>
          <a:lstStyle/>
          <a:p>
            <a:pPr>
              <a:buClr>
                <a:srgbClr val="0070C0"/>
              </a:buClr>
              <a:buSzPct val="110000"/>
            </a:pPr>
            <a:r>
              <a:rPr lang="en-US" sz="2800" dirty="0">
                <a:latin typeface="+mn-lt"/>
                <a:ea typeface="Calibri" pitchFamily="34" charset="0"/>
                <a:cs typeface="Calibri" pitchFamily="34" charset="0"/>
              </a:rPr>
              <a:t>Situational </a:t>
            </a:r>
            <a:r>
              <a:rPr lang="en-US" sz="2800" dirty="0" smtClean="0">
                <a:latin typeface="+mn-lt"/>
                <a:ea typeface="Calibri" pitchFamily="34" charset="0"/>
                <a:cs typeface="Calibri" pitchFamily="34" charset="0"/>
              </a:rPr>
              <a:t>Challenges </a:t>
            </a:r>
            <a:endParaRPr lang="en-US" sz="2800" dirty="0">
              <a:latin typeface="+mn-lt"/>
              <a:ea typeface="Calibri" pitchFamily="34" charset="0"/>
              <a:cs typeface="Calibri" pitchFamily="34" charset="0"/>
            </a:endParaRPr>
          </a:p>
          <a:p>
            <a:pPr marL="857250" lvl="1" indent="-457200">
              <a:buClr>
                <a:srgbClr val="0070C0"/>
              </a:buClr>
              <a:buFont typeface="+mj-lt"/>
              <a:buAutoNum type="arabicPeriod" startAt="3"/>
            </a:pPr>
            <a:r>
              <a:rPr lang="en-US" sz="2000" b="1" i="1" dirty="0" smtClean="0">
                <a:solidFill>
                  <a:schemeClr val="tx1"/>
                </a:solidFill>
                <a:latin typeface="+mn-lt"/>
              </a:rPr>
              <a:t>Adaptive</a:t>
            </a:r>
            <a:r>
              <a:rPr lang="en-US" sz="2000" b="1" dirty="0" smtClean="0">
                <a:solidFill>
                  <a:schemeClr val="tx1"/>
                </a:solidFill>
                <a:latin typeface="+mn-lt"/>
              </a:rPr>
              <a:t>:</a:t>
            </a:r>
            <a:r>
              <a:rPr lang="en-US" sz="2000" b="1" i="1" dirty="0" smtClean="0">
                <a:solidFill>
                  <a:schemeClr val="tx1"/>
                </a:solidFill>
                <a:latin typeface="+mn-lt"/>
              </a:rPr>
              <a:t> </a:t>
            </a:r>
            <a:r>
              <a:rPr lang="en-US" sz="2000" i="1" dirty="0" smtClean="0">
                <a:solidFill>
                  <a:schemeClr val="tx1"/>
                </a:solidFill>
                <a:latin typeface="+mn-lt"/>
              </a:rPr>
              <a:t>Problems that are not clear- cut or easy to identify.</a:t>
            </a:r>
            <a:br>
              <a:rPr lang="en-US" sz="2000" i="1" dirty="0" smtClean="0">
                <a:solidFill>
                  <a:schemeClr val="tx1"/>
                </a:solidFill>
                <a:latin typeface="+mn-lt"/>
              </a:rPr>
            </a:br>
            <a:endParaRPr lang="en-US" sz="2000" i="1" dirty="0" smtClean="0">
              <a:solidFill>
                <a:schemeClr val="tx1"/>
              </a:solidFill>
              <a:latin typeface="+mn-lt"/>
            </a:endParaRPr>
          </a:p>
          <a:p>
            <a:pPr marL="0" indent="0">
              <a:buClr>
                <a:srgbClr val="0070C0"/>
              </a:buClr>
              <a:buNone/>
            </a:pPr>
            <a:r>
              <a:rPr lang="en-US" sz="2000" b="1" i="1" dirty="0" smtClean="0">
                <a:latin typeface="+mn-lt"/>
              </a:rPr>
              <a:t>Example: </a:t>
            </a:r>
            <a:r>
              <a:rPr lang="en-US" sz="2000" dirty="0" smtClean="0">
                <a:latin typeface="+mn-lt"/>
              </a:rPr>
              <a:t>Hospice care and uncertainty for patients and families about how and when the patient will die. Many questions about the </a:t>
            </a:r>
            <a:r>
              <a:rPr lang="en-US" sz="2000" dirty="0">
                <a:latin typeface="+mn-lt"/>
              </a:rPr>
              <a:t>d</a:t>
            </a:r>
            <a:r>
              <a:rPr lang="en-US" sz="2000" dirty="0" smtClean="0">
                <a:latin typeface="+mn-lt"/>
              </a:rPr>
              <a:t>ying process, what the loss means, how to prepare for it and cope with it.</a:t>
            </a:r>
            <a:endParaRPr lang="en-US" sz="2000" dirty="0">
              <a:latin typeface="+mn-lt"/>
            </a:endParaRP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461680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Model of Adaptive Leadership</a:t>
            </a:r>
            <a:endParaRPr lang="en-US" sz="3200" dirty="0">
              <a:latin typeface="+mj-lt"/>
            </a:endParaRPr>
          </a:p>
        </p:txBody>
      </p:sp>
      <p:sp>
        <p:nvSpPr>
          <p:cNvPr id="3" name="Content Placeholder 2"/>
          <p:cNvSpPr>
            <a:spLocks noGrp="1"/>
          </p:cNvSpPr>
          <p:nvPr>
            <p:ph idx="1"/>
          </p:nvPr>
        </p:nvSpPr>
        <p:spPr/>
        <p:txBody>
          <a:bodyPr/>
          <a:lstStyle/>
          <a:p>
            <a:pPr>
              <a:buClr>
                <a:srgbClr val="0070C0"/>
              </a:buClr>
              <a:buSzPct val="110000"/>
            </a:pPr>
            <a:r>
              <a:rPr lang="en-US" sz="2800" dirty="0" smtClean="0">
                <a:latin typeface="+mn-lt"/>
              </a:rPr>
              <a:t>Leader Behaviors</a:t>
            </a:r>
          </a:p>
          <a:p>
            <a:pPr marL="914400" lvl="1" indent="-514350">
              <a:buClr>
                <a:srgbClr val="0070C0"/>
              </a:buClr>
              <a:buAutoNum type="arabicPeriod"/>
            </a:pPr>
            <a:r>
              <a:rPr lang="en-US" sz="2400" b="1" dirty="0" smtClean="0">
                <a:solidFill>
                  <a:schemeClr val="tx1"/>
                </a:solidFill>
                <a:latin typeface="+mn-lt"/>
              </a:rPr>
              <a:t>Get on the Balcony</a:t>
            </a:r>
          </a:p>
          <a:p>
            <a:pPr marL="0" indent="0">
              <a:buClr>
                <a:srgbClr val="0070C0"/>
              </a:buClr>
              <a:buNone/>
            </a:pPr>
            <a:r>
              <a:rPr lang="en-US" sz="2000" dirty="0" smtClean="0">
                <a:latin typeface="+mn-lt"/>
              </a:rPr>
              <a:t>Stepping out of the fray and finding perspective in the midst of a challenging situation, while still staying connected. Moving back and forth as participant and observer.</a:t>
            </a:r>
          </a:p>
          <a:p>
            <a:pPr marL="0" indent="0">
              <a:buClr>
                <a:srgbClr val="0070C0"/>
              </a:buClr>
              <a:buNone/>
            </a:pPr>
            <a:endParaRPr lang="en-US" sz="2000" dirty="0" smtClean="0">
              <a:latin typeface="+mn-lt"/>
            </a:endParaRPr>
          </a:p>
          <a:p>
            <a:pPr marL="857250" lvl="1" indent="-457200">
              <a:buClr>
                <a:srgbClr val="0070C0"/>
              </a:buClr>
              <a:buFont typeface="+mj-lt"/>
              <a:buAutoNum type="arabicPeriod" startAt="2"/>
            </a:pPr>
            <a:r>
              <a:rPr lang="en-US" sz="2400" b="1" dirty="0" smtClean="0">
                <a:solidFill>
                  <a:schemeClr val="tx1"/>
                </a:solidFill>
                <a:latin typeface="+mn-lt"/>
              </a:rPr>
              <a:t>Identify Adaptive Challenges</a:t>
            </a:r>
          </a:p>
          <a:p>
            <a:pPr marL="0" indent="0">
              <a:buClr>
                <a:srgbClr val="0070C0"/>
              </a:buClr>
              <a:buNone/>
            </a:pPr>
            <a:r>
              <a:rPr lang="en-US" sz="2000" dirty="0" smtClean="0">
                <a:latin typeface="+mn-lt"/>
              </a:rPr>
              <a:t>Analyzing and diagnosing challenges. Distinguishing between technical and adaptive challenges. </a:t>
            </a:r>
            <a:endParaRPr lang="en-US" sz="2000" dirty="0">
              <a:latin typeface="+mn-lt"/>
            </a:endParaRPr>
          </a:p>
        </p:txBody>
      </p:sp>
      <p:sp>
        <p:nvSpPr>
          <p:cNvPr id="7"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732465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Model of Adaptive Leadership</a:t>
            </a:r>
            <a:endParaRPr lang="en-US" sz="3200" dirty="0">
              <a:latin typeface="+mj-lt"/>
            </a:endParaRPr>
          </a:p>
        </p:txBody>
      </p:sp>
      <p:sp>
        <p:nvSpPr>
          <p:cNvPr id="3" name="Content Placeholder 2"/>
          <p:cNvSpPr>
            <a:spLocks noGrp="1"/>
          </p:cNvSpPr>
          <p:nvPr>
            <p:ph idx="1"/>
          </p:nvPr>
        </p:nvSpPr>
        <p:spPr/>
        <p:txBody>
          <a:bodyPr/>
          <a:lstStyle/>
          <a:p>
            <a:pPr>
              <a:buClr>
                <a:srgbClr val="0070C0"/>
              </a:buClr>
              <a:buSzPct val="110000"/>
            </a:pPr>
            <a:r>
              <a:rPr lang="en-US" sz="2800" dirty="0" smtClean="0">
                <a:latin typeface="+mn-lt"/>
              </a:rPr>
              <a:t>Adaptive Challenges</a:t>
            </a:r>
          </a:p>
          <a:p>
            <a:pPr marL="400050" lvl="1" indent="0">
              <a:buClr>
                <a:srgbClr val="0070C0"/>
              </a:buClr>
              <a:buSzPct val="110000"/>
            </a:pPr>
            <a:r>
              <a:rPr lang="en-US" sz="2400" dirty="0" smtClean="0">
                <a:solidFill>
                  <a:schemeClr val="tx1"/>
                </a:solidFill>
                <a:latin typeface="+mn-lt"/>
              </a:rPr>
              <a:t>Use adaptive leadership behaviors for adaptive challenges and technical leadership for technical challenges</a:t>
            </a:r>
            <a:br>
              <a:rPr lang="en-US" sz="2400" dirty="0" smtClean="0">
                <a:solidFill>
                  <a:schemeClr val="tx1"/>
                </a:solidFill>
                <a:latin typeface="+mn-lt"/>
              </a:rPr>
            </a:br>
            <a:endParaRPr lang="en-US" sz="2400" dirty="0" smtClean="0">
              <a:solidFill>
                <a:schemeClr val="tx1"/>
              </a:solidFill>
              <a:latin typeface="+mn-lt"/>
            </a:endParaRPr>
          </a:p>
          <a:p>
            <a:pPr marL="0" indent="0">
              <a:buClr>
                <a:srgbClr val="0070C0"/>
              </a:buClr>
              <a:buSzPct val="110000"/>
              <a:buNone/>
            </a:pPr>
            <a:r>
              <a:rPr lang="en-US" sz="2400" b="1" dirty="0" smtClean="0">
                <a:latin typeface="+mn-lt"/>
              </a:rPr>
              <a:t>Technical:  </a:t>
            </a:r>
            <a:r>
              <a:rPr lang="en-US" sz="2400" dirty="0" smtClean="0">
                <a:latin typeface="+mn-lt"/>
              </a:rPr>
              <a:t>Can be fixed with leader’s own expertise and authority</a:t>
            </a:r>
            <a:br>
              <a:rPr lang="en-US" sz="2400" dirty="0" smtClean="0">
                <a:latin typeface="+mn-lt"/>
              </a:rPr>
            </a:br>
            <a:endParaRPr lang="en-US" sz="2400" dirty="0" smtClean="0">
              <a:latin typeface="+mn-lt"/>
            </a:endParaRPr>
          </a:p>
          <a:p>
            <a:pPr marL="0" indent="0">
              <a:buClr>
                <a:srgbClr val="0070C0"/>
              </a:buClr>
              <a:buSzPct val="110000"/>
              <a:buNone/>
            </a:pPr>
            <a:r>
              <a:rPr lang="en-US" sz="2400" b="1" dirty="0" smtClean="0">
                <a:latin typeface="+mn-lt"/>
              </a:rPr>
              <a:t>Adaptive: </a:t>
            </a:r>
            <a:r>
              <a:rPr lang="en-US" sz="2400" dirty="0" smtClean="0">
                <a:latin typeface="+mn-lt"/>
              </a:rPr>
              <a:t>Value laden and stirs up people’s emotions</a:t>
            </a:r>
            <a:endParaRPr lang="en-US" sz="2400" dirty="0">
              <a:latin typeface="+mn-lt"/>
            </a:endParaRP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085281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Model of Adaptive Leadership</a:t>
            </a:r>
            <a:endParaRPr lang="en-US" sz="3200" dirty="0">
              <a:latin typeface="+mj-lt"/>
            </a:endParaRPr>
          </a:p>
        </p:txBody>
      </p:sp>
      <p:sp>
        <p:nvSpPr>
          <p:cNvPr id="3" name="Content Placeholder 2"/>
          <p:cNvSpPr>
            <a:spLocks noGrp="1"/>
          </p:cNvSpPr>
          <p:nvPr>
            <p:ph idx="1"/>
          </p:nvPr>
        </p:nvSpPr>
        <p:spPr/>
        <p:txBody>
          <a:bodyPr/>
          <a:lstStyle/>
          <a:p>
            <a:pPr>
              <a:buClr>
                <a:srgbClr val="0070C0"/>
              </a:buClr>
              <a:buSzPct val="110000"/>
            </a:pPr>
            <a:r>
              <a:rPr lang="en-US" sz="2800" dirty="0" smtClean="0">
                <a:latin typeface="+mn-lt"/>
              </a:rPr>
              <a:t>Four Archetypes of Adaptive Change</a:t>
            </a:r>
          </a:p>
          <a:p>
            <a:pPr marL="857250" lvl="1" indent="-457200">
              <a:buClr>
                <a:srgbClr val="0070C0"/>
              </a:buClr>
              <a:buFont typeface="+mj-lt"/>
              <a:buAutoNum type="arabicPeriod"/>
            </a:pPr>
            <a:r>
              <a:rPr lang="en-US" sz="2400" b="1" dirty="0" smtClean="0">
                <a:solidFill>
                  <a:schemeClr val="tx1"/>
                </a:solidFill>
                <a:latin typeface="+mn-lt"/>
              </a:rPr>
              <a:t>Gap between espoused values and behavior</a:t>
            </a:r>
          </a:p>
          <a:p>
            <a:pPr marL="0" indent="0">
              <a:buClr>
                <a:srgbClr val="0070C0"/>
              </a:buClr>
              <a:buNone/>
            </a:pPr>
            <a:r>
              <a:rPr lang="en-US" sz="2000" dirty="0" smtClean="0">
                <a:latin typeface="+mn-lt"/>
              </a:rPr>
              <a:t>When an organization espouses values that it doesn’t in reality support by its actions. Ex. Claiming to be family-friendly but not providing flextime.</a:t>
            </a:r>
          </a:p>
          <a:p>
            <a:pPr marL="857250" lvl="1" indent="-457200">
              <a:buClr>
                <a:srgbClr val="0070C0"/>
              </a:buClr>
              <a:buFont typeface="+mj-lt"/>
              <a:buAutoNum type="arabicPeriod" startAt="2"/>
            </a:pPr>
            <a:r>
              <a:rPr lang="en-US" sz="2400" b="1" dirty="0" smtClean="0">
                <a:solidFill>
                  <a:schemeClr val="tx1"/>
                </a:solidFill>
                <a:latin typeface="+mn-lt"/>
              </a:rPr>
              <a:t>Competing commitments</a:t>
            </a:r>
          </a:p>
          <a:p>
            <a:pPr marL="0" indent="0">
              <a:buClr>
                <a:srgbClr val="0070C0"/>
              </a:buClr>
              <a:buNone/>
            </a:pPr>
            <a:r>
              <a:rPr lang="en-US" sz="2000" dirty="0" smtClean="0">
                <a:latin typeface="+mn-lt"/>
              </a:rPr>
              <a:t>When an organization has numerous commitments  and some conflict with each other. Ex. Wanting to expand services but cutting staff positions at the same time.</a:t>
            </a:r>
          </a:p>
          <a:p>
            <a:endParaRPr lang="en-US" dirty="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002646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mj-lt"/>
              </a:rPr>
              <a:t>Model of Adaptive Leadership</a:t>
            </a:r>
            <a:endParaRPr lang="en-US" sz="3200" b="1" dirty="0">
              <a:latin typeface="+mj-lt"/>
            </a:endParaRPr>
          </a:p>
        </p:txBody>
      </p:sp>
      <p:sp>
        <p:nvSpPr>
          <p:cNvPr id="3" name="Content Placeholder 2"/>
          <p:cNvSpPr>
            <a:spLocks noGrp="1"/>
          </p:cNvSpPr>
          <p:nvPr>
            <p:ph idx="1"/>
          </p:nvPr>
        </p:nvSpPr>
        <p:spPr/>
        <p:txBody>
          <a:bodyPr/>
          <a:lstStyle/>
          <a:p>
            <a:pPr marL="914400" lvl="1" indent="-514350">
              <a:buClr>
                <a:srgbClr val="0070C0"/>
              </a:buClr>
              <a:buFont typeface="+mj-lt"/>
              <a:buAutoNum type="arabicPeriod" startAt="3"/>
            </a:pPr>
            <a:r>
              <a:rPr lang="en-US" sz="2400" b="1" dirty="0" smtClean="0">
                <a:solidFill>
                  <a:schemeClr val="tx1"/>
                </a:solidFill>
                <a:latin typeface="+mn-lt"/>
              </a:rPr>
              <a:t>Speaking </a:t>
            </a:r>
            <a:r>
              <a:rPr lang="en-US" sz="2400" b="1" dirty="0">
                <a:solidFill>
                  <a:schemeClr val="tx1"/>
                </a:solidFill>
                <a:latin typeface="+mn-lt"/>
              </a:rPr>
              <a:t>the </a:t>
            </a:r>
            <a:r>
              <a:rPr lang="en-US" sz="2400" b="1" dirty="0" smtClean="0">
                <a:solidFill>
                  <a:schemeClr val="tx1"/>
                </a:solidFill>
                <a:latin typeface="+mn-lt"/>
              </a:rPr>
              <a:t>unspeakable</a:t>
            </a:r>
          </a:p>
          <a:p>
            <a:pPr marL="0" indent="0">
              <a:buClr>
                <a:srgbClr val="0070C0"/>
              </a:buClr>
              <a:buNone/>
            </a:pPr>
            <a:r>
              <a:rPr lang="en-US" sz="2000" dirty="0" smtClean="0">
                <a:latin typeface="+mn-lt"/>
              </a:rPr>
              <a:t>When there are ideas or unpopular ideas or conflicting perspectives that people don’t dare to address. Ex. People afraid to discuss the failing skills of an aged, but likable company owner.</a:t>
            </a:r>
            <a:endParaRPr lang="en-US" sz="2000" dirty="0">
              <a:latin typeface="+mn-lt"/>
            </a:endParaRPr>
          </a:p>
          <a:p>
            <a:pPr marL="914400" lvl="1" indent="-514350">
              <a:buClr>
                <a:srgbClr val="0070C0"/>
              </a:buClr>
              <a:buFont typeface="+mj-lt"/>
              <a:buAutoNum type="arabicPeriod" startAt="4"/>
            </a:pPr>
            <a:r>
              <a:rPr lang="en-US" sz="2400" b="1" dirty="0" smtClean="0">
                <a:solidFill>
                  <a:schemeClr val="tx1"/>
                </a:solidFill>
              </a:rPr>
              <a:t>Work avoidance</a:t>
            </a:r>
            <a:endParaRPr lang="en-US" sz="2400" dirty="0" smtClean="0">
              <a:solidFill>
                <a:schemeClr val="tx1"/>
              </a:solidFill>
            </a:endParaRPr>
          </a:p>
          <a:p>
            <a:pPr marL="0" indent="0">
              <a:buClr>
                <a:srgbClr val="0070C0"/>
              </a:buClr>
              <a:buNone/>
            </a:pPr>
            <a:r>
              <a:rPr lang="en-US" sz="2000" dirty="0" smtClean="0">
                <a:latin typeface="+mn-lt"/>
              </a:rPr>
              <a:t>Where people avoid addressing difficult issues by staying in their comfort zones or by using diversion. Ex. Refusing to confront a skilled employee whose performance is slacking because he feels the company suffers from institutional racism.</a:t>
            </a:r>
            <a:endParaRPr lang="en-US" sz="2000" dirty="0">
              <a:latin typeface="+mn-lt"/>
            </a:endParaRPr>
          </a:p>
          <a:p>
            <a:endParaRPr lang="en-US" dirty="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399456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Model of Adaptive Leadership</a:t>
            </a:r>
            <a:endParaRPr lang="en-US" sz="3200" dirty="0">
              <a:latin typeface="+mj-lt"/>
            </a:endParaRPr>
          </a:p>
        </p:txBody>
      </p:sp>
      <p:sp>
        <p:nvSpPr>
          <p:cNvPr id="3" name="Content Placeholder 2"/>
          <p:cNvSpPr>
            <a:spLocks noGrp="1"/>
          </p:cNvSpPr>
          <p:nvPr>
            <p:ph idx="1"/>
          </p:nvPr>
        </p:nvSpPr>
        <p:spPr/>
        <p:txBody>
          <a:bodyPr/>
          <a:lstStyle/>
          <a:p>
            <a:pPr>
              <a:buClr>
                <a:srgbClr val="0070C0"/>
              </a:buClr>
              <a:buSzPct val="110000"/>
            </a:pPr>
            <a:r>
              <a:rPr lang="en-US" sz="2800" dirty="0">
                <a:latin typeface="+mn-lt"/>
              </a:rPr>
              <a:t>Leader </a:t>
            </a:r>
            <a:r>
              <a:rPr lang="en-US" sz="2800" dirty="0" smtClean="0">
                <a:latin typeface="+mn-lt"/>
              </a:rPr>
              <a:t>Behaviors</a:t>
            </a:r>
          </a:p>
          <a:p>
            <a:pPr marL="914400" lvl="1" indent="-514350">
              <a:buClr>
                <a:srgbClr val="0070C0"/>
              </a:buClr>
              <a:buFont typeface="+mj-lt"/>
              <a:buAutoNum type="arabicPeriod" startAt="3"/>
            </a:pPr>
            <a:r>
              <a:rPr lang="en-US" b="1" dirty="0" smtClean="0"/>
              <a:t> </a:t>
            </a:r>
            <a:r>
              <a:rPr lang="en-US" sz="2400" b="1" dirty="0" smtClean="0">
                <a:solidFill>
                  <a:schemeClr val="tx1"/>
                </a:solidFill>
              </a:rPr>
              <a:t>Regulate Distress</a:t>
            </a:r>
            <a:endParaRPr lang="en-US" sz="2400" b="1" dirty="0">
              <a:solidFill>
                <a:schemeClr val="tx1"/>
              </a:solidFill>
            </a:endParaRPr>
          </a:p>
          <a:p>
            <a:pPr marL="0" indent="0">
              <a:buClr>
                <a:srgbClr val="0070C0"/>
              </a:buClr>
              <a:buNone/>
            </a:pPr>
            <a:r>
              <a:rPr lang="en-US" sz="2000" dirty="0" smtClean="0">
                <a:latin typeface="+mn-lt"/>
              </a:rPr>
              <a:t>Helping others recognize the need for change but not become overwhelmed. Monitoring stress and keeping it within a productive range.</a:t>
            </a:r>
          </a:p>
          <a:p>
            <a:pPr marL="914400" lvl="1" indent="-514350">
              <a:buClr>
                <a:srgbClr val="0070C0"/>
              </a:buClr>
              <a:buFont typeface="+mj-lt"/>
              <a:buAutoNum type="alphaLcPeriod"/>
            </a:pPr>
            <a:r>
              <a:rPr lang="en-US" sz="1800" dirty="0" smtClean="0">
                <a:solidFill>
                  <a:schemeClr val="tx1"/>
                </a:solidFill>
                <a:latin typeface="+mn-lt"/>
              </a:rPr>
              <a:t>Create a holding environment</a:t>
            </a:r>
          </a:p>
          <a:p>
            <a:pPr marL="914400" lvl="1" indent="-514350">
              <a:buClr>
                <a:srgbClr val="0070C0"/>
              </a:buClr>
              <a:buFont typeface="+mj-lt"/>
              <a:buAutoNum type="alphaLcPeriod"/>
            </a:pPr>
            <a:r>
              <a:rPr lang="en-US" sz="1800" dirty="0" smtClean="0">
                <a:solidFill>
                  <a:schemeClr val="tx1"/>
                </a:solidFill>
                <a:latin typeface="+mn-lt"/>
              </a:rPr>
              <a:t>Provide direction, protection, orientation, conflict management, productive norms</a:t>
            </a:r>
          </a:p>
          <a:p>
            <a:pPr marL="914400" lvl="1" indent="-514350">
              <a:buClr>
                <a:srgbClr val="0070C0"/>
              </a:buClr>
              <a:buFont typeface="+mj-lt"/>
              <a:buAutoNum type="alphaLcPeriod"/>
            </a:pPr>
            <a:r>
              <a:rPr lang="en-US" sz="1800" dirty="0" smtClean="0">
                <a:solidFill>
                  <a:schemeClr val="tx1"/>
                </a:solidFill>
                <a:latin typeface="+mn-lt"/>
              </a:rPr>
              <a:t>Regulate personal distress </a:t>
            </a:r>
            <a:endParaRPr lang="en-US" sz="1800" dirty="0">
              <a:solidFill>
                <a:schemeClr val="tx1"/>
              </a:solidFill>
              <a:latin typeface="+mn-lt"/>
            </a:endParaRPr>
          </a:p>
        </p:txBody>
      </p:sp>
      <p:sp>
        <p:nvSpPr>
          <p:cNvPr id="5" name="Slide Number Placeholder 4"/>
          <p:cNvSpPr>
            <a:spLocks noGrp="1"/>
          </p:cNvSpPr>
          <p:nvPr>
            <p:ph type="sldNum" sz="quarter" idx="4294967295"/>
          </p:nvPr>
        </p:nvSpPr>
        <p:spPr>
          <a:xfrm>
            <a:off x="8763000" y="76200"/>
            <a:ext cx="381000" cy="365125"/>
          </a:xfrm>
          <a:prstGeom prst="rect">
            <a:avLst/>
          </a:prstGeom>
        </p:spPr>
        <p:txBody>
          <a:bodyPr/>
          <a:lstStyle/>
          <a:p>
            <a:pPr>
              <a:defRPr/>
            </a:pPr>
            <a:fld id="{F4620254-9AE0-4349-994D-CE36F263CB81}" type="slidenum">
              <a:rPr lang="en-US" smtClean="0"/>
              <a:pPr>
                <a:defRPr/>
              </a:pPr>
              <a:t>15</a:t>
            </a:fld>
            <a:endParaRPr lang="en-US" dirty="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995272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Model of Adaptive Leadership</a:t>
            </a:r>
            <a:endParaRPr lang="en-US" sz="3200" dirty="0">
              <a:latin typeface="+mj-lt"/>
            </a:endParaRPr>
          </a:p>
        </p:txBody>
      </p:sp>
      <p:sp>
        <p:nvSpPr>
          <p:cNvPr id="3" name="Content Placeholder 2"/>
          <p:cNvSpPr>
            <a:spLocks noGrp="1"/>
          </p:cNvSpPr>
          <p:nvPr>
            <p:ph idx="1"/>
          </p:nvPr>
        </p:nvSpPr>
        <p:spPr/>
        <p:txBody>
          <a:bodyPr/>
          <a:lstStyle/>
          <a:p>
            <a:pPr marL="914400" lvl="1" indent="-514350">
              <a:buClr>
                <a:srgbClr val="0070C0"/>
              </a:buClr>
              <a:buFont typeface="+mj-lt"/>
              <a:buAutoNum type="arabicPeriod" startAt="4"/>
            </a:pPr>
            <a:r>
              <a:rPr lang="en-US" sz="2400" b="1" dirty="0" smtClean="0">
                <a:solidFill>
                  <a:schemeClr val="tx1"/>
                </a:solidFill>
                <a:latin typeface="+mn-lt"/>
              </a:rPr>
              <a:t>Maintain Disciplined Attention</a:t>
            </a:r>
          </a:p>
          <a:p>
            <a:pPr marL="0" indent="0">
              <a:buNone/>
            </a:pPr>
            <a:r>
              <a:rPr lang="en-US" sz="2000" dirty="0" smtClean="0">
                <a:latin typeface="+mn-lt"/>
              </a:rPr>
              <a:t>Encouraging people to focus on the tough work they need to do. Helping people address change and not avoid it.</a:t>
            </a:r>
            <a:br>
              <a:rPr lang="en-US" sz="2000" dirty="0" smtClean="0">
                <a:latin typeface="+mn-lt"/>
              </a:rPr>
            </a:br>
            <a:endParaRPr lang="en-US" sz="2000" dirty="0" smtClean="0">
              <a:latin typeface="+mn-lt"/>
            </a:endParaRPr>
          </a:p>
          <a:p>
            <a:pPr marL="0" indent="0">
              <a:buNone/>
            </a:pPr>
            <a:r>
              <a:rPr lang="en-US" sz="2000" dirty="0" smtClean="0">
                <a:latin typeface="+mn-lt"/>
              </a:rPr>
              <a:t>Avoidance = ignoring the problem, blaming the problem on authority or co-workers, attacking those who want to address the problem, pretending the problem doesn’t exist, working hard in areas unrelated to the problem</a:t>
            </a:r>
            <a:endParaRPr lang="en-US" sz="2000" dirty="0">
              <a:latin typeface="+mn-lt"/>
            </a:endParaRP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902674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Model of Adaptive Leadership</a:t>
            </a:r>
            <a:endParaRPr lang="en-US" sz="3200" dirty="0">
              <a:latin typeface="+mj-lt"/>
            </a:endParaRPr>
          </a:p>
        </p:txBody>
      </p:sp>
      <p:sp>
        <p:nvSpPr>
          <p:cNvPr id="3" name="Content Placeholder 2"/>
          <p:cNvSpPr>
            <a:spLocks noGrp="1"/>
          </p:cNvSpPr>
          <p:nvPr>
            <p:ph idx="1"/>
          </p:nvPr>
        </p:nvSpPr>
        <p:spPr/>
        <p:txBody>
          <a:bodyPr/>
          <a:lstStyle/>
          <a:p>
            <a:pPr marL="857250" lvl="1" indent="-457200">
              <a:buClr>
                <a:srgbClr val="0070C0"/>
              </a:buClr>
              <a:buFont typeface="+mj-lt"/>
              <a:buAutoNum type="arabicPeriod" startAt="5"/>
            </a:pPr>
            <a:r>
              <a:rPr lang="en-US" sz="2400" b="1" dirty="0" smtClean="0">
                <a:solidFill>
                  <a:schemeClr val="tx1"/>
                </a:solidFill>
                <a:latin typeface="+mn-lt"/>
              </a:rPr>
              <a:t>Give the Work </a:t>
            </a:r>
            <a:r>
              <a:rPr lang="en-US" sz="2400" b="1" dirty="0">
                <a:solidFill>
                  <a:schemeClr val="tx1"/>
                </a:solidFill>
                <a:latin typeface="+mn-lt"/>
              </a:rPr>
              <a:t>B</a:t>
            </a:r>
            <a:r>
              <a:rPr lang="en-US" sz="2400" b="1" dirty="0" smtClean="0">
                <a:solidFill>
                  <a:schemeClr val="tx1"/>
                </a:solidFill>
                <a:latin typeface="+mn-lt"/>
              </a:rPr>
              <a:t>ack to the People</a:t>
            </a:r>
          </a:p>
          <a:p>
            <a:pPr marL="0" indent="0">
              <a:buClr>
                <a:srgbClr val="0070C0"/>
              </a:buClr>
              <a:buNone/>
            </a:pPr>
            <a:r>
              <a:rPr lang="en-US" sz="2000" dirty="0" smtClean="0">
                <a:latin typeface="+mn-lt"/>
              </a:rPr>
              <a:t>Too much leadership and authority can be debilitating, decrease people’s confidence to solve problems on their own, and suppress their creative capacities. </a:t>
            </a:r>
            <a:br>
              <a:rPr lang="en-US" sz="2000" dirty="0" smtClean="0">
                <a:latin typeface="+mn-lt"/>
              </a:rPr>
            </a:br>
            <a:endParaRPr lang="en-US" sz="2000" dirty="0" smtClean="0">
              <a:latin typeface="+mn-lt"/>
            </a:endParaRPr>
          </a:p>
          <a:p>
            <a:pPr marL="0" indent="0">
              <a:buClr>
                <a:srgbClr val="0070C0"/>
              </a:buClr>
              <a:buNone/>
            </a:pPr>
            <a:r>
              <a:rPr lang="en-US" sz="2000" dirty="0" smtClean="0">
                <a:latin typeface="+mn-lt"/>
              </a:rPr>
              <a:t>Leaders need to be attentive to when they should drop back and let the people do the work that they need to do.</a:t>
            </a:r>
            <a:br>
              <a:rPr lang="en-US" sz="2000" dirty="0" smtClean="0">
                <a:latin typeface="+mn-lt"/>
              </a:rPr>
            </a:br>
            <a:endParaRPr lang="en-US" sz="2000" dirty="0" smtClean="0">
              <a:latin typeface="+mn-lt"/>
            </a:endParaRPr>
          </a:p>
          <a:p>
            <a:pPr marL="857250" lvl="1" indent="-457200">
              <a:buClr>
                <a:srgbClr val="0070C0"/>
              </a:buClr>
              <a:buFont typeface="+mj-lt"/>
              <a:buAutoNum type="arabicPeriod" startAt="6"/>
            </a:pPr>
            <a:r>
              <a:rPr lang="en-US" sz="2400" b="1" dirty="0" smtClean="0">
                <a:solidFill>
                  <a:schemeClr val="tx1"/>
                </a:solidFill>
                <a:latin typeface="+mn-lt"/>
              </a:rPr>
              <a:t>Protect Leadership Voices from Below</a:t>
            </a:r>
          </a:p>
          <a:p>
            <a:pPr marL="0" indent="0">
              <a:buClr>
                <a:srgbClr val="0070C0"/>
              </a:buClr>
              <a:buNone/>
            </a:pPr>
            <a:r>
              <a:rPr lang="en-US" sz="2000" dirty="0" smtClean="0">
                <a:latin typeface="+mn-lt"/>
              </a:rPr>
              <a:t>Being open to the ideas of people who may be at the fringe, marginalized, or even deviant in the group or organization. </a:t>
            </a:r>
            <a:endParaRPr lang="en-US" sz="2000" dirty="0">
              <a:latin typeface="+mn-lt"/>
            </a:endParaRPr>
          </a:p>
          <a:p>
            <a:pPr marL="0" indent="0">
              <a:buNone/>
            </a:pPr>
            <a:endParaRPr lang="en-US" sz="2800" dirty="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868434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mj-lt"/>
              </a:rPr>
              <a:t>Adaptive Work</a:t>
            </a:r>
            <a:endParaRPr lang="en-US" sz="3200" b="1" dirty="0">
              <a:latin typeface="+mj-lt"/>
            </a:endParaRPr>
          </a:p>
        </p:txBody>
      </p:sp>
      <p:sp>
        <p:nvSpPr>
          <p:cNvPr id="3" name="Content Placeholder 2"/>
          <p:cNvSpPr>
            <a:spLocks noGrp="1"/>
          </p:cNvSpPr>
          <p:nvPr>
            <p:ph idx="1"/>
          </p:nvPr>
        </p:nvSpPr>
        <p:spPr/>
        <p:txBody>
          <a:bodyPr/>
          <a:lstStyle/>
          <a:p>
            <a:pPr>
              <a:buClr>
                <a:srgbClr val="0070C0"/>
              </a:buClr>
            </a:pPr>
            <a:r>
              <a:rPr lang="en-US" sz="2400" dirty="0" smtClean="0">
                <a:latin typeface="+mn-lt"/>
              </a:rPr>
              <a:t>The process toward which adaptive leaders direct their work.</a:t>
            </a:r>
          </a:p>
          <a:p>
            <a:pPr>
              <a:buClr>
                <a:srgbClr val="0070C0"/>
              </a:buClr>
            </a:pPr>
            <a:r>
              <a:rPr lang="en-US" sz="2400" dirty="0" smtClean="0">
                <a:latin typeface="+mn-lt"/>
              </a:rPr>
              <a:t>Grows out of the communication between leaders and followers but is primarily the work of followers.</a:t>
            </a:r>
          </a:p>
          <a:p>
            <a:pPr>
              <a:buClr>
                <a:srgbClr val="0070C0"/>
              </a:buClr>
            </a:pPr>
            <a:r>
              <a:rPr lang="en-US" sz="2400" dirty="0" smtClean="0">
                <a:latin typeface="+mn-lt"/>
              </a:rPr>
              <a:t>Adaptive work is conducted in the holding environment. </a:t>
            </a:r>
          </a:p>
          <a:p>
            <a:pPr>
              <a:buClr>
                <a:srgbClr val="0070C0"/>
              </a:buClr>
            </a:pPr>
            <a:r>
              <a:rPr lang="en-US" sz="2400" dirty="0" smtClean="0">
                <a:latin typeface="+mn-lt"/>
              </a:rPr>
              <a:t>Followers</a:t>
            </a:r>
            <a:r>
              <a:rPr lang="en-US" sz="2400" dirty="0">
                <a:latin typeface="+mn-lt"/>
              </a:rPr>
              <a:t> </a:t>
            </a:r>
            <a:r>
              <a:rPr lang="en-US" sz="2400" dirty="0" smtClean="0">
                <a:latin typeface="+mn-lt"/>
              </a:rPr>
              <a:t>are not submissive to leaders; they are the ones doing adaptive work</a:t>
            </a:r>
            <a:endParaRPr lang="en-US" sz="2400" strike="sngStrike" dirty="0">
              <a:latin typeface="+mn-lt"/>
            </a:endParaRP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165070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mj-lt"/>
              </a:rPr>
              <a:t>How Does Adaptive Leadership Work?</a:t>
            </a:r>
            <a:endParaRPr lang="en-US" sz="3200" b="1" dirty="0">
              <a:latin typeface="+mj-lt"/>
            </a:endParaRPr>
          </a:p>
        </p:txBody>
      </p:sp>
      <p:sp>
        <p:nvSpPr>
          <p:cNvPr id="3" name="Content Placeholder 2"/>
          <p:cNvSpPr>
            <a:spLocks noGrp="1"/>
          </p:cNvSpPr>
          <p:nvPr>
            <p:ph idx="1"/>
          </p:nvPr>
        </p:nvSpPr>
        <p:spPr/>
        <p:txBody>
          <a:bodyPr/>
          <a:lstStyle/>
          <a:p>
            <a:pPr>
              <a:buClr>
                <a:srgbClr val="0070C0"/>
              </a:buClr>
            </a:pPr>
            <a:r>
              <a:rPr lang="en-US" sz="2400" dirty="0" smtClean="0">
                <a:latin typeface="+mn-lt"/>
              </a:rPr>
              <a:t>Focus is on engaging individuals to do adaptive work</a:t>
            </a:r>
          </a:p>
          <a:p>
            <a:pPr>
              <a:buClr>
                <a:srgbClr val="0070C0"/>
              </a:buClr>
            </a:pPr>
            <a:r>
              <a:rPr lang="en-US" sz="2400" dirty="0" smtClean="0">
                <a:latin typeface="+mn-lt"/>
              </a:rPr>
              <a:t>Leaders support followers during changes in the environment</a:t>
            </a:r>
          </a:p>
          <a:p>
            <a:pPr>
              <a:buClr>
                <a:srgbClr val="0070C0"/>
              </a:buClr>
            </a:pPr>
            <a:r>
              <a:rPr lang="en-US" sz="2400" dirty="0" smtClean="0">
                <a:latin typeface="+mn-lt"/>
              </a:rPr>
              <a:t>Leader steps back from situation to gain fresh perspective.</a:t>
            </a:r>
          </a:p>
          <a:p>
            <a:pPr>
              <a:buClr>
                <a:srgbClr val="0070C0"/>
              </a:buClr>
            </a:pPr>
            <a:r>
              <a:rPr lang="en-US" sz="2400" dirty="0" smtClean="0">
                <a:latin typeface="+mn-lt"/>
              </a:rPr>
              <a:t>Leader decides whether challenges are technical or adaptive.</a:t>
            </a:r>
          </a:p>
          <a:p>
            <a:pPr>
              <a:buClr>
                <a:srgbClr val="0070C0"/>
              </a:buClr>
            </a:pPr>
            <a:r>
              <a:rPr lang="en-US" sz="2400" dirty="0" smtClean="0">
                <a:latin typeface="+mn-lt"/>
              </a:rPr>
              <a:t>If technical, leader uses authority and expertise to solve.</a:t>
            </a:r>
          </a:p>
          <a:p>
            <a:pPr>
              <a:buClr>
                <a:srgbClr val="0070C0"/>
              </a:buClr>
            </a:pPr>
            <a:r>
              <a:rPr lang="en-US" sz="2400" dirty="0" smtClean="0">
                <a:latin typeface="+mn-lt"/>
              </a:rPr>
              <a:t>If adaptive, leader uses several prescribed behaviors to move the adaptive process forward. </a:t>
            </a:r>
            <a:endParaRPr lang="en-US" sz="2400" dirty="0">
              <a:latin typeface="+mn-lt"/>
            </a:endParaRP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344299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030"/>
          <p:cNvSpPr>
            <a:spLocks noGrp="1" noChangeArrowheads="1"/>
          </p:cNvSpPr>
          <p:nvPr>
            <p:ph type="title"/>
          </p:nvPr>
        </p:nvSpPr>
        <p:spPr/>
        <p:txBody>
          <a:bodyPr/>
          <a:lstStyle/>
          <a:p>
            <a:pPr eaLnBrk="1" hangingPunct="1"/>
            <a:r>
              <a:rPr lang="en-US" sz="3200" dirty="0" smtClean="0">
                <a:latin typeface="+mj-lt"/>
              </a:rPr>
              <a:t>Overview</a:t>
            </a:r>
          </a:p>
        </p:txBody>
      </p:sp>
      <p:sp>
        <p:nvSpPr>
          <p:cNvPr id="13315" name="Rectangle 1027"/>
          <p:cNvSpPr>
            <a:spLocks noGrp="1" noChangeArrowheads="1"/>
          </p:cNvSpPr>
          <p:nvPr>
            <p:ph idx="1"/>
          </p:nvPr>
        </p:nvSpPr>
        <p:spPr/>
        <p:txBody>
          <a:bodyPr/>
          <a:lstStyle/>
          <a:p>
            <a:pPr algn="l" eaLnBrk="1" hangingPunct="1">
              <a:spcBef>
                <a:spcPct val="0"/>
              </a:spcBef>
              <a:spcAft>
                <a:spcPts val="1800"/>
              </a:spcAft>
              <a:buClr>
                <a:srgbClr val="0070C0"/>
              </a:buClr>
              <a:buFont typeface="Wingdings 2" pitchFamily="18" charset="2"/>
              <a:buChar char="÷"/>
            </a:pPr>
            <a:r>
              <a:rPr lang="en-US" sz="2800" b="1" dirty="0" smtClean="0">
                <a:solidFill>
                  <a:schemeClr val="tx1"/>
                </a:solidFill>
                <a:latin typeface="+mn-lt"/>
              </a:rPr>
              <a:t> </a:t>
            </a:r>
            <a:r>
              <a:rPr lang="en-US" sz="2800" dirty="0" smtClean="0">
                <a:solidFill>
                  <a:schemeClr val="tx1"/>
                </a:solidFill>
                <a:latin typeface="+mn-lt"/>
              </a:rPr>
              <a:t>Adaptive</a:t>
            </a:r>
            <a:r>
              <a:rPr lang="en-US" sz="2800" b="1" dirty="0" smtClean="0">
                <a:solidFill>
                  <a:schemeClr val="tx1"/>
                </a:solidFill>
                <a:latin typeface="+mn-lt"/>
              </a:rPr>
              <a:t> </a:t>
            </a:r>
            <a:r>
              <a:rPr lang="en-US" sz="2800" dirty="0" smtClean="0">
                <a:solidFill>
                  <a:schemeClr val="tx1"/>
                </a:solidFill>
                <a:latin typeface="+mn-lt"/>
              </a:rPr>
              <a:t>Leadership Description</a:t>
            </a:r>
          </a:p>
          <a:p>
            <a:pPr algn="l" eaLnBrk="1" hangingPunct="1">
              <a:spcBef>
                <a:spcPct val="0"/>
              </a:spcBef>
              <a:spcAft>
                <a:spcPts val="1800"/>
              </a:spcAft>
              <a:buClr>
                <a:srgbClr val="0070C0"/>
              </a:buClr>
              <a:buFont typeface="Wingdings 2" pitchFamily="18" charset="2"/>
              <a:buChar char="÷"/>
            </a:pPr>
            <a:r>
              <a:rPr lang="en-US" sz="2800" dirty="0" smtClean="0">
                <a:solidFill>
                  <a:schemeClr val="tx1"/>
                </a:solidFill>
                <a:latin typeface="+mn-lt"/>
              </a:rPr>
              <a:t> A Model of Adaptive Leadership</a:t>
            </a:r>
          </a:p>
          <a:p>
            <a:pPr algn="l" eaLnBrk="1" hangingPunct="1">
              <a:spcBef>
                <a:spcPct val="0"/>
              </a:spcBef>
              <a:spcAft>
                <a:spcPts val="1800"/>
              </a:spcAft>
              <a:buClr>
                <a:srgbClr val="0070C0"/>
              </a:buClr>
              <a:buFont typeface="Wingdings 2" pitchFamily="18" charset="2"/>
              <a:buChar char="÷"/>
            </a:pPr>
            <a:r>
              <a:rPr lang="en-US" sz="2800" dirty="0" smtClean="0">
                <a:solidFill>
                  <a:schemeClr val="tx1"/>
                </a:solidFill>
                <a:latin typeface="+mn-lt"/>
              </a:rPr>
              <a:t>How Does Adaptive Leadership Work?</a:t>
            </a:r>
          </a:p>
          <a:p>
            <a:pPr algn="l" eaLnBrk="1" hangingPunct="1">
              <a:spcBef>
                <a:spcPct val="0"/>
              </a:spcBef>
              <a:spcAft>
                <a:spcPts val="1800"/>
              </a:spcAft>
              <a:buClr>
                <a:srgbClr val="0070C0"/>
              </a:buClr>
              <a:buFont typeface="Wingdings 2" pitchFamily="18" charset="2"/>
              <a:buChar char="÷"/>
            </a:pPr>
            <a:r>
              <a:rPr lang="en-US" sz="2800" dirty="0" smtClean="0">
                <a:solidFill>
                  <a:schemeClr val="tx1"/>
                </a:solidFill>
                <a:latin typeface="+mn-lt"/>
              </a:rPr>
              <a:t>Strengths, Criticisms, Application</a:t>
            </a: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mj-lt"/>
              </a:rPr>
              <a:t>Strengths</a:t>
            </a:r>
            <a:endParaRPr lang="en-US" sz="3200" b="1" dirty="0">
              <a:latin typeface="+mj-lt"/>
            </a:endParaRPr>
          </a:p>
        </p:txBody>
      </p:sp>
      <p:sp>
        <p:nvSpPr>
          <p:cNvPr id="3" name="Content Placeholder 2"/>
          <p:cNvSpPr>
            <a:spLocks noGrp="1"/>
          </p:cNvSpPr>
          <p:nvPr>
            <p:ph idx="1"/>
          </p:nvPr>
        </p:nvSpPr>
        <p:spPr/>
        <p:txBody>
          <a:bodyPr/>
          <a:lstStyle/>
          <a:p>
            <a:pPr>
              <a:buClr>
                <a:srgbClr val="0070C0"/>
              </a:buClr>
            </a:pPr>
            <a:r>
              <a:rPr lang="en-US" sz="2400" dirty="0" smtClean="0"/>
              <a:t>In contrast to other leadership theories, AL takes a process approach; leadership is a complex transaction between leaders and followers.</a:t>
            </a:r>
          </a:p>
          <a:p>
            <a:pPr>
              <a:buClr>
                <a:srgbClr val="0070C0"/>
              </a:buClr>
            </a:pPr>
            <a:r>
              <a:rPr lang="en-US" sz="2400" dirty="0" smtClean="0"/>
              <a:t>AL is follower centered. Adaptive leaders mobilize people to engage in adaptive work.</a:t>
            </a:r>
          </a:p>
          <a:p>
            <a:pPr>
              <a:buClr>
                <a:srgbClr val="0070C0"/>
              </a:buClr>
            </a:pPr>
            <a:r>
              <a:rPr lang="en-US" sz="2400" dirty="0" smtClean="0"/>
              <a:t>Helps followers deal with conflicting values that emerge in changing work environments.</a:t>
            </a:r>
          </a:p>
          <a:p>
            <a:pPr>
              <a:buClr>
                <a:srgbClr val="0070C0"/>
              </a:buClr>
            </a:pPr>
            <a:r>
              <a:rPr lang="en-US" sz="2400" dirty="0" smtClean="0"/>
              <a:t>Prescribes useful leadership behaviors.</a:t>
            </a:r>
          </a:p>
          <a:p>
            <a:pPr>
              <a:buClr>
                <a:srgbClr val="0070C0"/>
              </a:buClr>
            </a:pPr>
            <a:r>
              <a:rPr lang="en-US" sz="2400" dirty="0" smtClean="0"/>
              <a:t>Contributes concept of a “holding environment” as an integral part of the leadership process.</a:t>
            </a:r>
            <a:endParaRPr lang="en-US" sz="2400" dirty="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773940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mj-lt"/>
              </a:rPr>
              <a:t>Criticisms</a:t>
            </a:r>
            <a:endParaRPr lang="en-US" sz="3200" b="1" dirty="0">
              <a:latin typeface="+mj-lt"/>
            </a:endParaRPr>
          </a:p>
        </p:txBody>
      </p:sp>
      <p:sp>
        <p:nvSpPr>
          <p:cNvPr id="3" name="Content Placeholder 2"/>
          <p:cNvSpPr>
            <a:spLocks noGrp="1"/>
          </p:cNvSpPr>
          <p:nvPr>
            <p:ph idx="1"/>
          </p:nvPr>
        </p:nvSpPr>
        <p:spPr/>
        <p:txBody>
          <a:bodyPr/>
          <a:lstStyle/>
          <a:p>
            <a:pPr>
              <a:buClr>
                <a:srgbClr val="0070C0"/>
              </a:buClr>
            </a:pPr>
            <a:r>
              <a:rPr lang="en-US" sz="2400" dirty="0" smtClean="0">
                <a:latin typeface="+mn-lt"/>
              </a:rPr>
              <a:t>Very little empirical research has been conducted to test the claims of the theory.</a:t>
            </a:r>
          </a:p>
          <a:p>
            <a:pPr>
              <a:buClr>
                <a:srgbClr val="0070C0"/>
              </a:buClr>
            </a:pPr>
            <a:r>
              <a:rPr lang="en-US" sz="2400" dirty="0" smtClean="0">
                <a:latin typeface="+mn-lt"/>
              </a:rPr>
              <a:t>Model needs to be refined; relationships between factors need to be clarified.</a:t>
            </a:r>
          </a:p>
          <a:p>
            <a:pPr>
              <a:buClr>
                <a:srgbClr val="0070C0"/>
              </a:buClr>
            </a:pPr>
            <a:r>
              <a:rPr lang="en-US" sz="2400" dirty="0" smtClean="0">
                <a:latin typeface="+mn-lt"/>
              </a:rPr>
              <a:t>AL is too wide ranging and abstract. </a:t>
            </a:r>
          </a:p>
          <a:p>
            <a:pPr>
              <a:buClr>
                <a:srgbClr val="0070C0"/>
              </a:buClr>
            </a:pPr>
            <a:r>
              <a:rPr lang="en-US" sz="2400" dirty="0" smtClean="0">
                <a:latin typeface="+mn-lt"/>
              </a:rPr>
              <a:t>Doesn’t directly explain how AL incorporates a moral dimension.  Unclear how doing adaptive work leads to socially useful outcomes.</a:t>
            </a:r>
          </a:p>
          <a:p>
            <a:endParaRPr lang="en-US" sz="2800" dirty="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438657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mj-lt"/>
              </a:rPr>
              <a:t>Application</a:t>
            </a:r>
            <a:endParaRPr lang="en-US" sz="3200" b="1" dirty="0">
              <a:latin typeface="+mj-lt"/>
            </a:endParaRPr>
          </a:p>
        </p:txBody>
      </p:sp>
      <p:sp>
        <p:nvSpPr>
          <p:cNvPr id="3" name="Content Placeholder 2"/>
          <p:cNvSpPr>
            <a:spLocks noGrp="1"/>
          </p:cNvSpPr>
          <p:nvPr>
            <p:ph idx="1"/>
          </p:nvPr>
        </p:nvSpPr>
        <p:spPr/>
        <p:txBody>
          <a:bodyPr/>
          <a:lstStyle/>
          <a:p>
            <a:pPr>
              <a:buClr>
                <a:srgbClr val="0070C0"/>
              </a:buClr>
            </a:pPr>
            <a:r>
              <a:rPr lang="en-US" sz="2800" dirty="0" smtClean="0">
                <a:latin typeface="+mn-lt"/>
              </a:rPr>
              <a:t>On individual level, the model provides a conceptual framework to help us determine types of challenges and strategies for managing them.</a:t>
            </a:r>
          </a:p>
          <a:p>
            <a:pPr>
              <a:buClr>
                <a:srgbClr val="0070C0"/>
              </a:buClr>
            </a:pPr>
            <a:r>
              <a:rPr lang="en-US" sz="2800" dirty="0" smtClean="0">
                <a:latin typeface="+mn-lt"/>
              </a:rPr>
              <a:t>On organizational level, explains a variety of challenges.  Widely used in nonprofits, faith-based organizations, and health care.</a:t>
            </a:r>
          </a:p>
          <a:p>
            <a:endParaRPr lang="en-US" dirty="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525409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en-US" altLang="zh-TW" sz="3200" b="1" dirty="0" smtClean="0">
                <a:latin typeface="+mj-lt"/>
                <a:ea typeface="新細明體" pitchFamily="18" charset="-120"/>
              </a:rPr>
              <a:t>Description</a:t>
            </a:r>
          </a:p>
        </p:txBody>
      </p:sp>
      <p:sp>
        <p:nvSpPr>
          <p:cNvPr id="14339" name="Rectangle 3"/>
          <p:cNvSpPr>
            <a:spLocks noGrp="1" noChangeArrowheads="1"/>
          </p:cNvSpPr>
          <p:nvPr>
            <p:ph idx="1"/>
          </p:nvPr>
        </p:nvSpPr>
        <p:spPr/>
        <p:txBody>
          <a:bodyPr/>
          <a:lstStyle/>
          <a:p>
            <a:pPr eaLnBrk="1" hangingPunct="1">
              <a:lnSpc>
                <a:spcPct val="90000"/>
              </a:lnSpc>
              <a:spcBef>
                <a:spcPct val="0"/>
              </a:spcBef>
              <a:buClr>
                <a:srgbClr val="0070C0"/>
              </a:buClr>
              <a:buSzPct val="100000"/>
            </a:pPr>
            <a:r>
              <a:rPr lang="en-US" altLang="zh-TW" sz="2800" b="1" dirty="0" smtClean="0">
                <a:latin typeface="+mn-lt"/>
                <a:ea typeface="新細明體" pitchFamily="18" charset="-120"/>
              </a:rPr>
              <a:t>Adaptive Leadership:</a:t>
            </a:r>
          </a:p>
          <a:p>
            <a:pPr lvl="1" eaLnBrk="1" hangingPunct="1">
              <a:lnSpc>
                <a:spcPct val="90000"/>
              </a:lnSpc>
              <a:spcBef>
                <a:spcPct val="0"/>
              </a:spcBef>
              <a:buClr>
                <a:srgbClr val="0070C0"/>
              </a:buClr>
            </a:pPr>
            <a:r>
              <a:rPr lang="en-US" altLang="zh-TW" sz="2400" dirty="0" smtClean="0">
                <a:solidFill>
                  <a:schemeClr val="tx1"/>
                </a:solidFill>
                <a:ea typeface="新細明體" pitchFamily="18" charset="-120"/>
              </a:rPr>
              <a:t>Focuses on the adaptations required of people in response to changing environments</a:t>
            </a:r>
          </a:p>
          <a:p>
            <a:pPr lvl="1" eaLnBrk="1" hangingPunct="1">
              <a:lnSpc>
                <a:spcPct val="90000"/>
              </a:lnSpc>
              <a:spcBef>
                <a:spcPct val="0"/>
              </a:spcBef>
              <a:buClr>
                <a:srgbClr val="0070C0"/>
              </a:buClr>
            </a:pPr>
            <a:r>
              <a:rPr lang="en-US" altLang="zh-TW" sz="2400" dirty="0" smtClean="0">
                <a:solidFill>
                  <a:schemeClr val="tx1"/>
                </a:solidFill>
                <a:ea typeface="新細明體" pitchFamily="18" charset="-120"/>
              </a:rPr>
              <a:t>Stresses the </a:t>
            </a:r>
            <a:r>
              <a:rPr lang="en-US" altLang="zh-TW" sz="2400" b="1" dirty="0" smtClean="0">
                <a:solidFill>
                  <a:srgbClr val="006699"/>
                </a:solidFill>
                <a:ea typeface="新細明體" pitchFamily="18" charset="-120"/>
              </a:rPr>
              <a:t>activities of the leader </a:t>
            </a:r>
            <a:r>
              <a:rPr lang="en-US" altLang="zh-TW" sz="2400" dirty="0" smtClean="0">
                <a:solidFill>
                  <a:schemeClr val="tx1"/>
                </a:solidFill>
                <a:ea typeface="新細明體" pitchFamily="18" charset="-120"/>
              </a:rPr>
              <a:t>in relation to the </a:t>
            </a:r>
            <a:r>
              <a:rPr lang="en-US" altLang="zh-TW" sz="2400" b="1" dirty="0" smtClean="0">
                <a:solidFill>
                  <a:srgbClr val="006699"/>
                </a:solidFill>
                <a:ea typeface="新細明體" pitchFamily="18" charset="-120"/>
              </a:rPr>
              <a:t>work of followers </a:t>
            </a:r>
            <a:r>
              <a:rPr lang="en-US" altLang="zh-TW" sz="2400" dirty="0" smtClean="0">
                <a:solidFill>
                  <a:schemeClr val="tx1"/>
                </a:solidFill>
                <a:ea typeface="新細明體" pitchFamily="18" charset="-120"/>
              </a:rPr>
              <a:t>in the </a:t>
            </a:r>
            <a:r>
              <a:rPr lang="en-US" altLang="zh-TW" sz="2400" b="1" dirty="0" smtClean="0">
                <a:solidFill>
                  <a:srgbClr val="006699"/>
                </a:solidFill>
                <a:ea typeface="新細明體" pitchFamily="18" charset="-120"/>
              </a:rPr>
              <a:t>contexts</a:t>
            </a:r>
            <a:r>
              <a:rPr lang="en-US" altLang="zh-TW" sz="2400" dirty="0" smtClean="0">
                <a:solidFill>
                  <a:schemeClr val="tx1"/>
                </a:solidFill>
                <a:ea typeface="新細明體" pitchFamily="18" charset="-120"/>
              </a:rPr>
              <a:t> in which they find themselves </a:t>
            </a:r>
          </a:p>
          <a:p>
            <a:pPr lvl="1" eaLnBrk="1" hangingPunct="1">
              <a:lnSpc>
                <a:spcPct val="90000"/>
              </a:lnSpc>
              <a:spcBef>
                <a:spcPct val="0"/>
              </a:spcBef>
              <a:buClr>
                <a:srgbClr val="0070C0"/>
              </a:buClr>
            </a:pPr>
            <a:r>
              <a:rPr lang="en-US" altLang="zh-TW" sz="2400" dirty="0" smtClean="0">
                <a:solidFill>
                  <a:schemeClr val="tx1"/>
                </a:solidFill>
                <a:ea typeface="新細明體" pitchFamily="18" charset="-120"/>
              </a:rPr>
              <a:t>Encourages effective change across multiple levels: self, organizational, community, and societal</a:t>
            </a:r>
          </a:p>
          <a:p>
            <a:pPr lvl="1" eaLnBrk="1" hangingPunct="1">
              <a:lnSpc>
                <a:spcPct val="90000"/>
              </a:lnSpc>
              <a:spcBef>
                <a:spcPct val="0"/>
              </a:spcBef>
              <a:buClr>
                <a:srgbClr val="0070C0"/>
              </a:buClr>
            </a:pPr>
            <a:r>
              <a:rPr lang="en-US" altLang="zh-TW" sz="2400" dirty="0" smtClean="0">
                <a:solidFill>
                  <a:schemeClr val="tx1"/>
                </a:solidFill>
                <a:ea typeface="新細明體" pitchFamily="18" charset="-120"/>
              </a:rPr>
              <a:t>Framework developed largely by Heifetz and associates</a:t>
            </a:r>
          </a:p>
          <a:p>
            <a:pPr eaLnBrk="1" hangingPunct="1">
              <a:lnSpc>
                <a:spcPct val="90000"/>
              </a:lnSpc>
              <a:spcBef>
                <a:spcPct val="0"/>
              </a:spcBef>
              <a:buFont typeface="Wingdings" pitchFamily="2" charset="2"/>
              <a:buNone/>
            </a:pPr>
            <a:endParaRPr lang="en-US" altLang="zh-TW" sz="2400" dirty="0" smtClean="0">
              <a:latin typeface="Helvetica" pitchFamily="34" charset="0"/>
              <a:ea typeface="新細明體" pitchFamily="18" charset="-120"/>
            </a:endParaRPr>
          </a:p>
          <a:p>
            <a:pPr eaLnBrk="1" hangingPunct="1">
              <a:lnSpc>
                <a:spcPct val="90000"/>
              </a:lnSpc>
              <a:spcBef>
                <a:spcPct val="0"/>
              </a:spcBef>
              <a:buFont typeface="Wingdings" pitchFamily="2" charset="2"/>
              <a:buNone/>
            </a:pPr>
            <a:endParaRPr lang="en-US" altLang="zh-TW" sz="2800" dirty="0" smtClean="0">
              <a:ea typeface="新細明體" pitchFamily="18" charset="-120"/>
            </a:endParaRP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sz="3200" b="1" dirty="0" smtClean="0">
                <a:latin typeface="+mj-lt"/>
                <a:ea typeface="新細明體" pitchFamily="18" charset="-120"/>
              </a:rPr>
              <a:t>Definition</a:t>
            </a:r>
            <a:endParaRPr lang="en-US" sz="3200" dirty="0">
              <a:latin typeface="+mj-lt"/>
            </a:endParaRPr>
          </a:p>
        </p:txBody>
      </p:sp>
      <p:sp>
        <p:nvSpPr>
          <p:cNvPr id="3" name="Content Placeholder 2"/>
          <p:cNvSpPr>
            <a:spLocks noGrp="1"/>
          </p:cNvSpPr>
          <p:nvPr>
            <p:ph idx="1"/>
          </p:nvPr>
        </p:nvSpPr>
        <p:spPr/>
        <p:txBody>
          <a:bodyPr/>
          <a:lstStyle/>
          <a:p>
            <a:pPr>
              <a:buClr>
                <a:srgbClr val="0070C0"/>
              </a:buClr>
            </a:pPr>
            <a:r>
              <a:rPr lang="en-US" sz="2800" dirty="0" smtClean="0">
                <a:latin typeface="Arial" panose="020B0604020202020204" pitchFamily="34" charset="0"/>
                <a:cs typeface="Arial" panose="020B0604020202020204" pitchFamily="34" charset="0"/>
              </a:rPr>
              <a:t>“The practice of mobilizing people to tackle tough challenges and thrive.”</a:t>
            </a:r>
          </a:p>
          <a:p>
            <a:pPr>
              <a:buClr>
                <a:srgbClr val="0070C0"/>
              </a:buClr>
            </a:pPr>
            <a:r>
              <a:rPr lang="en-US" sz="2800" dirty="0" smtClean="0"/>
              <a:t>Adaptive leaders:</a:t>
            </a:r>
          </a:p>
          <a:p>
            <a:pPr lvl="1">
              <a:buClr>
                <a:srgbClr val="0070C0"/>
              </a:buClr>
              <a:buSzPct val="80000"/>
            </a:pPr>
            <a:r>
              <a:rPr lang="en-US" sz="2400" dirty="0" smtClean="0">
                <a:solidFill>
                  <a:schemeClr val="tx1"/>
                </a:solidFill>
              </a:rPr>
              <a:t>Mobilize</a:t>
            </a:r>
          </a:p>
          <a:p>
            <a:pPr lvl="1">
              <a:buClr>
                <a:srgbClr val="0070C0"/>
              </a:buClr>
              <a:buSzPct val="80000"/>
            </a:pPr>
            <a:r>
              <a:rPr lang="en-US" sz="2400" dirty="0" smtClean="0">
                <a:solidFill>
                  <a:schemeClr val="tx1"/>
                </a:solidFill>
              </a:rPr>
              <a:t>Motivate</a:t>
            </a:r>
          </a:p>
          <a:p>
            <a:pPr lvl="1">
              <a:buClr>
                <a:srgbClr val="0070C0"/>
              </a:buClr>
              <a:buSzPct val="80000"/>
            </a:pPr>
            <a:r>
              <a:rPr lang="en-US" sz="2400" dirty="0" smtClean="0">
                <a:solidFill>
                  <a:schemeClr val="tx1"/>
                </a:solidFill>
              </a:rPr>
              <a:t>Organize</a:t>
            </a:r>
          </a:p>
          <a:p>
            <a:pPr lvl="1">
              <a:buClr>
                <a:srgbClr val="0070C0"/>
              </a:buClr>
              <a:buSzPct val="80000"/>
            </a:pPr>
            <a:r>
              <a:rPr lang="en-US" sz="2400" dirty="0" smtClean="0">
                <a:solidFill>
                  <a:schemeClr val="tx1"/>
                </a:solidFill>
              </a:rPr>
              <a:t>Orient</a:t>
            </a:r>
          </a:p>
          <a:p>
            <a:pPr lvl="1">
              <a:buClr>
                <a:srgbClr val="0070C0"/>
              </a:buClr>
              <a:buSzPct val="80000"/>
            </a:pPr>
            <a:r>
              <a:rPr lang="en-US" sz="2400" dirty="0" smtClean="0">
                <a:solidFill>
                  <a:schemeClr val="tx1"/>
                </a:solidFill>
              </a:rPr>
              <a:t>Focus the </a:t>
            </a:r>
            <a:r>
              <a:rPr lang="en-US" sz="2400" dirty="0">
                <a:solidFill>
                  <a:schemeClr val="tx1"/>
                </a:solidFill>
              </a:rPr>
              <a:t>a</a:t>
            </a:r>
            <a:r>
              <a:rPr lang="en-US" sz="2400" dirty="0" smtClean="0">
                <a:solidFill>
                  <a:schemeClr val="tx1"/>
                </a:solidFill>
              </a:rPr>
              <a:t>ttention of others</a:t>
            </a:r>
            <a:endParaRPr lang="en-US" sz="2400" dirty="0">
              <a:solidFill>
                <a:schemeClr val="tx1"/>
              </a:solidFill>
            </a:endParaRP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669300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latin typeface="+mj-lt"/>
              </a:rPr>
              <a:t>Incorporates Four Different Viewpoints</a:t>
            </a:r>
            <a:endParaRPr lang="en-US" sz="3200" b="1" dirty="0">
              <a:latin typeface="+mj-lt"/>
            </a:endParaRPr>
          </a:p>
        </p:txBody>
      </p:sp>
      <p:sp>
        <p:nvSpPr>
          <p:cNvPr id="3" name="Content Placeholder 2"/>
          <p:cNvSpPr>
            <a:spLocks noGrp="1"/>
          </p:cNvSpPr>
          <p:nvPr>
            <p:ph idx="1"/>
          </p:nvPr>
        </p:nvSpPr>
        <p:spPr/>
        <p:txBody>
          <a:bodyPr/>
          <a:lstStyle/>
          <a:p>
            <a:pPr>
              <a:buClr>
                <a:srgbClr val="0070C0"/>
              </a:buClr>
              <a:buSzPct val="95000"/>
            </a:pPr>
            <a:r>
              <a:rPr lang="en-US" sz="2400" b="1" i="1" dirty="0" smtClean="0">
                <a:latin typeface="+mn-lt"/>
              </a:rPr>
              <a:t>Systems Perspective</a:t>
            </a:r>
            <a:r>
              <a:rPr lang="en-US" sz="2400" dirty="0" smtClean="0">
                <a:latin typeface="+mn-lt"/>
              </a:rPr>
              <a:t> </a:t>
            </a:r>
            <a:r>
              <a:rPr lang="en-US" sz="2400" dirty="0">
                <a:latin typeface="+mn-lt"/>
              </a:rPr>
              <a:t>–</a:t>
            </a:r>
            <a:r>
              <a:rPr lang="en-US" sz="2400" dirty="0" smtClean="0">
                <a:latin typeface="+mn-lt"/>
              </a:rPr>
              <a:t> </a:t>
            </a:r>
            <a:r>
              <a:rPr lang="en-US" sz="2000" dirty="0" smtClean="0">
                <a:latin typeface="+mn-lt"/>
              </a:rPr>
              <a:t>Problems are complex with interconnected parts</a:t>
            </a:r>
            <a:endParaRPr lang="en-US" sz="2000" b="1" i="1" dirty="0" smtClean="0">
              <a:latin typeface="+mn-lt"/>
            </a:endParaRPr>
          </a:p>
          <a:p>
            <a:pPr>
              <a:buClr>
                <a:srgbClr val="0070C0"/>
              </a:buClr>
              <a:buSzPct val="95000"/>
            </a:pPr>
            <a:r>
              <a:rPr lang="en-US" sz="2400" b="1" i="1" dirty="0" smtClean="0">
                <a:latin typeface="+mn-lt"/>
              </a:rPr>
              <a:t>Biological Perspective</a:t>
            </a:r>
            <a:r>
              <a:rPr lang="en-US" sz="2400" dirty="0" smtClean="0">
                <a:latin typeface="+mn-lt"/>
              </a:rPr>
              <a:t> </a:t>
            </a:r>
            <a:r>
              <a:rPr lang="en-US" sz="2400" dirty="0">
                <a:latin typeface="+mn-lt"/>
              </a:rPr>
              <a:t>–</a:t>
            </a:r>
            <a:r>
              <a:rPr lang="en-US" sz="2400" dirty="0" smtClean="0">
                <a:latin typeface="+mn-lt"/>
              </a:rPr>
              <a:t> </a:t>
            </a:r>
            <a:r>
              <a:rPr lang="en-US" sz="2000" dirty="0" smtClean="0">
                <a:latin typeface="+mn-lt"/>
              </a:rPr>
              <a:t>People develop and evolve by having to adapt to internal cues and the external environment</a:t>
            </a:r>
            <a:endParaRPr lang="en-US" sz="2000" b="1" i="1" dirty="0" smtClean="0">
              <a:latin typeface="+mn-lt"/>
            </a:endParaRPr>
          </a:p>
          <a:p>
            <a:pPr>
              <a:buClr>
                <a:srgbClr val="0070C0"/>
              </a:buClr>
              <a:buSzPct val="95000"/>
            </a:pPr>
            <a:r>
              <a:rPr lang="en-US" sz="2400" b="1" i="1" dirty="0" smtClean="0">
                <a:latin typeface="+mn-lt"/>
              </a:rPr>
              <a:t>Service Orientation</a:t>
            </a:r>
            <a:r>
              <a:rPr lang="en-US" sz="2400" dirty="0" smtClean="0">
                <a:latin typeface="+mn-lt"/>
              </a:rPr>
              <a:t> </a:t>
            </a:r>
            <a:r>
              <a:rPr lang="en-US" sz="2400" dirty="0">
                <a:latin typeface="+mn-lt"/>
              </a:rPr>
              <a:t>–</a:t>
            </a:r>
            <a:r>
              <a:rPr lang="en-US" sz="2400" dirty="0" smtClean="0">
                <a:latin typeface="+mn-lt"/>
              </a:rPr>
              <a:t> </a:t>
            </a:r>
            <a:r>
              <a:rPr lang="en-US" sz="2000" dirty="0" smtClean="0">
                <a:latin typeface="+mn-lt"/>
              </a:rPr>
              <a:t>Leadership serves people by diagnosing their problems and prescribing possible solutions</a:t>
            </a:r>
            <a:endParaRPr lang="en-US" sz="2000" b="1" i="1" dirty="0" smtClean="0">
              <a:latin typeface="+mn-lt"/>
            </a:endParaRPr>
          </a:p>
          <a:p>
            <a:pPr>
              <a:buClr>
                <a:srgbClr val="0070C0"/>
              </a:buClr>
              <a:buSzPct val="95000"/>
            </a:pPr>
            <a:r>
              <a:rPr lang="en-US" sz="2400" b="1" i="1" dirty="0" smtClean="0">
                <a:latin typeface="+mn-lt"/>
              </a:rPr>
              <a:t>Psychotherapy Perspective</a:t>
            </a:r>
            <a:r>
              <a:rPr lang="en-US" sz="2400" dirty="0" smtClean="0">
                <a:latin typeface="+mn-lt"/>
              </a:rPr>
              <a:t> </a:t>
            </a:r>
            <a:r>
              <a:rPr lang="en-US" sz="2400" b="1" dirty="0" smtClean="0">
                <a:latin typeface="+mn-lt"/>
              </a:rPr>
              <a:t>–</a:t>
            </a:r>
            <a:r>
              <a:rPr lang="en-US" sz="2400" dirty="0" smtClean="0">
                <a:latin typeface="+mn-lt"/>
              </a:rPr>
              <a:t> </a:t>
            </a:r>
            <a:r>
              <a:rPr lang="en-US" sz="2000" dirty="0" smtClean="0">
                <a:latin typeface="+mn-lt"/>
              </a:rPr>
              <a:t>People adapt successfully when they face problems directly, distinguish between fantasy and reality, resolve internal conflicts, and learn new attitudes and behaviors</a:t>
            </a:r>
            <a:endParaRPr lang="en-US" sz="2000" b="1" i="1" dirty="0" smtClean="0">
              <a:latin typeface="+mn-lt"/>
            </a:endParaRPr>
          </a:p>
          <a:p>
            <a:endParaRPr lang="en-US" dirty="0"/>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1453552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mj-lt"/>
              </a:rPr>
              <a:t>Subset of Complexity Leadership Theory</a:t>
            </a:r>
            <a:endParaRPr lang="en-US" sz="3200" b="1" dirty="0">
              <a:latin typeface="+mj-lt"/>
            </a:endParaRPr>
          </a:p>
        </p:txBody>
      </p:sp>
      <p:sp>
        <p:nvSpPr>
          <p:cNvPr id="3" name="Content Placeholder 2"/>
          <p:cNvSpPr>
            <a:spLocks noGrp="1"/>
          </p:cNvSpPr>
          <p:nvPr>
            <p:ph idx="1"/>
          </p:nvPr>
        </p:nvSpPr>
        <p:spPr/>
        <p:txBody>
          <a:bodyPr/>
          <a:lstStyle/>
          <a:p>
            <a:pPr>
              <a:buClr>
                <a:srgbClr val="0070C0"/>
              </a:buClr>
            </a:pPr>
            <a:r>
              <a:rPr lang="en-US" sz="2400" dirty="0" smtClean="0">
                <a:latin typeface="+mn-lt"/>
              </a:rPr>
              <a:t>21</a:t>
            </a:r>
            <a:r>
              <a:rPr lang="en-US" sz="2400" baseline="30000" dirty="0" smtClean="0">
                <a:latin typeface="+mn-lt"/>
              </a:rPr>
              <a:t>st</a:t>
            </a:r>
            <a:r>
              <a:rPr lang="en-US" sz="2400" dirty="0" smtClean="0">
                <a:latin typeface="+mn-lt"/>
              </a:rPr>
              <a:t> century organizations have knowledge and information as core commodities rather than production of goods</a:t>
            </a:r>
          </a:p>
          <a:p>
            <a:pPr>
              <a:buClr>
                <a:srgbClr val="0070C0"/>
              </a:buClr>
            </a:pPr>
            <a:r>
              <a:rPr lang="en-US" sz="2400" dirty="0" smtClean="0">
                <a:latin typeface="+mn-lt"/>
              </a:rPr>
              <a:t>Theory includes administrative, adaptive, and enabling leadership</a:t>
            </a:r>
          </a:p>
          <a:p>
            <a:pPr>
              <a:buClr>
                <a:srgbClr val="0070C0"/>
              </a:buClr>
            </a:pPr>
            <a:r>
              <a:rPr lang="en-US" sz="2400" dirty="0" smtClean="0">
                <a:latin typeface="+mn-lt"/>
              </a:rPr>
              <a:t>Focuses on strategies that encourage learning, creativity, and adaptation in complex organizations</a:t>
            </a:r>
            <a:endParaRPr lang="en-US" sz="2400" dirty="0">
              <a:latin typeface="+mn-lt"/>
            </a:endParaRPr>
          </a:p>
        </p:txBody>
      </p:sp>
      <p:sp>
        <p:nvSpPr>
          <p:cNvPr id="6"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3188980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826" y="1066800"/>
            <a:ext cx="8551774"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651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sz="3200" b="1" dirty="0" smtClean="0">
                <a:latin typeface="+mj-lt"/>
              </a:rPr>
              <a:t>Model of Adaptive Leadership</a:t>
            </a:r>
          </a:p>
        </p:txBody>
      </p:sp>
      <p:sp>
        <p:nvSpPr>
          <p:cNvPr id="19459" name="Rectangle 3"/>
          <p:cNvSpPr>
            <a:spLocks noGrp="1" noChangeArrowheads="1"/>
          </p:cNvSpPr>
          <p:nvPr>
            <p:ph idx="1"/>
          </p:nvPr>
        </p:nvSpPr>
        <p:spPr/>
        <p:txBody>
          <a:bodyPr/>
          <a:lstStyle/>
          <a:p>
            <a:pPr eaLnBrk="1" hangingPunct="1">
              <a:buClr>
                <a:srgbClr val="0070C0"/>
              </a:buClr>
              <a:buSzPct val="110000"/>
            </a:pPr>
            <a:r>
              <a:rPr lang="en-US" sz="2800" dirty="0" smtClean="0">
                <a:latin typeface="+mn-lt"/>
                <a:ea typeface="Calibri" pitchFamily="34" charset="0"/>
                <a:cs typeface="Calibri" pitchFamily="34" charset="0"/>
              </a:rPr>
              <a:t>Situational Challenges </a:t>
            </a:r>
          </a:p>
          <a:p>
            <a:pPr marL="914400" lvl="1" indent="-571500" eaLnBrk="1" hangingPunct="1">
              <a:buClr>
                <a:srgbClr val="0070C0"/>
              </a:buClr>
              <a:buAutoNum type="arabicPeriod"/>
            </a:pPr>
            <a:r>
              <a:rPr lang="en-US" sz="2000" b="1" i="1" dirty="0" smtClean="0">
                <a:solidFill>
                  <a:schemeClr val="tx1"/>
                </a:solidFill>
                <a:latin typeface="+mn-lt"/>
                <a:ea typeface="Calibri" pitchFamily="34" charset="0"/>
                <a:cs typeface="Calibri" pitchFamily="34" charset="0"/>
              </a:rPr>
              <a:t>Technical </a:t>
            </a:r>
            <a:r>
              <a:rPr lang="en-US" sz="2000" b="1" dirty="0" smtClean="0">
                <a:solidFill>
                  <a:schemeClr val="tx1"/>
                </a:solidFill>
                <a:latin typeface="+mn-lt"/>
                <a:ea typeface="Calibri" pitchFamily="34" charset="0"/>
                <a:cs typeface="Calibri" pitchFamily="34" charset="0"/>
              </a:rPr>
              <a:t>:</a:t>
            </a:r>
            <a:r>
              <a:rPr lang="en-US" sz="2000" b="1" i="1" dirty="0" smtClean="0">
                <a:solidFill>
                  <a:schemeClr val="tx1"/>
                </a:solidFill>
                <a:latin typeface="+mn-lt"/>
                <a:ea typeface="Calibri" pitchFamily="34" charset="0"/>
                <a:cs typeface="Calibri" pitchFamily="34" charset="0"/>
              </a:rPr>
              <a:t> </a:t>
            </a:r>
            <a:r>
              <a:rPr lang="en-US" sz="2000" dirty="0" smtClean="0">
                <a:solidFill>
                  <a:schemeClr val="tx1"/>
                </a:solidFill>
                <a:latin typeface="+mn-lt"/>
                <a:ea typeface="Calibri" pitchFamily="34" charset="0"/>
                <a:cs typeface="Calibri" pitchFamily="34" charset="0"/>
              </a:rPr>
              <a:t>Problems that are clearly defined with known solutions that can be implemented through existing organizational procedures</a:t>
            </a:r>
            <a:br>
              <a:rPr lang="en-US" sz="2000" dirty="0" smtClean="0">
                <a:solidFill>
                  <a:schemeClr val="tx1"/>
                </a:solidFill>
                <a:latin typeface="+mn-lt"/>
                <a:ea typeface="Calibri" pitchFamily="34" charset="0"/>
                <a:cs typeface="Calibri" pitchFamily="34" charset="0"/>
              </a:rPr>
            </a:br>
            <a:endParaRPr lang="en-US" sz="2000" dirty="0" smtClean="0">
              <a:solidFill>
                <a:schemeClr val="tx1"/>
              </a:solidFill>
              <a:latin typeface="+mn-lt"/>
              <a:ea typeface="Calibri" pitchFamily="34" charset="0"/>
              <a:cs typeface="Calibri" pitchFamily="34" charset="0"/>
            </a:endParaRPr>
          </a:p>
          <a:p>
            <a:pPr marL="0" indent="0" eaLnBrk="1" hangingPunct="1">
              <a:buClr>
                <a:srgbClr val="0070C0"/>
              </a:buClr>
              <a:buNone/>
            </a:pPr>
            <a:r>
              <a:rPr lang="en-US" sz="1800" b="1" i="1" dirty="0" smtClean="0">
                <a:latin typeface="+mn-lt"/>
                <a:ea typeface="Calibri" pitchFamily="34" charset="0"/>
                <a:cs typeface="Calibri" pitchFamily="34" charset="0"/>
              </a:rPr>
              <a:t>Example: </a:t>
            </a:r>
            <a:r>
              <a:rPr lang="en-US" sz="1800" dirty="0" smtClean="0">
                <a:latin typeface="+mn-lt"/>
                <a:ea typeface="Calibri" pitchFamily="34" charset="0"/>
                <a:cs typeface="Calibri" pitchFamily="34" charset="0"/>
              </a:rPr>
              <a:t>Issues with newly adopted software at accounting firm. Manager has authority to address the problem, contact the software company, and have program modified to meet accountants’ needs.</a:t>
            </a:r>
          </a:p>
        </p:txBody>
      </p:sp>
      <p:sp>
        <p:nvSpPr>
          <p:cNvPr id="1028" name="Text Box 4"/>
          <p:cNvSpPr txBox="1">
            <a:spLocks noChangeArrowheads="1"/>
          </p:cNvSpPr>
          <p:nvPr/>
        </p:nvSpPr>
        <p:spPr bwMode="auto">
          <a:xfrm>
            <a:off x="1143000" y="1219200"/>
            <a:ext cx="184150" cy="457200"/>
          </a:xfrm>
          <a:prstGeom prst="rect">
            <a:avLst/>
          </a:prstGeom>
          <a:noFill/>
          <a:ln>
            <a:noFill/>
          </a:ln>
          <a:effectLst/>
          <a:extLst/>
        </p:spPr>
        <p:txBody>
          <a:bodyPr wrap="none">
            <a:spAutoFit/>
          </a:bodyPr>
          <a:lstStyle/>
          <a:p>
            <a:pPr eaLnBrk="0" hangingPunct="0">
              <a:defRPr/>
            </a:pPr>
            <a:endParaRPr lang="en-US" dirty="0">
              <a:solidFill>
                <a:schemeClr val="accent1"/>
              </a:solidFill>
              <a:effectLst>
                <a:outerShdw blurRad="38100" dist="38100" dir="2700000" algn="tl">
                  <a:srgbClr val="C0C0C0"/>
                </a:outerShdw>
              </a:effectLst>
            </a:endParaRPr>
          </a:p>
        </p:txBody>
      </p:sp>
      <p:sp>
        <p:nvSpPr>
          <p:cNvPr id="1029" name="Text Box 5"/>
          <p:cNvSpPr txBox="1">
            <a:spLocks noChangeArrowheads="1"/>
          </p:cNvSpPr>
          <p:nvPr/>
        </p:nvSpPr>
        <p:spPr bwMode="auto">
          <a:xfrm>
            <a:off x="533400" y="1219200"/>
            <a:ext cx="290513" cy="457200"/>
          </a:xfrm>
          <a:prstGeom prst="rect">
            <a:avLst/>
          </a:prstGeom>
          <a:noFill/>
          <a:ln>
            <a:noFill/>
          </a:ln>
          <a:effectLst/>
          <a:extLst/>
        </p:spPr>
        <p:txBody>
          <a:bodyPr wrap="none">
            <a:spAutoFit/>
          </a:bodyPr>
          <a:lstStyle/>
          <a:p>
            <a:pPr eaLnBrk="0" hangingPunct="0">
              <a:buFontTx/>
              <a:buChar char="•"/>
              <a:defRPr/>
            </a:pPr>
            <a:endParaRPr lang="en-US" dirty="0">
              <a:solidFill>
                <a:srgbClr val="CC0000"/>
              </a:solidFill>
              <a:effectLst>
                <a:outerShdw blurRad="38100" dist="38100" dir="2700000" algn="tl">
                  <a:srgbClr val="C0C0C0"/>
                </a:outerShdw>
              </a:effectLst>
            </a:endParaRPr>
          </a:p>
        </p:txBody>
      </p:sp>
      <p:sp>
        <p:nvSpPr>
          <p:cNvPr id="8"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3200" b="1" dirty="0">
                <a:latin typeface="+mj-lt"/>
              </a:rPr>
              <a:t>Model of Adaptive Leadership</a:t>
            </a:r>
            <a:endParaRPr lang="en-US" sz="3200" dirty="0">
              <a:latin typeface="+mj-lt"/>
            </a:endParaRPr>
          </a:p>
        </p:txBody>
      </p:sp>
      <p:sp>
        <p:nvSpPr>
          <p:cNvPr id="8" name="Content Placeholder 7"/>
          <p:cNvSpPr>
            <a:spLocks noGrp="1"/>
          </p:cNvSpPr>
          <p:nvPr>
            <p:ph idx="1"/>
          </p:nvPr>
        </p:nvSpPr>
        <p:spPr/>
        <p:txBody>
          <a:bodyPr/>
          <a:lstStyle/>
          <a:p>
            <a:pPr>
              <a:buClr>
                <a:srgbClr val="0070C0"/>
              </a:buClr>
              <a:buSzPct val="110000"/>
            </a:pPr>
            <a:r>
              <a:rPr lang="en-US" sz="2800" dirty="0" smtClean="0">
                <a:latin typeface="+mn-lt"/>
              </a:rPr>
              <a:t>Situational Challenges</a:t>
            </a:r>
          </a:p>
          <a:p>
            <a:pPr marL="857250" lvl="1" indent="-457200">
              <a:buClr>
                <a:srgbClr val="0070C0"/>
              </a:buClr>
              <a:buFont typeface="+mj-lt"/>
              <a:buAutoNum type="arabicPeriod" startAt="2"/>
            </a:pPr>
            <a:r>
              <a:rPr lang="en-US" sz="2000" b="1" i="1" dirty="0" smtClean="0">
                <a:solidFill>
                  <a:schemeClr val="tx1"/>
                </a:solidFill>
                <a:latin typeface="+mn-lt"/>
              </a:rPr>
              <a:t>Technical and Adaptive</a:t>
            </a:r>
            <a:r>
              <a:rPr lang="en-US" sz="2000" b="1" dirty="0" smtClean="0">
                <a:solidFill>
                  <a:schemeClr val="tx1"/>
                </a:solidFill>
                <a:latin typeface="+mn-lt"/>
              </a:rPr>
              <a:t>:</a:t>
            </a:r>
            <a:r>
              <a:rPr lang="en-US" sz="2000" b="1" i="1" dirty="0" smtClean="0">
                <a:solidFill>
                  <a:schemeClr val="tx1"/>
                </a:solidFill>
                <a:latin typeface="+mn-lt"/>
              </a:rPr>
              <a:t> </a:t>
            </a:r>
            <a:r>
              <a:rPr lang="en-US" sz="2000" dirty="0" smtClean="0">
                <a:solidFill>
                  <a:schemeClr val="tx1"/>
                </a:solidFill>
                <a:latin typeface="+mn-lt"/>
              </a:rPr>
              <a:t>Challenges are clearly defined but do not have straightforward solutions. Leader and followers both tackle problem. </a:t>
            </a:r>
            <a:r>
              <a:rPr lang="en-US" sz="2000" dirty="0" smtClean="0">
                <a:latin typeface="+mn-lt"/>
              </a:rPr>
              <a:t/>
            </a:r>
            <a:br>
              <a:rPr lang="en-US" sz="2000" dirty="0" smtClean="0">
                <a:latin typeface="+mn-lt"/>
              </a:rPr>
            </a:br>
            <a:endParaRPr lang="en-US" sz="2000" dirty="0" smtClean="0">
              <a:latin typeface="+mn-lt"/>
            </a:endParaRPr>
          </a:p>
          <a:p>
            <a:pPr marL="0" indent="0">
              <a:buClr>
                <a:srgbClr val="0070C0"/>
              </a:buClr>
              <a:buNone/>
            </a:pPr>
            <a:r>
              <a:rPr lang="en-US" sz="1800" b="1" i="1" dirty="0" smtClean="0">
                <a:latin typeface="+mn-lt"/>
              </a:rPr>
              <a:t>Example:</a:t>
            </a:r>
            <a:r>
              <a:rPr lang="en-US" sz="1800" b="1" dirty="0" smtClean="0">
                <a:latin typeface="+mn-lt"/>
              </a:rPr>
              <a:t> </a:t>
            </a:r>
            <a:r>
              <a:rPr lang="en-US" sz="1800" dirty="0" smtClean="0">
                <a:latin typeface="+mn-lt"/>
              </a:rPr>
              <a:t>Hospital wants to change from traditional approach to care to a patient-centered culture. Administration can offer training on how to involve patients in their own care. Medical staff , patients, and families need to accept the change and learn how to implement it.</a:t>
            </a:r>
          </a:p>
          <a:p>
            <a:pPr marL="0" indent="0">
              <a:buNone/>
            </a:pPr>
            <a:endParaRPr lang="en-US" sz="3600" b="1" i="1" dirty="0"/>
          </a:p>
        </p:txBody>
      </p:sp>
      <p:sp>
        <p:nvSpPr>
          <p:cNvPr id="9" name="TextBox 10"/>
          <p:cNvSpPr txBox="1"/>
          <p:nvPr/>
        </p:nvSpPr>
        <p:spPr>
          <a:xfrm>
            <a:off x="457200" y="6400800"/>
            <a:ext cx="8686800" cy="253916"/>
          </a:xfrm>
          <a:prstGeom prst="rect">
            <a:avLst/>
          </a:prstGeom>
          <a:noFill/>
        </p:spPr>
        <p:txBody>
          <a:bodyPr wrap="square" rtlCol="0">
            <a:spAutoFit/>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Peter G. Northouse, </a:t>
            </a:r>
            <a:r>
              <a:rPr kumimoji="0" lang="en-US" sz="1050" b="0" i="1"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Leadership: Theory and Practice</a:t>
            </a:r>
            <a:r>
              <a:rPr kumimoji="0" lang="en-US" sz="105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Seventh Edition. © 2016 SAGE Publications, Inc.</a:t>
            </a:r>
            <a:endParaRPr lang="en-US" dirty="0"/>
          </a:p>
        </p:txBody>
      </p:sp>
    </p:spTree>
    <p:extLst>
      <p:ext uri="{BB962C8B-B14F-4D97-AF65-F5344CB8AC3E}">
        <p14:creationId xmlns:p14="http://schemas.microsoft.com/office/powerpoint/2010/main" val="2152522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7441</TotalTime>
  <Words>1387</Words>
  <Application>Microsoft Office PowerPoint</Application>
  <PresentationFormat>On-screen Show (4:3)</PresentationFormat>
  <Paragraphs>133</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1_Custom Design</vt:lpstr>
      <vt:lpstr>PowerPoint Presentation</vt:lpstr>
      <vt:lpstr>Overview</vt:lpstr>
      <vt:lpstr>Description</vt:lpstr>
      <vt:lpstr>Definition</vt:lpstr>
      <vt:lpstr>Incorporates Four Different Viewpoints</vt:lpstr>
      <vt:lpstr>Subset of Complexity Leadership Theory</vt:lpstr>
      <vt:lpstr>PowerPoint Presentation</vt:lpstr>
      <vt:lpstr>Model of Adaptive Leadership</vt:lpstr>
      <vt:lpstr>Model of Adaptive Leadership</vt:lpstr>
      <vt:lpstr>Model of Adaptive Leadership</vt:lpstr>
      <vt:lpstr>Model of Adaptive Leadership</vt:lpstr>
      <vt:lpstr>Model of Adaptive Leadership</vt:lpstr>
      <vt:lpstr>Model of Adaptive Leadership</vt:lpstr>
      <vt:lpstr>Model of Adaptive Leadership</vt:lpstr>
      <vt:lpstr>Model of Adaptive Leadership</vt:lpstr>
      <vt:lpstr>Model of Adaptive Leadership</vt:lpstr>
      <vt:lpstr>Model of Adaptive Leadership</vt:lpstr>
      <vt:lpstr>Adaptive Work</vt:lpstr>
      <vt:lpstr>How Does Adaptive Leadership Work?</vt:lpstr>
      <vt:lpstr>Strengths</vt:lpstr>
      <vt:lpstr>Criticisms</vt:lpstr>
      <vt:lpstr>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Virginia Gregory</dc:creator>
  <cp:lastModifiedBy>Bierach, Katie</cp:lastModifiedBy>
  <cp:revision>328</cp:revision>
  <dcterms:created xsi:type="dcterms:W3CDTF">2000-11-13T21:29:08Z</dcterms:created>
  <dcterms:modified xsi:type="dcterms:W3CDTF">2015-02-23T23:38:53Z</dcterms:modified>
</cp:coreProperties>
</file>