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42" y="10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21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89EF6-34B4-4400-BD35-B0AA22733995}" type="datetimeFigureOut">
              <a:rPr lang="en-US" smtClean="0"/>
              <a:t>2/23/2015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77291E-86DF-4787-ABFE-2A757E429F3A}" type="slidenum">
              <a:rPr lang="en-US" smtClean="0"/>
              <a:t>‹#›</a:t>
            </a:fld>
            <a:endParaRPr lang="en-US"/>
          </a:p>
        </p:txBody>
      </p:sp>
    </p:spTree>
    <p:extLst>
      <p:ext uri="{BB962C8B-B14F-4D97-AF65-F5344CB8AC3E}">
        <p14:creationId xmlns:p14="http://schemas.microsoft.com/office/powerpoint/2010/main" val="74558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EEDCE-EC29-4BF5-990B-CB457151D578}" type="datetimeFigureOut">
              <a:rPr lang="en-US" smtClean="0"/>
              <a:t>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B93C3-6EE0-473B-ACCB-6FE7744D4E44}" type="slidenum">
              <a:rPr lang="en-US" smtClean="0"/>
              <a:t>‹#›</a:t>
            </a:fld>
            <a:endParaRPr lang="en-US"/>
          </a:p>
        </p:txBody>
      </p:sp>
    </p:spTree>
    <p:extLst>
      <p:ext uri="{BB962C8B-B14F-4D97-AF65-F5344CB8AC3E}">
        <p14:creationId xmlns:p14="http://schemas.microsoft.com/office/powerpoint/2010/main" val="387142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1</a:t>
            </a:fld>
            <a:endParaRPr lang="en-US"/>
          </a:p>
        </p:txBody>
      </p:sp>
    </p:spTree>
    <p:extLst>
      <p:ext uri="{BB962C8B-B14F-4D97-AF65-F5344CB8AC3E}">
        <p14:creationId xmlns:p14="http://schemas.microsoft.com/office/powerpoint/2010/main" val="14611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last line a separate item?</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6</a:t>
            </a:fld>
            <a:endParaRPr lang="en-US"/>
          </a:p>
        </p:txBody>
      </p:sp>
    </p:spTree>
    <p:extLst>
      <p:ext uri="{BB962C8B-B14F-4D97-AF65-F5344CB8AC3E}">
        <p14:creationId xmlns:p14="http://schemas.microsoft.com/office/powerpoint/2010/main" val="343244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date to citation,</a:t>
            </a:r>
            <a:r>
              <a:rPr lang="en-US" baseline="0" dirty="0" smtClean="0"/>
              <a:t> line 2</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7</a:t>
            </a:fld>
            <a:endParaRPr lang="en-US"/>
          </a:p>
        </p:txBody>
      </p:sp>
    </p:spTree>
    <p:extLst>
      <p:ext uri="{BB962C8B-B14F-4D97-AF65-F5344CB8AC3E}">
        <p14:creationId xmlns:p14="http://schemas.microsoft.com/office/powerpoint/2010/main" val="35432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date to citation 2</a:t>
            </a:r>
            <a:r>
              <a:rPr lang="en-US" baseline="30000" dirty="0" smtClean="0"/>
              <a:t>nd</a:t>
            </a:r>
            <a:r>
              <a:rPr lang="en-US" dirty="0" smtClean="0"/>
              <a:t> line from</a:t>
            </a:r>
            <a:r>
              <a:rPr lang="en-US" baseline="0" dirty="0" smtClean="0"/>
              <a:t> bottom</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8</a:t>
            </a:fld>
            <a:endParaRPr lang="en-US"/>
          </a:p>
        </p:txBody>
      </p:sp>
    </p:spTree>
    <p:extLst>
      <p:ext uri="{BB962C8B-B14F-4D97-AF65-F5344CB8AC3E}">
        <p14:creationId xmlns:p14="http://schemas.microsoft.com/office/powerpoint/2010/main" val="246850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Rewording of last</a:t>
            </a:r>
            <a:r>
              <a:rPr lang="en-US" baseline="0" dirty="0" smtClean="0"/>
              <a:t> two lines OK</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12</a:t>
            </a:fld>
            <a:endParaRPr lang="en-US"/>
          </a:p>
        </p:txBody>
      </p:sp>
    </p:spTree>
    <p:extLst>
      <p:ext uri="{BB962C8B-B14F-4D97-AF65-F5344CB8AC3E}">
        <p14:creationId xmlns:p14="http://schemas.microsoft.com/office/powerpoint/2010/main" val="2558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Grave over A in </a:t>
            </a:r>
            <a:r>
              <a:rPr lang="en-US" dirty="0" err="1" smtClean="0"/>
              <a:t>folie</a:t>
            </a:r>
            <a:r>
              <a:rPr lang="en-US" dirty="0" smtClean="0"/>
              <a:t> a </a:t>
            </a:r>
            <a:r>
              <a:rPr lang="en-US" dirty="0" err="1" smtClean="0"/>
              <a:t>deux</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18</a:t>
            </a:fld>
            <a:endParaRPr lang="en-US"/>
          </a:p>
        </p:txBody>
      </p:sp>
    </p:spTree>
    <p:extLst>
      <p:ext uri="{BB962C8B-B14F-4D97-AF65-F5344CB8AC3E}">
        <p14:creationId xmlns:p14="http://schemas.microsoft.com/office/powerpoint/2010/main" val="238291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Periods</a:t>
            </a:r>
            <a:r>
              <a:rPr lang="en-US" baseline="0" dirty="0" smtClean="0"/>
              <a:t> here but not after Strengths in previous slide</a:t>
            </a:r>
            <a:endParaRPr lang="en-US" dirty="0"/>
          </a:p>
        </p:txBody>
      </p:sp>
      <p:sp>
        <p:nvSpPr>
          <p:cNvPr id="4" name="Slide Number Placeholder 3"/>
          <p:cNvSpPr>
            <a:spLocks noGrp="1"/>
          </p:cNvSpPr>
          <p:nvPr>
            <p:ph type="sldNum" sz="quarter" idx="10"/>
          </p:nvPr>
        </p:nvSpPr>
        <p:spPr/>
        <p:txBody>
          <a:bodyPr/>
          <a:lstStyle/>
          <a:p>
            <a:fld id="{C7EB93C3-6EE0-473B-ACCB-6FE7744D4E44}" type="slidenum">
              <a:rPr lang="en-US" smtClean="0"/>
              <a:t>23</a:t>
            </a:fld>
            <a:endParaRPr lang="en-US"/>
          </a:p>
        </p:txBody>
      </p:sp>
    </p:spTree>
    <p:extLst>
      <p:ext uri="{BB962C8B-B14F-4D97-AF65-F5344CB8AC3E}">
        <p14:creationId xmlns:p14="http://schemas.microsoft.com/office/powerpoint/2010/main" val="2366401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E1B892-8184-4641-BD85-00781B7F92D7}" type="datetime1">
              <a:rPr lang="en-US" smtClean="0"/>
              <a:t>2/23/2015</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EF4C5D-84B1-4E7D-A40D-2CD8A0A4A6CB}"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3453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914400"/>
            <a:ext cx="84582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2057400"/>
            <a:ext cx="8458200" cy="4373563"/>
          </a:xfrm>
          <a:prstGeom prst="rect">
            <a:avLst/>
          </a:prstGeom>
        </p:spPr>
        <p:txBody>
          <a:bodyPr vert="horz" lIns="91440" tIns="45720" rIns="91440" bIns="45720" rtlCol="0">
            <a:normAutofit/>
          </a:bodyPr>
          <a:lstStyle>
            <a:lvl1pPr>
              <a:defRPr sz="28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019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29591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006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Placeholder 1"/>
          <p:cNvSpPr txBox="1">
            <a:spLocks/>
          </p:cNvSpPr>
          <p:nvPr userDrawn="1"/>
        </p:nvSpPr>
        <p:spPr>
          <a:xfrm>
            <a:off x="457200" y="914400"/>
            <a:ext cx="84582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73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09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97425" y="1809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974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682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39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64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914400"/>
            <a:ext cx="84582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4582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028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dt="0"/>
  <p:txStyles>
    <p:titleStyle>
      <a:lvl1pPr algn="ctr" defTabSz="914400" rtl="0" eaLnBrk="1" latinLnBrk="0" hangingPunct="1">
        <a:spcBef>
          <a:spcPct val="0"/>
        </a:spcBef>
        <a:buNone/>
        <a:defRPr sz="3200" b="1" i="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9144000" cy="461665"/>
          </a:xfrm>
          <a:prstGeom prst="rect">
            <a:avLst/>
          </a:prstGeom>
        </p:spPr>
        <p:txBody>
          <a:bodyPr wrap="square">
            <a:spAutoFit/>
          </a:bodyPr>
          <a:lstStyle/>
          <a:p>
            <a:r>
              <a:rPr lang="en-US" sz="2400" dirty="0" smtClean="0">
                <a:solidFill>
                  <a:prstClr val="black"/>
                </a:solidFill>
                <a:latin typeface="Helvetica" panose="020B0604020202020204" pitchFamily="34" charset="0"/>
                <a:cs typeface="Helvetica" panose="020B0604020202020204" pitchFamily="34" charset="0"/>
              </a:rPr>
              <a:t>Chapter 12: Psychodynamic Approach</a:t>
            </a:r>
            <a:endParaRPr lang="en-US" sz="2400" dirty="0"/>
          </a:p>
        </p:txBody>
      </p:sp>
    </p:spTree>
    <p:extLst>
      <p:ext uri="{BB962C8B-B14F-4D97-AF65-F5344CB8AC3E}">
        <p14:creationId xmlns:p14="http://schemas.microsoft.com/office/powerpoint/2010/main" val="1817259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dirty="0"/>
          </a:p>
        </p:txBody>
      </p:sp>
      <p:sp>
        <p:nvSpPr>
          <p:cNvPr id="3" name="Content Placeholder 2"/>
          <p:cNvSpPr>
            <a:spLocks noGrp="1"/>
          </p:cNvSpPr>
          <p:nvPr>
            <p:ph idx="4294967295"/>
          </p:nvPr>
        </p:nvSpPr>
        <p:spPr>
          <a:xfrm>
            <a:off x="609600" y="1905000"/>
            <a:ext cx="8229600" cy="4525963"/>
          </a:xfrm>
        </p:spPr>
        <p:txBody>
          <a:bodyPr>
            <a:normAutofit/>
          </a:bodyPr>
          <a:lstStyle/>
          <a:p>
            <a:pPr marL="0" indent="0">
              <a:buNone/>
            </a:pPr>
            <a:r>
              <a:rPr lang="en-US" dirty="0" err="1" smtClean="0"/>
              <a:t>Mitscherlich</a:t>
            </a:r>
            <a:endParaRPr lang="en-US" dirty="0" smtClean="0"/>
          </a:p>
          <a:p>
            <a:pPr>
              <a:buFontTx/>
              <a:buChar char="-"/>
            </a:pPr>
            <a:r>
              <a:rPr lang="en-US" sz="2400" dirty="0" smtClean="0"/>
              <a:t>Applied psychoanalytic principles to post–WWII society</a:t>
            </a:r>
          </a:p>
          <a:p>
            <a:pPr>
              <a:buFontTx/>
              <a:buChar char="-"/>
            </a:pPr>
            <a:r>
              <a:rPr lang="en-US" sz="2400" i="1" dirty="0" smtClean="0"/>
              <a:t>Society without the Father, The Inability to Mourn – </a:t>
            </a:r>
            <a:r>
              <a:rPr lang="en-US" sz="2400" dirty="0" smtClean="0"/>
              <a:t>shaped Germany’s analyses of the causes of their war</a:t>
            </a:r>
          </a:p>
          <a:p>
            <a:pPr>
              <a:buFontTx/>
              <a:buChar char="-"/>
            </a:pPr>
            <a:r>
              <a:rPr lang="en-US" sz="2400" dirty="0" smtClean="0"/>
              <a:t>Opened field of social psychology to a broader audience</a:t>
            </a:r>
          </a:p>
          <a:p>
            <a:pPr>
              <a:buFontTx/>
              <a:buChar char="-"/>
            </a:pPr>
            <a:r>
              <a:rPr lang="en-US" sz="2400" dirty="0" smtClean="0"/>
              <a:t>How fantasies, projections, identifications, suppression, repression, and idealization play out in groups</a:t>
            </a:r>
          </a:p>
          <a:p>
            <a:pPr>
              <a:buFontTx/>
              <a:buChar char="-"/>
            </a:pP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54249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dirty="0"/>
          </a:p>
        </p:txBody>
      </p:sp>
      <p:sp>
        <p:nvSpPr>
          <p:cNvPr id="3" name="Content Placeholder 2"/>
          <p:cNvSpPr>
            <a:spLocks noGrp="1"/>
          </p:cNvSpPr>
          <p:nvPr>
            <p:ph idx="4294967295"/>
          </p:nvPr>
        </p:nvSpPr>
        <p:spPr>
          <a:xfrm>
            <a:off x="609600" y="2027237"/>
            <a:ext cx="8229600" cy="4525963"/>
          </a:xfrm>
        </p:spPr>
        <p:txBody>
          <a:bodyPr>
            <a:normAutofit/>
          </a:bodyPr>
          <a:lstStyle/>
          <a:p>
            <a:pPr marL="0" indent="0">
              <a:buNone/>
            </a:pPr>
            <a:r>
              <a:rPr lang="en-US" dirty="0" smtClean="0"/>
              <a:t>Summary</a:t>
            </a:r>
          </a:p>
          <a:p>
            <a:pPr>
              <a:buFontTx/>
              <a:buChar char="-"/>
            </a:pPr>
            <a:r>
              <a:rPr lang="en-US" sz="2400" dirty="0" smtClean="0"/>
              <a:t>Field has come a long way since Freud to apply concepts to functioning of leaders in organizations</a:t>
            </a:r>
          </a:p>
          <a:p>
            <a:pPr>
              <a:buFontTx/>
              <a:buChar char="-"/>
            </a:pPr>
            <a:r>
              <a:rPr lang="en-US" sz="2400" dirty="0" smtClean="0"/>
              <a:t>Psychoanalytic techniques and theory have become increasingly sophisticated</a:t>
            </a:r>
          </a:p>
          <a:p>
            <a:pPr>
              <a:buFontTx/>
              <a:buChar char="-"/>
            </a:pPr>
            <a:r>
              <a:rPr lang="en-US" sz="2400" dirty="0" smtClean="0"/>
              <a:t>Interfacing with other domains such as anthropology, neuroscience, cognitive theory, family systems theory, and so on</a:t>
            </a:r>
          </a:p>
          <a:p>
            <a:pPr>
              <a:buFontTx/>
              <a:buChar char="-"/>
            </a:pPr>
            <a:r>
              <a:rPr lang="en-US" sz="2400" dirty="0" smtClean="0"/>
              <a:t>Many components of theory have been empirically tested and verified</a:t>
            </a:r>
            <a:endParaRPr lang="en-US" sz="24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74696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905000"/>
            <a:ext cx="8229600" cy="4525963"/>
          </a:xfrm>
        </p:spPr>
        <p:txBody>
          <a:bodyPr>
            <a:normAutofit fontScale="85000" lnSpcReduction="20000"/>
          </a:bodyPr>
          <a:lstStyle/>
          <a:p>
            <a:pPr marL="0" indent="0">
              <a:buNone/>
            </a:pPr>
            <a:r>
              <a:rPr lang="en-US" b="1" dirty="0" smtClean="0"/>
              <a:t>1) </a:t>
            </a:r>
            <a:r>
              <a:rPr lang="en-US" sz="3300" b="1" dirty="0" smtClean="0"/>
              <a:t>Focus on the inner theater</a:t>
            </a:r>
          </a:p>
          <a:p>
            <a:pPr>
              <a:buFontTx/>
              <a:buChar char="-"/>
            </a:pPr>
            <a:r>
              <a:rPr lang="en-US" dirty="0" smtClean="0"/>
              <a:t>Inner theatre is stage filled with people who have influenced our lives for better or worse</a:t>
            </a:r>
          </a:p>
          <a:p>
            <a:pPr>
              <a:buFontTx/>
              <a:buChar char="-"/>
            </a:pPr>
            <a:r>
              <a:rPr lang="en-US" dirty="0" smtClean="0"/>
              <a:t>Early experiences with key individuals contribute to creation of response patterns that tend to repeat themselves</a:t>
            </a:r>
          </a:p>
          <a:p>
            <a:pPr>
              <a:buFontTx/>
              <a:buChar char="-"/>
            </a:pPr>
            <a:r>
              <a:rPr lang="en-US" dirty="0" smtClean="0"/>
              <a:t>“Core conflictual relationship themes” (CCRT) develop over time and carry over into adulthood</a:t>
            </a:r>
          </a:p>
          <a:p>
            <a:pPr>
              <a:buFontTx/>
              <a:buChar char="-"/>
            </a:pPr>
            <a:r>
              <a:rPr lang="en-US" dirty="0" smtClean="0"/>
              <a:t>We act out these themes in the workplace</a:t>
            </a:r>
          </a:p>
          <a:p>
            <a:pPr>
              <a:buFontTx/>
              <a:buChar char="-"/>
            </a:pPr>
            <a:r>
              <a:rPr lang="en-US" dirty="0" smtClean="0"/>
              <a:t>Understanding a person’s CCRT helps us understand the motivation behind his or her behavior and key relationship conflicts and works to align his or her deep wishes with more productive interpersonal relationships</a:t>
            </a:r>
          </a:p>
          <a:p>
            <a:pPr>
              <a:buFontTx/>
              <a:buChar char="-"/>
            </a:pPr>
            <a:endParaRPr lang="en-US" dirty="0" smtClean="0"/>
          </a:p>
          <a:p>
            <a:pPr>
              <a:buFontTx/>
              <a:buChar char="-"/>
            </a:pPr>
            <a:endParaRPr lang="en-US" dirty="0"/>
          </a:p>
        </p:txBody>
      </p:sp>
      <p:sp>
        <p:nvSpPr>
          <p:cNvPr id="7" name="Title 1"/>
          <p:cNvSpPr>
            <a:spLocks noGrp="1"/>
          </p:cNvSpPr>
          <p:nvPr>
            <p:ph type="title"/>
          </p:nvPr>
        </p:nvSpPr>
        <p:spPr>
          <a:xfrm>
            <a:off x="457200" y="838200"/>
            <a:ext cx="8458200" cy="685800"/>
          </a:xfrm>
        </p:spPr>
        <p:txBody>
          <a:bodyPr>
            <a:normAutofit/>
          </a:bodyPr>
          <a:lstStyle/>
          <a:p>
            <a:r>
              <a:rPr lang="en-US" b="1" i="1" dirty="0" smtClean="0"/>
              <a:t>Key Concepts</a:t>
            </a:r>
            <a:endParaRPr lang="en-US" dirty="0"/>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72820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458200" cy="6858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1905000"/>
            <a:ext cx="8229600" cy="4525963"/>
          </a:xfrm>
        </p:spPr>
        <p:txBody>
          <a:bodyPr>
            <a:normAutofit/>
          </a:bodyPr>
          <a:lstStyle/>
          <a:p>
            <a:pPr marL="0" indent="0">
              <a:buNone/>
            </a:pPr>
            <a:r>
              <a:rPr lang="en-US" sz="2800" b="1" dirty="0" smtClean="0"/>
              <a:t>2) Focus on leader-follower relationships</a:t>
            </a:r>
          </a:p>
          <a:p>
            <a:pPr>
              <a:buFontTx/>
              <a:buChar char="-"/>
            </a:pPr>
            <a:r>
              <a:rPr lang="en-US" sz="2400" dirty="0" smtClean="0"/>
              <a:t>Wilfrid Bion (1959), three basic assumptions in groups: dependency, fight-flight, pairing</a:t>
            </a:r>
          </a:p>
          <a:p>
            <a:pPr>
              <a:buFontTx/>
              <a:buChar char="-"/>
            </a:pPr>
            <a:r>
              <a:rPr lang="en-US" sz="2400" dirty="0" smtClean="0"/>
              <a:t>These behaviors may result in regressive processes, deflecting people from tasks to be performed</a:t>
            </a:r>
          </a:p>
          <a:p>
            <a:pPr>
              <a:buFontTx/>
              <a:buChar char="-"/>
            </a:pPr>
            <a:r>
              <a:rPr lang="en-US" sz="2400" dirty="0" smtClean="0">
                <a:solidFill>
                  <a:srgbClr val="0070C0"/>
                </a:solidFill>
              </a:rPr>
              <a:t>Unconscious assumption 1</a:t>
            </a:r>
            <a:r>
              <a:rPr lang="en-US" sz="2400" dirty="0" smtClean="0"/>
              <a:t>: People may unconsciously expect organizations or leaders to offer parental protection and guidance, and so give up their autonomy, thus hindering their critical thinking and initiative. </a:t>
            </a:r>
          </a:p>
          <a:p>
            <a:pPr>
              <a:buFontTx/>
              <a:buChar char="-"/>
            </a:pPr>
            <a:endParaRPr lang="en-US" sz="28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417149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905000"/>
            <a:ext cx="8229600" cy="4602163"/>
          </a:xfrm>
        </p:spPr>
        <p:txBody>
          <a:bodyPr>
            <a:normAutofit/>
          </a:bodyPr>
          <a:lstStyle/>
          <a:p>
            <a:pPr>
              <a:buFontTx/>
              <a:buChar char="-"/>
            </a:pPr>
            <a:r>
              <a:rPr lang="en-US" sz="2400" dirty="0" smtClean="0">
                <a:solidFill>
                  <a:srgbClr val="0070C0"/>
                </a:solidFill>
              </a:rPr>
              <a:t>Unconscious assumption 2</a:t>
            </a:r>
            <a:r>
              <a:rPr lang="en-US" sz="2400" dirty="0" smtClean="0">
                <a:solidFill>
                  <a:schemeClr val="accent1"/>
                </a:solidFill>
              </a:rPr>
              <a:t>: </a:t>
            </a:r>
            <a:r>
              <a:rPr lang="en-US" sz="2400" dirty="0" smtClean="0"/>
              <a:t>The organizational world is dangerous and participants must use </a:t>
            </a:r>
            <a:r>
              <a:rPr lang="en-US" sz="2400" i="1" dirty="0" smtClean="0"/>
              <a:t>fight-or-flight </a:t>
            </a:r>
            <a:r>
              <a:rPr lang="en-US" sz="2400" dirty="0" smtClean="0"/>
              <a:t>as a defense mechanism. </a:t>
            </a:r>
          </a:p>
          <a:p>
            <a:pPr>
              <a:buFontTx/>
              <a:buChar char="-"/>
            </a:pPr>
            <a:r>
              <a:rPr lang="en-US" sz="2400" dirty="0" smtClean="0"/>
              <a:t>Creates a bipolar view of the world: friend or foe, in-group/out-group. Results in a sense of unity but makes the group more dependent on the leader.</a:t>
            </a:r>
          </a:p>
          <a:p>
            <a:pPr>
              <a:buFontTx/>
              <a:buChar char="-"/>
            </a:pPr>
            <a:r>
              <a:rPr lang="en-US" sz="2400" dirty="0" smtClean="0">
                <a:solidFill>
                  <a:srgbClr val="0070C0"/>
                </a:solidFill>
              </a:rPr>
              <a:t>Unconscious assumption 3</a:t>
            </a:r>
            <a:r>
              <a:rPr lang="en-US" sz="2400" dirty="0" smtClean="0"/>
              <a:t>:</a:t>
            </a:r>
            <a:r>
              <a:rPr lang="en-US" sz="2400" dirty="0" smtClean="0">
                <a:solidFill>
                  <a:srgbClr val="C00000"/>
                </a:solidFill>
              </a:rPr>
              <a:t> </a:t>
            </a:r>
            <a:r>
              <a:rPr lang="en-US" sz="2400" dirty="0" smtClean="0"/>
              <a:t>Pairing up with a powerful person or subgroup will help a person cope with anxiety, alienation, and loneliness. Pairing may result in splitting and intra- and inter-group conflict, or ganging up against a leader perceived as aggressor.</a:t>
            </a:r>
            <a:endParaRPr lang="en-US" sz="2400" dirty="0">
              <a:solidFill>
                <a:srgbClr val="C00000"/>
              </a:solidFill>
            </a:endParaRPr>
          </a:p>
        </p:txBody>
      </p:sp>
      <p:sp>
        <p:nvSpPr>
          <p:cNvPr id="5" name="Title 1"/>
          <p:cNvSpPr>
            <a:spLocks noGrp="1"/>
          </p:cNvSpPr>
          <p:nvPr>
            <p:ph type="title"/>
          </p:nvPr>
        </p:nvSpPr>
        <p:spPr>
          <a:xfrm>
            <a:off x="457200" y="838200"/>
            <a:ext cx="8458200" cy="685800"/>
          </a:xfrm>
        </p:spPr>
        <p:txBody>
          <a:bodyPr>
            <a:normAutofit/>
          </a:bodyPr>
          <a:lstStyle/>
          <a:p>
            <a:r>
              <a:rPr lang="en-US" sz="2800" b="0" i="0" dirty="0" smtClean="0"/>
              <a:t>Key Concept: Leader-Follower Relationships</a:t>
            </a:r>
            <a:endParaRPr lang="en-US" sz="2800" b="0" i="0"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7549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1675"/>
            <a:ext cx="8229600" cy="11430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2027237"/>
            <a:ext cx="8229600" cy="4525963"/>
          </a:xfrm>
        </p:spPr>
        <p:txBody>
          <a:bodyPr>
            <a:normAutofit/>
          </a:bodyPr>
          <a:lstStyle/>
          <a:p>
            <a:pPr marL="0" indent="0">
              <a:buNone/>
            </a:pPr>
            <a:r>
              <a:rPr lang="en-US" b="1" dirty="0" smtClean="0"/>
              <a:t>Social Defense Mechanisms</a:t>
            </a:r>
          </a:p>
          <a:p>
            <a:pPr>
              <a:buFontTx/>
              <a:buChar char="-"/>
            </a:pPr>
            <a:r>
              <a:rPr lang="en-US" sz="2400" dirty="0" smtClean="0"/>
              <a:t>Organizational life is filled with fear and   unpredictability</a:t>
            </a:r>
          </a:p>
          <a:p>
            <a:pPr>
              <a:buFontTx/>
              <a:buChar char="-"/>
            </a:pPr>
            <a:r>
              <a:rPr lang="en-US" sz="2400" dirty="0" smtClean="0"/>
              <a:t>When organizational anxiety is not properly managed, people may act out (splitting, projection, displacement, denial)</a:t>
            </a:r>
          </a:p>
          <a:p>
            <a:pPr>
              <a:buFontTx/>
              <a:buChar char="-"/>
            </a:pPr>
            <a:r>
              <a:rPr lang="en-US" sz="2400" dirty="0" smtClean="0"/>
              <a:t>Typically, executives rely on existing structures and processes to contain anxiety</a:t>
            </a:r>
          </a:p>
          <a:p>
            <a:pPr>
              <a:buFontTx/>
              <a:buChar char="-"/>
            </a:pPr>
            <a:r>
              <a:rPr lang="en-US" sz="2400" dirty="0" smtClean="0"/>
              <a:t>These bureaucratic routines end up creating obstacles and create employee detachment</a:t>
            </a:r>
          </a:p>
          <a:p>
            <a:pPr>
              <a:buFontTx/>
              <a:buChar char="-"/>
            </a:pP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74949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2027237"/>
            <a:ext cx="8229600" cy="4525963"/>
          </a:xfrm>
        </p:spPr>
        <p:txBody>
          <a:bodyPr>
            <a:normAutofit/>
          </a:bodyPr>
          <a:lstStyle/>
          <a:p>
            <a:pPr marL="0" indent="0">
              <a:buNone/>
            </a:pPr>
            <a:r>
              <a:rPr lang="en-US" b="1" dirty="0" smtClean="0"/>
              <a:t>Mirroring and Idealizing</a:t>
            </a:r>
          </a:p>
          <a:p>
            <a:pPr>
              <a:buFontTx/>
              <a:buChar char="-"/>
            </a:pPr>
            <a:r>
              <a:rPr lang="en-US" sz="2400" dirty="0" smtClean="0"/>
              <a:t>Mirroring: </a:t>
            </a:r>
            <a:r>
              <a:rPr lang="en-US" sz="2400" dirty="0"/>
              <a:t>T</a:t>
            </a:r>
            <a:r>
              <a:rPr lang="en-US" sz="2400" dirty="0" smtClean="0"/>
              <a:t>aking our cues about being and behaving from those around us.</a:t>
            </a:r>
          </a:p>
          <a:p>
            <a:pPr>
              <a:buFontTx/>
              <a:buChar char="-"/>
            </a:pPr>
            <a:r>
              <a:rPr lang="en-US" sz="2400" dirty="0" smtClean="0"/>
              <a:t>Can become collusive: Followers are eager to use their leaders to reflect what they would like to see. Leaders find affirmation of followers hard to resist. Result—leaders may act to shore up image rather than serve organizational needs.</a:t>
            </a:r>
            <a:endParaRPr lang="en-US" sz="24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17978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1905000"/>
            <a:ext cx="8229600" cy="4525963"/>
          </a:xfrm>
        </p:spPr>
        <p:txBody>
          <a:bodyPr/>
          <a:lstStyle/>
          <a:p>
            <a:pPr marL="0" indent="0">
              <a:buNone/>
            </a:pPr>
            <a:r>
              <a:rPr lang="en-US" b="1" dirty="0" smtClean="0"/>
              <a:t>Identification with the Aggressor</a:t>
            </a:r>
          </a:p>
          <a:p>
            <a:pPr>
              <a:buFontTx/>
              <a:buChar char="-"/>
            </a:pPr>
            <a:r>
              <a:rPr lang="en-US" sz="2400" dirty="0" smtClean="0"/>
              <a:t>Faced with a superior force, people sometimes feel the need to become like that force, to protect themselves.</a:t>
            </a:r>
          </a:p>
          <a:p>
            <a:pPr>
              <a:buFontTx/>
              <a:buChar char="-"/>
            </a:pPr>
            <a:r>
              <a:rPr lang="en-US" sz="2400" dirty="0" smtClean="0"/>
              <a:t>In the extreme, those who have been threatened become those making threats.</a:t>
            </a:r>
          </a:p>
          <a:p>
            <a:pPr>
              <a:buFontTx/>
              <a:buChar char="-"/>
            </a:pPr>
            <a:r>
              <a:rPr lang="en-US" sz="2400" dirty="0" smtClean="0"/>
              <a:t>Leader sees people either for or against him/her.</a:t>
            </a:r>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13683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1905000"/>
            <a:ext cx="8229600" cy="4525963"/>
          </a:xfrm>
        </p:spPr>
        <p:txBody>
          <a:bodyPr>
            <a:normAutofit/>
          </a:bodyPr>
          <a:lstStyle/>
          <a:p>
            <a:pPr marL="0" indent="0">
              <a:buNone/>
            </a:pPr>
            <a:r>
              <a:rPr lang="en-US" b="1" dirty="0" err="1" smtClean="0"/>
              <a:t>Folie</a:t>
            </a:r>
            <a:r>
              <a:rPr lang="en-US" b="1" dirty="0" smtClean="0"/>
              <a:t> a </a:t>
            </a:r>
            <a:r>
              <a:rPr lang="en-US" b="1" dirty="0" err="1" smtClean="0"/>
              <a:t>Deux</a:t>
            </a:r>
            <a:endParaRPr lang="en-US" b="1" dirty="0" smtClean="0"/>
          </a:p>
          <a:p>
            <a:pPr>
              <a:buFontTx/>
              <a:buChar char="-"/>
            </a:pPr>
            <a:r>
              <a:rPr lang="en-US" sz="2400" dirty="0" smtClean="0"/>
              <a:t>Shared madness</a:t>
            </a:r>
          </a:p>
          <a:p>
            <a:pPr>
              <a:buFontTx/>
              <a:buChar char="-"/>
            </a:pPr>
            <a:r>
              <a:rPr lang="en-US" sz="2400" dirty="0" smtClean="0"/>
              <a:t>Collusion where a dominant person’s delusions are adopted by other members of the organization.</a:t>
            </a:r>
          </a:p>
          <a:p>
            <a:pPr>
              <a:buFontTx/>
              <a:buChar char="-"/>
            </a:pPr>
            <a:r>
              <a:rPr lang="en-US" sz="2400" dirty="0" smtClean="0"/>
              <a:t>Leader whose capacity for reality testing is impaired may transfer delusions to followers who, in order to minimize conflict, sacrifice truth and honest criticism to maintain a connection with the leader.</a:t>
            </a:r>
            <a:endParaRPr lang="en-US" sz="24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39653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Key Concepts</a:t>
            </a:r>
            <a:endParaRPr lang="en-US" dirty="0"/>
          </a:p>
        </p:txBody>
      </p:sp>
      <p:sp>
        <p:nvSpPr>
          <p:cNvPr id="3" name="Content Placeholder 2"/>
          <p:cNvSpPr>
            <a:spLocks noGrp="1"/>
          </p:cNvSpPr>
          <p:nvPr>
            <p:ph idx="4294967295"/>
          </p:nvPr>
        </p:nvSpPr>
        <p:spPr>
          <a:xfrm>
            <a:off x="609600" y="1905000"/>
            <a:ext cx="8229600" cy="4525963"/>
          </a:xfrm>
        </p:spPr>
        <p:txBody>
          <a:bodyPr>
            <a:normAutofit/>
          </a:bodyPr>
          <a:lstStyle/>
          <a:p>
            <a:pPr marL="0" indent="0">
              <a:buNone/>
            </a:pPr>
            <a:r>
              <a:rPr lang="en-US" b="1" dirty="0" smtClean="0"/>
              <a:t>3) Focus on the </a:t>
            </a:r>
            <a:r>
              <a:rPr lang="en-US" b="1" dirty="0" smtClean="0">
                <a:effectLst>
                  <a:outerShdw blurRad="38100" dist="38100" dir="2700000" algn="tl">
                    <a:srgbClr val="000000">
                      <a:alpha val="43137"/>
                    </a:srgbClr>
                  </a:outerShdw>
                </a:effectLst>
              </a:rPr>
              <a:t>Shadow</a:t>
            </a:r>
            <a:r>
              <a:rPr lang="en-US" b="1" dirty="0" smtClean="0"/>
              <a:t> Side of Leadership</a:t>
            </a:r>
          </a:p>
          <a:p>
            <a:pPr>
              <a:buFontTx/>
              <a:buChar char="-"/>
            </a:pPr>
            <a:r>
              <a:rPr lang="en-US" sz="2400" dirty="0" smtClean="0"/>
              <a:t>Narcissism: Behaviors that range from normal self-interest to pathological self-absorption.</a:t>
            </a:r>
          </a:p>
          <a:p>
            <a:pPr>
              <a:buFontTx/>
              <a:buChar char="-"/>
            </a:pPr>
            <a:r>
              <a:rPr lang="en-US" sz="2400" dirty="0" smtClean="0"/>
              <a:t>Constructive narcissists are well-balanced, have healthy self-esteem, capacity for introspection and empathy. Inspire others to be better and even change what they do.</a:t>
            </a:r>
          </a:p>
          <a:p>
            <a:pPr>
              <a:buFontTx/>
              <a:buChar char="-"/>
            </a:pPr>
            <a:r>
              <a:rPr lang="en-US" sz="2400" dirty="0" smtClean="0"/>
              <a:t>Reactive narcissists are fixated on issues of power, status, and superiority. Don’t tolerate disagreement and criticism; rarely consult with others.</a:t>
            </a:r>
          </a:p>
          <a:p>
            <a:pPr>
              <a:buFontTx/>
              <a:buChar char="-"/>
            </a:pPr>
            <a:endParaRPr lang="en-US" dirty="0" smtClean="0"/>
          </a:p>
          <a:p>
            <a:pPr marL="0" indent="0">
              <a:buNone/>
            </a:pPr>
            <a:endParaRPr lang="en-US" b="1"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39221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Overview</a:t>
            </a:r>
            <a:endParaRPr lang="en-US" b="1" i="1" dirty="0"/>
          </a:p>
        </p:txBody>
      </p:sp>
      <p:sp>
        <p:nvSpPr>
          <p:cNvPr id="3" name="Content Placeholder 2"/>
          <p:cNvSpPr>
            <a:spLocks noGrp="1"/>
          </p:cNvSpPr>
          <p:nvPr>
            <p:ph idx="4294967295"/>
          </p:nvPr>
        </p:nvSpPr>
        <p:spPr>
          <a:xfrm>
            <a:off x="685800" y="2057400"/>
            <a:ext cx="8229600" cy="4525963"/>
          </a:xfrm>
        </p:spPr>
        <p:txBody>
          <a:bodyPr/>
          <a:lstStyle/>
          <a:p>
            <a:r>
              <a:rPr lang="en-US" dirty="0" smtClean="0">
                <a:latin typeface="Arial" panose="020B0604020202020204" pitchFamily="34" charset="0"/>
                <a:cs typeface="Arial" panose="020B0604020202020204" pitchFamily="34" charset="0"/>
              </a:rPr>
              <a:t>Psychodynamic Approach Perspective</a:t>
            </a:r>
          </a:p>
          <a:p>
            <a:r>
              <a:rPr lang="en-US" dirty="0" smtClean="0">
                <a:latin typeface="Arial" panose="020B0604020202020204" pitchFamily="34" charset="0"/>
                <a:cs typeface="Arial" panose="020B0604020202020204" pitchFamily="34" charset="0"/>
              </a:rPr>
              <a:t>The Clinical Paradigm</a:t>
            </a:r>
          </a:p>
          <a:p>
            <a:r>
              <a:rPr lang="en-US" dirty="0" smtClean="0">
                <a:latin typeface="Arial" panose="020B0604020202020204" pitchFamily="34" charset="0"/>
                <a:cs typeface="Arial" panose="020B0604020202020204" pitchFamily="34" charset="0"/>
              </a:rPr>
              <a:t>History of the Psychodynamic Approach</a:t>
            </a:r>
          </a:p>
          <a:p>
            <a:r>
              <a:rPr lang="en-US" dirty="0" smtClean="0">
                <a:latin typeface="Arial" panose="020B0604020202020204" pitchFamily="34" charset="0"/>
                <a:cs typeface="Arial" panose="020B0604020202020204" pitchFamily="34" charset="0"/>
              </a:rPr>
              <a:t>Key Concepts and </a:t>
            </a:r>
            <a:r>
              <a:rPr lang="en-US" dirty="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ynamics within the Psychodynamic Approach</a:t>
            </a:r>
          </a:p>
          <a:p>
            <a:r>
              <a:rPr lang="en-US" dirty="0" smtClean="0">
                <a:latin typeface="Arial" panose="020B0604020202020204" pitchFamily="34" charset="0"/>
                <a:cs typeface="Arial" panose="020B0604020202020204" pitchFamily="34" charset="0"/>
              </a:rPr>
              <a:t>How Does the Psychodynamic Approach Work?</a:t>
            </a:r>
            <a:endParaRPr lang="en-US" dirty="0">
              <a:latin typeface="Arial" panose="020B0604020202020204" pitchFamily="34" charset="0"/>
              <a:cs typeface="Arial" panose="020B0604020202020204" pitchFamily="34" charset="0"/>
            </a:endParaRPr>
          </a:p>
        </p:txBody>
      </p:sp>
      <p:sp>
        <p:nvSpPr>
          <p:cNvPr id="4"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937312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How Does the Psychodynamic Approach Work?</a:t>
            </a:r>
            <a:endParaRPr lang="en-US" b="1" i="1" dirty="0"/>
          </a:p>
        </p:txBody>
      </p:sp>
      <p:sp>
        <p:nvSpPr>
          <p:cNvPr id="3" name="Content Placeholder 2"/>
          <p:cNvSpPr>
            <a:spLocks noGrp="1"/>
          </p:cNvSpPr>
          <p:nvPr>
            <p:ph idx="4294967295"/>
          </p:nvPr>
        </p:nvSpPr>
        <p:spPr>
          <a:xfrm>
            <a:off x="457200" y="1905000"/>
            <a:ext cx="8229600" cy="4525963"/>
          </a:xfrm>
        </p:spPr>
        <p:txBody>
          <a:bodyPr>
            <a:normAutofit fontScale="92500"/>
          </a:bodyPr>
          <a:lstStyle/>
          <a:p>
            <a:r>
              <a:rPr lang="en-US" dirty="0" smtClean="0"/>
              <a:t>An effective organization needs to understand the complexity of why leaders act the way they do</a:t>
            </a:r>
          </a:p>
          <a:p>
            <a:r>
              <a:rPr lang="en-US" dirty="0" smtClean="0"/>
              <a:t>People differ in their motivational patterns</a:t>
            </a:r>
          </a:p>
          <a:p>
            <a:r>
              <a:rPr lang="en-US" dirty="0" smtClean="0"/>
              <a:t>Leaders and followers are not one-dimensional but complex and paradoxical</a:t>
            </a:r>
          </a:p>
          <a:p>
            <a:r>
              <a:rPr lang="en-US" dirty="0" smtClean="0"/>
              <a:t>The essence of leadership is the ability to use motivational patterns to influence others</a:t>
            </a:r>
          </a:p>
          <a:p>
            <a:r>
              <a:rPr lang="en-US" dirty="0" smtClean="0"/>
              <a:t>Leadership also has a dark side, and success can come from unexpected places; it is not entirely rational</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84904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How Does the Psychodynamic Approach Work?</a:t>
            </a:r>
            <a:endParaRPr lang="en-US" dirty="0"/>
          </a:p>
        </p:txBody>
      </p:sp>
      <p:sp>
        <p:nvSpPr>
          <p:cNvPr id="3" name="Content Placeholder 2"/>
          <p:cNvSpPr>
            <a:spLocks noGrp="1"/>
          </p:cNvSpPr>
          <p:nvPr>
            <p:ph idx="4294967295"/>
          </p:nvPr>
        </p:nvSpPr>
        <p:spPr>
          <a:xfrm>
            <a:off x="457200" y="1905000"/>
            <a:ext cx="8229600" cy="4525963"/>
          </a:xfrm>
        </p:spPr>
        <p:txBody>
          <a:bodyPr/>
          <a:lstStyle/>
          <a:p>
            <a:r>
              <a:rPr lang="en-US" dirty="0" smtClean="0"/>
              <a:t>Challenge is to relate psychodynamic theory to other </a:t>
            </a:r>
            <a:r>
              <a:rPr lang="en-US" dirty="0"/>
              <a:t>o</a:t>
            </a:r>
            <a:r>
              <a:rPr lang="en-US" dirty="0" smtClean="0"/>
              <a:t>rganizational theories</a:t>
            </a:r>
          </a:p>
          <a:p>
            <a:r>
              <a:rPr lang="en-US" dirty="0" smtClean="0"/>
              <a:t>Focusing solely on unconscious motivations of individuals and groups limits application to larger systems</a:t>
            </a:r>
          </a:p>
          <a:p>
            <a:r>
              <a:rPr lang="en-US" dirty="0" smtClean="0"/>
              <a:t>Focusing solely on large systems may overlook sources of motivation and energy of individuals who make up the system</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64225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lstStyle/>
          <a:p>
            <a:r>
              <a:rPr lang="en-US" b="1" i="1" dirty="0" smtClean="0"/>
              <a:t>Strengths</a:t>
            </a:r>
            <a:endParaRPr lang="en-US" b="1" i="1" dirty="0"/>
          </a:p>
        </p:txBody>
      </p:sp>
      <p:sp>
        <p:nvSpPr>
          <p:cNvPr id="3" name="Content Placeholder 2"/>
          <p:cNvSpPr>
            <a:spLocks noGrp="1"/>
          </p:cNvSpPr>
          <p:nvPr>
            <p:ph idx="4294967295"/>
          </p:nvPr>
        </p:nvSpPr>
        <p:spPr>
          <a:xfrm>
            <a:off x="457200" y="1905000"/>
            <a:ext cx="8229600" cy="4525963"/>
          </a:xfrm>
        </p:spPr>
        <p:txBody>
          <a:bodyPr/>
          <a:lstStyle/>
          <a:p>
            <a:r>
              <a:rPr lang="en-US" dirty="0" smtClean="0"/>
              <a:t>Addresses undercurrents of organizational life</a:t>
            </a:r>
          </a:p>
          <a:p>
            <a:r>
              <a:rPr lang="en-US" dirty="0" smtClean="0"/>
              <a:t>Develops personal insight on the part of the leader</a:t>
            </a:r>
          </a:p>
          <a:p>
            <a:r>
              <a:rPr lang="en-US" dirty="0" smtClean="0"/>
              <a:t>Involves an in-depth and systemic investigation of a single person, group, event, or community</a:t>
            </a:r>
          </a:p>
          <a:p>
            <a:r>
              <a:rPr lang="en-US" dirty="0" smtClean="0"/>
              <a:t>Focuses on the underlying drivers of leaders and followers</a:t>
            </a:r>
          </a:p>
          <a:p>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73924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lstStyle/>
          <a:p>
            <a:r>
              <a:rPr lang="en-US" b="1" i="1" dirty="0" smtClean="0"/>
              <a:t>Criticisms</a:t>
            </a:r>
            <a:endParaRPr lang="en-US" b="1" i="1" dirty="0"/>
          </a:p>
        </p:txBody>
      </p:sp>
      <p:sp>
        <p:nvSpPr>
          <p:cNvPr id="3" name="Content Placeholder 2"/>
          <p:cNvSpPr>
            <a:spLocks noGrp="1"/>
          </p:cNvSpPr>
          <p:nvPr>
            <p:ph idx="4294967295"/>
          </p:nvPr>
        </p:nvSpPr>
        <p:spPr>
          <a:xfrm>
            <a:off x="457200" y="1905000"/>
            <a:ext cx="8229600" cy="4525963"/>
          </a:xfrm>
        </p:spPr>
        <p:txBody>
          <a:bodyPr>
            <a:normAutofit/>
          </a:bodyPr>
          <a:lstStyle/>
          <a:p>
            <a:r>
              <a:rPr lang="en-US" dirty="0" smtClean="0"/>
              <a:t>Much of early work based on clinical observation of people with mental illness.</a:t>
            </a:r>
          </a:p>
          <a:p>
            <a:r>
              <a:rPr lang="en-US" dirty="0" smtClean="0"/>
              <a:t>Does not lend itself to training in the conventional sense. No standard solution for every individual.</a:t>
            </a:r>
          </a:p>
          <a:p>
            <a:r>
              <a:rPr lang="en-US" dirty="0" smtClean="0"/>
              <a:t>Situates the intervention at the individual level; more structural and systemic organizational issues remain in the background.</a:t>
            </a:r>
          </a:p>
          <a:p>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71970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lstStyle/>
          <a:p>
            <a:r>
              <a:rPr lang="en-US" b="1" i="1" dirty="0" smtClean="0"/>
              <a:t>Application</a:t>
            </a:r>
            <a:endParaRPr lang="en-US" b="1" i="1" dirty="0"/>
          </a:p>
        </p:txBody>
      </p:sp>
      <p:sp>
        <p:nvSpPr>
          <p:cNvPr id="3" name="Content Placeholder 2"/>
          <p:cNvSpPr>
            <a:spLocks noGrp="1"/>
          </p:cNvSpPr>
          <p:nvPr>
            <p:ph idx="4294967295"/>
          </p:nvPr>
        </p:nvSpPr>
        <p:spPr>
          <a:xfrm>
            <a:off x="457200" y="1905000"/>
            <a:ext cx="8229600" cy="4525963"/>
          </a:xfrm>
        </p:spPr>
        <p:txBody>
          <a:bodyPr>
            <a:normAutofit fontScale="92500" lnSpcReduction="10000"/>
          </a:bodyPr>
          <a:lstStyle/>
          <a:p>
            <a:r>
              <a:rPr lang="en-US" b="1" dirty="0" smtClean="0"/>
              <a:t>Peer group coaching</a:t>
            </a:r>
            <a:r>
              <a:rPr lang="en-US" dirty="0" smtClean="0"/>
              <a:t>: Participants work together to uncover blind spots, challenge one another, identify behavior for change, and experiment with new behavior in their workplace.</a:t>
            </a:r>
          </a:p>
          <a:p>
            <a:r>
              <a:rPr lang="en-US" b="1" dirty="0" smtClean="0"/>
              <a:t>Tipping points for change</a:t>
            </a:r>
            <a:r>
              <a:rPr lang="en-US" dirty="0" smtClean="0"/>
              <a:t>: When participants make a connection between their current choices in life, see discrepancies in their lives, and work to realign those.</a:t>
            </a:r>
          </a:p>
          <a:p>
            <a:r>
              <a:rPr lang="en-US" dirty="0" smtClean="0"/>
              <a:t>Consultant and client work together to address social defenses with the aim of healing organizational neurosis. </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82496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lstStyle/>
          <a:p>
            <a:r>
              <a:rPr lang="en-US" b="1" i="1" dirty="0" smtClean="0"/>
              <a:t>Application</a:t>
            </a:r>
            <a:endParaRPr lang="en-US" dirty="0"/>
          </a:p>
        </p:txBody>
      </p:sp>
      <p:sp>
        <p:nvSpPr>
          <p:cNvPr id="3" name="Content Placeholder 2"/>
          <p:cNvSpPr>
            <a:spLocks noGrp="1"/>
          </p:cNvSpPr>
          <p:nvPr>
            <p:ph idx="4294967295"/>
          </p:nvPr>
        </p:nvSpPr>
        <p:spPr>
          <a:xfrm>
            <a:off x="457200" y="1905000"/>
            <a:ext cx="8229600" cy="4525963"/>
          </a:xfrm>
        </p:spPr>
        <p:txBody>
          <a:bodyPr>
            <a:normAutofit fontScale="85000" lnSpcReduction="10000"/>
          </a:bodyPr>
          <a:lstStyle/>
          <a:p>
            <a:r>
              <a:rPr lang="en-US" b="1" dirty="0" smtClean="0"/>
              <a:t>Group Coaching</a:t>
            </a:r>
          </a:p>
          <a:p>
            <a:r>
              <a:rPr lang="en-US" dirty="0" smtClean="0"/>
              <a:t>External group facilitator</a:t>
            </a:r>
          </a:p>
          <a:p>
            <a:r>
              <a:rPr lang="en-US" dirty="0" smtClean="0"/>
              <a:t>Pre-intervention interviews with participants to identify major issues and complete 360-degree feedback surveys</a:t>
            </a:r>
          </a:p>
          <a:p>
            <a:r>
              <a:rPr lang="en-US" dirty="0" smtClean="0"/>
              <a:t>Day of intervention: Self-portrait exercise; 360-degree feedback discussion; two-way dialogue for person in the “hot seat”; voicing one’s commitment to change</a:t>
            </a:r>
          </a:p>
          <a:p>
            <a:r>
              <a:rPr lang="en-US" dirty="0" smtClean="0"/>
              <a:t>Follow-up: Group becomes mutually invested in encouraging new behaviors; encourages courageous conversations; people learn how to give and receive feedback</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333889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lstStyle/>
          <a:p>
            <a:r>
              <a:rPr lang="en-US" b="1" i="1" dirty="0" smtClean="0"/>
              <a:t>Application</a:t>
            </a:r>
            <a:endParaRPr lang="en-US" dirty="0"/>
          </a:p>
        </p:txBody>
      </p:sp>
      <p:sp>
        <p:nvSpPr>
          <p:cNvPr id="3" name="Content Placeholder 2"/>
          <p:cNvSpPr>
            <a:spLocks noGrp="1"/>
          </p:cNvSpPr>
          <p:nvPr>
            <p:ph idx="4294967295"/>
          </p:nvPr>
        </p:nvSpPr>
        <p:spPr>
          <a:xfrm>
            <a:off x="457200" y="2001795"/>
            <a:ext cx="8534400" cy="4525963"/>
          </a:xfrm>
        </p:spPr>
        <p:txBody>
          <a:bodyPr>
            <a:normAutofit/>
          </a:bodyPr>
          <a:lstStyle/>
          <a:p>
            <a:pPr marL="0" indent="0">
              <a:buNone/>
            </a:pPr>
            <a:r>
              <a:rPr lang="en-US" sz="2400" b="1" dirty="0" smtClean="0"/>
              <a:t>Processes to bring about tipping points for change</a:t>
            </a:r>
          </a:p>
          <a:p>
            <a:pPr marL="914400" lvl="1" indent="-514350">
              <a:buAutoNum type="arabicPeriod"/>
            </a:pPr>
            <a:r>
              <a:rPr lang="en-US" sz="2000" dirty="0" smtClean="0"/>
              <a:t>Cathartic experiences</a:t>
            </a:r>
            <a:r>
              <a:rPr lang="en-US" sz="2000" b="1" dirty="0" smtClean="0"/>
              <a:t> </a:t>
            </a:r>
          </a:p>
          <a:p>
            <a:pPr marL="914400" lvl="1" indent="-514350">
              <a:buAutoNum type="arabicPeriod"/>
            </a:pPr>
            <a:r>
              <a:rPr lang="en-US" sz="2000" dirty="0" smtClean="0"/>
              <a:t>Mutual identification</a:t>
            </a:r>
          </a:p>
          <a:p>
            <a:pPr marL="914400" lvl="1" indent="-514350">
              <a:buAutoNum type="arabicPeriod"/>
            </a:pPr>
            <a:r>
              <a:rPr lang="en-US" sz="2000" dirty="0" smtClean="0"/>
              <a:t>Psychodynamic lens</a:t>
            </a:r>
          </a:p>
          <a:p>
            <a:pPr marL="914400" lvl="1" indent="-514350">
              <a:buAutoNum type="arabicPeriod"/>
            </a:pPr>
            <a:r>
              <a:rPr lang="en-US" sz="2000" dirty="0" smtClean="0"/>
              <a:t>Willingness to experiment</a:t>
            </a:r>
          </a:p>
          <a:p>
            <a:pPr marL="914400" lvl="1" indent="-514350">
              <a:buAutoNum type="arabicPeriod"/>
            </a:pPr>
            <a:r>
              <a:rPr lang="en-US" sz="2000" dirty="0" smtClean="0"/>
              <a:t>Vicarious learning</a:t>
            </a:r>
          </a:p>
          <a:p>
            <a:pPr marL="914400" lvl="1" indent="-514350">
              <a:buAutoNum type="arabicPeriod"/>
            </a:pPr>
            <a:r>
              <a:rPr lang="en-US" sz="2000" dirty="0" smtClean="0"/>
              <a:t>Real community</a:t>
            </a:r>
          </a:p>
          <a:p>
            <a:pPr marL="914400" lvl="1" indent="-514350">
              <a:buAutoNum type="arabicPeriod"/>
            </a:pPr>
            <a:r>
              <a:rPr lang="en-US" sz="2000" dirty="0" smtClean="0"/>
              <a:t>Collective learning</a:t>
            </a:r>
          </a:p>
          <a:p>
            <a:pPr marL="914400" lvl="1" indent="-514350">
              <a:buAutoNum type="arabicPeriod"/>
            </a:pPr>
            <a:r>
              <a:rPr lang="en-US" sz="2000" dirty="0" smtClean="0"/>
              <a:t>Altruistic motive</a:t>
            </a:r>
            <a:endParaRPr lang="en-US" sz="20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50416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Description</a:t>
            </a:r>
            <a:endParaRPr lang="en-US" b="1" i="1" dirty="0"/>
          </a:p>
        </p:txBody>
      </p:sp>
      <p:sp>
        <p:nvSpPr>
          <p:cNvPr id="3" name="Content Placeholder 2"/>
          <p:cNvSpPr>
            <a:spLocks noGrp="1"/>
          </p:cNvSpPr>
          <p:nvPr>
            <p:ph idx="4294967295"/>
          </p:nvPr>
        </p:nvSpPr>
        <p:spPr>
          <a:xfrm>
            <a:off x="609600" y="1828800"/>
            <a:ext cx="8229600" cy="4525963"/>
          </a:xfrm>
        </p:spPr>
        <p:txBody>
          <a:bodyPr>
            <a:noAutofit/>
          </a:bodyPr>
          <a:lstStyle/>
          <a:p>
            <a:r>
              <a:rPr lang="en-US" dirty="0" smtClean="0"/>
              <a:t>Leadership involves harnessing the complex forces and </a:t>
            </a:r>
            <a:r>
              <a:rPr lang="en-US" dirty="0"/>
              <a:t>d</a:t>
            </a:r>
            <a:r>
              <a:rPr lang="en-US" dirty="0" smtClean="0"/>
              <a:t>ynamics at play in organizations.</a:t>
            </a:r>
          </a:p>
          <a:p>
            <a:r>
              <a:rPr lang="en-US" dirty="0" smtClean="0"/>
              <a:t>Constantly shifting and irrational forces underlie seemingly rational behaviors and choices.</a:t>
            </a:r>
          </a:p>
          <a:p>
            <a:r>
              <a:rPr lang="en-US" dirty="0" smtClean="0"/>
              <a:t>Approach acknowledges that people are complex, unique and paradoxical beings with rich and myriad motivational drivers.</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915900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534400" cy="1006475"/>
          </a:xfrm>
        </p:spPr>
        <p:txBody>
          <a:bodyPr/>
          <a:lstStyle/>
          <a:p>
            <a:r>
              <a:rPr lang="en-US" b="1" i="1" dirty="0" smtClean="0"/>
              <a:t>The Clinical Paradigm</a:t>
            </a:r>
            <a:endParaRPr lang="en-US" b="1" i="1" dirty="0"/>
          </a:p>
        </p:txBody>
      </p:sp>
      <p:sp>
        <p:nvSpPr>
          <p:cNvPr id="3" name="Content Placeholder 2"/>
          <p:cNvSpPr>
            <a:spLocks noGrp="1"/>
          </p:cNvSpPr>
          <p:nvPr>
            <p:ph idx="4294967295"/>
          </p:nvPr>
        </p:nvSpPr>
        <p:spPr>
          <a:xfrm>
            <a:off x="457200" y="1905000"/>
            <a:ext cx="8458200" cy="3916363"/>
          </a:xfrm>
        </p:spPr>
        <p:txBody>
          <a:bodyPr>
            <a:normAutofit/>
          </a:bodyPr>
          <a:lstStyle/>
          <a:p>
            <a:r>
              <a:rPr lang="en-US" dirty="0" smtClean="0"/>
              <a:t>Four basic premises:</a:t>
            </a:r>
          </a:p>
          <a:p>
            <a:pPr marL="914400" lvl="1" indent="-514350">
              <a:buAutoNum type="arabicParenR"/>
            </a:pPr>
            <a:r>
              <a:rPr lang="en-US" dirty="0" smtClean="0"/>
              <a:t>There is a rationale behind every human act</a:t>
            </a:r>
          </a:p>
          <a:p>
            <a:pPr marL="914400" lvl="1" indent="-514350">
              <a:buAutoNum type="arabicParenR"/>
            </a:pPr>
            <a:r>
              <a:rPr lang="en-US" dirty="0" smtClean="0"/>
              <a:t>A great deal of mental life lies outside of conscious awareness</a:t>
            </a:r>
          </a:p>
          <a:p>
            <a:pPr marL="914400" lvl="1" indent="-514350">
              <a:buAutoNum type="arabicParenR"/>
            </a:pPr>
            <a:r>
              <a:rPr lang="en-US" dirty="0" smtClean="0"/>
              <a:t>Most central part of a person is the way he or she regulates and expresses emotions</a:t>
            </a:r>
          </a:p>
          <a:p>
            <a:pPr marL="914400" lvl="1" indent="-514350">
              <a:buAutoNum type="arabicParenR"/>
            </a:pPr>
            <a:r>
              <a:rPr lang="en-US" dirty="0" smtClean="0"/>
              <a:t>We are all products of our past experiences</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413835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Autofit/>
          </a:bodyPr>
          <a:lstStyle/>
          <a:p>
            <a:r>
              <a:rPr lang="en-US" b="1" i="1" dirty="0" smtClean="0"/>
              <a:t>History</a:t>
            </a:r>
            <a:endParaRPr lang="en-US" b="1" i="1" dirty="0"/>
          </a:p>
        </p:txBody>
      </p:sp>
      <p:sp>
        <p:nvSpPr>
          <p:cNvPr id="3" name="Content Placeholder 2"/>
          <p:cNvSpPr>
            <a:spLocks noGrp="1"/>
          </p:cNvSpPr>
          <p:nvPr>
            <p:ph idx="4294967295"/>
          </p:nvPr>
        </p:nvSpPr>
        <p:spPr>
          <a:xfrm>
            <a:off x="609600" y="1905000"/>
            <a:ext cx="8382000" cy="3382963"/>
          </a:xfrm>
        </p:spPr>
        <p:txBody>
          <a:bodyPr>
            <a:normAutofit/>
          </a:bodyPr>
          <a:lstStyle/>
          <a:p>
            <a:pPr marL="0" indent="0">
              <a:buNone/>
            </a:pPr>
            <a:r>
              <a:rPr lang="en-US" dirty="0" smtClean="0"/>
              <a:t>Freud</a:t>
            </a:r>
          </a:p>
          <a:p>
            <a:pPr>
              <a:buFontTx/>
              <a:buChar char="-"/>
            </a:pPr>
            <a:r>
              <a:rPr lang="en-US" sz="2400" dirty="0" smtClean="0"/>
              <a:t>Neurotic symptoms manifest a person’s inner drivers</a:t>
            </a:r>
          </a:p>
          <a:p>
            <a:pPr>
              <a:buFontTx/>
              <a:buChar char="-"/>
            </a:pPr>
            <a:r>
              <a:rPr lang="en-US" sz="2400" dirty="0" smtClean="0"/>
              <a:t>Acting-out behaviors help us understand the unconscious</a:t>
            </a:r>
          </a:p>
          <a:p>
            <a:pPr>
              <a:buFontTx/>
              <a:buChar char="-"/>
            </a:pPr>
            <a:r>
              <a:rPr lang="en-US" sz="2400" dirty="0" smtClean="0"/>
              <a:t>Repetition of certain dysfunctional patterns suggests motivational undercurrents that affect decision making</a:t>
            </a:r>
          </a:p>
          <a:p>
            <a:pPr>
              <a:buFontTx/>
              <a:buChar char="-"/>
            </a:pPr>
            <a:r>
              <a:rPr lang="en-US" sz="2400" dirty="0" smtClean="0"/>
              <a:t>Didn’t apply his ideas to the working world</a:t>
            </a:r>
          </a:p>
          <a:p>
            <a:pPr marL="0" indent="0">
              <a:buNone/>
            </a:pP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4154253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b="1" dirty="0"/>
          </a:p>
        </p:txBody>
      </p:sp>
      <p:sp>
        <p:nvSpPr>
          <p:cNvPr id="3" name="Content Placeholder 2"/>
          <p:cNvSpPr>
            <a:spLocks noGrp="1"/>
          </p:cNvSpPr>
          <p:nvPr>
            <p:ph idx="4294967295"/>
          </p:nvPr>
        </p:nvSpPr>
        <p:spPr>
          <a:xfrm>
            <a:off x="609600" y="1905000"/>
            <a:ext cx="8382000" cy="4373563"/>
          </a:xfrm>
        </p:spPr>
        <p:txBody>
          <a:bodyPr>
            <a:normAutofit/>
          </a:bodyPr>
          <a:lstStyle/>
          <a:p>
            <a:pPr marL="0" indent="0">
              <a:buNone/>
            </a:pPr>
            <a:r>
              <a:rPr lang="en-US" sz="2600" dirty="0" smtClean="0"/>
              <a:t>London </a:t>
            </a:r>
            <a:r>
              <a:rPr lang="en-US" sz="2600" dirty="0" err="1" smtClean="0"/>
              <a:t>Tavistock</a:t>
            </a:r>
            <a:r>
              <a:rPr lang="en-US" sz="2600" dirty="0" smtClean="0"/>
              <a:t> Institute</a:t>
            </a:r>
          </a:p>
          <a:p>
            <a:pPr>
              <a:buFontTx/>
              <a:buChar char="-"/>
            </a:pPr>
            <a:r>
              <a:rPr lang="en-US" sz="2400" dirty="0" smtClean="0"/>
              <a:t>Among the first to apply psychoanalytic concepts to organizational life</a:t>
            </a:r>
          </a:p>
          <a:p>
            <a:pPr>
              <a:buFontTx/>
              <a:buChar char="-"/>
            </a:pPr>
            <a:r>
              <a:rPr lang="en-US" sz="2400" dirty="0" smtClean="0"/>
              <a:t>Studied the unconscious functioning of the group as a whole rather than as aggregate of individuals</a:t>
            </a:r>
          </a:p>
          <a:p>
            <a:pPr>
              <a:buFontTx/>
              <a:buChar char="-"/>
            </a:pPr>
            <a:r>
              <a:rPr lang="en-US" sz="2400" dirty="0" smtClean="0"/>
              <a:t>Hidden dynamics within organizations influence leadership through socio-technical systems, industrial democracy, defense systems against anxiety, social dreaming, and organizational roles 17 year study of Glacier Metal in Scotland</a:t>
            </a:r>
          </a:p>
          <a:p>
            <a:pPr>
              <a:buFontTx/>
              <a:buChar char="-"/>
            </a:pP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423547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dirty="0"/>
          </a:p>
        </p:txBody>
      </p:sp>
      <p:sp>
        <p:nvSpPr>
          <p:cNvPr id="3" name="Content Placeholder 2"/>
          <p:cNvSpPr>
            <a:spLocks noGrp="1"/>
          </p:cNvSpPr>
          <p:nvPr>
            <p:ph idx="4294967295"/>
          </p:nvPr>
        </p:nvSpPr>
        <p:spPr>
          <a:xfrm>
            <a:off x="609600" y="1905000"/>
            <a:ext cx="8458200" cy="4525963"/>
          </a:xfrm>
        </p:spPr>
        <p:txBody>
          <a:bodyPr>
            <a:normAutofit/>
          </a:bodyPr>
          <a:lstStyle/>
          <a:p>
            <a:pPr marL="0" indent="0">
              <a:buNone/>
            </a:pPr>
            <a:r>
              <a:rPr lang="en-US" dirty="0" smtClean="0"/>
              <a:t>Menninger Clinic (Menninger and Levinson)</a:t>
            </a:r>
          </a:p>
          <a:p>
            <a:pPr>
              <a:buFontTx/>
              <a:buChar char="-"/>
            </a:pPr>
            <a:r>
              <a:rPr lang="en-US" sz="2400" dirty="0" smtClean="0"/>
              <a:t>Mid-1950s conducted extensive national survey of   mental health problems in industries and recommended how to solve them</a:t>
            </a:r>
          </a:p>
          <a:p>
            <a:pPr>
              <a:buFontTx/>
              <a:buChar char="-"/>
            </a:pPr>
            <a:r>
              <a:rPr lang="en-US" sz="2400" dirty="0" smtClean="0"/>
              <a:t>Offered weeklong seminars for executives to help them understand why people act as they do</a:t>
            </a:r>
          </a:p>
          <a:p>
            <a:pPr>
              <a:buFontTx/>
              <a:buChar char="-"/>
            </a:pPr>
            <a:r>
              <a:rPr lang="en-US" sz="2400" dirty="0" smtClean="0"/>
              <a:t>Levinson linked failure of managers to contain anxieties of workers to employee depression and low productivity</a:t>
            </a:r>
          </a:p>
          <a:p>
            <a:pPr>
              <a:buFontTx/>
              <a:buChar char="-"/>
            </a:pPr>
            <a:r>
              <a:rPr lang="en-US" sz="2400" dirty="0" smtClean="0"/>
              <a:t>Levinson developed concept of the “psychological contract”</a:t>
            </a:r>
          </a:p>
          <a:p>
            <a:pPr marL="0" indent="0">
              <a:buNone/>
            </a:pPr>
            <a:endParaRPr lang="en-US" dirty="0" smtClean="0"/>
          </a:p>
          <a:p>
            <a:pPr marL="0" indent="0">
              <a:buNone/>
            </a:pP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6340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dirty="0"/>
          </a:p>
        </p:txBody>
      </p:sp>
      <p:sp>
        <p:nvSpPr>
          <p:cNvPr id="3" name="Content Placeholder 2"/>
          <p:cNvSpPr>
            <a:spLocks noGrp="1"/>
          </p:cNvSpPr>
          <p:nvPr>
            <p:ph idx="4294967295"/>
          </p:nvPr>
        </p:nvSpPr>
        <p:spPr>
          <a:xfrm>
            <a:off x="609600" y="1905000"/>
            <a:ext cx="8229600" cy="4525963"/>
          </a:xfrm>
        </p:spPr>
        <p:txBody>
          <a:bodyPr>
            <a:normAutofit fontScale="92500" lnSpcReduction="10000"/>
          </a:bodyPr>
          <a:lstStyle/>
          <a:p>
            <a:pPr marL="0" indent="0">
              <a:buNone/>
            </a:pPr>
            <a:r>
              <a:rPr lang="en-US" dirty="0" err="1" smtClean="0"/>
              <a:t>Zaleznik</a:t>
            </a:r>
            <a:endParaRPr lang="en-US" dirty="0" smtClean="0"/>
          </a:p>
          <a:p>
            <a:pPr>
              <a:buFontTx/>
              <a:buChar char="-"/>
            </a:pPr>
            <a:r>
              <a:rPr lang="en-US" dirty="0" smtClean="0"/>
              <a:t>Influenced group of scholars interested in combining organizational studies with psychoanalysis (e.g., Kets de Vries, Kakar, </a:t>
            </a:r>
            <a:r>
              <a:rPr lang="en-US" dirty="0" err="1" smtClean="0"/>
              <a:t>Laurin</a:t>
            </a:r>
            <a:r>
              <a:rPr lang="en-US" dirty="0" smtClean="0"/>
              <a:t>, and others)</a:t>
            </a:r>
          </a:p>
          <a:p>
            <a:pPr>
              <a:buFontTx/>
              <a:buChar char="-"/>
            </a:pPr>
            <a:r>
              <a:rPr lang="en-US" dirty="0" smtClean="0"/>
              <a:t>Argued that business focused too much on process and structure and not enough on ideas and emotion</a:t>
            </a:r>
          </a:p>
          <a:p>
            <a:pPr>
              <a:buFontTx/>
              <a:buChar char="-"/>
            </a:pPr>
            <a:r>
              <a:rPr lang="en-US" dirty="0" smtClean="0"/>
              <a:t>Leaders should relate to followers in more empathetic and intuitive ways.</a:t>
            </a:r>
          </a:p>
          <a:p>
            <a:pPr>
              <a:buFontTx/>
              <a:buChar char="-"/>
            </a:pPr>
            <a:r>
              <a:rPr lang="en-US" dirty="0" smtClean="0"/>
              <a:t>Seminal study – </a:t>
            </a:r>
            <a:r>
              <a:rPr lang="en-US" i="1" dirty="0" smtClean="0"/>
              <a:t>The Neurotic Organization </a:t>
            </a:r>
            <a:r>
              <a:rPr lang="en-US" dirty="0" smtClean="0"/>
              <a:t>(Kets de Vries &amp; Miller) proposed that neuroses</a:t>
            </a:r>
            <a:r>
              <a:rPr lang="en-US" i="1" dirty="0" smtClean="0"/>
              <a:t> </a:t>
            </a:r>
            <a:r>
              <a:rPr lang="en-US" dirty="0" smtClean="0"/>
              <a:t>of a top leader can be recreated throughout the organization</a:t>
            </a:r>
            <a:endParaRPr lang="en-US"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57116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rmAutofit/>
          </a:bodyPr>
          <a:lstStyle/>
          <a:p>
            <a:r>
              <a:rPr lang="en-US" b="1" i="1" dirty="0" smtClean="0"/>
              <a:t>History</a:t>
            </a:r>
            <a:endParaRPr lang="en-US" dirty="0"/>
          </a:p>
        </p:txBody>
      </p:sp>
      <p:sp>
        <p:nvSpPr>
          <p:cNvPr id="3" name="Content Placeholder 2"/>
          <p:cNvSpPr>
            <a:spLocks noGrp="1"/>
          </p:cNvSpPr>
          <p:nvPr>
            <p:ph idx="4294967295"/>
          </p:nvPr>
        </p:nvSpPr>
        <p:spPr>
          <a:xfrm>
            <a:off x="609600" y="1905000"/>
            <a:ext cx="8534400" cy="4525963"/>
          </a:xfrm>
        </p:spPr>
        <p:txBody>
          <a:bodyPr>
            <a:normAutofit fontScale="92500"/>
          </a:bodyPr>
          <a:lstStyle/>
          <a:p>
            <a:pPr marL="0" indent="0">
              <a:buNone/>
            </a:pPr>
            <a:r>
              <a:rPr lang="en-US" dirty="0" smtClean="0"/>
              <a:t>Hirschhorn</a:t>
            </a:r>
          </a:p>
          <a:p>
            <a:pPr>
              <a:buFontTx/>
              <a:buChar char="-"/>
            </a:pPr>
            <a:r>
              <a:rPr lang="en-US" sz="2600" dirty="0" smtClean="0"/>
              <a:t>Used the term “applied clinical practice” to describe organizational consulting interventions that included diagnostic methods and actions based on clinical psychology</a:t>
            </a:r>
          </a:p>
          <a:p>
            <a:pPr>
              <a:buFontTx/>
              <a:buChar char="-"/>
            </a:pPr>
            <a:r>
              <a:rPr lang="en-US" sz="2600" i="1" dirty="0" smtClean="0"/>
              <a:t>The Workplace Within: Psychodynamics of organizational Life </a:t>
            </a:r>
            <a:r>
              <a:rPr lang="en-US" sz="2600" dirty="0" smtClean="0"/>
              <a:t>(1988) </a:t>
            </a:r>
            <a:r>
              <a:rPr lang="en-US" sz="2600" i="1" dirty="0" smtClean="0"/>
              <a:t>– </a:t>
            </a:r>
            <a:r>
              <a:rPr lang="en-US" sz="2600" dirty="0" smtClean="0"/>
              <a:t>understanding the irrational and emotional character of organizations</a:t>
            </a:r>
          </a:p>
          <a:p>
            <a:pPr>
              <a:buFontTx/>
              <a:buChar char="-"/>
            </a:pPr>
            <a:r>
              <a:rPr lang="en-US" sz="2600" dirty="0" smtClean="0"/>
              <a:t>Proposed working with real clients on practical outcomes by addressing the hidden and unconscious mechanisms underlying patterns of organizational behavior</a:t>
            </a:r>
            <a:endParaRPr lang="en-US" sz="2600" dirty="0"/>
          </a:p>
        </p:txBody>
      </p:sp>
      <p:sp>
        <p:nvSpPr>
          <p:cNvPr id="5"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44101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2078</Words>
  <Application>Microsoft Office PowerPoint</Application>
  <PresentationFormat>On-screen Show (4:3)</PresentationFormat>
  <Paragraphs>175</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Overview</vt:lpstr>
      <vt:lpstr>Description</vt:lpstr>
      <vt:lpstr>The Clinical Paradigm</vt:lpstr>
      <vt:lpstr>History</vt:lpstr>
      <vt:lpstr>History</vt:lpstr>
      <vt:lpstr>History</vt:lpstr>
      <vt:lpstr>History</vt:lpstr>
      <vt:lpstr>History</vt:lpstr>
      <vt:lpstr>History</vt:lpstr>
      <vt:lpstr>History</vt:lpstr>
      <vt:lpstr>Key Concepts</vt:lpstr>
      <vt:lpstr>Key Concepts</vt:lpstr>
      <vt:lpstr>Key Concept: Leader-Follower Relationships</vt:lpstr>
      <vt:lpstr>Key Concepts</vt:lpstr>
      <vt:lpstr>Key Concepts</vt:lpstr>
      <vt:lpstr>Key Concepts</vt:lpstr>
      <vt:lpstr>Key Concepts</vt:lpstr>
      <vt:lpstr>Key Concepts</vt:lpstr>
      <vt:lpstr>How Does the Psychodynamic Approach Work?</vt:lpstr>
      <vt:lpstr>How Does the Psychodynamic Approach Work?</vt:lpstr>
      <vt:lpstr>Strengths</vt:lpstr>
      <vt:lpstr>Criticisms</vt:lpstr>
      <vt:lpstr>Application</vt:lpstr>
      <vt:lpstr>Application</vt:lpstr>
      <vt:lpstr>Application</vt:lpstr>
    </vt:vector>
  </TitlesOfParts>
  <Company>Hope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Psychodynamic Approach</dc:title>
  <dc:creator>Isolde Anderson</dc:creator>
  <cp:lastModifiedBy>Bierach, Katie</cp:lastModifiedBy>
  <cp:revision>43</cp:revision>
  <dcterms:created xsi:type="dcterms:W3CDTF">2014-10-19T20:54:12Z</dcterms:created>
  <dcterms:modified xsi:type="dcterms:W3CDTF">2015-02-23T23:38:29Z</dcterms:modified>
</cp:coreProperties>
</file>