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</p:sldMasterIdLst>
  <p:notesMasterIdLst>
    <p:notesMasterId r:id="rId33"/>
  </p:notesMasterIdLst>
  <p:handoutMasterIdLst>
    <p:handoutMasterId r:id="rId34"/>
  </p:handoutMasterIdLst>
  <p:sldIdLst>
    <p:sldId id="257" r:id="rId2"/>
    <p:sldId id="258" r:id="rId3"/>
    <p:sldId id="333" r:id="rId4"/>
    <p:sldId id="362" r:id="rId5"/>
    <p:sldId id="363" r:id="rId6"/>
    <p:sldId id="364" r:id="rId7"/>
    <p:sldId id="360" r:id="rId8"/>
    <p:sldId id="341" r:id="rId9"/>
    <p:sldId id="353" r:id="rId10"/>
    <p:sldId id="342" r:id="rId11"/>
    <p:sldId id="344" r:id="rId12"/>
    <p:sldId id="343" r:id="rId13"/>
    <p:sldId id="352" r:id="rId14"/>
    <p:sldId id="330" r:id="rId15"/>
    <p:sldId id="361" r:id="rId16"/>
    <p:sldId id="356" r:id="rId17"/>
    <p:sldId id="358" r:id="rId18"/>
    <p:sldId id="365" r:id="rId19"/>
    <p:sldId id="366" r:id="rId20"/>
    <p:sldId id="367" r:id="rId21"/>
    <p:sldId id="359" r:id="rId22"/>
    <p:sldId id="346" r:id="rId23"/>
    <p:sldId id="347" r:id="rId24"/>
    <p:sldId id="348" r:id="rId25"/>
    <p:sldId id="349" r:id="rId26"/>
    <p:sldId id="350" r:id="rId27"/>
    <p:sldId id="351" r:id="rId28"/>
    <p:sldId id="274" r:id="rId29"/>
    <p:sldId id="276" r:id="rId30"/>
    <p:sldId id="277" r:id="rId31"/>
    <p:sldId id="285" r:id="rId32"/>
  </p:sldIdLst>
  <p:sldSz cx="9144000" cy="6858000" type="screen4x3"/>
  <p:notesSz cx="6858000" cy="90773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6666"/>
    <a:srgbClr val="006699"/>
    <a:srgbClr val="33CCCC"/>
    <a:srgbClr val="00FFCC"/>
    <a:srgbClr val="009999"/>
    <a:srgbClr val="336699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2787"/>
    <p:restoredTop sz="96828" autoAdjust="0"/>
  </p:normalViewPr>
  <p:slideViewPr>
    <p:cSldViewPr>
      <p:cViewPr>
        <p:scale>
          <a:sx n="66" d="100"/>
          <a:sy n="66" d="100"/>
        </p:scale>
        <p:origin x="-62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4"/>
    </p:cViewPr>
  </p:sorterViewPr>
  <p:notesViewPr>
    <p:cSldViewPr>
      <p:cViewPr varScale="1">
        <p:scale>
          <a:sx n="54" d="100"/>
          <a:sy n="54" d="100"/>
        </p:scale>
        <p:origin x="-1854" y="-96"/>
      </p:cViewPr>
      <p:guideLst>
        <p:guide orient="horz" pos="2859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5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3300"/>
            <a:ext cx="2971800" cy="454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5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23300"/>
            <a:ext cx="2971800" cy="454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29942BD7-F51D-48CA-8765-4DC95C6FD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78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307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3667" name="Rectangle 307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307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0463" y="681038"/>
            <a:ext cx="4538662" cy="340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9" name="Rectangle 3077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11650"/>
            <a:ext cx="5029200" cy="40846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3670" name="Rectangle 307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23300"/>
            <a:ext cx="2971800" cy="454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3671" name="Rectangle 307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23300"/>
            <a:ext cx="2971800" cy="454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80EB3398-88CC-4330-8FE7-A75BC3E4A5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67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079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42A423-CB25-4CAA-BFA5-C427F02A3B77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079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E0C6A-EE6E-4774-A7B4-58D7F7A4FC15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079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7A520E-903D-49DF-9C10-4A5D99FBA002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z="2000" smtClean="0"/>
              <a:t>Ethics plays a central role in the leadership process.</a:t>
            </a:r>
          </a:p>
          <a:p>
            <a:endParaRPr lang="en-US" sz="200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079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2FCD98-147D-481D-AF29-666EA101E824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z="2000" dirty="0" smtClean="0"/>
              <a:t>Several prominent scholars – Heifetz, Burns and Greenleaf – they’ve made unique contributions to our understanding of ethical leadership – </a:t>
            </a:r>
          </a:p>
          <a:p>
            <a:endParaRPr lang="en-US" sz="800" dirty="0" smtClean="0"/>
          </a:p>
          <a:p>
            <a:r>
              <a:rPr lang="en-US" sz="2000" dirty="0" smtClean="0"/>
              <a:t>The theme that is common to all 3 – is an ethic of </a:t>
            </a:r>
            <a:r>
              <a:rPr lang="en-US" sz="2000" b="1" i="1" dirty="0" smtClean="0"/>
              <a:t>caring</a:t>
            </a:r>
            <a:r>
              <a:rPr lang="en-US" sz="2000" dirty="0" smtClean="0"/>
              <a:t>   - which pays attention to followers needs and the importance of leader-follower relationships.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079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8056D6-0D4A-448B-AB26-4A2D5D55F573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z="2000" smtClean="0"/>
              <a:t>Several prominent scholars – Heifetz, Burns and Greenleaf – they’ve made unique contributions to our understanding of ethical leadership – </a:t>
            </a:r>
          </a:p>
          <a:p>
            <a:endParaRPr lang="en-US" sz="800" smtClean="0"/>
          </a:p>
          <a:p>
            <a:r>
              <a:rPr lang="en-US" sz="2000" smtClean="0"/>
              <a:t>The theme that is common to all 3 – is an ethic of </a:t>
            </a:r>
            <a:r>
              <a:rPr lang="en-US" sz="2000" b="1" i="1" smtClean="0"/>
              <a:t>caring</a:t>
            </a:r>
            <a:r>
              <a:rPr lang="en-US" sz="2000" smtClean="0"/>
              <a:t>   - which pays attention to followers needs and the importance of leader-follower relationships.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079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FCF4ED-963A-4C65-B3F2-2F24CE8188CA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000" smtClean="0"/>
              <a:t>Several prominent scholars – Heifetz, Burns and Greenleaf – they’ve made unique contributions to our understanding of ethical leadership – </a:t>
            </a:r>
          </a:p>
          <a:p>
            <a:endParaRPr lang="en-US" sz="800" smtClean="0"/>
          </a:p>
          <a:p>
            <a:r>
              <a:rPr lang="en-US" sz="2000" smtClean="0"/>
              <a:t>The theme that is common to all 3 – is an ethic of </a:t>
            </a:r>
            <a:r>
              <a:rPr lang="en-US" sz="2000" b="1" i="1" smtClean="0"/>
              <a:t>caring</a:t>
            </a:r>
            <a:r>
              <a:rPr lang="en-US" sz="2000" smtClean="0"/>
              <a:t>   - which pays attention to followers needs and the importance of leader-follower relationships.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079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A6C4A6-CC94-4A2D-81A1-B52B3C31A048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000" smtClean="0"/>
              <a:t>Several prominent scholars – Heifetz, Burns and Greenleaf – they’ve made unique contributions to our understanding of ethical leadership – </a:t>
            </a:r>
          </a:p>
          <a:p>
            <a:endParaRPr lang="en-US" sz="800" smtClean="0"/>
          </a:p>
          <a:p>
            <a:r>
              <a:rPr lang="en-US" sz="2000" smtClean="0"/>
              <a:t>The theme that is common to all 3 – is an ethic of </a:t>
            </a:r>
            <a:r>
              <a:rPr lang="en-US" sz="2000" b="1" i="1" smtClean="0"/>
              <a:t>caring</a:t>
            </a:r>
            <a:r>
              <a:rPr lang="en-US" sz="2000" smtClean="0"/>
              <a:t>   - which pays attention to followers needs and the importance of leader-follower relationships.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date to citation in 3</a:t>
            </a:r>
            <a:r>
              <a:rPr lang="en-US" baseline="30000" dirty="0" smtClean="0"/>
              <a:t>rd</a:t>
            </a:r>
            <a:r>
              <a:rPr lang="en-US" dirty="0" smtClean="0"/>
              <a:t> bullet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EB3398-88CC-4330-8FE7-A75BC3E4A5D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12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figure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EB3398-88CC-4330-8FE7-A75BC3E4A5D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014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079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65B857-AEA2-4FED-9384-756433D80DCE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800" dirty="0" smtClean="0"/>
              <a:t>Discussion of 5 principles of ethical leadership – These principles provide a foundation for the development of sound ethical leadership</a:t>
            </a:r>
          </a:p>
          <a:p>
            <a:r>
              <a:rPr lang="en-US" sz="1800" dirty="0" smtClean="0"/>
              <a:t>Incorrect figure number?</a:t>
            </a:r>
          </a:p>
          <a:p>
            <a:r>
              <a:rPr lang="en-US" sz="1800" dirty="0" smtClean="0"/>
              <a:t>In addition I am emphasizing 3 points that reinforce the impact a leader has on followers, and the responsibility leaders have to be sensitive to how their leadership affects followers lives and why </a:t>
            </a:r>
            <a:r>
              <a:rPr lang="en-US" sz="1800" i="1" dirty="0" smtClean="0"/>
              <a:t>Ethics is central to leadership, because of - 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079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226EE0-A003-4BBE-BB58-62DB953D1DAF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079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A4E7CC-B0E0-4141-8CF4-EF1F17BA5522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079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8EB33F8-389F-4BBD-9741-F944D670C826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Incorrect table</a:t>
            </a:r>
            <a:r>
              <a:rPr lang="en-US" baseline="0" dirty="0" smtClean="0"/>
              <a:t> number?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EB3398-88CC-4330-8FE7-A75BC3E4A5D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81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079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1E995D-A069-4B2E-8B81-62DC78BCC08E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/>
              <a:t>Development of ethocal theory goes back to Plato and Aristotle.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EB3398-88CC-4330-8FE7-A75BC3E4A5D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13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079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BA9CD9-A4A8-4EF7-9699-D39E6A323502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/>
              <a:t>Development of ethocal theory goes back to Plato and Aristotle.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079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AD78A7-A383-4DEF-AB49-F4E890BBA579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table</a:t>
            </a:r>
            <a:r>
              <a:rPr lang="en-US" baseline="0" dirty="0" smtClean="0"/>
              <a:t> number incorrect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079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722B17-8B2F-4888-8A08-D61AC36681E8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Page 304 in text. Figure number incorrect?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079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6DFE14-25B8-4B11-B379-08AE2AED6099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Teleological – consequenses of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079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21A435-2FF1-4201-A943-9A6390E6484A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Teleological – consequenses of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7526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914400"/>
            <a:ext cx="845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875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27275"/>
            <a:ext cx="4040188" cy="40735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6875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327275"/>
            <a:ext cx="4041775" cy="40735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914400"/>
            <a:ext cx="845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914400"/>
            <a:ext cx="845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914400"/>
            <a:ext cx="845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458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5" r:id="rId2"/>
    <p:sldLayoutId id="2147483736" r:id="rId3"/>
    <p:sldLayoutId id="2147483737" r:id="rId4"/>
    <p:sldLayoutId id="2147483738" r:id="rId5"/>
    <p:sldLayoutId id="2147483744" r:id="rId6"/>
    <p:sldLayoutId id="2147483739" r:id="rId7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i="1" kern="1200">
          <a:solidFill>
            <a:schemeClr val="tx1"/>
          </a:solidFill>
          <a:latin typeface="+mj-lt"/>
          <a:ea typeface="+mj-ea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7000"/>
        </a:buClr>
        <a:buSzPct val="85000"/>
        <a:buFont typeface="Wingdings 2" pitchFamily="18" charset="2"/>
        <a:buChar char="÷"/>
        <a:defRPr sz="32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000"/>
        </a:buClr>
        <a:buSzPct val="90000"/>
        <a:buFont typeface="Wingdings 2" pitchFamily="18" charset="2"/>
        <a:buChar char="®"/>
        <a:defRPr sz="2800" kern="1200">
          <a:solidFill>
            <a:srgbClr val="0048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007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itchFamily="2" charset="2"/>
        <a:buChar char="§"/>
        <a:defRPr sz="2000" kern="1200">
          <a:solidFill>
            <a:srgbClr val="007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007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4840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Chapter 13: Leadership Ethics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990600"/>
            <a:ext cx="8610600" cy="688336"/>
          </a:xfrm>
        </p:spPr>
        <p:txBody>
          <a:bodyPr/>
          <a:lstStyle/>
          <a:p>
            <a:pPr algn="ctr" eaLnBrk="1" hangingPunct="1"/>
            <a:r>
              <a:rPr lang="en-US" altLang="zh-TW" sz="3200" b="1" dirty="0" smtClean="0">
                <a:latin typeface="+mj-lt"/>
                <a:ea typeface="PMingLiU" pitchFamily="18" charset="-120"/>
              </a:rPr>
              <a:t>Ethical Theories</a:t>
            </a:r>
          </a:p>
        </p:txBody>
      </p:sp>
      <p:sp>
        <p:nvSpPr>
          <p:cNvPr id="16387" name="Rectangle 6"/>
          <p:cNvSpPr>
            <a:spLocks noGrp="1" noChangeArrowheads="1"/>
          </p:cNvSpPr>
          <p:nvPr>
            <p:ph idx="1"/>
          </p:nvPr>
        </p:nvSpPr>
        <p:spPr>
          <a:xfrm>
            <a:off x="304800" y="2819400"/>
            <a:ext cx="8839200" cy="3657600"/>
          </a:xfrm>
        </p:spPr>
        <p:txBody>
          <a:bodyPr/>
          <a:lstStyle/>
          <a:p>
            <a:pPr marL="350838" lvl="1" indent="-228600" eaLnBrk="1" hangingPunct="1">
              <a:lnSpc>
                <a:spcPct val="80000"/>
              </a:lnSpc>
              <a:spcAft>
                <a:spcPct val="20000"/>
              </a:spcAft>
              <a:buClr>
                <a:srgbClr val="0070C0"/>
              </a:buClr>
              <a:buSzPct val="110000"/>
              <a:buFont typeface="Wingdings 2" pitchFamily="18" charset="2"/>
              <a:buChar char="÷"/>
              <a:defRPr/>
            </a:pPr>
            <a:r>
              <a:rPr lang="en-US" altLang="zh-TW" sz="2400" b="1" dirty="0" smtClean="0">
                <a:solidFill>
                  <a:schemeClr val="tx1"/>
                </a:solidFill>
                <a:ea typeface="PMingLiU" pitchFamily="18" charset="-120"/>
                <a:cs typeface="Times New Roman" pitchFamily="18" charset="0"/>
              </a:rPr>
              <a:t>Ethical egoism (create greatest good for the leader)</a:t>
            </a:r>
          </a:p>
          <a:p>
            <a:pPr marL="808038" lvl="3" eaLnBrk="1" hangingPunct="1">
              <a:lnSpc>
                <a:spcPct val="80000"/>
              </a:lnSpc>
              <a:spcAft>
                <a:spcPct val="20000"/>
              </a:spcAft>
              <a:buClr>
                <a:srgbClr val="0070C0"/>
              </a:buClr>
              <a:buFont typeface="Wingdings 2" pitchFamily="18" charset="2"/>
              <a:buChar char="®"/>
              <a:defRPr/>
            </a:pPr>
            <a:r>
              <a:rPr lang="en-US" altLang="zh-TW" sz="1800" dirty="0" smtClean="0">
                <a:solidFill>
                  <a:schemeClr val="tx1"/>
                </a:solidFill>
                <a:ea typeface="PMingLiU" pitchFamily="18" charset="-120"/>
                <a:cs typeface="Times New Roman" pitchFamily="18" charset="0"/>
              </a:rPr>
              <a:t>Closely related to transactional leadership theories</a:t>
            </a:r>
          </a:p>
          <a:p>
            <a:pPr marL="350838" lvl="2" eaLnBrk="1" hangingPunct="1">
              <a:lnSpc>
                <a:spcPct val="80000"/>
              </a:lnSpc>
              <a:spcAft>
                <a:spcPct val="20000"/>
              </a:spcAft>
              <a:buClr>
                <a:srgbClr val="0070C0"/>
              </a:buClr>
              <a:buFont typeface="Arial" charset="0"/>
              <a:buNone/>
              <a:defRPr/>
            </a:pPr>
            <a:r>
              <a:rPr lang="en-US" altLang="zh-TW" dirty="0" smtClean="0">
                <a:solidFill>
                  <a:schemeClr val="tx1"/>
                </a:solidFill>
                <a:ea typeface="PMingLiU" pitchFamily="18" charset="-120"/>
                <a:cs typeface="Times New Roman" pitchFamily="18" charset="0"/>
              </a:rPr>
              <a:t>	</a:t>
            </a:r>
            <a:r>
              <a:rPr lang="en-US" altLang="zh-TW" sz="1800" dirty="0" smtClean="0">
                <a:solidFill>
                  <a:schemeClr val="tx1"/>
                </a:solidFill>
                <a:ea typeface="PMingLiU" pitchFamily="18" charset="-120"/>
                <a:cs typeface="Times New Roman" pitchFamily="18" charset="0"/>
              </a:rPr>
              <a:t>Example: leader takes a political stand on an issue for no other reason than to get re-elected </a:t>
            </a:r>
          </a:p>
          <a:p>
            <a:pPr marL="350838" lvl="1" indent="-228600" eaLnBrk="1" hangingPunct="1">
              <a:lnSpc>
                <a:spcPct val="80000"/>
              </a:lnSpc>
              <a:spcAft>
                <a:spcPct val="20000"/>
              </a:spcAft>
              <a:buClr>
                <a:srgbClr val="0070C0"/>
              </a:buClr>
              <a:buSzPct val="110000"/>
              <a:buFont typeface="Wingdings 2" pitchFamily="18" charset="2"/>
              <a:buChar char="÷"/>
              <a:defRPr/>
            </a:pPr>
            <a:r>
              <a:rPr lang="en-US" altLang="zh-TW" sz="2400" b="1" dirty="0" smtClean="0">
                <a:solidFill>
                  <a:schemeClr val="tx1"/>
                </a:solidFill>
                <a:ea typeface="PMingLiU" pitchFamily="18" charset="-120"/>
                <a:cs typeface="Times New Roman" pitchFamily="18" charset="0"/>
              </a:rPr>
              <a:t>Utilitarianism (create greatest good for greatest number)</a:t>
            </a:r>
          </a:p>
          <a:p>
            <a:pPr marL="350838" lvl="2" eaLnBrk="1" hangingPunct="1">
              <a:lnSpc>
                <a:spcPct val="80000"/>
              </a:lnSpc>
              <a:spcAft>
                <a:spcPct val="20000"/>
              </a:spcAft>
              <a:buClr>
                <a:srgbClr val="0070C0"/>
              </a:buClr>
              <a:buFont typeface="Arial" charset="0"/>
              <a:buNone/>
              <a:defRPr/>
            </a:pPr>
            <a:r>
              <a:rPr lang="en-US" altLang="zh-TW" dirty="0" smtClean="0">
                <a:solidFill>
                  <a:schemeClr val="tx1"/>
                </a:solidFill>
                <a:ea typeface="PMingLiU" pitchFamily="18" charset="-120"/>
                <a:cs typeface="Times New Roman" pitchFamily="18" charset="0"/>
              </a:rPr>
              <a:t>	</a:t>
            </a:r>
            <a:r>
              <a:rPr lang="en-US" altLang="zh-TW" sz="1800" dirty="0" smtClean="0">
                <a:solidFill>
                  <a:schemeClr val="tx1"/>
                </a:solidFill>
                <a:ea typeface="PMingLiU" pitchFamily="18" charset="-120"/>
                <a:cs typeface="Times New Roman" pitchFamily="18" charset="0"/>
              </a:rPr>
              <a:t>Example: leader distributes scarce resources so as to maximize benefit to everyone, while hurting the fewest; preventive health care vs. catastrophic illnesses </a:t>
            </a:r>
          </a:p>
          <a:p>
            <a:pPr marL="350838" lvl="1" indent="-228600" eaLnBrk="1" hangingPunct="1">
              <a:lnSpc>
                <a:spcPct val="80000"/>
              </a:lnSpc>
              <a:spcAft>
                <a:spcPct val="20000"/>
              </a:spcAft>
              <a:buClr>
                <a:srgbClr val="0070C0"/>
              </a:buClr>
              <a:buSzPct val="110000"/>
              <a:buFont typeface="Wingdings 2" pitchFamily="18" charset="2"/>
              <a:buChar char="÷"/>
              <a:defRPr/>
            </a:pPr>
            <a:r>
              <a:rPr lang="en-US" altLang="zh-TW" sz="2400" b="1" dirty="0" smtClean="0">
                <a:solidFill>
                  <a:schemeClr val="tx1"/>
                </a:solidFill>
                <a:ea typeface="PMingLiU" pitchFamily="18" charset="-120"/>
                <a:cs typeface="Times New Roman" pitchFamily="18" charset="0"/>
              </a:rPr>
              <a:t>Altruism (show concern for best interests of others)</a:t>
            </a:r>
          </a:p>
          <a:p>
            <a:pPr marL="808038" lvl="3" eaLnBrk="1" hangingPunct="1">
              <a:lnSpc>
                <a:spcPct val="80000"/>
              </a:lnSpc>
              <a:spcAft>
                <a:spcPct val="20000"/>
              </a:spcAft>
              <a:buClr>
                <a:srgbClr val="0070C0"/>
              </a:buClr>
              <a:buFont typeface="Wingdings 2" pitchFamily="18" charset="2"/>
              <a:buChar char="®"/>
              <a:defRPr/>
            </a:pPr>
            <a:r>
              <a:rPr lang="en-US" altLang="zh-TW" sz="1800" dirty="0" smtClean="0">
                <a:solidFill>
                  <a:schemeClr val="tx1"/>
                </a:solidFill>
                <a:ea typeface="PMingLiU" pitchFamily="18" charset="-120"/>
                <a:cs typeface="Times New Roman" pitchFamily="18" charset="0"/>
              </a:rPr>
              <a:t>Authentic transformational leadership is based on altruistic principles</a:t>
            </a:r>
          </a:p>
          <a:p>
            <a:pPr marL="350838" lvl="3" eaLnBrk="1" hangingPunct="1">
              <a:lnSpc>
                <a:spcPct val="80000"/>
              </a:lnSpc>
              <a:spcAft>
                <a:spcPct val="20000"/>
              </a:spcAft>
              <a:buClr>
                <a:srgbClr val="0070C0"/>
              </a:buClr>
              <a:buFont typeface="Wingdings" pitchFamily="2" charset="2"/>
              <a:buNone/>
              <a:defRPr/>
            </a:pPr>
            <a:r>
              <a:rPr lang="en-US" altLang="zh-TW" sz="2400" dirty="0" smtClean="0">
                <a:solidFill>
                  <a:schemeClr val="tx1"/>
                </a:solidFill>
                <a:ea typeface="PMingLiU" pitchFamily="18" charset="-120"/>
                <a:cs typeface="Times New Roman" pitchFamily="18" charset="0"/>
              </a:rPr>
              <a:t>	</a:t>
            </a:r>
            <a:r>
              <a:rPr lang="en-US" altLang="zh-TW" sz="1800" dirty="0" smtClean="0">
                <a:solidFill>
                  <a:schemeClr val="tx1"/>
                </a:solidFill>
                <a:ea typeface="PMingLiU" pitchFamily="18" charset="-120"/>
                <a:cs typeface="Times New Roman" pitchFamily="18" charset="0"/>
              </a:rPr>
              <a:t>Example: the work of Mother Teresa, who gave her entire life to help the poor</a:t>
            </a:r>
          </a:p>
          <a:p>
            <a:pPr lvl="2" eaLnBrk="1" hangingPunct="1">
              <a:lnSpc>
                <a:spcPct val="80000"/>
              </a:lnSpc>
              <a:spcAft>
                <a:spcPct val="20000"/>
              </a:spcAft>
              <a:buFont typeface="Wingdings" pitchFamily="2" charset="2"/>
              <a:buNone/>
              <a:defRPr/>
            </a:pPr>
            <a:endParaRPr lang="en-US" altLang="zh-TW" sz="1800" dirty="0" smtClean="0">
              <a:solidFill>
                <a:schemeClr val="tx1"/>
              </a:solidFill>
              <a:ea typeface="PMingLiU" pitchFamily="18" charset="-120"/>
            </a:endParaRPr>
          </a:p>
          <a:p>
            <a:pPr lvl="2" eaLnBrk="1" hangingPunct="1">
              <a:lnSpc>
                <a:spcPct val="80000"/>
              </a:lnSpc>
              <a:spcAft>
                <a:spcPct val="20000"/>
              </a:spcAft>
              <a:defRPr/>
            </a:pPr>
            <a:endParaRPr lang="en-US" altLang="zh-TW" sz="1800" dirty="0" smtClean="0">
              <a:solidFill>
                <a:schemeClr val="tx1"/>
              </a:solidFill>
              <a:ea typeface="PMingLiU" pitchFamily="18" charset="-120"/>
            </a:endParaRPr>
          </a:p>
          <a:p>
            <a:pPr lvl="2" eaLnBrk="1" hangingPunct="1">
              <a:lnSpc>
                <a:spcPct val="80000"/>
              </a:lnSpc>
              <a:spcAft>
                <a:spcPct val="20000"/>
              </a:spcAft>
              <a:defRPr/>
            </a:pPr>
            <a:endParaRPr lang="en-US" altLang="zh-TW" sz="1800" dirty="0" smtClean="0">
              <a:solidFill>
                <a:schemeClr val="tx1"/>
              </a:solidFill>
              <a:ea typeface="PMingLiU" pitchFamily="18" charset="-120"/>
            </a:endParaRPr>
          </a:p>
          <a:p>
            <a:pPr lvl="2" eaLnBrk="1" hangingPunct="1">
              <a:lnSpc>
                <a:spcPct val="80000"/>
              </a:lnSpc>
              <a:spcBef>
                <a:spcPct val="0"/>
              </a:spcBef>
              <a:defRPr/>
            </a:pPr>
            <a:endParaRPr lang="en-US" altLang="zh-TW" sz="700" dirty="0" smtClean="0">
              <a:solidFill>
                <a:schemeClr val="tx1"/>
              </a:solidFill>
              <a:ea typeface="PMingLiU" pitchFamily="18" charset="-120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162300" y="2536825"/>
            <a:ext cx="625157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394" name="TextBox 7"/>
          <p:cNvSpPr txBox="1">
            <a:spLocks noChangeArrowheads="1"/>
          </p:cNvSpPr>
          <p:nvPr/>
        </p:nvSpPr>
        <p:spPr bwMode="auto">
          <a:xfrm>
            <a:off x="431800" y="1684805"/>
            <a:ext cx="8458200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Aft>
                <a:spcPct val="20000"/>
              </a:spcAft>
            </a:pPr>
            <a:r>
              <a:rPr lang="en-US" altLang="zh-TW" b="1" dirty="0">
                <a:solidFill>
                  <a:srgbClr val="0070C0"/>
                </a:solidFill>
                <a:latin typeface="+mn-lt"/>
                <a:ea typeface="PMingLiU" pitchFamily="18" charset="-120"/>
              </a:rPr>
              <a:t>T</a:t>
            </a:r>
            <a:r>
              <a:rPr lang="en-US" altLang="zh-TW" sz="2000" b="1" dirty="0">
                <a:solidFill>
                  <a:srgbClr val="0070C0"/>
                </a:solidFill>
                <a:latin typeface="+mn-lt"/>
                <a:ea typeface="PMingLiU" pitchFamily="18" charset="-120"/>
              </a:rPr>
              <a:t>eleological Theories</a:t>
            </a:r>
            <a:r>
              <a:rPr lang="en-US" altLang="zh-TW" sz="2000" dirty="0">
                <a:solidFill>
                  <a:srgbClr val="0070C0"/>
                </a:solidFill>
                <a:latin typeface="+mn-lt"/>
                <a:ea typeface="PMingLiU" pitchFamily="18" charset="-120"/>
              </a:rPr>
              <a:t>: </a:t>
            </a:r>
            <a:r>
              <a:rPr lang="en-US" altLang="zh-TW" sz="2000" dirty="0">
                <a:latin typeface="+mn-lt"/>
                <a:ea typeface="PMingLiU" pitchFamily="18" charset="-120"/>
              </a:rPr>
              <a:t>focus on </a:t>
            </a:r>
            <a:r>
              <a:rPr lang="en-US" altLang="zh-TW" sz="2000" i="1" dirty="0">
                <a:latin typeface="+mn-lt"/>
                <a:ea typeface="PMingLiU" pitchFamily="18" charset="-120"/>
              </a:rPr>
              <a:t>consequences</a:t>
            </a:r>
            <a:r>
              <a:rPr lang="en-US" altLang="zh-TW" sz="2000" dirty="0">
                <a:latin typeface="+mn-lt"/>
                <a:ea typeface="PMingLiU" pitchFamily="18" charset="-120"/>
              </a:rPr>
              <a:t> of </a:t>
            </a:r>
            <a:r>
              <a:rPr lang="en-US" altLang="zh-TW" sz="2000" dirty="0" smtClean="0">
                <a:latin typeface="+mn-lt"/>
                <a:ea typeface="PMingLiU" pitchFamily="18" charset="-120"/>
              </a:rPr>
              <a:t>actions</a:t>
            </a:r>
            <a:r>
              <a:rPr lang="en-US" altLang="zh-TW" sz="2000" dirty="0">
                <a:latin typeface="+mn-lt"/>
                <a:ea typeface="PMingLiU" pitchFamily="18" charset="-120"/>
              </a:rPr>
              <a:t>, results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4360" y="2281535"/>
            <a:ext cx="17716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b="1" dirty="0" smtClean="0">
                <a:solidFill>
                  <a:srgbClr val="0070C0"/>
                </a:solidFill>
                <a:latin typeface="Arial Rounded MT Bold" pitchFamily="34" charset="0"/>
              </a:rPr>
              <a:t>CONDUCT</a:t>
            </a:r>
            <a:endParaRPr lang="en-US" b="1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28"/>
          <p:cNvSpPr>
            <a:spLocks noGrp="1" noChangeArrowheads="1"/>
          </p:cNvSpPr>
          <p:nvPr>
            <p:ph idx="1"/>
          </p:nvPr>
        </p:nvSpPr>
        <p:spPr>
          <a:xfrm>
            <a:off x="381000" y="2590800"/>
            <a:ext cx="8610600" cy="3429000"/>
          </a:xfrm>
        </p:spPr>
        <p:txBody>
          <a:bodyPr/>
          <a:lstStyle/>
          <a:p>
            <a:pPr eaLnBrk="1" hangingPunct="1">
              <a:spcAft>
                <a:spcPct val="20000"/>
              </a:spcAft>
              <a:buClr>
                <a:srgbClr val="0070C0"/>
              </a:buClr>
              <a:buSzPct val="110000"/>
            </a:pPr>
            <a:r>
              <a:rPr lang="en-US" altLang="zh-TW" sz="2400" b="1" dirty="0" smtClean="0">
                <a:latin typeface="+mn-lt"/>
                <a:ea typeface="PMingLiU" pitchFamily="18" charset="-120"/>
              </a:rPr>
              <a:t>Deontological Theories</a:t>
            </a:r>
          </a:p>
          <a:p>
            <a:pPr lvl="1" eaLnBrk="1" hangingPunct="1">
              <a:spcAft>
                <a:spcPct val="20000"/>
              </a:spcAft>
              <a:buClr>
                <a:srgbClr val="0070C0"/>
              </a:buClr>
              <a:buSzPct val="110000"/>
            </a:pPr>
            <a:r>
              <a:rPr lang="en-US" altLang="zh-TW" sz="2400" i="1" dirty="0" smtClean="0">
                <a:solidFill>
                  <a:schemeClr val="tx1"/>
                </a:solidFill>
                <a:ea typeface="PMingLiU" pitchFamily="18" charset="-120"/>
              </a:rPr>
              <a:t>duty driven</a:t>
            </a:r>
            <a:r>
              <a:rPr lang="en-US" altLang="zh-TW" sz="2400" dirty="0" smtClean="0">
                <a:solidFill>
                  <a:schemeClr val="tx1"/>
                </a:solidFill>
                <a:ea typeface="PMingLiU" pitchFamily="18" charset="-120"/>
              </a:rPr>
              <a:t>, for example, relates not only to consequences but also to whether action itself is good</a:t>
            </a:r>
          </a:p>
          <a:p>
            <a:pPr lvl="1" eaLnBrk="1" hangingPunct="1">
              <a:spcAft>
                <a:spcPct val="20000"/>
              </a:spcAft>
              <a:buClr>
                <a:srgbClr val="0070C0"/>
              </a:buClr>
              <a:buSzPct val="110000"/>
            </a:pPr>
            <a:r>
              <a:rPr lang="en-US" altLang="zh-TW" sz="2400" dirty="0" smtClean="0">
                <a:solidFill>
                  <a:schemeClr val="tx1"/>
                </a:solidFill>
                <a:ea typeface="PMingLiU" pitchFamily="18" charset="-120"/>
                <a:cs typeface="Times New Roman" pitchFamily="18" charset="0"/>
              </a:rPr>
              <a:t>Focus on the actions of the leader and his/her moral obligation and responsibilities to do the right thing</a:t>
            </a:r>
          </a:p>
          <a:p>
            <a:pPr lvl="1" eaLnBrk="1" hangingPunct="1">
              <a:spcAft>
                <a:spcPct val="20000"/>
              </a:spcAft>
              <a:buClr>
                <a:srgbClr val="0070C0"/>
              </a:buClr>
              <a:buSzPct val="110000"/>
            </a:pPr>
            <a:r>
              <a:rPr lang="en-US" altLang="zh-TW" sz="2400" dirty="0" smtClean="0">
                <a:solidFill>
                  <a:schemeClr val="tx1"/>
                </a:solidFill>
                <a:ea typeface="PMingLiU" pitchFamily="18" charset="-120"/>
                <a:cs typeface="Times New Roman" pitchFamily="18" charset="0"/>
              </a:rPr>
              <a:t>Example: telling the truth, keeping promises, being fair </a:t>
            </a:r>
          </a:p>
        </p:txBody>
      </p:sp>
      <p:sp>
        <p:nvSpPr>
          <p:cNvPr id="17412" name="Rectangle 1027"/>
          <p:cNvSpPr>
            <a:spLocks noChangeArrowheads="1"/>
          </p:cNvSpPr>
          <p:nvPr/>
        </p:nvSpPr>
        <p:spPr bwMode="auto">
          <a:xfrm>
            <a:off x="3162300" y="2536825"/>
            <a:ext cx="625157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990600"/>
            <a:ext cx="8610600" cy="688336"/>
          </a:xfrm>
        </p:spPr>
        <p:txBody>
          <a:bodyPr/>
          <a:lstStyle/>
          <a:p>
            <a:pPr algn="ctr" eaLnBrk="1" hangingPunct="1"/>
            <a:r>
              <a:rPr lang="en-US" altLang="zh-TW" sz="3200" b="1" dirty="0" smtClean="0">
                <a:latin typeface="+mj-lt"/>
                <a:ea typeface="PMingLiU" pitchFamily="18" charset="-120"/>
              </a:rPr>
              <a:t>Ethical Theories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8160" y="2133600"/>
            <a:ext cx="17716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b="1" dirty="0" smtClean="0">
                <a:solidFill>
                  <a:srgbClr val="0070C0"/>
                </a:solidFill>
                <a:latin typeface="Arial Rounded MT Bold" pitchFamily="34" charset="0"/>
              </a:rPr>
              <a:t>CONDUCT</a:t>
            </a:r>
            <a:endParaRPr lang="en-US" b="1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1032"/>
          <p:cNvSpPr>
            <a:spLocks noGrp="1" noChangeArrowheads="1"/>
          </p:cNvSpPr>
          <p:nvPr>
            <p:ph idx="1"/>
          </p:nvPr>
        </p:nvSpPr>
        <p:spPr>
          <a:xfrm>
            <a:off x="304800" y="2438400"/>
            <a:ext cx="8534400" cy="3276600"/>
          </a:xfrm>
        </p:spPr>
        <p:txBody>
          <a:bodyPr/>
          <a:lstStyle/>
          <a:p>
            <a:pPr eaLnBrk="1" hangingPunct="1">
              <a:spcBef>
                <a:spcPts val="300"/>
              </a:spcBef>
              <a:spcAft>
                <a:spcPts val="300"/>
              </a:spcAft>
              <a:buClr>
                <a:srgbClr val="0070C0"/>
              </a:buClr>
            </a:pPr>
            <a:r>
              <a:rPr lang="en-US" altLang="zh-TW" sz="2800" b="1" dirty="0" smtClean="0">
                <a:ea typeface="PMingLiU" pitchFamily="18" charset="-120"/>
              </a:rPr>
              <a:t>Virtue-based Theories</a:t>
            </a:r>
            <a:r>
              <a:rPr lang="en-US" altLang="zh-TW" sz="2800" dirty="0" smtClean="0">
                <a:ea typeface="PMingLiU" pitchFamily="18" charset="-120"/>
              </a:rPr>
              <a:t>: about leader’s </a:t>
            </a:r>
            <a:r>
              <a:rPr lang="en-US" altLang="zh-TW" sz="2800" i="1" dirty="0" smtClean="0">
                <a:ea typeface="PMingLiU" pitchFamily="18" charset="-120"/>
              </a:rPr>
              <a:t>character </a:t>
            </a:r>
          </a:p>
          <a:p>
            <a:pPr lvl="1" eaLnBrk="1" hangingPunct="1">
              <a:spcBef>
                <a:spcPts val="300"/>
              </a:spcBef>
              <a:spcAft>
                <a:spcPts val="300"/>
              </a:spcAft>
              <a:buClr>
                <a:srgbClr val="0070C0"/>
              </a:buClr>
            </a:pPr>
            <a:r>
              <a:rPr lang="en-US" altLang="zh-TW" sz="2400" dirty="0" smtClean="0">
                <a:solidFill>
                  <a:schemeClr val="tx1"/>
                </a:solidFill>
                <a:ea typeface="PMingLiU" pitchFamily="18" charset="-120"/>
                <a:cs typeface="Times New Roman" pitchFamily="18" charset="0"/>
              </a:rPr>
              <a:t>Focus on who people are as people</a:t>
            </a:r>
          </a:p>
          <a:p>
            <a:pPr lvl="2" eaLnBrk="1" hangingPunct="1">
              <a:spcBef>
                <a:spcPts val="300"/>
              </a:spcBef>
              <a:spcAft>
                <a:spcPts val="300"/>
              </a:spcAft>
              <a:buClr>
                <a:srgbClr val="0070C0"/>
              </a:buClr>
            </a:pPr>
            <a:r>
              <a:rPr lang="en-US" altLang="zh-TW" sz="2000" dirty="0" smtClean="0">
                <a:solidFill>
                  <a:schemeClr val="tx1"/>
                </a:solidFill>
                <a:ea typeface="PMingLiU" pitchFamily="18" charset="-120"/>
                <a:cs typeface="Times New Roman" pitchFamily="18" charset="0"/>
              </a:rPr>
              <a:t>Rather than tell people what to do, tell people what to be</a:t>
            </a:r>
          </a:p>
          <a:p>
            <a:pPr lvl="2" eaLnBrk="1" hangingPunct="1">
              <a:spcBef>
                <a:spcPts val="300"/>
              </a:spcBef>
              <a:spcAft>
                <a:spcPts val="300"/>
              </a:spcAft>
              <a:buClr>
                <a:srgbClr val="0070C0"/>
              </a:buClr>
            </a:pPr>
            <a:r>
              <a:rPr lang="en-US" altLang="zh-TW" sz="2000" dirty="0" smtClean="0">
                <a:solidFill>
                  <a:schemeClr val="tx1"/>
                </a:solidFill>
                <a:ea typeface="PMingLiU" pitchFamily="18" charset="-120"/>
                <a:cs typeface="Times New Roman" pitchFamily="18" charset="0"/>
              </a:rPr>
              <a:t>Help people become more virtuous through training and development</a:t>
            </a:r>
          </a:p>
          <a:p>
            <a:pPr lvl="2" eaLnBrk="1" hangingPunct="1">
              <a:spcBef>
                <a:spcPts val="300"/>
              </a:spcBef>
              <a:spcAft>
                <a:spcPts val="300"/>
              </a:spcAft>
              <a:buClr>
                <a:srgbClr val="0070C0"/>
              </a:buClr>
            </a:pPr>
            <a:r>
              <a:rPr lang="en-US" altLang="zh-TW" sz="2000" dirty="0" smtClean="0">
                <a:solidFill>
                  <a:schemeClr val="tx1"/>
                </a:solidFill>
                <a:ea typeface="PMingLiU" pitchFamily="18" charset="-120"/>
                <a:cs typeface="Times New Roman" pitchFamily="18" charset="0"/>
              </a:rPr>
              <a:t>Virtues are present within person’s disposition; practice makes good values habitual</a:t>
            </a:r>
          </a:p>
          <a:p>
            <a:pPr lvl="3" eaLnBrk="1" hangingPunct="1">
              <a:spcBef>
                <a:spcPts val="300"/>
              </a:spcBef>
              <a:spcAft>
                <a:spcPts val="300"/>
              </a:spcAft>
              <a:buClr>
                <a:srgbClr val="0070C0"/>
              </a:buClr>
            </a:pPr>
            <a:r>
              <a:rPr lang="en-US" altLang="zh-TW" sz="1800" dirty="0" smtClean="0">
                <a:solidFill>
                  <a:schemeClr val="tx1"/>
                </a:solidFill>
                <a:ea typeface="PMingLiU" pitchFamily="18" charset="-120"/>
                <a:cs typeface="Times New Roman" pitchFamily="18" charset="0"/>
              </a:rPr>
              <a:t>Examples: courage, honesty, fairness, justice, integrity, humility </a:t>
            </a:r>
          </a:p>
        </p:txBody>
      </p:sp>
      <p:sp>
        <p:nvSpPr>
          <p:cNvPr id="18436" name="Rectangle 1028"/>
          <p:cNvSpPr>
            <a:spLocks noChangeArrowheads="1"/>
          </p:cNvSpPr>
          <p:nvPr/>
        </p:nvSpPr>
        <p:spPr bwMode="auto">
          <a:xfrm>
            <a:off x="3162300" y="2536825"/>
            <a:ext cx="625157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3400" y="1981200"/>
            <a:ext cx="21707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b="1" dirty="0" smtClean="0">
                <a:solidFill>
                  <a:srgbClr val="0070C0"/>
                </a:solidFill>
                <a:latin typeface="Arial Rounded MT Bold" pitchFamily="34" charset="0"/>
              </a:rPr>
              <a:t>CHARACTER</a:t>
            </a:r>
            <a:endParaRPr lang="en-US" b="1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9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990600"/>
            <a:ext cx="8610600" cy="688336"/>
          </a:xfrm>
        </p:spPr>
        <p:txBody>
          <a:bodyPr/>
          <a:lstStyle/>
          <a:p>
            <a:pPr algn="ctr" eaLnBrk="1" hangingPunct="1"/>
            <a:r>
              <a:rPr lang="en-US" altLang="zh-TW" sz="3200" b="1" dirty="0" smtClean="0">
                <a:latin typeface="+mj-lt"/>
                <a:ea typeface="PMingLiU" pitchFamily="18" charset="-120"/>
              </a:rPr>
              <a:t>Ethical Theories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050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7772400" cy="609600"/>
          </a:xfrm>
        </p:spPr>
        <p:txBody>
          <a:bodyPr/>
          <a:lstStyle/>
          <a:p>
            <a:pPr algn="ctr" eaLnBrk="1" hangingPunct="1"/>
            <a:r>
              <a:rPr lang="en-US" altLang="zh-TW" sz="3200" b="1" dirty="0" smtClean="0">
                <a:latin typeface="+mj-lt"/>
                <a:ea typeface="PMingLiU" pitchFamily="18" charset="-120"/>
              </a:rPr>
              <a:t>Centrality of Ethics to Leadership</a:t>
            </a:r>
          </a:p>
        </p:txBody>
      </p:sp>
      <p:sp>
        <p:nvSpPr>
          <p:cNvPr id="19459" name="Rectangle 2052"/>
          <p:cNvSpPr>
            <a:spLocks noGrp="1" noChangeArrowheads="1"/>
          </p:cNvSpPr>
          <p:nvPr>
            <p:ph idx="1"/>
          </p:nvPr>
        </p:nvSpPr>
        <p:spPr>
          <a:xfrm>
            <a:off x="381000" y="1828800"/>
            <a:ext cx="8458200" cy="4267200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1800"/>
              </a:spcAft>
              <a:buClr>
                <a:srgbClr val="0070C0"/>
              </a:buClr>
              <a:defRPr/>
            </a:pPr>
            <a:r>
              <a:rPr lang="en-US" altLang="zh-TW" sz="2400" b="1" dirty="0" smtClean="0">
                <a:latin typeface="+mn-lt"/>
                <a:ea typeface="PMingLiU" pitchFamily="18" charset="-120"/>
                <a:cs typeface="Times New Roman" pitchFamily="18" charset="0"/>
              </a:rPr>
              <a:t>Influence dimension </a:t>
            </a:r>
            <a:r>
              <a:rPr lang="en-US" altLang="zh-TW" sz="2400" dirty="0" smtClean="0">
                <a:latin typeface="+mn-lt"/>
                <a:ea typeface="PMingLiU" pitchFamily="18" charset="-120"/>
                <a:cs typeface="Times New Roman" pitchFamily="18" charset="0"/>
              </a:rPr>
              <a:t>of leadership requires the leader to have an impact on the lives of followers </a:t>
            </a:r>
          </a:p>
          <a:p>
            <a:pPr eaLnBrk="1" hangingPunct="1">
              <a:spcBef>
                <a:spcPts val="1200"/>
              </a:spcBef>
              <a:spcAft>
                <a:spcPts val="1800"/>
              </a:spcAft>
              <a:buClr>
                <a:srgbClr val="0070C0"/>
              </a:buClr>
              <a:defRPr/>
            </a:pPr>
            <a:r>
              <a:rPr lang="en-US" altLang="zh-TW" sz="2400" dirty="0" smtClean="0">
                <a:latin typeface="+mn-lt"/>
                <a:ea typeface="PMingLiU" pitchFamily="18" charset="-120"/>
                <a:cs typeface="Times New Roman" pitchFamily="18" charset="0"/>
              </a:rPr>
              <a:t>Power and control differences create enormous ethical responsibility for leaders</a:t>
            </a:r>
          </a:p>
          <a:p>
            <a:pPr eaLnBrk="1" hangingPunct="1">
              <a:spcBef>
                <a:spcPts val="1200"/>
              </a:spcBef>
              <a:spcAft>
                <a:spcPts val="1800"/>
              </a:spcAft>
              <a:buClr>
                <a:srgbClr val="0070C0"/>
              </a:buClr>
              <a:defRPr/>
            </a:pPr>
            <a:r>
              <a:rPr lang="en-US" altLang="zh-TW" sz="2400" dirty="0" smtClean="0">
                <a:latin typeface="+mn-lt"/>
                <a:ea typeface="PMingLiU" pitchFamily="18" charset="-120"/>
                <a:cs typeface="Times New Roman" pitchFamily="18" charset="0"/>
              </a:rPr>
              <a:t>Respect for persons – sensitive to followers’ own interests and needs </a:t>
            </a:r>
          </a:p>
          <a:p>
            <a:pPr eaLnBrk="1" hangingPunct="1">
              <a:spcBef>
                <a:spcPts val="1200"/>
              </a:spcBef>
              <a:spcAft>
                <a:spcPts val="1800"/>
              </a:spcAft>
              <a:buClr>
                <a:srgbClr val="0070C0"/>
              </a:buClr>
              <a:defRPr/>
            </a:pPr>
            <a:r>
              <a:rPr lang="en-US" altLang="zh-TW" sz="2400" dirty="0" smtClean="0">
                <a:latin typeface="+mn-lt"/>
                <a:ea typeface="PMingLiU" pitchFamily="18" charset="-120"/>
                <a:cs typeface="Times New Roman" pitchFamily="18" charset="0"/>
              </a:rPr>
              <a:t>Leaders help to establish and reinforce organizational values – </a:t>
            </a:r>
            <a:r>
              <a:rPr lang="en-US" altLang="zh-TW" sz="2400" b="1" dirty="0" smtClean="0">
                <a:latin typeface="+mn-lt"/>
                <a:ea typeface="PMingLiU" pitchFamily="18" charset="-120"/>
                <a:cs typeface="Times New Roman" pitchFamily="18" charset="0"/>
              </a:rPr>
              <a:t>an ethical climate</a:t>
            </a:r>
          </a:p>
        </p:txBody>
      </p:sp>
      <p:sp>
        <p:nvSpPr>
          <p:cNvPr id="6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914400"/>
            <a:ext cx="8229600" cy="533400"/>
          </a:xfrm>
        </p:spPr>
        <p:txBody>
          <a:bodyPr/>
          <a:lstStyle/>
          <a:p>
            <a:pPr algn="ctr" eaLnBrk="1" hangingPunct="1"/>
            <a:r>
              <a:rPr lang="en-US" altLang="zh-TW" sz="3200" b="1" dirty="0" smtClean="0">
                <a:latin typeface="+mj-lt"/>
                <a:ea typeface="PMingLiU" pitchFamily="18" charset="-120"/>
              </a:rPr>
              <a:t>Diverse Perspectives of Leadership</a:t>
            </a:r>
          </a:p>
        </p:txBody>
      </p:sp>
      <p:sp>
        <p:nvSpPr>
          <p:cNvPr id="20483" name="Rectangle 12"/>
          <p:cNvSpPr>
            <a:spLocks noGrp="1" noChangeArrowheads="1"/>
          </p:cNvSpPr>
          <p:nvPr>
            <p:ph idx="1"/>
          </p:nvPr>
        </p:nvSpPr>
        <p:spPr>
          <a:xfrm>
            <a:off x="457200" y="2514600"/>
            <a:ext cx="8153400" cy="2819400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1200"/>
              </a:spcAft>
              <a:buClr>
                <a:srgbClr val="0070C0"/>
              </a:buClr>
              <a:buSzPct val="100000"/>
            </a:pPr>
            <a:r>
              <a:rPr lang="en-US" sz="2400" dirty="0" smtClean="0">
                <a:latin typeface="+mn-lt"/>
              </a:rPr>
              <a:t>Emphasizes how leaders help followers to confront conflicting values &amp; to effect change from conflict</a:t>
            </a:r>
          </a:p>
          <a:p>
            <a:pPr lvl="1" eaLnBrk="1" hangingPunct="1">
              <a:spcBef>
                <a:spcPts val="1200"/>
              </a:spcBef>
              <a:spcAft>
                <a:spcPts val="1200"/>
              </a:spcAft>
              <a:buClr>
                <a:srgbClr val="0070C0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Ethical perspective that speaks directly to </a:t>
            </a:r>
          </a:p>
          <a:p>
            <a:pPr lvl="2">
              <a:spcBef>
                <a:spcPts val="1200"/>
              </a:spcBef>
              <a:spcAft>
                <a:spcPts val="1200"/>
              </a:spcAft>
              <a:buClr>
                <a:srgbClr val="0070C0"/>
              </a:buClr>
            </a:pPr>
            <a:r>
              <a:rPr lang="en-US" sz="1800" dirty="0" smtClean="0">
                <a:solidFill>
                  <a:schemeClr val="tx1"/>
                </a:solidFill>
              </a:rPr>
              <a:t>Values of workers</a:t>
            </a:r>
          </a:p>
          <a:p>
            <a:pPr lvl="2">
              <a:spcBef>
                <a:spcPts val="1200"/>
              </a:spcBef>
              <a:spcAft>
                <a:spcPts val="1200"/>
              </a:spcAft>
              <a:buClr>
                <a:srgbClr val="0070C0"/>
              </a:buClr>
            </a:pPr>
            <a:r>
              <a:rPr lang="en-US" sz="1800" dirty="0" smtClean="0">
                <a:solidFill>
                  <a:schemeClr val="tx1"/>
                </a:solidFill>
              </a:rPr>
              <a:t>Values of organizations and the communities in which they work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1981200"/>
            <a:ext cx="33289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b="1" dirty="0" smtClean="0">
                <a:solidFill>
                  <a:srgbClr val="0070C0"/>
                </a:solidFill>
                <a:latin typeface="Arial Rounded MT Bold" pitchFamily="34" charset="0"/>
              </a:rPr>
              <a:t>Heifetz’s Perspective</a:t>
            </a:r>
            <a:endParaRPr lang="en-US" b="1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8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90600"/>
            <a:ext cx="8229600" cy="457200"/>
          </a:xfrm>
        </p:spPr>
        <p:txBody>
          <a:bodyPr/>
          <a:lstStyle/>
          <a:p>
            <a:pPr algn="ctr" eaLnBrk="1" hangingPunct="1"/>
            <a:r>
              <a:rPr lang="en-US" altLang="zh-TW" sz="3200" b="1" dirty="0" smtClean="0">
                <a:latin typeface="+mj-lt"/>
                <a:ea typeface="PMingLiU" pitchFamily="18" charset="-120"/>
              </a:rPr>
              <a:t>Diverse Perspectives of Leadership</a:t>
            </a:r>
          </a:p>
        </p:txBody>
      </p:sp>
      <p:sp>
        <p:nvSpPr>
          <p:cNvPr id="21507" name="Rectangle 12"/>
          <p:cNvSpPr>
            <a:spLocks noGrp="1" noChangeArrowheads="1"/>
          </p:cNvSpPr>
          <p:nvPr>
            <p:ph idx="1"/>
          </p:nvPr>
        </p:nvSpPr>
        <p:spPr>
          <a:xfrm>
            <a:off x="0" y="2514600"/>
            <a:ext cx="7848600" cy="2895600"/>
          </a:xfrm>
        </p:spPr>
        <p:txBody>
          <a:bodyPr/>
          <a:lstStyle/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Font typeface="Wingdings 2" pitchFamily="18" charset="2"/>
              <a:buChar char="÷"/>
            </a:pPr>
            <a:r>
              <a:rPr lang="en-US" sz="2400" dirty="0" smtClean="0">
                <a:solidFill>
                  <a:schemeClr val="tx1"/>
                </a:solidFill>
              </a:rPr>
              <a:t>Leaders use authority to mobilize followers to </a:t>
            </a:r>
          </a:p>
          <a:p>
            <a:pPr lvl="2"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Font typeface="Wingdings 2" pitchFamily="18" charset="2"/>
              <a:buChar char="®"/>
            </a:pPr>
            <a:r>
              <a:rPr lang="en-US" sz="2000" dirty="0" smtClean="0">
                <a:solidFill>
                  <a:schemeClr val="tx1"/>
                </a:solidFill>
              </a:rPr>
              <a:t>Get people focused on issues</a:t>
            </a:r>
          </a:p>
          <a:p>
            <a:pPr lvl="2"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Font typeface="Wingdings 2" pitchFamily="18" charset="2"/>
              <a:buChar char="®"/>
            </a:pPr>
            <a:r>
              <a:rPr lang="en-US" sz="2000" dirty="0" smtClean="0">
                <a:solidFill>
                  <a:schemeClr val="tx1"/>
                </a:solidFill>
              </a:rPr>
              <a:t>Act as a reality test regarding information</a:t>
            </a:r>
          </a:p>
          <a:p>
            <a:pPr lvl="2"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Font typeface="Wingdings 2" pitchFamily="18" charset="2"/>
              <a:buChar char="®"/>
            </a:pPr>
            <a:r>
              <a:rPr lang="en-US" sz="2000" dirty="0" smtClean="0">
                <a:solidFill>
                  <a:schemeClr val="tx1"/>
                </a:solidFill>
              </a:rPr>
              <a:t>Manage and frame issues</a:t>
            </a:r>
          </a:p>
          <a:p>
            <a:pPr lvl="2"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Font typeface="Wingdings 2" pitchFamily="18" charset="2"/>
              <a:buChar char="®"/>
            </a:pPr>
            <a:r>
              <a:rPr lang="en-US" sz="2000" dirty="0" smtClean="0">
                <a:solidFill>
                  <a:schemeClr val="tx1"/>
                </a:solidFill>
              </a:rPr>
              <a:t>Orchestrate conflicting perspectives</a:t>
            </a:r>
          </a:p>
          <a:p>
            <a:pPr lvl="2"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Font typeface="Wingdings 2" pitchFamily="18" charset="2"/>
              <a:buChar char="®"/>
            </a:pPr>
            <a:r>
              <a:rPr lang="en-US" sz="2000" dirty="0" smtClean="0">
                <a:solidFill>
                  <a:schemeClr val="tx1"/>
                </a:solidFill>
              </a:rPr>
              <a:t>Facilitate the decision-making process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1900535"/>
            <a:ext cx="33289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b="1" dirty="0" smtClean="0">
                <a:solidFill>
                  <a:srgbClr val="0070C0"/>
                </a:solidFill>
                <a:latin typeface="Arial Rounded MT Bold" pitchFamily="34" charset="0"/>
              </a:rPr>
              <a:t>Heifetz’s Perspective</a:t>
            </a:r>
            <a:endParaRPr lang="en-US" b="1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8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66800"/>
            <a:ext cx="8229600" cy="381000"/>
          </a:xfrm>
        </p:spPr>
        <p:txBody>
          <a:bodyPr/>
          <a:lstStyle/>
          <a:p>
            <a:pPr algn="ctr" eaLnBrk="1" hangingPunct="1"/>
            <a:r>
              <a:rPr lang="en-US" altLang="zh-TW" sz="3200" b="1" dirty="0" smtClean="0">
                <a:latin typeface="+mj-lt"/>
                <a:ea typeface="PMingLiU" pitchFamily="18" charset="-120"/>
              </a:rPr>
              <a:t>Diverse Perspectives of Leadership</a:t>
            </a:r>
          </a:p>
        </p:txBody>
      </p:sp>
      <p:sp>
        <p:nvSpPr>
          <p:cNvPr id="21507" name="Rectangle 9"/>
          <p:cNvSpPr>
            <a:spLocks noGrp="1" noChangeArrowheads="1"/>
          </p:cNvSpPr>
          <p:nvPr>
            <p:ph idx="1"/>
          </p:nvPr>
        </p:nvSpPr>
        <p:spPr>
          <a:xfrm>
            <a:off x="304800" y="2209800"/>
            <a:ext cx="8382000" cy="4114800"/>
          </a:xfrm>
        </p:spPr>
        <p:txBody>
          <a:bodyPr/>
          <a:lstStyle/>
          <a:p>
            <a:pPr marL="401638" lvl="1" indent="-228600">
              <a:spcBef>
                <a:spcPct val="0"/>
              </a:spcBef>
              <a:spcAft>
                <a:spcPts val="200"/>
              </a:spcAft>
              <a:buClr>
                <a:srgbClr val="0070C0"/>
              </a:buClr>
              <a:buSzPct val="110000"/>
              <a:buFont typeface="Wingdings 2" pitchFamily="18" charset="2"/>
              <a:buChar char="÷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Leaders use authority to mobilize followers to </a:t>
            </a:r>
          </a:p>
          <a:p>
            <a:pPr marL="738188" lvl="2">
              <a:spcBef>
                <a:spcPct val="0"/>
              </a:spcBef>
              <a:spcAft>
                <a:spcPts val="200"/>
              </a:spcAft>
              <a:buClr>
                <a:srgbClr val="0070C0"/>
              </a:buClr>
              <a:buSzPct val="85000"/>
              <a:buFont typeface="Wingdings 2" pitchFamily="18" charset="2"/>
              <a:buChar char="®"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Get people focused on issues</a:t>
            </a:r>
          </a:p>
          <a:p>
            <a:pPr marL="738188" lvl="2">
              <a:spcBef>
                <a:spcPct val="0"/>
              </a:spcBef>
              <a:spcAft>
                <a:spcPts val="200"/>
              </a:spcAft>
              <a:buClr>
                <a:srgbClr val="0070C0"/>
              </a:buClr>
              <a:buSzPct val="85000"/>
              <a:buFont typeface="Wingdings 2" pitchFamily="18" charset="2"/>
              <a:buChar char="®"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Act as a reality test regarding information</a:t>
            </a:r>
          </a:p>
          <a:p>
            <a:pPr marL="738188" lvl="2">
              <a:spcBef>
                <a:spcPct val="0"/>
              </a:spcBef>
              <a:spcAft>
                <a:spcPts val="200"/>
              </a:spcAft>
              <a:buClr>
                <a:srgbClr val="0070C0"/>
              </a:buClr>
              <a:buSzPct val="85000"/>
              <a:buFont typeface="Wingdings 2" pitchFamily="18" charset="2"/>
              <a:buChar char="®"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Manage and frame issues</a:t>
            </a:r>
          </a:p>
          <a:p>
            <a:pPr marL="738188" lvl="2">
              <a:spcBef>
                <a:spcPct val="0"/>
              </a:spcBef>
              <a:spcAft>
                <a:spcPts val="200"/>
              </a:spcAft>
              <a:buClr>
                <a:srgbClr val="0070C0"/>
              </a:buClr>
              <a:buSzPct val="85000"/>
              <a:buFont typeface="Wingdings 2" pitchFamily="18" charset="2"/>
              <a:buChar char="®"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Orchestrate conflicting perspectives</a:t>
            </a:r>
          </a:p>
          <a:p>
            <a:pPr marL="738188" lvl="2">
              <a:spcBef>
                <a:spcPct val="0"/>
              </a:spcBef>
              <a:spcAft>
                <a:spcPts val="200"/>
              </a:spcAft>
              <a:buClr>
                <a:srgbClr val="0070C0"/>
              </a:buClr>
              <a:buSzPct val="85000"/>
              <a:buFont typeface="Wingdings 2" pitchFamily="18" charset="2"/>
              <a:buChar char="®"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Facilitate the decision-making process</a:t>
            </a:r>
          </a:p>
          <a:p>
            <a:pPr marL="401638" lvl="1" indent="-228600">
              <a:spcBef>
                <a:spcPct val="0"/>
              </a:spcBef>
              <a:spcAft>
                <a:spcPts val="200"/>
              </a:spcAft>
              <a:buClr>
                <a:srgbClr val="0070C0"/>
              </a:buClr>
              <a:buSzPct val="110000"/>
              <a:buFont typeface="Wingdings 2" pitchFamily="18" charset="2"/>
              <a:buChar char="÷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Leader provides a </a:t>
            </a:r>
            <a:r>
              <a:rPr lang="en-US" sz="2400" i="1" dirty="0" smtClean="0">
                <a:solidFill>
                  <a:schemeClr val="tx1"/>
                </a:solidFill>
              </a:rPr>
              <a:t>holding environment</a:t>
            </a:r>
            <a:r>
              <a:rPr lang="en-US" sz="2400" dirty="0" smtClean="0">
                <a:solidFill>
                  <a:schemeClr val="tx1"/>
                </a:solidFill>
              </a:rPr>
              <a:t>, a supportive context in which there is </a:t>
            </a:r>
          </a:p>
          <a:p>
            <a:pPr marL="738188" lvl="2">
              <a:spcBef>
                <a:spcPct val="0"/>
              </a:spcBef>
              <a:spcAft>
                <a:spcPts val="200"/>
              </a:spcAft>
              <a:buClr>
                <a:srgbClr val="0070C0"/>
              </a:buClr>
              <a:buSzPct val="85000"/>
              <a:buFont typeface="Wingdings 2" pitchFamily="18" charset="2"/>
              <a:buChar char="®"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Trust, nurturance, &amp; empathy</a:t>
            </a:r>
          </a:p>
          <a:p>
            <a:pPr marL="460375" lvl="1" indent="-228600">
              <a:spcBef>
                <a:spcPct val="0"/>
              </a:spcBef>
              <a:spcAft>
                <a:spcPts val="200"/>
              </a:spcAft>
              <a:buClr>
                <a:srgbClr val="0070C0"/>
              </a:buClr>
              <a:buSzPct val="110000"/>
              <a:buFont typeface="Wingdings 2" pitchFamily="18" charset="2"/>
              <a:buChar char="÷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Leader’s duties</a:t>
            </a:r>
          </a:p>
          <a:p>
            <a:pPr marL="738188" lvl="2">
              <a:spcBef>
                <a:spcPct val="0"/>
              </a:spcBef>
              <a:spcAft>
                <a:spcPts val="200"/>
              </a:spcAft>
              <a:buClr>
                <a:srgbClr val="0070C0"/>
              </a:buClr>
              <a:buSzPct val="85000"/>
              <a:buFont typeface="Wingdings 2" pitchFamily="18" charset="2"/>
              <a:buChar char="®"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Assist the follower in struggling with change and personal growth</a:t>
            </a:r>
          </a:p>
          <a:p>
            <a:pPr lvl="2">
              <a:spcBef>
                <a:spcPct val="0"/>
              </a:spcBef>
              <a:defRPr/>
            </a:pPr>
            <a:endParaRPr lang="en-US" dirty="0" smtClean="0"/>
          </a:p>
        </p:txBody>
      </p:sp>
      <p:sp>
        <p:nvSpPr>
          <p:cNvPr id="22535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686800" y="76200"/>
            <a:ext cx="3810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CC29AFC-C94B-4BC0-80F1-196E54879C24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7" name="Rectangle 6"/>
          <p:cNvSpPr/>
          <p:nvPr/>
        </p:nvSpPr>
        <p:spPr>
          <a:xfrm>
            <a:off x="533400" y="1748135"/>
            <a:ext cx="33289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b="1" dirty="0" smtClean="0">
                <a:solidFill>
                  <a:srgbClr val="0070C0"/>
                </a:solidFill>
                <a:latin typeface="Arial Rounded MT Bold" pitchFamily="34" charset="0"/>
              </a:rPr>
              <a:t>Heifetz’s Perspective</a:t>
            </a:r>
            <a:endParaRPr lang="en-US" b="1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8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90600"/>
            <a:ext cx="8229600" cy="457200"/>
          </a:xfrm>
        </p:spPr>
        <p:txBody>
          <a:bodyPr/>
          <a:lstStyle/>
          <a:p>
            <a:pPr algn="ctr" eaLnBrk="1" hangingPunct="1"/>
            <a:r>
              <a:rPr lang="en-US" altLang="zh-TW" sz="3200" b="1" dirty="0" smtClean="0">
                <a:latin typeface="+mj-lt"/>
                <a:ea typeface="PMingLiU" pitchFamily="18" charset="-120"/>
              </a:rPr>
              <a:t>Diverse Perspectives of Leadership</a:t>
            </a:r>
          </a:p>
        </p:txBody>
      </p:sp>
      <p:sp>
        <p:nvSpPr>
          <p:cNvPr id="22531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2209800"/>
            <a:ext cx="7772400" cy="4038600"/>
          </a:xfrm>
        </p:spPr>
        <p:txBody>
          <a:bodyPr/>
          <a:lstStyle/>
          <a:p>
            <a:pPr eaLnBrk="1" hangingPunct="1">
              <a:spcBef>
                <a:spcPts val="300"/>
              </a:spcBef>
              <a:spcAft>
                <a:spcPts val="300"/>
              </a:spcAft>
              <a:buClr>
                <a:srgbClr val="0070C0"/>
              </a:buClr>
              <a:buSzPct val="110000"/>
              <a:defRPr/>
            </a:pPr>
            <a:r>
              <a:rPr lang="en-US" sz="2000" b="1" dirty="0" smtClean="0">
                <a:latin typeface="+mn-lt"/>
              </a:rPr>
              <a:t>Theory of Transformational Leadership</a:t>
            </a:r>
          </a:p>
          <a:p>
            <a:pPr lvl="1" eaLnBrk="1" hangingPunct="1">
              <a:spcBef>
                <a:spcPts val="300"/>
              </a:spcBef>
              <a:spcAft>
                <a:spcPts val="400"/>
              </a:spcAft>
              <a:buClr>
                <a:srgbClr val="0070C0"/>
              </a:buClr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Strong emphasis on followers’ needs, values, &amp; morals</a:t>
            </a:r>
          </a:p>
          <a:p>
            <a:pPr lvl="1" eaLnBrk="1" hangingPunct="1">
              <a:spcBef>
                <a:spcPts val="300"/>
              </a:spcBef>
              <a:spcAft>
                <a:spcPts val="400"/>
              </a:spcAft>
              <a:buClr>
                <a:srgbClr val="0070C0"/>
              </a:buClr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Leaders help followers in their personal struggles concerning conflicting values</a:t>
            </a:r>
          </a:p>
          <a:p>
            <a:pPr lvl="1" eaLnBrk="1" hangingPunct="1">
              <a:spcBef>
                <a:spcPts val="300"/>
              </a:spcBef>
              <a:spcAft>
                <a:spcPts val="400"/>
              </a:spcAft>
              <a:buClr>
                <a:srgbClr val="0070C0"/>
              </a:buClr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Stressing values such as liberty, justice, equality</a:t>
            </a:r>
          </a:p>
          <a:p>
            <a:pPr lvl="1" eaLnBrk="1" hangingPunct="1">
              <a:spcBef>
                <a:spcPts val="300"/>
              </a:spcBef>
              <a:spcAft>
                <a:spcPts val="400"/>
              </a:spcAft>
              <a:buClr>
                <a:srgbClr val="0070C0"/>
              </a:buClr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Connection between leader &amp; follower</a:t>
            </a:r>
          </a:p>
          <a:p>
            <a:pPr lvl="2" eaLnBrk="1" hangingPunct="1">
              <a:spcBef>
                <a:spcPts val="300"/>
              </a:spcBef>
              <a:spcAft>
                <a:spcPts val="400"/>
              </a:spcAft>
              <a:buClr>
                <a:srgbClr val="0070C0"/>
              </a:buClr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Raises level of morality of both</a:t>
            </a:r>
          </a:p>
          <a:p>
            <a:pPr marL="285750" lvl="2" eaLnBrk="1" hangingPunct="1">
              <a:spcBef>
                <a:spcPts val="1200"/>
              </a:spcBef>
              <a:spcAft>
                <a:spcPts val="300"/>
              </a:spcAft>
              <a:buClr>
                <a:srgbClr val="0070C0"/>
              </a:buClr>
              <a:buSzPct val="110000"/>
              <a:buFont typeface="Wingdings 2" pitchFamily="18" charset="2"/>
              <a:buChar char="÷"/>
              <a:defRPr/>
            </a:pP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Leader’s Role</a:t>
            </a:r>
          </a:p>
          <a:p>
            <a:pPr marL="742950" lvl="3" eaLnBrk="1" hangingPunct="1">
              <a:spcBef>
                <a:spcPts val="1200"/>
              </a:spcBef>
              <a:spcAft>
                <a:spcPts val="300"/>
              </a:spcAft>
              <a:buClr>
                <a:srgbClr val="0070C0"/>
              </a:buClr>
              <a:buSzPct val="90000"/>
              <a:buFont typeface="Wingdings 2" pitchFamily="18" charset="2"/>
              <a:buChar char="®"/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Assist followers in assessing their values &amp; needs</a:t>
            </a:r>
          </a:p>
          <a:p>
            <a:pPr marL="742950" lvl="3" eaLnBrk="1" hangingPunct="1">
              <a:spcBef>
                <a:spcPts val="1200"/>
              </a:spcBef>
              <a:spcAft>
                <a:spcPts val="300"/>
              </a:spcAft>
              <a:buClr>
                <a:srgbClr val="0070C0"/>
              </a:buClr>
              <a:buSzPct val="90000"/>
              <a:buFont typeface="Wingdings 2" pitchFamily="18" charset="2"/>
              <a:buChar char="®"/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Help followers to rise to a higher level of functioning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  <a:defRPr/>
            </a:pPr>
            <a:endParaRPr lang="en-US" sz="2400" dirty="0" smtClean="0">
              <a:solidFill>
                <a:srgbClr val="333399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4872" y="1748135"/>
            <a:ext cx="31727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b="1" dirty="0" err="1" smtClean="0">
                <a:solidFill>
                  <a:srgbClr val="0070C0"/>
                </a:solidFill>
                <a:latin typeface="Arial Rounded MT Bold" pitchFamily="34" charset="0"/>
              </a:rPr>
              <a:t>Burns’s</a:t>
            </a:r>
            <a:r>
              <a:rPr lang="en-US" b="1" dirty="0" smtClean="0">
                <a:solidFill>
                  <a:srgbClr val="0070C0"/>
                </a:solidFill>
                <a:latin typeface="Arial Rounded MT Bold" pitchFamily="34" charset="0"/>
              </a:rPr>
              <a:t> Perspective</a:t>
            </a:r>
            <a:endParaRPr lang="en-US" b="1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8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85800"/>
          </a:xfrm>
        </p:spPr>
        <p:txBody>
          <a:bodyPr/>
          <a:lstStyle/>
          <a:p>
            <a:pPr algn="ctr"/>
            <a:r>
              <a:rPr lang="en-US" sz="3200" b="1" dirty="0" smtClean="0">
                <a:latin typeface="+mj-lt"/>
              </a:rPr>
              <a:t>The Dark Side of Leadership</a:t>
            </a:r>
            <a:endParaRPr lang="en-US" sz="3200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657600"/>
          </a:xfrm>
        </p:spPr>
        <p:txBody>
          <a:bodyPr/>
          <a:lstStyle/>
          <a:p>
            <a:pPr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Pseudotransformational leadership</a:t>
            </a:r>
          </a:p>
          <a:p>
            <a:pPr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Characterized by destructive behaviors, such as violating basic human rights (</a:t>
            </a:r>
            <a:r>
              <a:rPr lang="en-US" sz="2400" dirty="0" err="1" smtClean="0">
                <a:latin typeface="+mn-lt"/>
              </a:rPr>
              <a:t>Lipman-Blumen</a:t>
            </a:r>
            <a:r>
              <a:rPr lang="en-US" sz="2400" dirty="0" smtClean="0">
                <a:latin typeface="+mn-lt"/>
              </a:rPr>
              <a:t>, 2005)</a:t>
            </a:r>
          </a:p>
          <a:p>
            <a:pPr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Characterized by personal characteristics, such as lack of integrity, insatiable ambition, arrogance (</a:t>
            </a:r>
            <a:r>
              <a:rPr lang="en-US" sz="2400" dirty="0" err="1" smtClean="0">
                <a:latin typeface="+mn-lt"/>
              </a:rPr>
              <a:t>Lipman-Blumen</a:t>
            </a:r>
            <a:r>
              <a:rPr lang="en-US" sz="2400" dirty="0" smtClean="0">
                <a:latin typeface="+mn-lt"/>
              </a:rPr>
              <a:t>)</a:t>
            </a:r>
          </a:p>
          <a:p>
            <a:pPr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Associated with workplace outcomes such as negative attitudes in followers toward jobs and organization as a whole (</a:t>
            </a:r>
            <a:r>
              <a:rPr lang="en-US" sz="2400" dirty="0" err="1" smtClean="0">
                <a:latin typeface="+mn-lt"/>
              </a:rPr>
              <a:t>Schyns</a:t>
            </a:r>
            <a:r>
              <a:rPr lang="en-US" sz="2400" dirty="0" smtClean="0">
                <a:latin typeface="+mn-lt"/>
              </a:rPr>
              <a:t> and Schilling, 2013)</a:t>
            </a:r>
            <a:endParaRPr lang="en-US" sz="2400" dirty="0">
              <a:latin typeface="+mn-lt"/>
            </a:endParaRPr>
          </a:p>
        </p:txBody>
      </p:sp>
      <p:sp>
        <p:nvSpPr>
          <p:cNvPr id="6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513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1066800"/>
            <a:ext cx="6400800" cy="525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44489"/>
            <a:ext cx="31146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304800" y="6400800"/>
            <a:ext cx="8686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SOURCE: Padilla, A., Hogan, R., &amp; Kaiser, R. B. (2007). The toxic triangle: Destructive leaders, susceptible followers, and conducive environments. </a:t>
            </a:r>
            <a:r>
              <a:rPr lang="en-US" sz="1100" i="1" dirty="0"/>
              <a:t>The Leadership Quarterly, 18, </a:t>
            </a:r>
            <a:r>
              <a:rPr lang="en-US" sz="1100" dirty="0"/>
              <a:t>180. </a:t>
            </a:r>
          </a:p>
        </p:txBody>
      </p:sp>
    </p:spTree>
    <p:extLst>
      <p:ext uri="{BB962C8B-B14F-4D97-AF65-F5344CB8AC3E}">
        <p14:creationId xmlns:p14="http://schemas.microsoft.com/office/powerpoint/2010/main" val="1411262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8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914400"/>
            <a:ext cx="8458200" cy="6858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latin typeface="+mj-lt"/>
              </a:rPr>
              <a:t>Overview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1752600"/>
            <a:ext cx="6019800" cy="4267200"/>
          </a:xfrm>
        </p:spPr>
        <p:txBody>
          <a:bodyPr/>
          <a:lstStyle/>
          <a:p>
            <a:pPr algn="l" eaLnBrk="1" hangingPunct="1">
              <a:spcBef>
                <a:spcPts val="1200"/>
              </a:spcBef>
              <a:spcAft>
                <a:spcPts val="1200"/>
              </a:spcAft>
              <a:buClr>
                <a:srgbClr val="0070C0"/>
              </a:buClr>
              <a:buFont typeface="Wingdings 2" pitchFamily="18" charset="2"/>
              <a:buChar char="÷"/>
              <a:defRPr/>
            </a:pPr>
            <a:r>
              <a:rPr lang="en-US" sz="2400" dirty="0" smtClean="0">
                <a:latin typeface="+mn-lt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Leadership Ethics Perspective</a:t>
            </a:r>
          </a:p>
          <a:p>
            <a:pPr algn="l" eaLnBrk="1" hangingPunct="1">
              <a:spcBef>
                <a:spcPts val="1200"/>
              </a:spcBef>
              <a:spcAft>
                <a:spcPts val="1200"/>
              </a:spcAft>
              <a:buClr>
                <a:srgbClr val="0070C0"/>
              </a:buClr>
              <a:buFont typeface="Wingdings 2" pitchFamily="18" charset="2"/>
              <a:buChar char="÷"/>
              <a:defRPr/>
            </a:pP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 Practical Ethical Theory</a:t>
            </a:r>
          </a:p>
          <a:p>
            <a:pPr algn="l" eaLnBrk="1" hangingPunct="1">
              <a:spcBef>
                <a:spcPts val="1200"/>
              </a:spcBef>
              <a:spcAft>
                <a:spcPts val="1200"/>
              </a:spcAft>
              <a:buClr>
                <a:srgbClr val="0070C0"/>
              </a:buClr>
              <a:buFont typeface="Wingdings 2" pitchFamily="18" charset="2"/>
              <a:buChar char="÷"/>
              <a:defRPr/>
            </a:pP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 Ethical Theories</a:t>
            </a:r>
          </a:p>
          <a:p>
            <a:pPr algn="l" eaLnBrk="1" hangingPunct="1">
              <a:spcBef>
                <a:spcPts val="1200"/>
              </a:spcBef>
              <a:spcAft>
                <a:spcPts val="1200"/>
              </a:spcAft>
              <a:buClr>
                <a:srgbClr val="0070C0"/>
              </a:buClr>
              <a:buFont typeface="Wingdings 2" pitchFamily="18" charset="2"/>
              <a:buChar char="÷"/>
              <a:defRPr/>
            </a:pP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 Principles of Ethical Leadership</a:t>
            </a:r>
          </a:p>
          <a:p>
            <a:pPr algn="l" eaLnBrk="1" hangingPunct="1">
              <a:spcBef>
                <a:spcPts val="1200"/>
              </a:spcBef>
              <a:spcAft>
                <a:spcPts val="1200"/>
              </a:spcAft>
              <a:buClr>
                <a:srgbClr val="0070C0"/>
              </a:buClr>
              <a:buFont typeface="Wingdings 2" pitchFamily="18" charset="2"/>
              <a:buChar char="÷"/>
              <a:defRPr/>
            </a:pP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 Diverse Ethical Perspectives</a:t>
            </a:r>
          </a:p>
          <a:p>
            <a:pPr marL="404813" indent="-404813" algn="l" eaLnBrk="1" hangingPunct="1">
              <a:spcBef>
                <a:spcPts val="1200"/>
              </a:spcBef>
              <a:spcAft>
                <a:spcPts val="1200"/>
              </a:spcAft>
              <a:buClr>
                <a:srgbClr val="0070C0"/>
              </a:buClr>
              <a:buFont typeface="Wingdings 2" pitchFamily="18" charset="2"/>
              <a:buChar char="÷"/>
              <a:defRPr/>
            </a:pP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How Does the Leadership Ethical    Perspective Work?</a:t>
            </a:r>
          </a:p>
        </p:txBody>
      </p:sp>
      <p:sp>
        <p:nvSpPr>
          <p:cNvPr id="7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85800"/>
          </a:xfrm>
        </p:spPr>
        <p:txBody>
          <a:bodyPr/>
          <a:lstStyle/>
          <a:p>
            <a:pPr algn="ctr"/>
            <a:r>
              <a:rPr lang="en-US" sz="3200" b="1" dirty="0" smtClean="0">
                <a:latin typeface="+mj-lt"/>
              </a:rPr>
              <a:t>The Toxic Triangle</a:t>
            </a:r>
            <a:endParaRPr lang="en-US" sz="3200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276600"/>
          </a:xfrm>
        </p:spPr>
        <p:txBody>
          <a:bodyPr/>
          <a:lstStyle/>
          <a:p>
            <a:pPr>
              <a:buClr>
                <a:srgbClr val="0070C0"/>
              </a:buClr>
              <a:buSzPct val="110000"/>
            </a:pPr>
            <a:r>
              <a:rPr lang="en-US" sz="2800" b="1" dirty="0" smtClean="0">
                <a:latin typeface="+mn-lt"/>
              </a:rPr>
              <a:t>Destructive Leaders</a:t>
            </a:r>
          </a:p>
          <a:p>
            <a:pPr marL="400050" lvl="1" indent="0">
              <a:buClr>
                <a:srgbClr val="0070C0"/>
              </a:buClr>
            </a:pPr>
            <a:r>
              <a:rPr lang="en-US" sz="2400" dirty="0" smtClean="0">
                <a:solidFill>
                  <a:schemeClr val="tx1"/>
                </a:solidFill>
              </a:rPr>
              <a:t>Charismatic, narcissistic, self-absorbed</a:t>
            </a:r>
          </a:p>
          <a:p>
            <a:pPr>
              <a:buClr>
                <a:srgbClr val="0070C0"/>
              </a:buClr>
              <a:buSzPct val="110000"/>
            </a:pPr>
            <a:r>
              <a:rPr lang="en-US" sz="2800" b="1" dirty="0" smtClean="0">
                <a:latin typeface="+mn-lt"/>
              </a:rPr>
              <a:t>Susceptible Followers</a:t>
            </a:r>
          </a:p>
          <a:p>
            <a:pPr marL="400050" lvl="1" indent="0">
              <a:buClr>
                <a:srgbClr val="0070C0"/>
              </a:buClr>
            </a:pPr>
            <a:r>
              <a:rPr lang="en-US" sz="2400" dirty="0" smtClean="0">
                <a:solidFill>
                  <a:schemeClr val="tx1"/>
                </a:solidFill>
              </a:rPr>
              <a:t>Conformers and colluders</a:t>
            </a:r>
          </a:p>
          <a:p>
            <a:pPr>
              <a:buClr>
                <a:srgbClr val="0070C0"/>
              </a:buClr>
              <a:buSzPct val="110000"/>
            </a:pPr>
            <a:r>
              <a:rPr lang="en-US" sz="2800" b="1" dirty="0" smtClean="0">
                <a:latin typeface="+mn-lt"/>
              </a:rPr>
              <a:t>Conducive Environments</a:t>
            </a:r>
          </a:p>
          <a:p>
            <a:pPr marL="400050" lvl="1" indent="0">
              <a:buClr>
                <a:srgbClr val="0070C0"/>
              </a:buClr>
            </a:pPr>
            <a:r>
              <a:rPr lang="en-US" sz="2400" dirty="0" smtClean="0">
                <a:solidFill>
                  <a:schemeClr val="tx1"/>
                </a:solidFill>
              </a:rPr>
              <a:t>Unstable environments may grant leader more authority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044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051"/>
          <p:cNvSpPr txBox="1">
            <a:spLocks noChangeArrowheads="1"/>
          </p:cNvSpPr>
          <p:nvPr/>
        </p:nvSpPr>
        <p:spPr bwMode="auto">
          <a:xfrm>
            <a:off x="533400" y="1905000"/>
            <a:ext cx="1981200" cy="3859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Clr>
                <a:srgbClr val="0070C0"/>
              </a:buClr>
              <a:buFont typeface="Wingdings 2" pitchFamily="18" charset="2"/>
              <a:buChar char="÷"/>
            </a:pPr>
            <a:r>
              <a:rPr lang="en-US" sz="1800" dirty="0">
                <a:latin typeface="Arial" charset="0"/>
              </a:rPr>
              <a:t>The process  of influence</a:t>
            </a:r>
          </a:p>
          <a:p>
            <a:pPr eaLnBrk="0" hangingPunct="0">
              <a:spcAft>
                <a:spcPct val="20000"/>
              </a:spcAft>
              <a:buClr>
                <a:srgbClr val="0070C0"/>
              </a:buClr>
              <a:buFont typeface="Wingdings 2" pitchFamily="18" charset="2"/>
              <a:buChar char="÷"/>
            </a:pPr>
            <a:endParaRPr lang="en-US" sz="1800" dirty="0">
              <a:latin typeface="Arial" charset="0"/>
            </a:endParaRPr>
          </a:p>
          <a:p>
            <a:pPr eaLnBrk="0" hangingPunct="0">
              <a:spcAft>
                <a:spcPct val="20000"/>
              </a:spcAft>
              <a:buClr>
                <a:srgbClr val="0070C0"/>
              </a:buClr>
              <a:buFont typeface="Wingdings 2" pitchFamily="18" charset="2"/>
              <a:buChar char="÷"/>
            </a:pPr>
            <a:r>
              <a:rPr lang="en-US" sz="1800" dirty="0">
                <a:latin typeface="Arial" charset="0"/>
              </a:rPr>
              <a:t>The need to engage followers to accomplish mutual goals </a:t>
            </a:r>
          </a:p>
          <a:p>
            <a:pPr eaLnBrk="0" hangingPunct="0">
              <a:spcAft>
                <a:spcPct val="20000"/>
              </a:spcAft>
              <a:buClr>
                <a:srgbClr val="0070C0"/>
              </a:buClr>
              <a:buFont typeface="Wingdings 2" pitchFamily="18" charset="2"/>
              <a:buChar char="÷"/>
            </a:pPr>
            <a:endParaRPr lang="en-US" sz="1800" dirty="0">
              <a:latin typeface="Arial" charset="0"/>
            </a:endParaRPr>
          </a:p>
          <a:p>
            <a:pPr eaLnBrk="0" hangingPunct="0">
              <a:spcAft>
                <a:spcPct val="20000"/>
              </a:spcAft>
              <a:buClr>
                <a:srgbClr val="0070C0"/>
              </a:buClr>
              <a:buFont typeface="Wingdings 2" pitchFamily="18" charset="2"/>
              <a:buChar char="÷"/>
            </a:pPr>
            <a:r>
              <a:rPr lang="en-US" sz="1800" dirty="0">
                <a:latin typeface="Arial" charset="0"/>
              </a:rPr>
              <a:t>The impact leaders have  on establishing the organization’s values</a:t>
            </a:r>
          </a:p>
        </p:txBody>
      </p:sp>
      <p:sp>
        <p:nvSpPr>
          <p:cNvPr id="24582" name="TextBox 12"/>
          <p:cNvSpPr txBox="1">
            <a:spLocks noChangeArrowheads="1"/>
          </p:cNvSpPr>
          <p:nvPr/>
        </p:nvSpPr>
        <p:spPr bwMode="auto">
          <a:xfrm>
            <a:off x="685800" y="998537"/>
            <a:ext cx="6858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 dirty="0">
                <a:solidFill>
                  <a:srgbClr val="0070C0"/>
                </a:solidFill>
                <a:latin typeface="+mn-lt"/>
              </a:rPr>
              <a:t>Ethics</a:t>
            </a:r>
            <a:r>
              <a:rPr lang="en-US" dirty="0">
                <a:latin typeface="+mn-lt"/>
              </a:rPr>
              <a:t> - </a:t>
            </a:r>
            <a:r>
              <a:rPr lang="en-US" b="1" dirty="0">
                <a:latin typeface="+mn-lt"/>
              </a:rPr>
              <a:t>is central to leadership because </a:t>
            </a:r>
            <a:r>
              <a:rPr lang="en-US" b="1" dirty="0" smtClean="0">
                <a:latin typeface="+mn-lt"/>
              </a:rPr>
              <a:t>of</a:t>
            </a:r>
            <a:endParaRPr lang="en-US" b="1" dirty="0">
              <a:latin typeface="+mn-lt"/>
            </a:endParaRP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1880464"/>
            <a:ext cx="6281737" cy="406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990600"/>
            <a:ext cx="8153400" cy="457200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Principles of Ethical Leadership</a:t>
            </a:r>
          </a:p>
        </p:txBody>
      </p:sp>
      <p:sp>
        <p:nvSpPr>
          <p:cNvPr id="25603" name="Rectangle 4"/>
          <p:cNvSpPr>
            <a:spLocks noGrp="1" noChangeArrowheads="1"/>
          </p:cNvSpPr>
          <p:nvPr>
            <p:ph idx="1"/>
          </p:nvPr>
        </p:nvSpPr>
        <p:spPr>
          <a:xfrm>
            <a:off x="3962400" y="2743200"/>
            <a:ext cx="5105400" cy="3124200"/>
          </a:xfrm>
        </p:spPr>
        <p:txBody>
          <a:bodyPr/>
          <a:lstStyle/>
          <a:p>
            <a:pPr marL="227013" indent="-169863" eaLnBrk="1" hangingPunct="1">
              <a:spcBef>
                <a:spcPts val="600"/>
              </a:spcBef>
              <a:spcAft>
                <a:spcPts val="600"/>
              </a:spcAft>
              <a:buFont typeface="Wingdings 2" pitchFamily="18" charset="2"/>
              <a:buNone/>
            </a:pPr>
            <a:r>
              <a:rPr lang="en-US" sz="2400" b="1" i="1" dirty="0" smtClean="0">
                <a:latin typeface="+mn-lt"/>
                <a:ea typeface="Calibri" pitchFamily="34" charset="0"/>
                <a:cs typeface="Calibri" pitchFamily="34" charset="0"/>
              </a:rPr>
              <a:t>	Leader shall:</a:t>
            </a:r>
          </a:p>
          <a:p>
            <a:pPr marL="227013" lvl="1" indent="-169863" eaLnBrk="1" hangingPunct="1"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</a:pPr>
            <a:r>
              <a:rPr lang="en-US" sz="2000" dirty="0" smtClean="0">
                <a:solidFill>
                  <a:schemeClr val="tx1"/>
                </a:solidFill>
                <a:ea typeface="Calibri" pitchFamily="34" charset="0"/>
                <a:cs typeface="Calibri" pitchFamily="34" charset="0"/>
              </a:rPr>
              <a:t>Treat other people’s values and decisions with respect</a:t>
            </a:r>
          </a:p>
          <a:p>
            <a:pPr marL="227013" lvl="1" indent="-169863" eaLnBrk="1" hangingPunct="1"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</a:pPr>
            <a:r>
              <a:rPr lang="en-US" sz="2000" dirty="0" smtClean="0">
                <a:solidFill>
                  <a:schemeClr val="tx1"/>
                </a:solidFill>
                <a:ea typeface="Calibri" pitchFamily="34" charset="0"/>
                <a:cs typeface="Calibri" pitchFamily="34" charset="0"/>
              </a:rPr>
              <a:t>Allow others to be themselves with creative wants and desires</a:t>
            </a:r>
          </a:p>
          <a:p>
            <a:pPr marL="227013" lvl="1" indent="-169863" eaLnBrk="1" hangingPunct="1"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</a:pPr>
            <a:r>
              <a:rPr lang="en-US" sz="2000" dirty="0" smtClean="0">
                <a:solidFill>
                  <a:schemeClr val="tx1"/>
                </a:solidFill>
                <a:ea typeface="Calibri" pitchFamily="34" charset="0"/>
                <a:cs typeface="Calibri" pitchFamily="34" charset="0"/>
              </a:rPr>
              <a:t>Approach others with a sense of unconditional worth and value individual differences</a:t>
            </a:r>
          </a:p>
        </p:txBody>
      </p:sp>
      <p:sp>
        <p:nvSpPr>
          <p:cNvPr id="24580" name="Oval 3"/>
          <p:cNvSpPr>
            <a:spLocks noChangeArrowheads="1"/>
          </p:cNvSpPr>
          <p:nvPr/>
        </p:nvSpPr>
        <p:spPr bwMode="auto">
          <a:xfrm>
            <a:off x="1143000" y="2489061"/>
            <a:ext cx="2286000" cy="1168539"/>
          </a:xfrm>
          <a:prstGeom prst="ellipse">
            <a:avLst/>
          </a:prstGeom>
          <a:solidFill>
            <a:srgbClr val="0070C0">
              <a:alpha val="54000"/>
            </a:srgbClr>
          </a:solidFill>
          <a:ln>
            <a:noFill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b="1" dirty="0"/>
              <a:t>Respects</a:t>
            </a:r>
          </a:p>
          <a:p>
            <a:pPr algn="ctr" eaLnBrk="0" hangingPunct="0">
              <a:defRPr/>
            </a:pPr>
            <a:r>
              <a:rPr lang="en-US" b="1" dirty="0"/>
              <a:t>Others</a:t>
            </a:r>
          </a:p>
        </p:txBody>
      </p:sp>
      <p:sp>
        <p:nvSpPr>
          <p:cNvPr id="24581" name="Rectangle 6"/>
          <p:cNvSpPr>
            <a:spLocks noChangeArrowheads="1"/>
          </p:cNvSpPr>
          <p:nvPr/>
        </p:nvSpPr>
        <p:spPr bwMode="auto">
          <a:xfrm>
            <a:off x="533400" y="3824609"/>
            <a:ext cx="3505200" cy="227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1913" lvl="1"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b="1" i="1" dirty="0">
                <a:latin typeface="+mn-lt"/>
                <a:cs typeface="Calibri" pitchFamily="34" charset="0"/>
              </a:rPr>
              <a:t>Leader behaviors:</a:t>
            </a:r>
          </a:p>
          <a:p>
            <a:pPr marL="177800" lvl="1" indent="-120650" eaLnBrk="0" hangingPunct="0">
              <a:lnSpc>
                <a:spcPct val="90000"/>
              </a:lnSpc>
              <a:spcBef>
                <a:spcPct val="50000"/>
              </a:spcBef>
              <a:buClr>
                <a:srgbClr val="0070C0"/>
              </a:buClr>
              <a:buFont typeface="Wingdings 2" pitchFamily="18" charset="2"/>
              <a:buChar char="®"/>
              <a:defRPr/>
            </a:pPr>
            <a:r>
              <a:rPr lang="en-US" sz="2000" dirty="0" smtClean="0">
                <a:latin typeface="+mn-lt"/>
                <a:cs typeface="Calibri" pitchFamily="34" charset="0"/>
              </a:rPr>
              <a:t>Listens </a:t>
            </a:r>
            <a:r>
              <a:rPr lang="en-US" sz="2000" dirty="0">
                <a:latin typeface="+mn-lt"/>
                <a:cs typeface="Calibri" pitchFamily="34" charset="0"/>
              </a:rPr>
              <a:t>closely to subordinates</a:t>
            </a:r>
          </a:p>
          <a:p>
            <a:pPr marL="61913" lvl="1" eaLnBrk="0" hangingPunct="0">
              <a:lnSpc>
                <a:spcPct val="90000"/>
              </a:lnSpc>
              <a:spcBef>
                <a:spcPct val="50000"/>
              </a:spcBef>
              <a:buClr>
                <a:srgbClr val="0070C0"/>
              </a:buClr>
              <a:buFont typeface="Wingdings 2" pitchFamily="18" charset="2"/>
              <a:buChar char="®"/>
              <a:defRPr/>
            </a:pPr>
            <a:r>
              <a:rPr lang="en-US" sz="2000" dirty="0" smtClean="0">
                <a:latin typeface="+mn-lt"/>
                <a:cs typeface="Calibri" pitchFamily="34" charset="0"/>
              </a:rPr>
              <a:t>Is </a:t>
            </a:r>
            <a:r>
              <a:rPr lang="en-US" sz="2000" dirty="0">
                <a:latin typeface="+mn-lt"/>
                <a:cs typeface="Calibri" pitchFamily="34" charset="0"/>
              </a:rPr>
              <a:t>empathic</a:t>
            </a:r>
          </a:p>
          <a:p>
            <a:pPr marL="173038" lvl="1" indent="-111125" eaLnBrk="0" hangingPunct="0">
              <a:lnSpc>
                <a:spcPct val="90000"/>
              </a:lnSpc>
              <a:spcBef>
                <a:spcPct val="50000"/>
              </a:spcBef>
              <a:buClr>
                <a:srgbClr val="0070C0"/>
              </a:buClr>
              <a:buFont typeface="Wingdings 2" pitchFamily="18" charset="2"/>
              <a:buChar char="®"/>
              <a:defRPr/>
            </a:pPr>
            <a:r>
              <a:rPr lang="en-US" sz="2000" dirty="0" smtClean="0">
                <a:latin typeface="+mn-lt"/>
                <a:cs typeface="Calibri" pitchFamily="34" charset="0"/>
              </a:rPr>
              <a:t>Is </a:t>
            </a:r>
            <a:r>
              <a:rPr lang="en-US" sz="2000" dirty="0">
                <a:latin typeface="+mn-lt"/>
                <a:cs typeface="Calibri" pitchFamily="34" charset="0"/>
              </a:rPr>
              <a:t>tolerant of opposing viewpoints</a:t>
            </a:r>
          </a:p>
        </p:txBody>
      </p:sp>
      <p:sp>
        <p:nvSpPr>
          <p:cNvPr id="25608" name="Rectangle 7"/>
          <p:cNvSpPr>
            <a:spLocks noChangeArrowheads="1"/>
          </p:cNvSpPr>
          <p:nvPr/>
        </p:nvSpPr>
        <p:spPr bwMode="auto">
          <a:xfrm>
            <a:off x="228600" y="1654314"/>
            <a:ext cx="8686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altLang="zh-TW" sz="2000" b="1" i="1" dirty="0">
                <a:latin typeface="Arial" charset="0"/>
                <a:ea typeface="PMingLiU" pitchFamily="18" charset="-120"/>
              </a:rPr>
              <a:t>Treating others as ends (their own goals) </a:t>
            </a:r>
            <a:r>
              <a:rPr kumimoji="1" lang="en-US" altLang="zh-TW" sz="2000" b="1" i="1" dirty="0" smtClean="0">
                <a:latin typeface="Arial" charset="0"/>
                <a:ea typeface="PMingLiU" pitchFamily="18" charset="-120"/>
              </a:rPr>
              <a:t>rather </a:t>
            </a:r>
            <a:r>
              <a:rPr kumimoji="1" lang="en-US" altLang="zh-TW" sz="2000" b="1" i="1" dirty="0">
                <a:latin typeface="Arial" charset="0"/>
                <a:ea typeface="PMingLiU" pitchFamily="18" charset="-120"/>
              </a:rPr>
              <a:t>than as means (to leaders’ personal goals)</a:t>
            </a:r>
          </a:p>
        </p:txBody>
      </p:sp>
      <p:sp>
        <p:nvSpPr>
          <p:cNvPr id="9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914400"/>
            <a:ext cx="8534400" cy="533400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Principles of Ethical Leadership</a:t>
            </a:r>
          </a:p>
        </p:txBody>
      </p:sp>
      <p:sp>
        <p:nvSpPr>
          <p:cNvPr id="26627" name="Rectangle 4"/>
          <p:cNvSpPr>
            <a:spLocks noGrp="1" noChangeArrowheads="1"/>
          </p:cNvSpPr>
          <p:nvPr>
            <p:ph idx="1"/>
          </p:nvPr>
        </p:nvSpPr>
        <p:spPr>
          <a:xfrm>
            <a:off x="3581400" y="2362200"/>
            <a:ext cx="5410200" cy="39624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sz="2400" b="1" dirty="0" smtClean="0">
                <a:solidFill>
                  <a:schemeClr val="tx1"/>
                </a:solidFill>
                <a:ea typeface="Calibri" pitchFamily="34" charset="0"/>
                <a:cs typeface="Calibri" pitchFamily="34" charset="0"/>
              </a:rPr>
              <a:t>Leaders have</a:t>
            </a:r>
          </a:p>
          <a:p>
            <a:pPr lvl="1" eaLnBrk="1" hangingPunct="1">
              <a:lnSpc>
                <a:spcPct val="90000"/>
              </a:lnSpc>
              <a:buClr>
                <a:srgbClr val="0070C0"/>
              </a:buClr>
            </a:pP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 duty to help others pursue their own legitimate interests and goals</a:t>
            </a:r>
          </a:p>
          <a:p>
            <a:pPr lvl="1" eaLnBrk="1" hangingPunct="1">
              <a:lnSpc>
                <a:spcPct val="90000"/>
              </a:lnSpc>
              <a:buClr>
                <a:srgbClr val="0070C0"/>
              </a:buClr>
            </a:pP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To be stewards of the organization’s vision; in serving others they: </a:t>
            </a:r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clarify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nurture, 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and </a:t>
            </a:r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integrate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the vision </a:t>
            </a:r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with</a:t>
            </a:r>
            <a:r>
              <a:rPr lang="en-US" sz="2400" b="1" i="1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,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not for, organization members</a:t>
            </a:r>
          </a:p>
          <a:p>
            <a:pPr lvl="1" eaLnBrk="1" hangingPunct="1">
              <a:lnSpc>
                <a:spcPct val="90000"/>
              </a:lnSpc>
              <a:buClr>
                <a:srgbClr val="0070C0"/>
              </a:buClr>
            </a:pP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An ethical responsibility to make decisions that are beneficial to their followers’ welfare</a:t>
            </a:r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457200" y="1639669"/>
            <a:ext cx="8153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buClr>
                <a:schemeClr val="accent2"/>
              </a:buClr>
            </a:pPr>
            <a:r>
              <a:rPr kumimoji="1" lang="en-US" altLang="zh-TW" sz="2000" b="1" i="1" dirty="0" smtClean="0">
                <a:latin typeface="+mn-lt"/>
                <a:ea typeface="PMingLiU" pitchFamily="18" charset="-120"/>
                <a:cs typeface="Calibri" pitchFamily="34" charset="0"/>
              </a:rPr>
              <a:t>Follower centered </a:t>
            </a:r>
            <a:r>
              <a:rPr kumimoji="1" lang="en-US" altLang="zh-TW" sz="2000" b="1" i="1" dirty="0">
                <a:latin typeface="+mn-lt"/>
                <a:ea typeface="PMingLiU" pitchFamily="18" charset="-120"/>
                <a:cs typeface="Calibri" pitchFamily="34" charset="0"/>
              </a:rPr>
              <a:t>- Based on the altruistic principle of placing followers foremost in the leader’s plans </a:t>
            </a:r>
          </a:p>
        </p:txBody>
      </p:sp>
      <p:sp>
        <p:nvSpPr>
          <p:cNvPr id="25605" name="Rectangle 6"/>
          <p:cNvSpPr>
            <a:spLocks noChangeArrowheads="1"/>
          </p:cNvSpPr>
          <p:nvPr/>
        </p:nvSpPr>
        <p:spPr bwMode="auto">
          <a:xfrm>
            <a:off x="457200" y="3824609"/>
            <a:ext cx="3200400" cy="227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42950" lvl="1" indent="-285750">
              <a:lnSpc>
                <a:spcPct val="90000"/>
              </a:lnSpc>
              <a:spcBef>
                <a:spcPts val="0"/>
              </a:spcBef>
              <a:buClr>
                <a:srgbClr val="006000"/>
              </a:buClr>
              <a:buSzPct val="90000"/>
              <a:defRPr/>
            </a:pPr>
            <a:r>
              <a:rPr lang="en-US" b="1" dirty="0">
                <a:latin typeface="+mn-lt"/>
                <a:cs typeface="Calibri" pitchFamily="34" charset="0"/>
              </a:rPr>
              <a:t>Leader behaviors</a:t>
            </a:r>
          </a:p>
          <a:p>
            <a:pPr marL="4763" lvl="1" eaLnBrk="0" hangingPunct="0">
              <a:spcBef>
                <a:spcPts val="0"/>
              </a:spcBef>
              <a:buClr>
                <a:srgbClr val="0070C0"/>
              </a:buClr>
              <a:buFont typeface="Wingdings 2" pitchFamily="18" charset="2"/>
              <a:buChar char="®"/>
              <a:defRPr/>
            </a:pPr>
            <a:r>
              <a:rPr lang="en-US" sz="2000" dirty="0">
                <a:latin typeface="+mn-lt"/>
                <a:cs typeface="Calibri" pitchFamily="34" charset="0"/>
              </a:rPr>
              <a:t> Mentoring behaviors</a:t>
            </a:r>
          </a:p>
          <a:p>
            <a:pPr marL="288925" lvl="1" indent="-284163" eaLnBrk="0" hangingPunct="0">
              <a:spcBef>
                <a:spcPts val="0"/>
              </a:spcBef>
              <a:buClr>
                <a:srgbClr val="0070C0"/>
              </a:buClr>
              <a:buFont typeface="Wingdings 2" pitchFamily="18" charset="2"/>
              <a:buChar char="®"/>
              <a:defRPr/>
            </a:pPr>
            <a:r>
              <a:rPr lang="en-US" sz="2000" dirty="0">
                <a:latin typeface="+mn-lt"/>
                <a:cs typeface="Calibri" pitchFamily="34" charset="0"/>
              </a:rPr>
              <a:t>Empowerment behaviors</a:t>
            </a:r>
          </a:p>
          <a:p>
            <a:pPr marL="288925" lvl="1" indent="-284163" eaLnBrk="0" hangingPunct="0">
              <a:spcBef>
                <a:spcPts val="0"/>
              </a:spcBef>
              <a:buClr>
                <a:srgbClr val="0070C0"/>
              </a:buClr>
              <a:buFont typeface="Wingdings 2" pitchFamily="18" charset="2"/>
              <a:buChar char="®"/>
              <a:defRPr/>
            </a:pPr>
            <a:r>
              <a:rPr lang="en-US" sz="2000" dirty="0" smtClean="0">
                <a:latin typeface="+mn-lt"/>
                <a:cs typeface="Calibri" pitchFamily="34" charset="0"/>
              </a:rPr>
              <a:t>Team-building </a:t>
            </a:r>
            <a:r>
              <a:rPr lang="en-US" sz="2000" dirty="0">
                <a:latin typeface="+mn-lt"/>
                <a:cs typeface="Calibri" pitchFamily="34" charset="0"/>
              </a:rPr>
              <a:t>behaviors</a:t>
            </a:r>
          </a:p>
          <a:p>
            <a:pPr marL="4763" lvl="1" eaLnBrk="0" hangingPunct="0">
              <a:spcBef>
                <a:spcPts val="0"/>
              </a:spcBef>
              <a:buClr>
                <a:srgbClr val="0070C0"/>
              </a:buClr>
              <a:buFont typeface="Wingdings 2" pitchFamily="18" charset="2"/>
              <a:buChar char="®"/>
              <a:defRPr/>
            </a:pPr>
            <a:r>
              <a:rPr lang="en-US" sz="2000" dirty="0">
                <a:latin typeface="+mn-lt"/>
                <a:cs typeface="Calibri" pitchFamily="34" charset="0"/>
              </a:rPr>
              <a:t> Citizenship behaviors</a:t>
            </a:r>
          </a:p>
        </p:txBody>
      </p:sp>
      <p:sp>
        <p:nvSpPr>
          <p:cNvPr id="25606" name="Oval 8"/>
          <p:cNvSpPr>
            <a:spLocks noChangeArrowheads="1"/>
          </p:cNvSpPr>
          <p:nvPr/>
        </p:nvSpPr>
        <p:spPr bwMode="auto">
          <a:xfrm>
            <a:off x="914400" y="2565261"/>
            <a:ext cx="2286000" cy="1168539"/>
          </a:xfrm>
          <a:prstGeom prst="ellipse">
            <a:avLst/>
          </a:prstGeom>
          <a:solidFill>
            <a:srgbClr val="0070C0">
              <a:alpha val="54000"/>
            </a:srgbClr>
          </a:solidFill>
          <a:ln>
            <a:noFill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b="1" dirty="0"/>
              <a:t>Serves</a:t>
            </a:r>
          </a:p>
          <a:p>
            <a:pPr algn="ctr" eaLnBrk="0" hangingPunct="0">
              <a:defRPr/>
            </a:pPr>
            <a:r>
              <a:rPr lang="en-US" b="1" dirty="0"/>
              <a:t>Others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8153400" cy="381000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Principles of Ethical Leadership</a:t>
            </a:r>
          </a:p>
        </p:txBody>
      </p:sp>
      <p:sp>
        <p:nvSpPr>
          <p:cNvPr id="137220" name="Rectangle 4"/>
          <p:cNvSpPr>
            <a:spLocks noGrp="1" noChangeArrowheads="1"/>
          </p:cNvSpPr>
          <p:nvPr>
            <p:ph idx="1"/>
          </p:nvPr>
        </p:nvSpPr>
        <p:spPr>
          <a:xfrm>
            <a:off x="0" y="3124200"/>
            <a:ext cx="8686800" cy="30480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Clr>
                <a:srgbClr val="0070C0"/>
              </a:buClr>
              <a:buFont typeface="Wingdings 2" pitchFamily="18" charset="2"/>
              <a:buChar char="÷"/>
              <a:defRPr/>
            </a:pPr>
            <a:r>
              <a:rPr lang="en-US" sz="3200" b="1" dirty="0" smtClean="0">
                <a:solidFill>
                  <a:schemeClr val="tx1"/>
                </a:solidFill>
                <a:cs typeface="Calibri" pitchFamily="34" charset="0"/>
              </a:rPr>
              <a:t>Leaders shall: </a:t>
            </a:r>
          </a:p>
          <a:p>
            <a:pPr lvl="2" eaLnBrk="1" hangingPunct="1">
              <a:lnSpc>
                <a:spcPct val="90000"/>
              </a:lnSpc>
              <a:buClr>
                <a:srgbClr val="0070C0"/>
              </a:buClr>
              <a:buFont typeface="Wingdings 2" pitchFamily="18" charset="2"/>
              <a:buChar char="®"/>
              <a:defRPr/>
            </a:pPr>
            <a:r>
              <a:rPr lang="en-US" dirty="0" smtClean="0">
                <a:solidFill>
                  <a:schemeClr val="tx1"/>
                </a:solidFill>
                <a:cs typeface="Calibri" pitchFamily="34" charset="0"/>
              </a:rPr>
              <a:t>Adhere to principles of</a:t>
            </a:r>
            <a:r>
              <a:rPr lang="en-US" b="1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b="1" i="1" dirty="0" smtClean="0">
                <a:solidFill>
                  <a:schemeClr val="tx1"/>
                </a:solidFill>
                <a:cs typeface="Calibri" pitchFamily="34" charset="0"/>
              </a:rPr>
              <a:t>distributive justice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sz="700" b="1" i="1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cs typeface="Calibri" pitchFamily="34" charset="0"/>
            </a:endParaRPr>
          </a:p>
          <a:p>
            <a:pPr lvl="1" eaLnBrk="1" hangingPunct="1">
              <a:lnSpc>
                <a:spcPct val="90000"/>
              </a:lnSpc>
              <a:buClr>
                <a:srgbClr val="0070C0"/>
              </a:buClr>
              <a:buFont typeface="Wingdings 2" pitchFamily="18" charset="2"/>
              <a:buChar char="÷"/>
              <a:defRPr/>
            </a:pPr>
            <a:r>
              <a:rPr lang="en-US" sz="3200" b="1" dirty="0" smtClean="0">
                <a:solidFill>
                  <a:schemeClr val="tx1"/>
                </a:solidFill>
                <a:cs typeface="Calibri" pitchFamily="34" charset="0"/>
              </a:rPr>
              <a:t>Leader behaviors</a:t>
            </a:r>
          </a:p>
          <a:p>
            <a:pPr lvl="2" eaLnBrk="1" hangingPunct="1">
              <a:lnSpc>
                <a:spcPct val="90000"/>
              </a:lnSpc>
              <a:buClr>
                <a:srgbClr val="0070C0"/>
              </a:buClr>
              <a:buFont typeface="Wingdings 2" pitchFamily="18" charset="2"/>
              <a:buChar char="®"/>
              <a:defRPr/>
            </a:pPr>
            <a:r>
              <a:rPr lang="en-US" dirty="0" smtClean="0">
                <a:solidFill>
                  <a:schemeClr val="tx1"/>
                </a:solidFill>
                <a:cs typeface="Calibri" pitchFamily="34" charset="0"/>
              </a:rPr>
              <a:t>All subordinates are treated in an equal manner</a:t>
            </a:r>
          </a:p>
          <a:p>
            <a:pPr lvl="2" eaLnBrk="1" hangingPunct="1">
              <a:lnSpc>
                <a:spcPct val="90000"/>
              </a:lnSpc>
              <a:buClr>
                <a:srgbClr val="0070C0"/>
              </a:buClr>
              <a:buFont typeface="Wingdings 2" pitchFamily="18" charset="2"/>
              <a:buChar char="®"/>
              <a:defRPr/>
            </a:pPr>
            <a:r>
              <a:rPr lang="en-US" dirty="0" smtClean="0">
                <a:solidFill>
                  <a:schemeClr val="tx1"/>
                </a:solidFill>
                <a:cs typeface="Calibri" pitchFamily="34" charset="0"/>
              </a:rPr>
              <a:t>In special treatment/special consideration situations, grounds for differential treatment are clear, reasonable, and based on sound moral values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000" dirty="0" smtClean="0"/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762000" y="1715869"/>
            <a:ext cx="8229600" cy="64633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b="1" i="1" dirty="0">
                <a:latin typeface="Calibri" pitchFamily="34" charset="0"/>
                <a:cs typeface="Calibri" pitchFamily="34" charset="0"/>
              </a:rPr>
              <a:t>Ethical leaders are concerned with issues of fairness and justice; they place issues of fairness at the center of their decision making </a:t>
            </a:r>
            <a:endParaRPr lang="en-US" sz="2000" dirty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629" name="Oval 7"/>
          <p:cNvSpPr>
            <a:spLocks noChangeArrowheads="1"/>
          </p:cNvSpPr>
          <p:nvPr/>
        </p:nvSpPr>
        <p:spPr bwMode="auto">
          <a:xfrm>
            <a:off x="5638800" y="2412861"/>
            <a:ext cx="1905000" cy="1168539"/>
          </a:xfrm>
          <a:prstGeom prst="ellipse">
            <a:avLst/>
          </a:prstGeom>
          <a:solidFill>
            <a:srgbClr val="0070C0">
              <a:alpha val="54000"/>
            </a:srgbClr>
          </a:solidFill>
          <a:ln>
            <a:noFill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b="1" dirty="0"/>
              <a:t>Shows</a:t>
            </a:r>
          </a:p>
          <a:p>
            <a:pPr algn="ctr" eaLnBrk="0" hangingPunct="0">
              <a:defRPr/>
            </a:pPr>
            <a:r>
              <a:rPr lang="en-US" b="1" dirty="0"/>
              <a:t>Justice</a:t>
            </a:r>
          </a:p>
        </p:txBody>
      </p:sp>
      <p:sp>
        <p:nvSpPr>
          <p:cNvPr id="8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990600"/>
            <a:ext cx="8534400" cy="533400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Principles of Ethical Leadership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693" y="1925722"/>
            <a:ext cx="7643813" cy="4551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14400"/>
            <a:ext cx="8153400" cy="533400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Principles of Ethical Leadership</a:t>
            </a:r>
          </a:p>
        </p:txBody>
      </p:sp>
      <p:sp>
        <p:nvSpPr>
          <p:cNvPr id="139268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3048000"/>
            <a:ext cx="3810000" cy="2514600"/>
          </a:xfrm>
        </p:spPr>
        <p:txBody>
          <a:bodyPr/>
          <a:lstStyle/>
          <a:p>
            <a:pPr marL="406400" lvl="1" eaLnBrk="1" hangingPunct="1">
              <a:lnSpc>
                <a:spcPct val="90000"/>
              </a:lnSpc>
              <a:spcBef>
                <a:spcPct val="0"/>
              </a:spcBef>
              <a:buClr>
                <a:srgbClr val="0070C0"/>
              </a:buClr>
              <a:buSzPct val="120000"/>
              <a:buFont typeface="Wingdings 2" pitchFamily="18" charset="2"/>
              <a:buChar char="÷"/>
              <a:defRPr/>
            </a:pPr>
            <a:r>
              <a:rPr lang="en-US" sz="2400" b="1" dirty="0" smtClean="0">
                <a:solidFill>
                  <a:schemeClr val="tx1"/>
                </a:solidFill>
                <a:cs typeface="Calibri" pitchFamily="34" charset="0"/>
              </a:rPr>
              <a:t>Leaders:</a:t>
            </a:r>
          </a:p>
          <a:p>
            <a:pPr marL="806450" lvl="2" eaLnBrk="1" hangingPunct="1">
              <a:lnSpc>
                <a:spcPct val="90000"/>
              </a:lnSpc>
              <a:spcBef>
                <a:spcPct val="0"/>
              </a:spcBef>
              <a:buClr>
                <a:srgbClr val="0070C0"/>
              </a:buClr>
              <a:buFont typeface="Wingdings 2" pitchFamily="18" charset="2"/>
              <a:buChar char="®"/>
              <a:defRPr/>
            </a:pPr>
            <a:r>
              <a:rPr lang="en-US" sz="2000" dirty="0" smtClean="0">
                <a:solidFill>
                  <a:schemeClr val="tx1"/>
                </a:solidFill>
                <a:cs typeface="Calibri" pitchFamily="34" charset="0"/>
              </a:rPr>
              <a:t>Are not deceptive</a:t>
            </a:r>
          </a:p>
          <a:p>
            <a:pPr marL="806450" lvl="2" eaLnBrk="1" hangingPunct="1">
              <a:lnSpc>
                <a:spcPct val="90000"/>
              </a:lnSpc>
              <a:spcAft>
                <a:spcPct val="20000"/>
              </a:spcAft>
              <a:buClr>
                <a:srgbClr val="0070C0"/>
              </a:buClr>
              <a:buFont typeface="Wingdings 2" pitchFamily="18" charset="2"/>
              <a:buChar char="®"/>
              <a:defRPr/>
            </a:pPr>
            <a:r>
              <a:rPr lang="en-US" sz="2000" dirty="0" smtClean="0">
                <a:solidFill>
                  <a:schemeClr val="tx1"/>
                </a:solidFill>
                <a:cs typeface="Calibri" pitchFamily="34" charset="0"/>
              </a:rPr>
              <a:t>Tell the truth with a </a:t>
            </a:r>
            <a:r>
              <a:rPr lang="en-US" sz="2000" b="1" i="1" dirty="0" smtClean="0">
                <a:solidFill>
                  <a:schemeClr val="tx1"/>
                </a:solidFill>
                <a:cs typeface="Calibri" pitchFamily="34" charset="0"/>
              </a:rPr>
              <a:t>balance</a:t>
            </a:r>
            <a:r>
              <a:rPr lang="en-US" sz="2000" dirty="0" smtClean="0">
                <a:solidFill>
                  <a:schemeClr val="tx1"/>
                </a:solidFill>
                <a:cs typeface="Calibri" pitchFamily="34" charset="0"/>
              </a:rPr>
              <a:t> of openness</a:t>
            </a:r>
            <a:r>
              <a:rPr lang="en-US" sz="2000" b="1" i="1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cs typeface="Calibri" pitchFamily="34" charset="0"/>
              </a:rPr>
              <a:t>and candor while </a:t>
            </a:r>
            <a:r>
              <a:rPr lang="en-US" sz="2000" b="1" i="1" dirty="0" smtClean="0">
                <a:solidFill>
                  <a:schemeClr val="tx1"/>
                </a:solidFill>
                <a:cs typeface="Calibri" pitchFamily="34" charset="0"/>
              </a:rPr>
              <a:t>monitoring</a:t>
            </a:r>
            <a:r>
              <a:rPr lang="en-US" sz="20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cs typeface="Calibri" pitchFamily="34" charset="0"/>
              </a:rPr>
              <a:t>what is appropriate to disclose in a particular situation</a:t>
            </a:r>
          </a:p>
        </p:txBody>
      </p:sp>
      <p:sp>
        <p:nvSpPr>
          <p:cNvPr id="29700" name="Rectangle 5"/>
          <p:cNvSpPr>
            <a:spLocks noChangeArrowheads="1"/>
          </p:cNvSpPr>
          <p:nvPr/>
        </p:nvSpPr>
        <p:spPr bwMode="auto">
          <a:xfrm>
            <a:off x="2971800" y="1743670"/>
            <a:ext cx="5715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000" b="1" i="1" dirty="0">
                <a:latin typeface="+mn-lt"/>
                <a:ea typeface="Calibri" pitchFamily="34" charset="0"/>
                <a:cs typeface="Calibri" pitchFamily="34" charset="0"/>
              </a:rPr>
              <a:t>Honest leaders are </a:t>
            </a:r>
            <a:r>
              <a:rPr lang="en-US" sz="2000" b="1" i="1" u="sng" dirty="0">
                <a:latin typeface="+mn-lt"/>
                <a:ea typeface="Calibri" pitchFamily="34" charset="0"/>
                <a:cs typeface="Calibri" pitchFamily="34" charset="0"/>
              </a:rPr>
              <a:t>authentic</a:t>
            </a:r>
            <a:r>
              <a:rPr lang="en-US" sz="2000" b="1" i="1" dirty="0">
                <a:latin typeface="+mn-lt"/>
                <a:ea typeface="Calibri" pitchFamily="34" charset="0"/>
                <a:cs typeface="Calibri" pitchFamily="34" charset="0"/>
              </a:rPr>
              <a:t> but also sensitive to the feelings and attitudes of others</a:t>
            </a:r>
          </a:p>
        </p:txBody>
      </p:sp>
      <p:sp>
        <p:nvSpPr>
          <p:cNvPr id="27653" name="Rectangle 6"/>
          <p:cNvSpPr>
            <a:spLocks noChangeArrowheads="1"/>
          </p:cNvSpPr>
          <p:nvPr/>
        </p:nvSpPr>
        <p:spPr bwMode="auto">
          <a:xfrm>
            <a:off x="4191000" y="2969835"/>
            <a:ext cx="4800600" cy="335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eaLnBrk="0" hangingPunct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20000"/>
              <a:buFont typeface="Wingdings 2" pitchFamily="18" charset="2"/>
              <a:buChar char="÷"/>
              <a:defRPr/>
            </a:pPr>
            <a:r>
              <a:rPr lang="en-US" b="1" dirty="0">
                <a:latin typeface="+mn-lt"/>
                <a:cs typeface="Calibri" pitchFamily="34" charset="0"/>
              </a:rPr>
              <a:t>Leader behaviors</a:t>
            </a:r>
          </a:p>
          <a:p>
            <a:pPr marL="1139825" lvl="2" indent="-446088" eaLnBrk="0" hangingPunct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 2" pitchFamily="18" charset="2"/>
              <a:buChar char="®"/>
              <a:defRPr/>
            </a:pPr>
            <a:r>
              <a:rPr lang="en-US" sz="2000" dirty="0">
                <a:latin typeface="+mn-lt"/>
                <a:cs typeface="Calibri" pitchFamily="34" charset="0"/>
              </a:rPr>
              <a:t>Don’t promise what you can’t </a:t>
            </a:r>
            <a:r>
              <a:rPr lang="en-US" sz="2000" dirty="0" smtClean="0">
                <a:latin typeface="+mn-lt"/>
                <a:cs typeface="Calibri" pitchFamily="34" charset="0"/>
              </a:rPr>
              <a:t>deliver</a:t>
            </a:r>
          </a:p>
          <a:p>
            <a:pPr marL="1139825" lvl="2" indent="-446088" eaLnBrk="0" hangingPunct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 2" pitchFamily="18" charset="2"/>
              <a:buChar char="®"/>
              <a:defRPr/>
            </a:pPr>
            <a:r>
              <a:rPr lang="en-US" sz="2000" dirty="0" smtClean="0">
                <a:latin typeface="+mn-lt"/>
                <a:cs typeface="Calibri" pitchFamily="34" charset="0"/>
              </a:rPr>
              <a:t>Don’t </a:t>
            </a:r>
            <a:r>
              <a:rPr lang="en-US" sz="2000" dirty="0">
                <a:latin typeface="+mn-lt"/>
                <a:cs typeface="Calibri" pitchFamily="34" charset="0"/>
              </a:rPr>
              <a:t>suppress </a:t>
            </a:r>
            <a:r>
              <a:rPr lang="en-US" sz="2000" dirty="0" smtClean="0">
                <a:latin typeface="+mn-lt"/>
                <a:cs typeface="Calibri" pitchFamily="34" charset="0"/>
              </a:rPr>
              <a:t>obligations</a:t>
            </a:r>
          </a:p>
          <a:p>
            <a:pPr marL="1139825" lvl="2" indent="-446088" eaLnBrk="0" hangingPunct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 2" pitchFamily="18" charset="2"/>
              <a:buChar char="®"/>
              <a:defRPr/>
            </a:pPr>
            <a:r>
              <a:rPr lang="en-US" sz="2000" dirty="0" smtClean="0">
                <a:latin typeface="+mn-lt"/>
                <a:cs typeface="Calibri" pitchFamily="34" charset="0"/>
              </a:rPr>
              <a:t>Don’t </a:t>
            </a:r>
            <a:r>
              <a:rPr lang="en-US" sz="2000" dirty="0">
                <a:latin typeface="+mn-lt"/>
                <a:cs typeface="Calibri" pitchFamily="34" charset="0"/>
              </a:rPr>
              <a:t>evade </a:t>
            </a:r>
            <a:r>
              <a:rPr lang="en-US" sz="2000" dirty="0" smtClean="0">
                <a:latin typeface="+mn-lt"/>
                <a:cs typeface="Calibri" pitchFamily="34" charset="0"/>
              </a:rPr>
              <a:t>accountability</a:t>
            </a:r>
            <a:endParaRPr lang="en-US" sz="2000" dirty="0">
              <a:latin typeface="+mn-lt"/>
              <a:cs typeface="Calibri" pitchFamily="34" charset="0"/>
            </a:endParaRPr>
          </a:p>
          <a:p>
            <a:pPr marL="1139825" lvl="2" indent="-446088" eaLnBrk="0" hangingPunct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 2" pitchFamily="18" charset="2"/>
              <a:buChar char="®"/>
              <a:defRPr/>
            </a:pPr>
            <a:r>
              <a:rPr lang="en-US" sz="2000" dirty="0">
                <a:latin typeface="+mn-lt"/>
                <a:cs typeface="Calibri" pitchFamily="34" charset="0"/>
              </a:rPr>
              <a:t>Don’t accept “survival of the fittest” pressures</a:t>
            </a:r>
          </a:p>
          <a:p>
            <a:pPr marL="1139825" lvl="2" indent="-446088" eaLnBrk="0" hangingPunct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 2" pitchFamily="18" charset="2"/>
              <a:buChar char="®"/>
              <a:defRPr/>
            </a:pPr>
            <a:r>
              <a:rPr lang="en-US" sz="2000" dirty="0">
                <a:latin typeface="+mn-lt"/>
                <a:cs typeface="Calibri" pitchFamily="34" charset="0"/>
              </a:rPr>
              <a:t>Acknowledge and reward honest behavior in the organization</a:t>
            </a:r>
          </a:p>
        </p:txBody>
      </p:sp>
      <p:sp>
        <p:nvSpPr>
          <p:cNvPr id="27654" name="Oval 8"/>
          <p:cNvSpPr>
            <a:spLocks noChangeArrowheads="1"/>
          </p:cNvSpPr>
          <p:nvPr/>
        </p:nvSpPr>
        <p:spPr bwMode="auto">
          <a:xfrm>
            <a:off x="838200" y="1752600"/>
            <a:ext cx="2286000" cy="1168539"/>
          </a:xfrm>
          <a:prstGeom prst="ellipse">
            <a:avLst/>
          </a:prstGeom>
          <a:solidFill>
            <a:srgbClr val="0070C0">
              <a:alpha val="54000"/>
            </a:srgbClr>
          </a:solidFill>
          <a:ln>
            <a:noFill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b="1" dirty="0"/>
              <a:t>Manifests</a:t>
            </a:r>
          </a:p>
          <a:p>
            <a:pPr algn="ctr" eaLnBrk="0" hangingPunct="0">
              <a:defRPr/>
            </a:pPr>
            <a:r>
              <a:rPr lang="en-US" b="1" dirty="0"/>
              <a:t>Honesty</a:t>
            </a:r>
          </a:p>
        </p:txBody>
      </p:sp>
      <p:sp>
        <p:nvSpPr>
          <p:cNvPr id="9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90600"/>
            <a:ext cx="8382000" cy="457200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Principles of Ethical Leadership</a:t>
            </a:r>
          </a:p>
        </p:txBody>
      </p:sp>
      <p:sp>
        <p:nvSpPr>
          <p:cNvPr id="30723" name="Rectangle 4"/>
          <p:cNvSpPr>
            <a:spLocks noGrp="1" noChangeArrowheads="1"/>
          </p:cNvSpPr>
          <p:nvPr>
            <p:ph idx="1"/>
          </p:nvPr>
        </p:nvSpPr>
        <p:spPr>
          <a:xfrm>
            <a:off x="3124200" y="1905000"/>
            <a:ext cx="6019800" cy="6858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i="1" dirty="0" smtClean="0"/>
              <a:t>Concern for common good means leaders cannot impose their will on others; they search for goals that are compatible with everyone.</a:t>
            </a:r>
            <a:endParaRPr lang="en-US" sz="2000" dirty="0" smtClean="0"/>
          </a:p>
        </p:txBody>
      </p:sp>
      <p:sp>
        <p:nvSpPr>
          <p:cNvPr id="30724" name="Rectangle 5"/>
          <p:cNvSpPr>
            <a:spLocks noChangeArrowheads="1"/>
          </p:cNvSpPr>
          <p:nvPr/>
        </p:nvSpPr>
        <p:spPr bwMode="auto">
          <a:xfrm>
            <a:off x="4114800" y="3276600"/>
            <a:ext cx="51054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0070C0"/>
              </a:buClr>
              <a:buFont typeface="Wingdings 2" pitchFamily="18" charset="2"/>
              <a:buChar char="÷"/>
            </a:pPr>
            <a:r>
              <a:rPr lang="en-US" b="1" dirty="0">
                <a:latin typeface="+mn-lt"/>
                <a:ea typeface="Calibri" pitchFamily="34" charset="0"/>
                <a:cs typeface="Calibri" pitchFamily="34" charset="0"/>
              </a:rPr>
              <a:t>Ethical </a:t>
            </a:r>
            <a:r>
              <a:rPr lang="en-US" b="1" dirty="0" smtClean="0">
                <a:latin typeface="+mn-lt"/>
                <a:ea typeface="Calibri" pitchFamily="34" charset="0"/>
                <a:cs typeface="Calibri" pitchFamily="34" charset="0"/>
              </a:rPr>
              <a:t>leaders &amp; followers</a:t>
            </a:r>
            <a:endParaRPr lang="en-US" b="1" dirty="0">
              <a:latin typeface="+mn-lt"/>
              <a:ea typeface="Calibri" pitchFamily="34" charset="0"/>
              <a:cs typeface="Calibri" pitchFamily="34" charset="0"/>
            </a:endParaRPr>
          </a:p>
          <a:p>
            <a:pPr marL="1200150" lvl="2" indent="-285750" eaLnBrk="0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Font typeface="Wingdings 2" pitchFamily="18" charset="2"/>
              <a:buChar char="®"/>
            </a:pPr>
            <a:r>
              <a:rPr kumimoji="1" lang="en-US" altLang="zh-TW" sz="2000" dirty="0">
                <a:latin typeface="+mn-lt"/>
                <a:ea typeface="PMingLiU" pitchFamily="18" charset="-120"/>
                <a:cs typeface="Calibri" pitchFamily="34" charset="0"/>
              </a:rPr>
              <a:t>take into account purposes of everyone in the group, and</a:t>
            </a:r>
          </a:p>
          <a:p>
            <a:pPr marL="1200150" lvl="2" indent="-285750" eaLnBrk="0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Font typeface="Wingdings 2" pitchFamily="18" charset="2"/>
              <a:buChar char="®"/>
            </a:pPr>
            <a:r>
              <a:rPr lang="en-US" sz="2000" dirty="0">
                <a:latin typeface="+mn-lt"/>
                <a:ea typeface="Calibri" pitchFamily="34" charset="0"/>
                <a:cs typeface="Calibri" pitchFamily="34" charset="0"/>
              </a:rPr>
              <a:t>reach out beyond their own mutually defined goals to wider community</a:t>
            </a:r>
          </a:p>
          <a:p>
            <a:pPr marL="342900" indent="-342900" eaLnBrk="0" hangingPunct="0">
              <a:lnSpc>
                <a:spcPct val="90000"/>
              </a:lnSpc>
              <a:buFontTx/>
              <a:buChar char="•"/>
            </a:pPr>
            <a:endParaRPr lang="en-US" dirty="0">
              <a:latin typeface="Arial" charset="0"/>
            </a:endParaRPr>
          </a:p>
        </p:txBody>
      </p:sp>
      <p:sp>
        <p:nvSpPr>
          <p:cNvPr id="28677" name="Rectangle 6"/>
          <p:cNvSpPr>
            <a:spLocks noChangeArrowheads="1"/>
          </p:cNvSpPr>
          <p:nvPr/>
        </p:nvSpPr>
        <p:spPr bwMode="auto">
          <a:xfrm>
            <a:off x="228600" y="3252787"/>
            <a:ext cx="4419600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20650" lvl="1" eaLnBrk="0" hangingPunct="0">
              <a:spcBef>
                <a:spcPts val="0"/>
              </a:spcBef>
              <a:buClr>
                <a:srgbClr val="0070C0"/>
              </a:buClr>
              <a:buFont typeface="Wingdings 2" pitchFamily="18" charset="2"/>
              <a:buChar char="÷"/>
              <a:defRPr/>
            </a:pPr>
            <a:r>
              <a:rPr lang="en-US" b="1" dirty="0">
                <a:latin typeface="+mn-lt"/>
              </a:rPr>
              <a:t>Leader behaviors</a:t>
            </a:r>
          </a:p>
          <a:p>
            <a:pPr marL="746125" lvl="2" indent="-168275" eaLnBrk="0" hangingPunct="0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Font typeface="Wingdings 2" pitchFamily="18" charset="2"/>
              <a:buChar char="®"/>
              <a:defRPr/>
            </a:pPr>
            <a:r>
              <a:rPr lang="en-US" sz="2000" dirty="0">
                <a:latin typeface="+mn-lt"/>
                <a:cs typeface="Calibri" pitchFamily="34" charset="0"/>
              </a:rPr>
              <a:t>Takes into account purposes of everyone in the group</a:t>
            </a:r>
          </a:p>
          <a:p>
            <a:pPr marL="746125" lvl="2" indent="-168275" eaLnBrk="0" hangingPunct="0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Font typeface="Wingdings 2" pitchFamily="18" charset="2"/>
              <a:buChar char="®"/>
              <a:defRPr/>
            </a:pPr>
            <a:r>
              <a:rPr lang="en-US" sz="2000" dirty="0">
                <a:latin typeface="+mn-lt"/>
                <a:cs typeface="Calibri" pitchFamily="34" charset="0"/>
              </a:rPr>
              <a:t>Is attentive to interests of the community and culture</a:t>
            </a:r>
          </a:p>
          <a:p>
            <a:pPr marL="746125" lvl="2" indent="-168275" eaLnBrk="0" hangingPunct="0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Font typeface="Wingdings 2" pitchFamily="18" charset="2"/>
              <a:buChar char="®"/>
              <a:defRPr/>
            </a:pPr>
            <a:r>
              <a:rPr lang="en-US" sz="2000" dirty="0">
                <a:latin typeface="+mn-lt"/>
                <a:cs typeface="Calibri" pitchFamily="34" charset="0"/>
              </a:rPr>
              <a:t>Does not force others or ignore intentions of others</a:t>
            </a:r>
          </a:p>
        </p:txBody>
      </p:sp>
      <p:sp>
        <p:nvSpPr>
          <p:cNvPr id="140296" name="Oval 8"/>
          <p:cNvSpPr>
            <a:spLocks noChangeArrowheads="1"/>
          </p:cNvSpPr>
          <p:nvPr/>
        </p:nvSpPr>
        <p:spPr bwMode="auto">
          <a:xfrm>
            <a:off x="381000" y="1752600"/>
            <a:ext cx="2895600" cy="1168539"/>
          </a:xfrm>
          <a:prstGeom prst="ellipse">
            <a:avLst/>
          </a:prstGeom>
          <a:solidFill>
            <a:srgbClr val="0070C0">
              <a:alpha val="54000"/>
            </a:srgbClr>
          </a:solidFill>
          <a:ln>
            <a:noFill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b="1" dirty="0"/>
              <a:t>Builds</a:t>
            </a:r>
          </a:p>
          <a:p>
            <a:pPr algn="ctr" eaLnBrk="0" hangingPunct="0">
              <a:defRPr/>
            </a:pPr>
            <a:r>
              <a:rPr lang="en-US" b="1" dirty="0"/>
              <a:t>Community</a:t>
            </a:r>
          </a:p>
        </p:txBody>
      </p:sp>
      <p:sp>
        <p:nvSpPr>
          <p:cNvPr id="9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914400"/>
            <a:ext cx="8458200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latin typeface="+mj-lt"/>
              </a:rPr>
              <a:t>How Does the Ethical Leadership Perspective Work?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62000" y="2590800"/>
            <a:ext cx="2819400" cy="3352800"/>
          </a:xfrm>
        </p:spPr>
        <p:txBody>
          <a:bodyPr/>
          <a:lstStyle/>
          <a:p>
            <a:pPr algn="l" eaLnBrk="1" hangingPunct="1">
              <a:spcBef>
                <a:spcPts val="1200"/>
              </a:spcBef>
              <a:spcAft>
                <a:spcPts val="1800"/>
              </a:spcAft>
              <a:buClr>
                <a:srgbClr val="0070C0"/>
              </a:buClr>
              <a:buFont typeface="Wingdings 2" pitchFamily="18" charset="2"/>
              <a:buChar char="÷"/>
            </a:pP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Strengths</a:t>
            </a:r>
          </a:p>
          <a:p>
            <a:pPr algn="l" eaLnBrk="1" hangingPunct="1">
              <a:spcBef>
                <a:spcPts val="1200"/>
              </a:spcBef>
              <a:spcAft>
                <a:spcPts val="1800"/>
              </a:spcAft>
              <a:buClr>
                <a:srgbClr val="0070C0"/>
              </a:buClr>
              <a:buFont typeface="Wingdings 2" pitchFamily="18" charset="2"/>
              <a:buChar char="÷"/>
            </a:pP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Criticisms</a:t>
            </a:r>
          </a:p>
          <a:p>
            <a:pPr algn="l" eaLnBrk="1" hangingPunct="1">
              <a:spcBef>
                <a:spcPts val="1200"/>
              </a:spcBef>
              <a:spcAft>
                <a:spcPts val="1800"/>
              </a:spcAft>
              <a:buClr>
                <a:srgbClr val="0070C0"/>
              </a:buClr>
              <a:buFont typeface="Wingdings 2" pitchFamily="18" charset="2"/>
              <a:buChar char="÷"/>
            </a:pP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Application</a:t>
            </a:r>
          </a:p>
        </p:txBody>
      </p:sp>
      <p:sp>
        <p:nvSpPr>
          <p:cNvPr id="6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90600"/>
            <a:ext cx="7772400" cy="533400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Strengths</a:t>
            </a:r>
          </a:p>
        </p:txBody>
      </p:sp>
      <p:sp>
        <p:nvSpPr>
          <p:cNvPr id="32771" name="Rectangle 5"/>
          <p:cNvSpPr>
            <a:spLocks noGrp="1" noChangeArrowheads="1"/>
          </p:cNvSpPr>
          <p:nvPr>
            <p:ph idx="1"/>
          </p:nvPr>
        </p:nvSpPr>
        <p:spPr>
          <a:xfrm>
            <a:off x="533400" y="1828800"/>
            <a:ext cx="8077200" cy="3886200"/>
          </a:xfrm>
        </p:spPr>
        <p:txBody>
          <a:bodyPr/>
          <a:lstStyle/>
          <a:p>
            <a:pPr eaLnBrk="1" hangingPunct="1">
              <a:spcAft>
                <a:spcPct val="50000"/>
              </a:spcAft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Provides a body of </a:t>
            </a:r>
            <a:r>
              <a:rPr lang="en-US" sz="2400" b="1" i="1" dirty="0" smtClean="0">
                <a:latin typeface="+mn-lt"/>
              </a:rPr>
              <a:t>timely</a:t>
            </a:r>
            <a:r>
              <a:rPr lang="en-US" sz="2400" i="1" dirty="0" smtClean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research on ethical issues</a:t>
            </a:r>
          </a:p>
          <a:p>
            <a:pPr eaLnBrk="1" hangingPunct="1">
              <a:spcAft>
                <a:spcPct val="50000"/>
              </a:spcAft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Provides direction on how to </a:t>
            </a:r>
            <a:r>
              <a:rPr lang="en-US" sz="2400" b="1" i="1" dirty="0" smtClean="0">
                <a:latin typeface="+mn-lt"/>
              </a:rPr>
              <a:t>think</a:t>
            </a:r>
            <a:r>
              <a:rPr lang="en-US" sz="2400" dirty="0" smtClean="0">
                <a:latin typeface="+mn-lt"/>
              </a:rPr>
              <a:t> about ethical leadership and how to </a:t>
            </a:r>
            <a:r>
              <a:rPr lang="en-US" sz="2400" b="1" i="1" dirty="0" smtClean="0">
                <a:latin typeface="+mn-lt"/>
              </a:rPr>
              <a:t>practice</a:t>
            </a:r>
            <a:r>
              <a:rPr lang="en-US" sz="2400" dirty="0" smtClean="0">
                <a:latin typeface="+mn-lt"/>
              </a:rPr>
              <a:t> it</a:t>
            </a:r>
          </a:p>
          <a:p>
            <a:pPr eaLnBrk="1" hangingPunct="1">
              <a:spcAft>
                <a:spcPct val="50000"/>
              </a:spcAft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Suggests that leadership is not an </a:t>
            </a:r>
            <a:r>
              <a:rPr lang="en-US" sz="2400" b="1" i="1" dirty="0" smtClean="0">
                <a:latin typeface="+mn-lt"/>
              </a:rPr>
              <a:t>amoral</a:t>
            </a:r>
            <a:r>
              <a:rPr lang="en-US" sz="2400" i="1" dirty="0" smtClean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phenomenon and that ethics should be considered as</a:t>
            </a:r>
            <a:r>
              <a:rPr lang="en-US" sz="2400" i="1" dirty="0" smtClean="0">
                <a:latin typeface="+mn-lt"/>
              </a:rPr>
              <a:t> </a:t>
            </a:r>
            <a:r>
              <a:rPr lang="en-US" sz="2400" b="1" i="1" dirty="0" smtClean="0">
                <a:latin typeface="+mn-lt"/>
              </a:rPr>
              <a:t>integral </a:t>
            </a:r>
            <a:r>
              <a:rPr lang="en-US" sz="2400" dirty="0" smtClean="0">
                <a:latin typeface="+mn-lt"/>
              </a:rPr>
              <a:t>to the broader domain of leadership</a:t>
            </a:r>
          </a:p>
          <a:p>
            <a:pPr eaLnBrk="1" hangingPunct="1">
              <a:spcAft>
                <a:spcPct val="50000"/>
              </a:spcAft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Highlights</a:t>
            </a:r>
            <a:r>
              <a:rPr lang="en-US" sz="2400" b="1" i="1" dirty="0" smtClean="0">
                <a:latin typeface="+mn-lt"/>
              </a:rPr>
              <a:t> principles </a:t>
            </a:r>
            <a:r>
              <a:rPr lang="en-US" sz="2400" dirty="0" smtClean="0">
                <a:latin typeface="+mn-lt"/>
              </a:rPr>
              <a:t>and </a:t>
            </a:r>
            <a:r>
              <a:rPr lang="en-US" sz="2400" b="1" i="1" dirty="0" smtClean="0">
                <a:latin typeface="+mn-lt"/>
              </a:rPr>
              <a:t>virtues</a:t>
            </a:r>
            <a:r>
              <a:rPr lang="en-US" sz="2400" dirty="0" smtClean="0">
                <a:latin typeface="+mn-lt"/>
              </a:rPr>
              <a:t> that are important in ethical leadership development</a:t>
            </a:r>
            <a:endParaRPr lang="en-US" sz="2400" b="1" dirty="0" smtClean="0">
              <a:latin typeface="+mn-lt"/>
            </a:endParaRPr>
          </a:p>
        </p:txBody>
      </p:sp>
      <p:sp>
        <p:nvSpPr>
          <p:cNvPr id="6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990600"/>
            <a:ext cx="8229600" cy="457200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Leadership Ethics Description</a:t>
            </a:r>
            <a:endParaRPr lang="en-US" sz="3200" b="1" dirty="0" smtClean="0">
              <a:solidFill>
                <a:srgbClr val="6600CC"/>
              </a:solidFill>
              <a:latin typeface="+mj-lt"/>
            </a:endParaRPr>
          </a:p>
        </p:txBody>
      </p:sp>
      <p:sp>
        <p:nvSpPr>
          <p:cNvPr id="12291" name="Rectangle 1027"/>
          <p:cNvSpPr>
            <a:spLocks noGrp="1" noChangeArrowheads="1"/>
          </p:cNvSpPr>
          <p:nvPr>
            <p:ph idx="1"/>
          </p:nvPr>
        </p:nvSpPr>
        <p:spPr>
          <a:xfrm>
            <a:off x="381000" y="2514600"/>
            <a:ext cx="8001000" cy="3048000"/>
          </a:xfrm>
        </p:spPr>
        <p:txBody>
          <a:bodyPr/>
          <a:lstStyle/>
          <a:p>
            <a:pPr eaLnBrk="1" hangingPunct="1">
              <a:buClr>
                <a:srgbClr val="0070C0"/>
              </a:buClr>
              <a:buSzPct val="130000"/>
            </a:pPr>
            <a:r>
              <a:rPr lang="en-US" sz="2400" b="1" dirty="0" smtClean="0">
                <a:latin typeface="+mn-lt"/>
              </a:rPr>
              <a:t>Ethics</a:t>
            </a:r>
            <a:r>
              <a:rPr lang="en-US" b="1" i="1" dirty="0" smtClean="0">
                <a:latin typeface="+mn-lt"/>
              </a:rPr>
              <a:t> </a:t>
            </a:r>
            <a:r>
              <a:rPr lang="en-US" sz="2400" b="1" i="1" dirty="0" smtClean="0">
                <a:solidFill>
                  <a:srgbClr val="006666"/>
                </a:solidFill>
                <a:latin typeface="+mn-lt"/>
              </a:rPr>
              <a:t> </a:t>
            </a:r>
          </a:p>
          <a:p>
            <a:pPr lvl="1" eaLnBrk="1" hangingPunct="1">
              <a:spcAft>
                <a:spcPts val="1800"/>
              </a:spcAft>
              <a:buClr>
                <a:srgbClr val="0070C0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Is a derivative of the Greek word </a:t>
            </a:r>
            <a:r>
              <a:rPr lang="en-US" sz="2000" i="1" dirty="0" smtClean="0">
                <a:solidFill>
                  <a:schemeClr val="tx1"/>
                </a:solidFill>
              </a:rPr>
              <a:t>ethos,</a:t>
            </a:r>
            <a:r>
              <a:rPr lang="en-US" sz="2000" dirty="0" smtClean="0">
                <a:solidFill>
                  <a:schemeClr val="tx1"/>
                </a:solidFill>
              </a:rPr>
              <a:t> meaning customs, conduct, or character</a:t>
            </a:r>
          </a:p>
          <a:p>
            <a:pPr lvl="1" eaLnBrk="1" hangingPunct="1">
              <a:spcAft>
                <a:spcPts val="1800"/>
              </a:spcAft>
              <a:buClr>
                <a:srgbClr val="0070C0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Is concerned with the kinds of values and morals an individual or society ascribes as desirable or appropriate</a:t>
            </a:r>
          </a:p>
          <a:p>
            <a:pPr lvl="1" eaLnBrk="1" hangingPunct="1">
              <a:spcAft>
                <a:spcPts val="1800"/>
              </a:spcAft>
              <a:buClr>
                <a:srgbClr val="0070C0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Focuses on the virtuousness of individuals and their motives</a:t>
            </a:r>
          </a:p>
        </p:txBody>
      </p:sp>
      <p:sp>
        <p:nvSpPr>
          <p:cNvPr id="7" name="Rectangle 6"/>
          <p:cNvSpPr/>
          <p:nvPr/>
        </p:nvSpPr>
        <p:spPr>
          <a:xfrm>
            <a:off x="517496" y="1945957"/>
            <a:ext cx="329250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600" b="1" dirty="0" smtClean="0">
                <a:solidFill>
                  <a:srgbClr val="0070C0"/>
                </a:solidFill>
                <a:latin typeface="Arial Rounded MT Bold" pitchFamily="34" charset="0"/>
              </a:rPr>
              <a:t>Definition &amp; Theory</a:t>
            </a:r>
            <a:endParaRPr lang="en-US" sz="2600" b="1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8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14400"/>
            <a:ext cx="7772400" cy="609600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Criticisms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81200"/>
            <a:ext cx="8077200" cy="3124200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1800"/>
              </a:spcAft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Lacks a strong body of traditional research findings to </a:t>
            </a:r>
            <a:r>
              <a:rPr lang="en-US" sz="2400" b="1" i="1" dirty="0" smtClean="0">
                <a:latin typeface="+mn-lt"/>
              </a:rPr>
              <a:t>substantiate</a:t>
            </a:r>
            <a:r>
              <a:rPr lang="en-US" sz="2400" dirty="0" smtClean="0">
                <a:latin typeface="+mn-lt"/>
              </a:rPr>
              <a:t> the theoretical foundations</a:t>
            </a:r>
          </a:p>
          <a:p>
            <a:pPr eaLnBrk="1" hangingPunct="1">
              <a:spcBef>
                <a:spcPts val="1200"/>
              </a:spcBef>
              <a:spcAft>
                <a:spcPts val="1800"/>
              </a:spcAft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Relies heavily on writings of just a </a:t>
            </a:r>
            <a:r>
              <a:rPr lang="en-US" sz="2400" b="1" i="1" dirty="0" smtClean="0">
                <a:latin typeface="+mn-lt"/>
              </a:rPr>
              <a:t>f</a:t>
            </a:r>
            <a:r>
              <a:rPr lang="en-US" sz="2400" b="1" dirty="0" smtClean="0">
                <a:latin typeface="+mn-lt"/>
              </a:rPr>
              <a:t>ew</a:t>
            </a:r>
            <a:r>
              <a:rPr lang="en-US" sz="2400" dirty="0" smtClean="0">
                <a:latin typeface="+mn-lt"/>
              </a:rPr>
              <a:t> individuals that are primarily </a:t>
            </a:r>
            <a:r>
              <a:rPr lang="en-US" sz="2400" b="1" dirty="0" smtClean="0">
                <a:latin typeface="+mn-lt"/>
              </a:rPr>
              <a:t>descriptive</a:t>
            </a:r>
            <a:r>
              <a:rPr lang="en-US" sz="2400" dirty="0" smtClean="0">
                <a:latin typeface="+mn-lt"/>
              </a:rPr>
              <a:t> and </a:t>
            </a:r>
            <a:r>
              <a:rPr lang="en-US" sz="2400" b="1" dirty="0" smtClean="0">
                <a:latin typeface="+mn-lt"/>
              </a:rPr>
              <a:t>anecdotal</a:t>
            </a:r>
            <a:r>
              <a:rPr lang="en-US" sz="2400" i="1" dirty="0" smtClean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in nature, and are strongly influenced by </a:t>
            </a:r>
            <a:r>
              <a:rPr lang="en-US" sz="2400" b="1" dirty="0" smtClean="0">
                <a:latin typeface="+mn-lt"/>
              </a:rPr>
              <a:t>personal</a:t>
            </a:r>
            <a:r>
              <a:rPr lang="en-US" sz="2400" i="1" dirty="0" smtClean="0">
                <a:latin typeface="+mn-lt"/>
              </a:rPr>
              <a:t> </a:t>
            </a:r>
            <a:r>
              <a:rPr lang="en-US" sz="2400" b="1" dirty="0" smtClean="0">
                <a:latin typeface="+mn-lt"/>
              </a:rPr>
              <a:t>opinion</a:t>
            </a:r>
            <a:r>
              <a:rPr lang="en-US" sz="2400" dirty="0" smtClean="0">
                <a:latin typeface="+mn-lt"/>
              </a:rPr>
              <a:t> and a particular </a:t>
            </a:r>
            <a:r>
              <a:rPr lang="en-US" sz="2400" b="1" dirty="0" smtClean="0">
                <a:latin typeface="+mn-lt"/>
              </a:rPr>
              <a:t>worldview</a:t>
            </a:r>
          </a:p>
        </p:txBody>
      </p:sp>
      <p:sp>
        <p:nvSpPr>
          <p:cNvPr id="6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90600"/>
            <a:ext cx="7696200" cy="533400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Application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81000" y="1676400"/>
            <a:ext cx="8686800" cy="41910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Can be applied to individuals at all levels of organization and in all walks of life</a:t>
            </a:r>
          </a:p>
          <a:p>
            <a:pPr eaLnBrk="1" hangingPunct="1">
              <a:spcBef>
                <a:spcPct val="0"/>
              </a:spcBef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Because leadership has a moral dimension, being a leader demands awareness on our part of the way our ethics define our leadership</a:t>
            </a:r>
          </a:p>
          <a:p>
            <a:pPr eaLnBrk="1" hangingPunct="1">
              <a:spcBef>
                <a:spcPct val="0"/>
              </a:spcBef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Managers and leaders can use information on ethics to understand themselves and strengthen their own leadership</a:t>
            </a:r>
          </a:p>
          <a:p>
            <a:pPr eaLnBrk="1" hangingPunct="1">
              <a:spcBef>
                <a:spcPct val="0"/>
              </a:spcBef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Leaders can use ethical principles as benchmarks for their own behavior</a:t>
            </a:r>
          </a:p>
          <a:p>
            <a:pPr eaLnBrk="1" hangingPunct="1">
              <a:spcBef>
                <a:spcPct val="0"/>
              </a:spcBef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Leaders can learn that leader-follower relationship is central to ethical leadership</a:t>
            </a:r>
          </a:p>
        </p:txBody>
      </p:sp>
      <p:sp>
        <p:nvSpPr>
          <p:cNvPr id="6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85800"/>
          </a:xfrm>
        </p:spPr>
        <p:txBody>
          <a:bodyPr/>
          <a:lstStyle/>
          <a:p>
            <a:pPr algn="ctr"/>
            <a:r>
              <a:rPr lang="en-US" sz="3200" b="1" dirty="0" smtClean="0">
                <a:latin typeface="+mj-lt"/>
              </a:rPr>
              <a:t>Practical Ethical Theory</a:t>
            </a:r>
            <a:endParaRPr lang="en-US" sz="3200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429000"/>
          </a:xfrm>
        </p:spPr>
        <p:txBody>
          <a:bodyPr/>
          <a:lstStyle/>
          <a:p>
            <a:pPr>
              <a:buClr>
                <a:srgbClr val="0070C0"/>
              </a:buClr>
              <a:buSzPct val="110000"/>
            </a:pPr>
            <a:r>
              <a:rPr lang="en-US" sz="2800" b="1" dirty="0" smtClean="0">
                <a:latin typeface="+mn-lt"/>
              </a:rPr>
              <a:t>Kohlberg’s Stages of Moral Development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2"/>
                </a:solidFill>
                <a:latin typeface="+mn-lt"/>
              </a:rPr>
              <a:t>Level 1. Pre-conventional morality</a:t>
            </a:r>
          </a:p>
          <a:p>
            <a:pPr marL="0" indent="0">
              <a:buNone/>
            </a:pPr>
            <a:r>
              <a:rPr lang="en-US" sz="2000" i="1" dirty="0" smtClean="0">
                <a:latin typeface="+mn-lt"/>
              </a:rPr>
              <a:t>Stage 1 – Obedience and Punishment: Rules are fixed and handed down by authority</a:t>
            </a:r>
          </a:p>
          <a:p>
            <a:pPr marL="0" indent="0">
              <a:buNone/>
            </a:pPr>
            <a:r>
              <a:rPr lang="en-US" sz="2000" i="1" dirty="0" smtClean="0">
                <a:latin typeface="+mn-lt"/>
              </a:rPr>
              <a:t>Stage 2 – Individualism and Exchange: An action is right if it serves the individual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2"/>
                </a:solidFill>
                <a:latin typeface="+mn-lt"/>
              </a:rPr>
              <a:t>Level 2. Conventional Morality</a:t>
            </a:r>
          </a:p>
          <a:p>
            <a:pPr marL="0" indent="0">
              <a:buNone/>
            </a:pPr>
            <a:r>
              <a:rPr lang="en-US" sz="2000" i="1" dirty="0" smtClean="0">
                <a:solidFill>
                  <a:schemeClr val="tx2"/>
                </a:solidFill>
                <a:latin typeface="+mn-lt"/>
              </a:rPr>
              <a:t>Stage 3 – Interpersonal Accord and Conformity: Conforming to the expectations of others</a:t>
            </a:r>
          </a:p>
          <a:p>
            <a:pPr marL="0" indent="0">
              <a:buNone/>
            </a:pP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86800" y="76200"/>
            <a:ext cx="381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AF673E8-8102-42B8-B622-BB8B38BAE80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052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8229600" cy="685800"/>
          </a:xfrm>
        </p:spPr>
        <p:txBody>
          <a:bodyPr/>
          <a:lstStyle/>
          <a:p>
            <a:pPr algn="ctr"/>
            <a:r>
              <a:rPr lang="en-US" sz="3200" b="1" dirty="0">
                <a:latin typeface="+mj-lt"/>
              </a:rPr>
              <a:t>Kohlberg’s Stages of Moral </a:t>
            </a:r>
            <a:r>
              <a:rPr lang="en-US" sz="3200" b="1" dirty="0" smtClean="0">
                <a:latin typeface="+mj-lt"/>
              </a:rPr>
              <a:t>Development</a:t>
            </a:r>
            <a:endParaRPr lang="en-US" sz="32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2819400"/>
          </a:xfrm>
        </p:spPr>
        <p:txBody>
          <a:bodyPr/>
          <a:lstStyle/>
          <a:p>
            <a:pPr marL="0" indent="0">
              <a:buNone/>
            </a:pPr>
            <a:r>
              <a:rPr lang="en-US" sz="2000" i="1" dirty="0" smtClean="0">
                <a:solidFill>
                  <a:schemeClr val="tx2"/>
                </a:solidFill>
                <a:latin typeface="+mn-lt"/>
              </a:rPr>
              <a:t>Stage 4 – Maintaining the Social Order: Moral decisions show concern for society as a whole</a:t>
            </a:r>
            <a:endParaRPr lang="en-US" sz="2000" dirty="0">
              <a:solidFill>
                <a:schemeClr val="accent2"/>
              </a:solidFill>
              <a:latin typeface="+mn-l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2"/>
                </a:solidFill>
                <a:latin typeface="+mn-lt"/>
              </a:rPr>
              <a:t>Level 3. Post-conventional Morality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tx2"/>
                </a:solidFill>
                <a:latin typeface="+mn-lt"/>
              </a:rPr>
              <a:t>S</a:t>
            </a:r>
            <a:r>
              <a:rPr lang="en-US" sz="2000" i="1" dirty="0" smtClean="0">
                <a:solidFill>
                  <a:schemeClr val="tx2"/>
                </a:solidFill>
                <a:latin typeface="+mn-lt"/>
              </a:rPr>
              <a:t>tage 5 – Social Contract and Individual Rights: </a:t>
            </a:r>
            <a:r>
              <a:rPr lang="en-US" sz="2000" i="1" dirty="0">
                <a:solidFill>
                  <a:schemeClr val="tx2"/>
                </a:solidFill>
                <a:latin typeface="+mn-lt"/>
              </a:rPr>
              <a:t>M</a:t>
            </a:r>
            <a:r>
              <a:rPr lang="en-US" sz="2000" i="1" dirty="0" smtClean="0">
                <a:solidFill>
                  <a:schemeClr val="tx2"/>
                </a:solidFill>
                <a:latin typeface="+mn-lt"/>
              </a:rPr>
              <a:t>oral decisions based on what a good society should be like</a:t>
            </a:r>
          </a:p>
          <a:p>
            <a:pPr marL="0" indent="0">
              <a:buNone/>
            </a:pPr>
            <a:r>
              <a:rPr lang="en-US" sz="2000" i="1" dirty="0" smtClean="0">
                <a:solidFill>
                  <a:schemeClr val="tx2"/>
                </a:solidFill>
                <a:latin typeface="+mn-lt"/>
              </a:rPr>
              <a:t>Stage 6 – Universal Principles: Moral decisions based on internalized universal principles of justice that apply to everyone</a:t>
            </a:r>
            <a:endParaRPr lang="en-US" sz="2000" i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6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328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38110"/>
            <a:ext cx="6362700" cy="5527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838200"/>
            <a:ext cx="53340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1088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990600"/>
            <a:ext cx="8229600" cy="457200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Leadership Ethics Description</a:t>
            </a:r>
            <a:endParaRPr lang="en-US" sz="3200" b="1" dirty="0" smtClean="0">
              <a:solidFill>
                <a:srgbClr val="6600CC"/>
              </a:solidFill>
              <a:latin typeface="+mj-lt"/>
            </a:endParaRPr>
          </a:p>
        </p:txBody>
      </p:sp>
      <p:sp>
        <p:nvSpPr>
          <p:cNvPr id="13315" name="Rectangle 1027"/>
          <p:cNvSpPr>
            <a:spLocks noGrp="1" noChangeArrowheads="1"/>
          </p:cNvSpPr>
          <p:nvPr>
            <p:ph idx="1"/>
          </p:nvPr>
        </p:nvSpPr>
        <p:spPr>
          <a:xfrm>
            <a:off x="381000" y="2209800"/>
            <a:ext cx="8001000" cy="3505200"/>
          </a:xfrm>
        </p:spPr>
        <p:txBody>
          <a:bodyPr/>
          <a:lstStyle/>
          <a:p>
            <a:pPr lvl="1" eaLnBrk="1" hangingPunct="1">
              <a:buFont typeface="Wingdings 2" pitchFamily="18" charset="2"/>
              <a:buNone/>
            </a:pPr>
            <a:endParaRPr lang="en-US" sz="800" dirty="0" smtClean="0"/>
          </a:p>
          <a:p>
            <a:pPr eaLnBrk="1" hangingPunct="1">
              <a:spcAft>
                <a:spcPts val="1800"/>
              </a:spcAft>
              <a:buClr>
                <a:srgbClr val="0070C0"/>
              </a:buClr>
            </a:pPr>
            <a:r>
              <a:rPr lang="en-US" sz="2800" b="1" dirty="0" smtClean="0">
                <a:latin typeface="+mn-lt"/>
              </a:rPr>
              <a:t>Ethical Theory</a:t>
            </a:r>
          </a:p>
          <a:p>
            <a:pPr lvl="1" eaLnBrk="1" hangingPunct="1">
              <a:spcAft>
                <a:spcPts val="1800"/>
              </a:spcAft>
              <a:buClr>
                <a:srgbClr val="0070C0"/>
              </a:buClr>
            </a:pPr>
            <a:r>
              <a:rPr lang="en-US" sz="2400" dirty="0" smtClean="0">
                <a:solidFill>
                  <a:schemeClr val="tx1"/>
                </a:solidFill>
              </a:rPr>
              <a:t>Provides a system of rules or principles as a guide in making decisions about what is right/wrong and good/bad in a specific situation </a:t>
            </a:r>
          </a:p>
          <a:p>
            <a:pPr lvl="1" eaLnBrk="1" hangingPunct="1">
              <a:spcAft>
                <a:spcPts val="1800"/>
              </a:spcAft>
              <a:buClr>
                <a:srgbClr val="0070C0"/>
              </a:buClr>
            </a:pPr>
            <a:r>
              <a:rPr lang="en-US" sz="2400" dirty="0" smtClean="0">
                <a:solidFill>
                  <a:schemeClr val="tx1"/>
                </a:solidFill>
              </a:rPr>
              <a:t>Provides a basis for understanding what it means to be a morally decent human being</a:t>
            </a:r>
            <a:endParaRPr lang="en-US" sz="2400" i="1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" y="1869757"/>
            <a:ext cx="329250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600" b="1" dirty="0" smtClean="0">
                <a:solidFill>
                  <a:srgbClr val="0070C0"/>
                </a:solidFill>
                <a:latin typeface="Arial Rounded MT Bold" pitchFamily="34" charset="0"/>
              </a:rPr>
              <a:t>Definition &amp; Theory</a:t>
            </a:r>
            <a:endParaRPr lang="en-US" sz="2600" b="1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8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14400"/>
            <a:ext cx="7772400" cy="457200"/>
          </a:xfrm>
        </p:spPr>
        <p:txBody>
          <a:bodyPr/>
          <a:lstStyle/>
          <a:p>
            <a:pPr algn="ctr" eaLnBrk="1" hangingPunct="1"/>
            <a:r>
              <a:rPr lang="en-US" altLang="zh-TW" sz="3200" b="1" dirty="0" smtClean="0">
                <a:latin typeface="+mj-lt"/>
                <a:ea typeface="PMingLiU" pitchFamily="18" charset="-120"/>
              </a:rPr>
              <a:t>Ethical Theories</a:t>
            </a:r>
          </a:p>
        </p:txBody>
      </p:sp>
      <p:sp>
        <p:nvSpPr>
          <p:cNvPr id="14339" name="Rectangle 9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153400" cy="990600"/>
          </a:xfrm>
        </p:spPr>
        <p:txBody>
          <a:bodyPr/>
          <a:lstStyle/>
          <a:p>
            <a:pPr eaLnBrk="1" hangingPunct="1">
              <a:buClr>
                <a:srgbClr val="0070C0"/>
              </a:buClr>
            </a:pPr>
            <a:r>
              <a:rPr lang="en-US" sz="2000" b="1" dirty="0" smtClean="0">
                <a:latin typeface="+mn-lt"/>
                <a:cs typeface="Times New Roman" pitchFamily="18" charset="0"/>
              </a:rPr>
              <a:t>Two Broad Domains</a:t>
            </a:r>
            <a:r>
              <a:rPr lang="en-US" sz="2000" dirty="0" smtClean="0">
                <a:latin typeface="+mn-lt"/>
                <a:cs typeface="Times New Roman" pitchFamily="18" charset="0"/>
              </a:rPr>
              <a:t>: Theories about leaders’ </a:t>
            </a:r>
            <a:r>
              <a:rPr lang="en-US" sz="2000" b="1" i="1" dirty="0" smtClean="0">
                <a:latin typeface="+mn-lt"/>
                <a:cs typeface="Times New Roman" pitchFamily="18" charset="0"/>
              </a:rPr>
              <a:t>conduct</a:t>
            </a:r>
            <a:r>
              <a:rPr lang="en-US" sz="2000" b="1" dirty="0" smtClean="0">
                <a:latin typeface="+mn-lt"/>
                <a:cs typeface="Times New Roman" pitchFamily="18" charset="0"/>
              </a:rPr>
              <a:t> </a:t>
            </a:r>
            <a:r>
              <a:rPr lang="en-US" sz="2000" dirty="0" smtClean="0">
                <a:latin typeface="+mn-lt"/>
                <a:cs typeface="Times New Roman" pitchFamily="18" charset="0"/>
              </a:rPr>
              <a:t>and about leaders’ </a:t>
            </a:r>
            <a:r>
              <a:rPr lang="en-US" sz="2000" b="1" i="1" dirty="0" smtClean="0">
                <a:latin typeface="+mn-lt"/>
                <a:cs typeface="Times New Roman" pitchFamily="18" charset="0"/>
              </a:rPr>
              <a:t>character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162300" y="2536825"/>
            <a:ext cx="625157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4936" name="Rectangle 8"/>
          <p:cNvSpPr>
            <a:spLocks noChangeArrowheads="1"/>
          </p:cNvSpPr>
          <p:nvPr/>
        </p:nvSpPr>
        <p:spPr bwMode="auto">
          <a:xfrm>
            <a:off x="304800" y="1371600"/>
            <a:ext cx="9144000" cy="9461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hangingPunct="0">
              <a:tabLst>
                <a:tab pos="228600" algn="l"/>
              </a:tabLst>
              <a:defRPr/>
            </a:pPr>
            <a:endParaRPr lang="en-US" sz="2800">
              <a:solidFill>
                <a:schemeClr val="accent1"/>
              </a:solidFill>
              <a:latin typeface="Arial" charset="0"/>
            </a:endParaRPr>
          </a:p>
          <a:p>
            <a:pPr eaLnBrk="0" hangingPunct="0">
              <a:tabLst>
                <a:tab pos="228600" algn="l"/>
              </a:tabLst>
              <a:defRPr/>
            </a:pPr>
            <a:endParaRPr lang="en-US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850" y="3048000"/>
            <a:ext cx="6819900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1" name="Text Box 5"/>
          <p:cNvSpPr txBox="1">
            <a:spLocks noChangeArrowheads="1"/>
          </p:cNvSpPr>
          <p:nvPr/>
        </p:nvSpPr>
        <p:spPr bwMode="auto">
          <a:xfrm>
            <a:off x="3381375" y="2293938"/>
            <a:ext cx="18415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endParaRPr lang="en-US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162823" name="Text Box 7"/>
          <p:cNvSpPr txBox="1">
            <a:spLocks noChangeArrowheads="1"/>
          </p:cNvSpPr>
          <p:nvPr/>
        </p:nvSpPr>
        <p:spPr bwMode="auto">
          <a:xfrm>
            <a:off x="3379788" y="3267075"/>
            <a:ext cx="18415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endParaRPr lang="en-US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162825" name="Text Box 9"/>
          <p:cNvSpPr txBox="1">
            <a:spLocks noChangeArrowheads="1"/>
          </p:cNvSpPr>
          <p:nvPr/>
        </p:nvSpPr>
        <p:spPr bwMode="auto">
          <a:xfrm>
            <a:off x="3379788" y="4181475"/>
            <a:ext cx="18415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endParaRPr lang="en-US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162827" name="Text Box 11"/>
          <p:cNvSpPr txBox="1">
            <a:spLocks noChangeArrowheads="1"/>
          </p:cNvSpPr>
          <p:nvPr/>
        </p:nvSpPr>
        <p:spPr bwMode="auto">
          <a:xfrm>
            <a:off x="5057775" y="2293938"/>
            <a:ext cx="18415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endParaRPr lang="en-US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162830" name="Text Box 14"/>
          <p:cNvSpPr txBox="1">
            <a:spLocks noChangeArrowheads="1"/>
          </p:cNvSpPr>
          <p:nvPr/>
        </p:nvSpPr>
        <p:spPr bwMode="auto">
          <a:xfrm>
            <a:off x="5056188" y="3267075"/>
            <a:ext cx="18415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endParaRPr lang="en-US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162832" name="Text Box 16"/>
          <p:cNvSpPr txBox="1">
            <a:spLocks noChangeArrowheads="1"/>
          </p:cNvSpPr>
          <p:nvPr/>
        </p:nvSpPr>
        <p:spPr bwMode="auto">
          <a:xfrm>
            <a:off x="5056188" y="4181475"/>
            <a:ext cx="18415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endParaRPr lang="en-US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162834" name="Text Box 18"/>
          <p:cNvSpPr txBox="1">
            <a:spLocks noChangeArrowheads="1"/>
          </p:cNvSpPr>
          <p:nvPr/>
        </p:nvSpPr>
        <p:spPr bwMode="auto">
          <a:xfrm>
            <a:off x="6734175" y="2293938"/>
            <a:ext cx="18415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endParaRPr lang="en-US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162836" name="Text Box 20"/>
          <p:cNvSpPr txBox="1">
            <a:spLocks noChangeArrowheads="1"/>
          </p:cNvSpPr>
          <p:nvPr/>
        </p:nvSpPr>
        <p:spPr bwMode="auto">
          <a:xfrm>
            <a:off x="6732588" y="3267075"/>
            <a:ext cx="18415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endParaRPr lang="en-US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162838" name="Text Box 22"/>
          <p:cNvSpPr txBox="1">
            <a:spLocks noChangeArrowheads="1"/>
          </p:cNvSpPr>
          <p:nvPr/>
        </p:nvSpPr>
        <p:spPr bwMode="auto">
          <a:xfrm>
            <a:off x="6732588" y="4181475"/>
            <a:ext cx="18415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endParaRPr lang="en-US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914400"/>
            <a:ext cx="87153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1619250"/>
            <a:ext cx="798195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6020</TotalTime>
  <Words>2286</Words>
  <Application>Microsoft Office PowerPoint</Application>
  <PresentationFormat>On-screen Show (4:3)</PresentationFormat>
  <Paragraphs>274</Paragraphs>
  <Slides>31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1_Custom Design</vt:lpstr>
      <vt:lpstr>PowerPoint Presentation</vt:lpstr>
      <vt:lpstr>Overview</vt:lpstr>
      <vt:lpstr>Leadership Ethics Description</vt:lpstr>
      <vt:lpstr>Practical Ethical Theory</vt:lpstr>
      <vt:lpstr>Kohlberg’s Stages of Moral Development</vt:lpstr>
      <vt:lpstr>PowerPoint Presentation</vt:lpstr>
      <vt:lpstr>Leadership Ethics Description</vt:lpstr>
      <vt:lpstr>Ethical Theories</vt:lpstr>
      <vt:lpstr>PowerPoint Presentation</vt:lpstr>
      <vt:lpstr>Ethical Theories</vt:lpstr>
      <vt:lpstr>Ethical Theories</vt:lpstr>
      <vt:lpstr>Ethical Theories</vt:lpstr>
      <vt:lpstr>Centrality of Ethics to Leadership</vt:lpstr>
      <vt:lpstr>Diverse Perspectives of Leadership</vt:lpstr>
      <vt:lpstr>Diverse Perspectives of Leadership</vt:lpstr>
      <vt:lpstr>Diverse Perspectives of Leadership</vt:lpstr>
      <vt:lpstr>Diverse Perspectives of Leadership</vt:lpstr>
      <vt:lpstr>The Dark Side of Leadership</vt:lpstr>
      <vt:lpstr>PowerPoint Presentation</vt:lpstr>
      <vt:lpstr>The Toxic Triangle</vt:lpstr>
      <vt:lpstr>PowerPoint Presentation</vt:lpstr>
      <vt:lpstr>Principles of Ethical Leadership</vt:lpstr>
      <vt:lpstr>Principles of Ethical Leadership</vt:lpstr>
      <vt:lpstr>Principles of Ethical Leadership</vt:lpstr>
      <vt:lpstr>Principles of Ethical Leadership</vt:lpstr>
      <vt:lpstr>Principles of Ethical Leadership</vt:lpstr>
      <vt:lpstr>Principles of Ethical Leadership</vt:lpstr>
      <vt:lpstr>How Does the Ethical Leadership Perspective Work?</vt:lpstr>
      <vt:lpstr>Strengths</vt:lpstr>
      <vt:lpstr>Criticisms</vt:lpstr>
      <vt:lpstr>Application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Virginia Gregory</dc:creator>
  <cp:lastModifiedBy>Bierach, Katie</cp:lastModifiedBy>
  <cp:revision>384</cp:revision>
  <cp:lastPrinted>2003-06-24T21:09:03Z</cp:lastPrinted>
  <dcterms:created xsi:type="dcterms:W3CDTF">2000-11-13T21:29:08Z</dcterms:created>
  <dcterms:modified xsi:type="dcterms:W3CDTF">2015-02-23T23:37:19Z</dcterms:modified>
</cp:coreProperties>
</file>