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78" r:id="rId4"/>
    <p:sldId id="333" r:id="rId5"/>
    <p:sldId id="312" r:id="rId6"/>
    <p:sldId id="307" r:id="rId7"/>
    <p:sldId id="334" r:id="rId8"/>
    <p:sldId id="335" r:id="rId9"/>
    <p:sldId id="340" r:id="rId10"/>
    <p:sldId id="337" r:id="rId11"/>
    <p:sldId id="341" r:id="rId12"/>
    <p:sldId id="342" r:id="rId13"/>
    <p:sldId id="343" r:id="rId14"/>
    <p:sldId id="314" r:id="rId15"/>
    <p:sldId id="290" r:id="rId16"/>
    <p:sldId id="318" r:id="rId17"/>
    <p:sldId id="319" r:id="rId18"/>
    <p:sldId id="320" r:id="rId19"/>
    <p:sldId id="323" r:id="rId20"/>
    <p:sldId id="324" r:id="rId21"/>
    <p:sldId id="325" r:id="rId22"/>
    <p:sldId id="274" r:id="rId23"/>
    <p:sldId id="303" r:id="rId24"/>
    <p:sldId id="276" r:id="rId25"/>
    <p:sldId id="277" r:id="rId26"/>
    <p:sldId id="285" r:id="rId27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3399"/>
    <a:srgbClr val="3366FF"/>
    <a:srgbClr val="0099CC"/>
    <a:srgbClr val="3333CC"/>
    <a:srgbClr val="000066"/>
    <a:srgbClr val="00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 autoAdjust="0"/>
    <p:restoredTop sz="94713" autoAdjust="0"/>
  </p:normalViewPr>
  <p:slideViewPr>
    <p:cSldViewPr>
      <p:cViewPr>
        <p:scale>
          <a:sx n="75" d="100"/>
          <a:sy n="75" d="100"/>
        </p:scale>
        <p:origin x="-67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6DBB93-91ED-4DD4-9D36-7DD7FF175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3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CE166C-85A1-48C8-A228-E97DF4554D93}" type="datetimeFigureOut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2171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171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9E3CDF-1129-4A00-8BDD-C2F09D4C9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89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7" r:id="rId2"/>
    <p:sldLayoutId id="2147483738" r:id="rId3"/>
    <p:sldLayoutId id="2147483739" r:id="rId4"/>
    <p:sldLayoutId id="2147483740" r:id="rId5"/>
    <p:sldLayoutId id="2147483746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kern="1200">
          <a:solidFill>
            <a:schemeClr val="tx1"/>
          </a:solidFill>
          <a:latin typeface="+mj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14: Team Leadership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pPr marL="457200" indent="-457200">
              <a:buClr>
                <a:srgbClr val="0070C0"/>
              </a:buClr>
              <a:buSzPct val="110000"/>
            </a:pPr>
            <a:r>
              <a:rPr lang="en-US" sz="2000" b="1" dirty="0">
                <a:latin typeface="+mn-lt"/>
              </a:rPr>
              <a:t>Unified Commitment</a:t>
            </a:r>
          </a:p>
          <a:p>
            <a:pPr marL="457200" indent="-457200">
              <a:buClr>
                <a:srgbClr val="0070C0"/>
              </a:buClr>
              <a:buSzPct val="110000"/>
            </a:pPr>
            <a:r>
              <a:rPr lang="en-US" sz="2000" dirty="0">
                <a:latin typeface="+mn-lt"/>
              </a:rPr>
              <a:t>Teams need a carefully designed and developed sense of unity or identification (</a:t>
            </a:r>
            <a:r>
              <a:rPr lang="en-US" sz="2000" i="1" dirty="0">
                <a:latin typeface="+mn-lt"/>
              </a:rPr>
              <a:t>team spirit</a:t>
            </a:r>
            <a:r>
              <a:rPr lang="en-US" sz="2000" dirty="0">
                <a:latin typeface="+mn-lt"/>
              </a:rPr>
              <a:t>) </a:t>
            </a:r>
          </a:p>
          <a:p>
            <a:pPr marL="457200" indent="-457200">
              <a:buClr>
                <a:srgbClr val="0070C0"/>
              </a:buClr>
              <a:buSzPct val="110000"/>
            </a:pPr>
            <a:r>
              <a:rPr lang="en-US" sz="2000" b="1" dirty="0">
                <a:latin typeface="+mn-lt"/>
              </a:rPr>
              <a:t>Collaborative Climate</a:t>
            </a:r>
          </a:p>
          <a:p>
            <a:pPr marL="457200" indent="-457200">
              <a:buClr>
                <a:srgbClr val="0070C0"/>
              </a:buClr>
              <a:buSzPct val="110000"/>
            </a:pPr>
            <a:r>
              <a:rPr lang="en-US" sz="2000" dirty="0">
                <a:latin typeface="+mn-lt"/>
              </a:rPr>
              <a:t>Trust based on openness, honesty, consistency, and respect</a:t>
            </a:r>
          </a:p>
          <a:p>
            <a:pPr marL="457200" indent="-457200">
              <a:buClr>
                <a:srgbClr val="0070C0"/>
              </a:buClr>
              <a:buSzPct val="110000"/>
            </a:pPr>
            <a:r>
              <a:rPr lang="en-US" sz="2000" dirty="0">
                <a:latin typeface="+mn-lt"/>
              </a:rPr>
              <a:t>Integration of individual actions</a:t>
            </a:r>
          </a:p>
          <a:p>
            <a:pPr marL="457200" indent="-457200">
              <a:buClr>
                <a:srgbClr val="0070C0"/>
              </a:buClr>
              <a:buSzPct val="110000"/>
            </a:pPr>
            <a:r>
              <a:rPr lang="en-US" sz="2000" dirty="0">
                <a:latin typeface="+mn-lt"/>
              </a:rPr>
              <a:t>Teams contribute to collective success </a:t>
            </a:r>
            <a:r>
              <a:rPr lang="en-US" sz="2000" dirty="0" smtClean="0">
                <a:latin typeface="+mn-lt"/>
              </a:rPr>
              <a:t>by</a:t>
            </a:r>
            <a:endParaRPr lang="en-US" sz="2000" dirty="0">
              <a:latin typeface="+mn-lt"/>
            </a:endParaRPr>
          </a:p>
          <a:p>
            <a:pPr marL="682625" lvl="2" indent="-231775">
              <a:spcBef>
                <a:spcPts val="300"/>
              </a:spcBef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solidFill>
                  <a:srgbClr val="0070C0"/>
                </a:solidFill>
              </a:rPr>
              <a:t>Coordinating individual contributions</a:t>
            </a:r>
          </a:p>
          <a:p>
            <a:pPr marL="682625" lvl="2" indent="-231775">
              <a:spcBef>
                <a:spcPts val="300"/>
              </a:spcBef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solidFill>
                  <a:srgbClr val="0070C0"/>
                </a:solidFill>
              </a:rPr>
              <a:t>Team leaders making communication safe</a:t>
            </a:r>
          </a:p>
          <a:p>
            <a:pPr marL="682625" lvl="2" indent="-231775">
              <a:spcBef>
                <a:spcPts val="300"/>
              </a:spcBef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solidFill>
                  <a:srgbClr val="0070C0"/>
                </a:solidFill>
              </a:rPr>
              <a:t>Team leaders demanding and rewarding collaborative behavior</a:t>
            </a:r>
          </a:p>
          <a:p>
            <a:pPr marL="682625" lvl="2" indent="-231775">
              <a:spcBef>
                <a:spcPts val="300"/>
              </a:spcBef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solidFill>
                  <a:srgbClr val="0070C0"/>
                </a:solidFill>
              </a:rPr>
              <a:t>Team leaders guiding the team’s problem-solving efforts</a:t>
            </a:r>
          </a:p>
          <a:p>
            <a:pPr marL="682625" lvl="2" indent="-231775">
              <a:spcBef>
                <a:spcPts val="300"/>
              </a:spcBef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solidFill>
                  <a:srgbClr val="0070C0"/>
                </a:solidFill>
              </a:rPr>
              <a:t>Team leaders managing their own control needs</a:t>
            </a:r>
          </a:p>
          <a:p>
            <a:endParaRPr lang="en-US" dirty="0"/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6858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Team Effectiveness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09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3581400"/>
          </a:xfrm>
        </p:spPr>
        <p:txBody>
          <a:bodyPr/>
          <a:lstStyle/>
          <a:p>
            <a:pPr marL="457200" indent="-457200">
              <a:buClr>
                <a:srgbClr val="0070C0"/>
              </a:buClr>
            </a:pPr>
            <a:r>
              <a:rPr lang="en-US" sz="2800" b="1" i="1" dirty="0">
                <a:latin typeface="+mn-lt"/>
              </a:rPr>
              <a:t>Standards of Excellence</a:t>
            </a:r>
          </a:p>
          <a:p>
            <a:pPr marL="914400" lvl="1" indent="-457200">
              <a:buClr>
                <a:srgbClr val="0070C0"/>
              </a:buClr>
            </a:pPr>
            <a:r>
              <a:rPr lang="en-US" sz="2400" b="1" i="1" dirty="0">
                <a:solidFill>
                  <a:srgbClr val="0070C0"/>
                </a:solidFill>
              </a:rPr>
              <a:t>Regulated Performance</a:t>
            </a:r>
          </a:p>
          <a:p>
            <a:pPr marL="1139825" lvl="3" indent="-231775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Facilitates task completion and coordinated action</a:t>
            </a:r>
          </a:p>
          <a:p>
            <a:pPr marL="1139825" lvl="3" indent="-231775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Stimulates a positive pressure for members  to perform at highest levels </a:t>
            </a:r>
          </a:p>
          <a:p>
            <a:pPr marL="914400" lvl="1" indent="-457200">
              <a:buClr>
                <a:srgbClr val="0070C0"/>
              </a:buClr>
            </a:pPr>
            <a:r>
              <a:rPr lang="en-US" sz="2400" b="1" i="1" dirty="0" smtClean="0">
                <a:solidFill>
                  <a:srgbClr val="0070C0"/>
                </a:solidFill>
              </a:rPr>
              <a:t>How Accomplished</a:t>
            </a:r>
          </a:p>
          <a:p>
            <a:pPr marL="1139825" lvl="3" indent="-231775">
              <a:buClr>
                <a:srgbClr val="0070C0"/>
              </a:buClr>
            </a:pPr>
            <a:r>
              <a:rPr lang="en-US" dirty="0" smtClean="0">
                <a:solidFill>
                  <a:srgbClr val="0070C0"/>
                </a:solidFill>
              </a:rPr>
              <a:t>Requiring results </a:t>
            </a:r>
            <a:r>
              <a:rPr lang="en-US" i="1" dirty="0" smtClean="0">
                <a:solidFill>
                  <a:srgbClr val="0070C0"/>
                </a:solidFill>
              </a:rPr>
              <a:t>(clear expectations)</a:t>
            </a:r>
            <a:endParaRPr lang="en-US" dirty="0" smtClean="0">
              <a:solidFill>
                <a:srgbClr val="0070C0"/>
              </a:solidFill>
            </a:endParaRPr>
          </a:p>
          <a:p>
            <a:pPr marL="1139825" lvl="3" indent="-231775">
              <a:buClr>
                <a:srgbClr val="0070C0"/>
              </a:buClr>
            </a:pPr>
            <a:r>
              <a:rPr lang="en-US" dirty="0" smtClean="0">
                <a:solidFill>
                  <a:srgbClr val="0070C0"/>
                </a:solidFill>
              </a:rPr>
              <a:t>Reviewing </a:t>
            </a:r>
            <a:r>
              <a:rPr lang="en-US" dirty="0">
                <a:solidFill>
                  <a:srgbClr val="0070C0"/>
                </a:solidFill>
              </a:rPr>
              <a:t>results </a:t>
            </a:r>
            <a:r>
              <a:rPr lang="en-US" i="1" dirty="0">
                <a:solidFill>
                  <a:srgbClr val="0070C0"/>
                </a:solidFill>
              </a:rPr>
              <a:t>(feedback/resolve issues)</a:t>
            </a:r>
            <a:endParaRPr lang="en-US" dirty="0">
              <a:solidFill>
                <a:srgbClr val="0070C0"/>
              </a:solidFill>
            </a:endParaRPr>
          </a:p>
          <a:p>
            <a:pPr marL="1139825" lvl="3" indent="-231775">
              <a:buClr>
                <a:srgbClr val="0070C0"/>
              </a:buClr>
            </a:pPr>
            <a:r>
              <a:rPr lang="en-US" dirty="0">
                <a:solidFill>
                  <a:srgbClr val="0070C0"/>
                </a:solidFill>
              </a:rPr>
              <a:t>Rewarding results </a:t>
            </a:r>
            <a:r>
              <a:rPr lang="en-US" i="1" dirty="0">
                <a:solidFill>
                  <a:srgbClr val="0070C0"/>
                </a:solidFill>
              </a:rPr>
              <a:t>(acknowledge superior performance)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6858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Team Effectiveness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733800"/>
          </a:xfrm>
        </p:spPr>
        <p:txBody>
          <a:bodyPr/>
          <a:lstStyle/>
          <a:p>
            <a:pPr marL="457200" indent="-457200">
              <a:spcAft>
                <a:spcPts val="1200"/>
              </a:spcAft>
              <a:buClr>
                <a:srgbClr val="0070C0"/>
              </a:buClr>
              <a:buSzPct val="110000"/>
            </a:pPr>
            <a:r>
              <a:rPr lang="en-US" sz="2800" b="1" dirty="0">
                <a:latin typeface="+mn-lt"/>
              </a:rPr>
              <a:t>External Support and Recognition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</a:pPr>
            <a:r>
              <a:rPr lang="en-US" sz="2400" dirty="0">
                <a:solidFill>
                  <a:schemeClr val="tx1"/>
                </a:solidFill>
              </a:rPr>
              <a:t>Regulated Performance</a:t>
            </a:r>
          </a:p>
          <a:p>
            <a:pPr marL="914400" lvl="1" indent="-457200">
              <a:spcAft>
                <a:spcPts val="1200"/>
              </a:spcAft>
              <a:buClr>
                <a:srgbClr val="0070C0"/>
              </a:buClr>
            </a:pPr>
            <a:r>
              <a:rPr lang="en-US" sz="2400" dirty="0">
                <a:solidFill>
                  <a:schemeClr val="tx1"/>
                </a:solidFill>
              </a:rPr>
              <a:t>Teams supported by external resources </a:t>
            </a:r>
            <a:r>
              <a:rPr lang="en-US" sz="2400" dirty="0" smtClean="0">
                <a:solidFill>
                  <a:schemeClr val="tx1"/>
                </a:solidFill>
              </a:rPr>
              <a:t>are</a:t>
            </a:r>
            <a:endParaRPr lang="en-US" sz="2400" dirty="0">
              <a:solidFill>
                <a:schemeClr val="tx1"/>
              </a:solidFill>
            </a:endParaRPr>
          </a:p>
          <a:p>
            <a:pPr marL="1371600" lvl="4" indent="-406400">
              <a:spcAft>
                <a:spcPts val="120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Given the material resources needed to do their jobs</a:t>
            </a:r>
          </a:p>
          <a:p>
            <a:pPr marL="1371600" lvl="4" indent="-406400">
              <a:spcAft>
                <a:spcPts val="120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Recognized for team accomplishments</a:t>
            </a:r>
          </a:p>
          <a:p>
            <a:pPr marL="1371600" lvl="4" indent="-406400">
              <a:spcAft>
                <a:spcPts val="1200"/>
              </a:spcAft>
              <a:buClr>
                <a:srgbClr val="0070C0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Rewarded by tying those rewards to team </a:t>
            </a:r>
            <a:r>
              <a:rPr lang="en-US" dirty="0" smtClean="0">
                <a:solidFill>
                  <a:schemeClr val="tx1"/>
                </a:solidFill>
              </a:rPr>
              <a:t>members’ </a:t>
            </a:r>
            <a:r>
              <a:rPr lang="en-US" dirty="0">
                <a:solidFill>
                  <a:schemeClr val="tx1"/>
                </a:solidFill>
              </a:rPr>
              <a:t>performance, not individual achievement</a:t>
            </a:r>
          </a:p>
          <a:p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6858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Team Effectiveness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14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Team Effectiveness</a:t>
            </a:r>
            <a:endParaRPr lang="en-US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39624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10000"/>
            </a:pPr>
            <a:r>
              <a:rPr lang="en-US" sz="2400" b="1" i="1" dirty="0">
                <a:latin typeface="+mn-lt"/>
              </a:rPr>
              <a:t>Principled Leadership </a:t>
            </a:r>
            <a:r>
              <a:rPr lang="en-US" sz="2400" dirty="0">
                <a:latin typeface="+mn-lt"/>
              </a:rPr>
              <a:t>influences team effectiveness through four sets of processes (</a:t>
            </a:r>
            <a:r>
              <a:rPr lang="en-US" sz="2400" dirty="0" err="1">
                <a:latin typeface="+mn-lt"/>
              </a:rPr>
              <a:t>Zaccaro</a:t>
            </a:r>
            <a:r>
              <a:rPr lang="en-US" sz="2400" dirty="0">
                <a:latin typeface="+mn-lt"/>
              </a:rPr>
              <a:t> et al., 2001)</a:t>
            </a:r>
          </a:p>
          <a:p>
            <a:pPr marL="465138" lvl="2" indent="-2317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1" i="1" dirty="0">
                <a:solidFill>
                  <a:srgbClr val="0070C0"/>
                </a:solidFill>
              </a:rPr>
              <a:t>Cognitive</a:t>
            </a:r>
            <a:r>
              <a:rPr lang="en-US" sz="2000" dirty="0">
                <a:solidFill>
                  <a:srgbClr val="0070C0"/>
                </a:solidFill>
              </a:rPr>
              <a:t> - </a:t>
            </a:r>
            <a:r>
              <a:rPr lang="en-US" sz="2000" dirty="0">
                <a:solidFill>
                  <a:schemeClr val="tx1"/>
                </a:solidFill>
              </a:rPr>
              <a:t>Facilitates team’s understanding of problems confronting them</a:t>
            </a:r>
          </a:p>
          <a:p>
            <a:pPr marL="465138" lvl="2" indent="-2317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1" i="1" dirty="0">
                <a:solidFill>
                  <a:srgbClr val="0070C0"/>
                </a:solidFill>
              </a:rPr>
              <a:t>Motivational</a:t>
            </a:r>
            <a:r>
              <a:rPr lang="en-US" sz="2000" i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>
                <a:solidFill>
                  <a:schemeClr val="tx1"/>
                </a:solidFill>
              </a:rPr>
              <a:t>Helps team become cohesive &amp; capable by setting high performance standards &amp; helping team to achieve them</a:t>
            </a:r>
          </a:p>
          <a:p>
            <a:pPr marL="465138" lvl="2" indent="-2317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1" i="1" dirty="0">
                <a:solidFill>
                  <a:srgbClr val="0070C0"/>
                </a:solidFill>
              </a:rPr>
              <a:t>Affective</a:t>
            </a:r>
            <a:r>
              <a:rPr lang="en-US" sz="2000" i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- </a:t>
            </a:r>
            <a:r>
              <a:rPr lang="en-US" sz="2000" dirty="0">
                <a:solidFill>
                  <a:schemeClr val="tx1"/>
                </a:solidFill>
              </a:rPr>
              <a:t>Assists team in handling stressful circumstances by providing clear goals, assignments, &amp; strategies</a:t>
            </a:r>
          </a:p>
          <a:p>
            <a:pPr marL="465138" lvl="2" indent="-2317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b="1" i="1" dirty="0">
                <a:solidFill>
                  <a:srgbClr val="0070C0"/>
                </a:solidFill>
              </a:rPr>
              <a:t>Integrative</a:t>
            </a:r>
            <a:r>
              <a:rPr lang="en-US" sz="2000" dirty="0">
                <a:solidFill>
                  <a:srgbClr val="0070C0"/>
                </a:solidFill>
              </a:rPr>
              <a:t> - </a:t>
            </a:r>
            <a:r>
              <a:rPr lang="en-US" sz="2000" dirty="0">
                <a:solidFill>
                  <a:schemeClr val="tx1"/>
                </a:solidFill>
              </a:rPr>
              <a:t>Helps coordinate team’s activities through matching member roles, clear performance strategies, feedback, &amp; adapting to environmental changes</a:t>
            </a:r>
          </a:p>
          <a:p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2514600"/>
            <a:ext cx="8229600" cy="3657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10000"/>
            </a:pPr>
            <a:r>
              <a:rPr lang="en-US" sz="2400" b="1" dirty="0" smtClean="0">
                <a:latin typeface="+mn-lt"/>
              </a:rPr>
              <a:t>Leaders can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Diagnose, analyze, or forecast problems (monitoring) or take immediate action to solve a problem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Focus on problems within the group (internal) or which problems need intervention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Make choices about which solutions are the most appropriate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10000"/>
            </a:pPr>
            <a:r>
              <a:rPr lang="en-US" sz="2400" b="1" dirty="0" smtClean="0">
                <a:latin typeface="+mn-lt"/>
              </a:rPr>
              <a:t>Effective leaders </a:t>
            </a:r>
            <a:r>
              <a:rPr lang="en-US" sz="2000" dirty="0" smtClean="0">
                <a:latin typeface="+mn-lt"/>
              </a:rPr>
              <a:t>have the ability to determine what interventions are needed, if any, to solve team problems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10000"/>
            </a:pPr>
            <a:r>
              <a:rPr lang="en-US" sz="2400" b="1" dirty="0" smtClean="0">
                <a:latin typeface="+mn-lt"/>
              </a:rPr>
              <a:t>All members </a:t>
            </a:r>
            <a:r>
              <a:rPr lang="en-US" sz="2000" dirty="0" smtClean="0">
                <a:latin typeface="+mn-lt"/>
              </a:rPr>
              <a:t>of the team can engage in monitoring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110000"/>
            </a:pPr>
            <a:r>
              <a:rPr lang="en-US" sz="2400" b="1" dirty="0" smtClean="0">
                <a:latin typeface="+mn-lt"/>
              </a:rPr>
              <a:t>Leaders</a:t>
            </a:r>
            <a:r>
              <a:rPr lang="en-US" sz="2000" dirty="0" smtClean="0">
                <a:latin typeface="+mn-lt"/>
              </a:rPr>
              <a:t> differ in timing of taking action</a:t>
            </a:r>
          </a:p>
          <a:p>
            <a:pPr>
              <a:lnSpc>
                <a:spcPct val="90000"/>
              </a:lnSpc>
              <a:spcAft>
                <a:spcPct val="20000"/>
              </a:spcAft>
              <a:buFont typeface="Wingdings" pitchFamily="2" charset="2"/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Wingdings" pitchFamily="2" charset="2"/>
              <a:buChar char="v"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Decision 1 </a:t>
            </a:r>
            <a:br>
              <a:rPr lang="en-US" sz="3200" b="1" dirty="0" smtClean="0">
                <a:latin typeface="+mj-lt"/>
              </a:rPr>
            </a:br>
            <a:r>
              <a:rPr lang="en-US" sz="2800" b="1" dirty="0" smtClean="0">
                <a:latin typeface="+mj-lt"/>
              </a:rPr>
              <a:t>Should I Monitor the Team or Take Action?</a:t>
            </a:r>
            <a:r>
              <a:rPr lang="en-US" sz="3200" b="1" dirty="0" smtClean="0">
                <a:latin typeface="+mj-lt"/>
              </a:rPr>
              <a:t/>
            </a:r>
            <a:br>
              <a:rPr lang="en-US" sz="3200" b="1" dirty="0" smtClean="0">
                <a:latin typeface="+mj-lt"/>
              </a:rPr>
            </a:br>
            <a:endParaRPr lang="en-US" sz="3200" b="1" dirty="0" smtClean="0">
              <a:latin typeface="+mj-lt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84401"/>
            <a:ext cx="7696200" cy="465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038327"/>
            <a:ext cx="7626995" cy="44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6368256"/>
            <a:ext cx="86868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McGrath’s critical leadership functions as cited in “Leading Groups in Organizations,” by J. R. Hackman and R. E. Walton, 1986, in P. S. Goodman &amp; Associates (Eds.), </a:t>
            </a:r>
            <a:r>
              <a:rPr lang="en-US" sz="1050" i="1" dirty="0"/>
              <a:t>Designing Effective Work Groups </a:t>
            </a:r>
            <a:r>
              <a:rPr lang="en-US" sz="1050" dirty="0"/>
              <a:t>(p. 76). San Francisco: </a:t>
            </a:r>
            <a:r>
              <a:rPr lang="en-US" sz="1050" dirty="0" err="1"/>
              <a:t>Jossey</a:t>
            </a:r>
            <a:r>
              <a:rPr lang="en-US" sz="1050" dirty="0"/>
              <a:t>-Bass.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838200"/>
            <a:ext cx="9144000" cy="914400"/>
          </a:xfrm>
        </p:spPr>
        <p:txBody>
          <a:bodyPr anchor="t"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Decision 2 </a:t>
            </a:r>
            <a:br>
              <a:rPr lang="en-US" sz="3200" b="1" dirty="0" smtClean="0">
                <a:latin typeface="+mj-lt"/>
              </a:rPr>
            </a:br>
            <a:r>
              <a:rPr lang="en-US" sz="2400" b="1" dirty="0" smtClean="0">
                <a:latin typeface="+mj-lt"/>
              </a:rPr>
              <a:t>Should I Intervene to Meet Task or Relational Needs?</a:t>
            </a:r>
            <a:r>
              <a:rPr lang="en-US" sz="3200" b="1" dirty="0" smtClean="0">
                <a:latin typeface="+mj-lt"/>
              </a:rPr>
              <a:t/>
            </a:r>
            <a:br>
              <a:rPr lang="en-US" sz="3200" b="1" dirty="0" smtClean="0">
                <a:latin typeface="+mj-lt"/>
              </a:rPr>
            </a:br>
            <a:endParaRPr lang="en-US" sz="3200" b="1" dirty="0" smtClean="0">
              <a:latin typeface="+mj-lt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2667000"/>
            <a:ext cx="3429000" cy="3581400"/>
          </a:xfr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Task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Getting job done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Making decisions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Solving problems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Adapting to change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Making plans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Achieving goals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572000" y="5410200"/>
            <a:ext cx="3962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 dirty="0">
                <a:latin typeface="Arial" charset="0"/>
              </a:rPr>
              <a:t>Even more challenging in virtual teams</a:t>
            </a:r>
          </a:p>
        </p:txBody>
      </p:sp>
      <p:sp>
        <p:nvSpPr>
          <p:cNvPr id="19463" name="Rectangle 4"/>
          <p:cNvSpPr txBox="1">
            <a:spLocks noChangeArrowheads="1"/>
          </p:cNvSpPr>
          <p:nvPr/>
        </p:nvSpPr>
        <p:spPr bwMode="auto">
          <a:xfrm>
            <a:off x="4343400" y="2667000"/>
            <a:ext cx="419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ts val="600"/>
              </a:spcBef>
              <a:spcAft>
                <a:spcPts val="600"/>
              </a:spcAft>
              <a:buClr>
                <a:srgbClr val="007000"/>
              </a:buClr>
              <a:buSzPct val="85000"/>
              <a:buFont typeface="Wingdings" pitchFamily="2" charset="2"/>
              <a:buNone/>
            </a:pPr>
            <a:r>
              <a:rPr lang="en-US" b="1" dirty="0">
                <a:solidFill>
                  <a:srgbClr val="0070C0"/>
                </a:solidFill>
                <a:latin typeface="+mn-lt"/>
              </a:rPr>
              <a:t>Maintenance Functions</a:t>
            </a:r>
          </a:p>
          <a:p>
            <a:pPr marL="342900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>
                <a:latin typeface="+mn-lt"/>
              </a:rPr>
              <a:t>Developing positive climate</a:t>
            </a:r>
          </a:p>
          <a:p>
            <a:pPr marL="342900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>
                <a:latin typeface="+mn-lt"/>
              </a:rPr>
              <a:t>Solving interpersonal problems  </a:t>
            </a:r>
          </a:p>
          <a:p>
            <a:pPr marL="342900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>
                <a:latin typeface="+mn-lt"/>
              </a:rPr>
              <a:t>Satisfying members’ needs</a:t>
            </a:r>
          </a:p>
          <a:p>
            <a:pPr marL="342900" indent="-342900" eaLnBrk="0" hangingPunct="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>
                <a:latin typeface="+mn-lt"/>
              </a:rPr>
              <a:t>Developing cohesion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7" y="1066800"/>
            <a:ext cx="8748713" cy="762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Decision 3 </a:t>
            </a:r>
            <a:br>
              <a:rPr lang="en-US" sz="3200" b="1" dirty="0" smtClean="0">
                <a:latin typeface="+mj-lt"/>
              </a:rPr>
            </a:br>
            <a:r>
              <a:rPr lang="en-US" sz="3200" b="1" dirty="0" smtClean="0">
                <a:latin typeface="+mj-lt"/>
              </a:rPr>
              <a:t>Should I Intervene Internally or Externally?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382000" cy="3505200"/>
          </a:xfrm>
        </p:spPr>
        <p:txBody>
          <a:bodyPr/>
          <a:lstStyle/>
          <a:p>
            <a:pPr>
              <a:buClr>
                <a:srgbClr val="0070C0"/>
              </a:buClr>
              <a:buSzPct val="110000"/>
              <a:defRPr/>
            </a:pPr>
            <a:r>
              <a:rPr lang="en-US" sz="2800" b="1" dirty="0" smtClean="0">
                <a:latin typeface="+mn-lt"/>
              </a:rPr>
              <a:t>Leader must</a:t>
            </a:r>
          </a:p>
          <a:p>
            <a:pPr lvl="1"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Determine what level of team process needs leadership attention:</a:t>
            </a:r>
          </a:p>
          <a:p>
            <a:pPr lvl="1">
              <a:buClr>
                <a:srgbClr val="0070C0"/>
              </a:buClr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Use internal task or relational team dynamics, if</a:t>
            </a:r>
          </a:p>
          <a:p>
            <a:pPr lvl="2"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Conflict between group members </a:t>
            </a:r>
          </a:p>
          <a:p>
            <a:pPr lvl="2"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Team goals unclear</a:t>
            </a:r>
          </a:p>
          <a:p>
            <a:pPr marL="735013" lvl="1" indent="-342900">
              <a:buClr>
                <a:srgbClr val="0070C0"/>
              </a:buClr>
              <a:buSzPct val="85000"/>
              <a:defRPr/>
            </a:pPr>
            <a:r>
              <a:rPr lang="en-US" sz="2400" b="1" dirty="0" smtClean="0">
                <a:solidFill>
                  <a:schemeClr val="tx1"/>
                </a:solidFill>
              </a:rPr>
              <a:t>Use external environmental dynamics, if</a:t>
            </a:r>
          </a:p>
          <a:p>
            <a:pPr lvl="2">
              <a:spcAft>
                <a:spcPct val="20000"/>
              </a:spcAft>
              <a:buClr>
                <a:srgbClr val="0070C0"/>
              </a:buCl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Organization not providing proper support to team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70C0"/>
              </a:buClr>
            </a:pPr>
            <a:r>
              <a:rPr lang="en-US" sz="2000" b="1" dirty="0" smtClean="0">
                <a:latin typeface="+mn-lt"/>
              </a:rPr>
              <a:t>Leadership Functions – performed internally or externally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Actions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556099"/>
            <a:ext cx="2133600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+mn-lt"/>
              </a:rPr>
              <a:t>Task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>
                <a:latin typeface="+mn-lt"/>
              </a:rPr>
              <a:t>Goal focusing</a:t>
            </a:r>
          </a:p>
          <a:p>
            <a:pPr marL="115888" indent="-115888"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>
                <a:latin typeface="+mn-lt"/>
              </a:rPr>
              <a:t>Structuring for results</a:t>
            </a:r>
          </a:p>
          <a:p>
            <a:pPr marL="174625" indent="-174625"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>
                <a:latin typeface="+mn-lt"/>
              </a:rPr>
              <a:t>Facilitating decision  making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>
                <a:latin typeface="+mn-lt"/>
              </a:rPr>
              <a:t>Training</a:t>
            </a:r>
          </a:p>
          <a:p>
            <a:pPr marL="115888" indent="-115888"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>
                <a:latin typeface="+mn-lt"/>
              </a:rPr>
              <a:t>Maintaining standards</a:t>
            </a:r>
          </a:p>
        </p:txBody>
      </p:sp>
      <p:sp>
        <p:nvSpPr>
          <p:cNvPr id="21511" name="TextBox 7"/>
          <p:cNvSpPr txBox="1">
            <a:spLocks noChangeArrowheads="1"/>
          </p:cNvSpPr>
          <p:nvPr/>
        </p:nvSpPr>
        <p:spPr bwMode="auto">
          <a:xfrm>
            <a:off x="3031138" y="3652897"/>
            <a:ext cx="253146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+mn-lt"/>
              </a:rPr>
              <a:t>Relational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Coaching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Collaborating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Managing conflict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Building commitment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Satisfying needs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Modeling principles</a:t>
            </a:r>
          </a:p>
        </p:txBody>
      </p: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067802" y="3652897"/>
            <a:ext cx="239039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+mn-lt"/>
              </a:rPr>
              <a:t>Environmental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Networking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Advocating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Negotiating support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Buffering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Assessing</a:t>
            </a:r>
          </a:p>
          <a:p>
            <a:pPr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sz="1800" dirty="0">
                <a:latin typeface="+mn-lt"/>
              </a:rPr>
              <a:t>Sharing information</a:t>
            </a:r>
          </a:p>
        </p:txBody>
      </p:sp>
      <p:sp>
        <p:nvSpPr>
          <p:cNvPr id="21513" name="TextBox 9"/>
          <p:cNvSpPr txBox="1">
            <a:spLocks noChangeArrowheads="1"/>
          </p:cNvSpPr>
          <p:nvPr/>
        </p:nvSpPr>
        <p:spPr bwMode="auto">
          <a:xfrm>
            <a:off x="868500" y="2343090"/>
            <a:ext cx="35511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+mn-lt"/>
              </a:rPr>
              <a:t>Internal Leadership Actions</a:t>
            </a:r>
          </a:p>
        </p:txBody>
      </p: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5181600" y="2281237"/>
            <a:ext cx="3717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External Leadership Actions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926263" y="2895600"/>
            <a:ext cx="228600" cy="685800"/>
          </a:xfrm>
          <a:prstGeom prst="downArrow">
            <a:avLst/>
          </a:prstGeom>
          <a:solidFill>
            <a:srgbClr val="0070C0">
              <a:alpha val="54000"/>
            </a:srgbClr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1516" name="Group 21"/>
          <p:cNvGrpSpPr>
            <a:grpSpLocks/>
          </p:cNvGrpSpPr>
          <p:nvPr/>
        </p:nvGrpSpPr>
        <p:grpSpPr bwMode="auto">
          <a:xfrm>
            <a:off x="1295400" y="2667001"/>
            <a:ext cx="2895600" cy="914399"/>
            <a:chOff x="1371600" y="2362200"/>
            <a:chExt cx="2895600" cy="915002"/>
          </a:xfrm>
        </p:grpSpPr>
        <p:sp>
          <p:nvSpPr>
            <p:cNvPr id="12" name="Down Arrow 11"/>
            <p:cNvSpPr/>
            <p:nvPr/>
          </p:nvSpPr>
          <p:spPr>
            <a:xfrm>
              <a:off x="1371600" y="2610013"/>
              <a:ext cx="228600" cy="610002"/>
            </a:xfrm>
            <a:prstGeom prst="downArrow">
              <a:avLst/>
            </a:prstGeom>
            <a:solidFill>
              <a:srgbClr val="0070C0">
                <a:alpha val="54000"/>
              </a:srgbClr>
            </a:solidFill>
            <a:ln>
              <a:solidFill>
                <a:srgbClr val="0070C0">
                  <a:alpha val="54000"/>
                </a:srgb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038600" y="2610013"/>
              <a:ext cx="228600" cy="667189"/>
            </a:xfrm>
            <a:prstGeom prst="downArrow">
              <a:avLst/>
            </a:prstGeom>
            <a:solidFill>
              <a:srgbClr val="0070C0">
                <a:alpha val="54000"/>
              </a:srgbClr>
            </a:solidFill>
            <a:ln>
              <a:solidFill>
                <a:srgbClr val="0070C0">
                  <a:alpha val="54000"/>
                </a:srgb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" name="Straight Connector 15"/>
            <p:cNvCxnSpPr>
              <a:stCxn id="12" idx="0"/>
              <a:endCxn id="14" idx="0"/>
            </p:cNvCxnSpPr>
            <p:nvPr/>
          </p:nvCxnSpPr>
          <p:spPr>
            <a:xfrm>
              <a:off x="1485900" y="2610014"/>
              <a:ext cx="2667000" cy="0"/>
            </a:xfrm>
            <a:prstGeom prst="line">
              <a:avLst/>
            </a:prstGeom>
            <a:ln>
              <a:solidFill>
                <a:srgbClr val="0070C0">
                  <a:alpha val="54000"/>
                </a:srgb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43200" y="2362200"/>
              <a:ext cx="0" cy="228751"/>
            </a:xfrm>
            <a:prstGeom prst="line">
              <a:avLst/>
            </a:prstGeom>
            <a:ln>
              <a:solidFill>
                <a:srgbClr val="0070C0">
                  <a:alpha val="54000"/>
                </a:srgb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SzPct val="110000"/>
            </a:pPr>
            <a:r>
              <a:rPr lang="en-US" sz="2400" b="1" dirty="0" smtClean="0">
                <a:latin typeface="+mn-lt"/>
              </a:rPr>
              <a:t> Set of skills or actions leader might perform to improve task performance: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000" b="1" dirty="0" smtClean="0">
                <a:solidFill>
                  <a:schemeClr val="tx1"/>
                </a:solidFill>
              </a:rPr>
              <a:t>Goal focusing</a:t>
            </a:r>
            <a:r>
              <a:rPr lang="en-US" sz="2000" dirty="0" smtClean="0">
                <a:solidFill>
                  <a:schemeClr val="tx1"/>
                </a:solidFill>
              </a:rPr>
              <a:t> (clarifying, gaining agreement)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000" b="1" dirty="0" smtClean="0">
                <a:solidFill>
                  <a:schemeClr val="tx1"/>
                </a:solidFill>
              </a:rPr>
              <a:t>Structuring for results </a:t>
            </a:r>
            <a:r>
              <a:rPr lang="en-US" sz="2000" dirty="0" smtClean="0">
                <a:solidFill>
                  <a:schemeClr val="tx1"/>
                </a:solidFill>
              </a:rPr>
              <a:t>(planning, visioning, organizing, clarifying roles, delegating)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000" b="1" dirty="0" smtClean="0">
                <a:solidFill>
                  <a:schemeClr val="tx1"/>
                </a:solidFill>
              </a:rPr>
              <a:t>Facilitating decision making </a:t>
            </a:r>
            <a:r>
              <a:rPr lang="en-US" sz="2000" dirty="0" smtClean="0">
                <a:solidFill>
                  <a:schemeClr val="tx1"/>
                </a:solidFill>
              </a:rPr>
              <a:t>(informing, controlling, coordinating, mediating, synthesizing, issue focusing)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000" b="1" dirty="0" smtClean="0">
                <a:solidFill>
                  <a:schemeClr val="tx1"/>
                </a:solidFill>
              </a:rPr>
              <a:t>Training team members in task skills </a:t>
            </a:r>
            <a:r>
              <a:rPr lang="en-US" sz="2000" dirty="0" smtClean="0">
                <a:solidFill>
                  <a:schemeClr val="tx1"/>
                </a:solidFill>
              </a:rPr>
              <a:t>(educating, developing)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000" b="1" dirty="0" smtClean="0">
                <a:solidFill>
                  <a:schemeClr val="tx1"/>
                </a:solidFill>
              </a:rPr>
              <a:t>Maintaining standards of excellence </a:t>
            </a:r>
            <a:r>
              <a:rPr lang="en-US" sz="2000" dirty="0" smtClean="0">
                <a:solidFill>
                  <a:schemeClr val="tx1"/>
                </a:solidFill>
              </a:rPr>
              <a:t>(assessing team and individual performance, confronting inadequate performance)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Internal Task Leadership Actions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Team Leadership Perspective </a:t>
            </a:r>
          </a:p>
          <a:p>
            <a:pPr algn="l" eaLnBrk="1" hangingPunct="1"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Team Leadership Model</a:t>
            </a:r>
          </a:p>
          <a:p>
            <a:pPr algn="l" eaLnBrk="1" hangingPunct="1"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Team 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Effectiveness </a:t>
            </a:r>
          </a:p>
          <a:p>
            <a:pPr algn="l" eaLnBrk="1" hangingPunct="1"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Leadership Decisions</a:t>
            </a:r>
          </a:p>
          <a:p>
            <a:pPr algn="l" eaLnBrk="1" hangingPunct="1"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Leadership Actions</a:t>
            </a:r>
          </a:p>
          <a:p>
            <a:pPr algn="l" eaLnBrk="1" hangingPunct="1"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How Does the Team Leadership Model Work?</a:t>
            </a:r>
          </a:p>
          <a:p>
            <a:pPr algn="l" eaLnBrk="1" hangingPunct="1">
              <a:spcAft>
                <a:spcPts val="1200"/>
              </a:spcAft>
              <a:buClr>
                <a:srgbClr val="006600"/>
              </a:buClr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Overview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ct val="100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Set of actions leader needs to implement to improve team relationships: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Coaching team members in interpersonal skills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Collaborating (including, involving)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Managing conflict and power issues (avoiding confrontation, questioning ideas)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Building commitment and esprit de corps (being optimistic, innovating, envisioning, socializing, rewarding, recognizing)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Satisfying individual member needs (trusting, supporting, advocating)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Modeling ethical and principled practices (fair, consistent, normative)</a:t>
            </a:r>
          </a:p>
          <a:p>
            <a:pPr lvl="1">
              <a:lnSpc>
                <a:spcPct val="80000"/>
              </a:lnSpc>
              <a:spcAft>
                <a:spcPct val="10000"/>
              </a:spcAft>
              <a:buFontTx/>
              <a:buNone/>
            </a:pPr>
            <a:r>
              <a:rPr lang="en-US" sz="1800" dirty="0" smtClean="0"/>
              <a:t>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Internal Relational Leadership Actions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800" b="1" dirty="0" smtClean="0">
                <a:latin typeface="+mn-lt"/>
              </a:rPr>
              <a:t> </a:t>
            </a:r>
            <a:r>
              <a:rPr lang="en-US" sz="2400" b="1" dirty="0" smtClean="0">
                <a:latin typeface="+mn-lt"/>
              </a:rPr>
              <a:t>Set of skills or behaviors leader needs to implement to improve environmental interface with team: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Networking and forming alliances in environment (gather information, increase influence)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Advocating and representing team to environment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Negotiating upward to secure necessary resources, support, and recognition for team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Buffering team members from environmental distractions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Assessing environmental indicators of team’s effectiveness (surveys, evaluations, performance indicators)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Sharing relevant environmental information with team</a:t>
            </a:r>
          </a:p>
          <a:p>
            <a:pPr lvl="1">
              <a:lnSpc>
                <a:spcPct val="80000"/>
              </a:lnSpc>
              <a:spcAft>
                <a:spcPct val="20000"/>
              </a:spcAft>
              <a:buFontTx/>
              <a:buNone/>
            </a:pPr>
            <a:endParaRPr lang="en-US" sz="2000" b="1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External Environmental  Leadership Actions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Focus of Team Leadership 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Strengths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Criticisms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Application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How Does the Team Leadership Approach Work?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800"/>
              </a:spcAft>
              <a:buClr>
                <a:srgbClr val="0070C0"/>
              </a:buClr>
            </a:pPr>
            <a:r>
              <a:rPr lang="en-US" dirty="0" smtClean="0">
                <a:latin typeface="+mn-lt"/>
              </a:rPr>
              <a:t>Model provides a </a:t>
            </a:r>
            <a:r>
              <a:rPr lang="en-US" b="1" i="1" dirty="0" smtClean="0">
                <a:latin typeface="+mn-lt"/>
              </a:rPr>
              <a:t>cognitive map</a:t>
            </a:r>
            <a:r>
              <a:rPr lang="en-US" b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to identify group needs and offers suggestions on appropriate corrective actions</a:t>
            </a:r>
          </a:p>
          <a:p>
            <a:pPr eaLnBrk="1" hangingPunct="1">
              <a:spcAft>
                <a:spcPts val="1800"/>
              </a:spcAft>
              <a:buClr>
                <a:srgbClr val="0070C0"/>
              </a:buClr>
            </a:pPr>
            <a:r>
              <a:rPr lang="en-US" dirty="0" smtClean="0">
                <a:latin typeface="+mn-lt"/>
              </a:rPr>
              <a:t>Model assists leader in making sense of the </a:t>
            </a:r>
            <a:r>
              <a:rPr lang="en-US" b="1" i="1" dirty="0" smtClean="0">
                <a:latin typeface="+mn-lt"/>
              </a:rPr>
              <a:t>complexity</a:t>
            </a:r>
            <a:r>
              <a:rPr lang="en-US" i="1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of groups and provides suggested actions to improve group effectiveness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Team Leadership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Focus on real-life organizational group work; model is </a:t>
            </a:r>
            <a:r>
              <a:rPr lang="en-US" sz="2400" b="1" i="1" dirty="0" smtClean="0">
                <a:latin typeface="+mn-lt"/>
              </a:rPr>
              <a:t>useful for teaching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Provides a </a:t>
            </a:r>
            <a:r>
              <a:rPr lang="en-US" sz="2400" b="1" i="1" dirty="0" smtClean="0">
                <a:latin typeface="+mn-lt"/>
              </a:rPr>
              <a:t>cognitive guide </a:t>
            </a:r>
            <a:r>
              <a:rPr lang="en-US" sz="2400" dirty="0" smtClean="0">
                <a:latin typeface="+mn-lt"/>
              </a:rPr>
              <a:t>that assists leaders in designing and maintaining effective teams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Recognizes the </a:t>
            </a:r>
            <a:r>
              <a:rPr lang="en-US" sz="2400" b="1" i="1" dirty="0" smtClean="0">
                <a:latin typeface="+mn-lt"/>
              </a:rPr>
              <a:t>changing role </a:t>
            </a:r>
            <a:r>
              <a:rPr lang="en-US" sz="2400" dirty="0" smtClean="0">
                <a:latin typeface="+mn-lt"/>
              </a:rPr>
              <a:t>of leaders and followers in organizations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Can be used as a </a:t>
            </a:r>
            <a:r>
              <a:rPr lang="en-US" sz="2400" b="1" i="1" dirty="0" smtClean="0">
                <a:latin typeface="+mn-lt"/>
              </a:rPr>
              <a:t>tool</a:t>
            </a:r>
            <a:r>
              <a:rPr lang="en-US" sz="2400" dirty="0" smtClean="0">
                <a:latin typeface="+mn-lt"/>
              </a:rPr>
              <a:t> in group leader selection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Strengths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Model is </a:t>
            </a:r>
            <a:r>
              <a:rPr lang="en-US" sz="2400" b="1" i="1" dirty="0" smtClean="0">
                <a:latin typeface="+mn-lt"/>
              </a:rPr>
              <a:t>incomplete</a:t>
            </a:r>
            <a:r>
              <a:rPr lang="en-US" sz="2400" dirty="0" smtClean="0">
                <a:latin typeface="+mn-lt"/>
              </a:rPr>
              <a:t>. Additional skills might be needed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May not be </a:t>
            </a:r>
            <a:r>
              <a:rPr lang="en-US" sz="2400" b="1" i="1" dirty="0" smtClean="0">
                <a:latin typeface="+mn-lt"/>
              </a:rPr>
              <a:t>practical</a:t>
            </a:r>
            <a:r>
              <a:rPr lang="en-US" sz="2400" dirty="0" smtClean="0">
                <a:latin typeface="+mn-lt"/>
              </a:rPr>
              <a:t> as the model is complex and doesn’t provide easy answers for difficult leader decisions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Fails to consider teams that have </a:t>
            </a:r>
            <a:r>
              <a:rPr lang="en-US" sz="2400" b="1" i="1" dirty="0" smtClean="0">
                <a:latin typeface="+mn-lt"/>
              </a:rPr>
              <a:t>distributed leadership</a:t>
            </a:r>
            <a:r>
              <a:rPr lang="en-US" sz="2400" dirty="0" smtClean="0">
                <a:latin typeface="+mn-lt"/>
              </a:rPr>
              <a:t>, where team members have a range of skills, and where roles may change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More focus required on how to teach and provide </a:t>
            </a:r>
            <a:r>
              <a:rPr lang="en-US" sz="2400" b="1" i="1" dirty="0" smtClean="0">
                <a:latin typeface="+mn-lt"/>
              </a:rPr>
              <a:t>skill development </a:t>
            </a:r>
            <a:r>
              <a:rPr lang="en-US" sz="2400" dirty="0" smtClean="0">
                <a:latin typeface="+mn-lt"/>
              </a:rPr>
              <a:t>in areas of diagnosis and action taking 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Criticisms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2400"/>
              </a:spcAft>
              <a:buClr>
                <a:srgbClr val="0070C0"/>
              </a:buClr>
            </a:pPr>
            <a:r>
              <a:rPr lang="en-US" dirty="0" smtClean="0">
                <a:latin typeface="+mn-lt"/>
              </a:rPr>
              <a:t>Useful in leader decision making</a:t>
            </a:r>
          </a:p>
          <a:p>
            <a:pPr eaLnBrk="1" hangingPunct="1">
              <a:spcAft>
                <a:spcPts val="2400"/>
              </a:spcAft>
              <a:buClr>
                <a:srgbClr val="0070C0"/>
              </a:buClr>
            </a:pPr>
            <a:r>
              <a:rPr lang="en-US" dirty="0" smtClean="0">
                <a:latin typeface="+mn-lt"/>
              </a:rPr>
              <a:t>Can be used as a team diagnostic tool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Application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b="1" i="1" dirty="0" smtClean="0"/>
              <a:t>Team 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i="1" dirty="0" smtClean="0">
                <a:solidFill>
                  <a:schemeClr val="tx1"/>
                </a:solidFill>
                <a:latin typeface="Calibri" pitchFamily="34" charset="0"/>
              </a:rPr>
              <a:t>Group of organizational members who are interdependent, share common goals, and coordinate activities to accomplish those </a:t>
            </a:r>
            <a:r>
              <a:rPr lang="en-US" sz="2000" i="1" dirty="0" smtClean="0"/>
              <a:t>goals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Can meet face-to-face or be virtual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“Team-based and technology enabled” = newer organizational structures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b="1" i="1" dirty="0" smtClean="0"/>
              <a:t>Outcomes of Effective Teams</a:t>
            </a:r>
            <a:endParaRPr lang="en-US" b="1" i="1" dirty="0"/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Greater productivity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More effective use of resources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Better decisions and problem solving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Better-quality products and services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Greater innovation and creativity (Parker, 1990)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algn="ctr" eaLnBrk="1" hangingPunct="1">
              <a:lnSpc>
                <a:spcPct val="80000"/>
              </a:lnSpc>
            </a:pPr>
            <a:r>
              <a:rPr lang="en-US" sz="3200" b="1" dirty="0" smtClean="0">
                <a:latin typeface="+mj-lt"/>
              </a:rPr>
              <a:t>Descriptions and Perspectives</a:t>
            </a:r>
            <a:br>
              <a:rPr lang="en-US" sz="3200" b="1" dirty="0" smtClean="0">
                <a:latin typeface="+mj-lt"/>
              </a:rPr>
            </a:br>
            <a:endParaRPr lang="en-US" sz="3200" b="1" dirty="0" smtClean="0">
              <a:latin typeface="+mj-lt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0C0"/>
              </a:buClr>
              <a:buSzPct val="100000"/>
            </a:pPr>
            <a:r>
              <a:rPr lang="en-US" sz="2400" dirty="0" smtClean="0">
                <a:latin typeface="+mn-lt"/>
              </a:rPr>
              <a:t>Organizational culture needs to support employee involvement</a:t>
            </a:r>
          </a:p>
          <a:p>
            <a:pPr lvl="1"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</a:rPr>
              <a:t>Heterarchy: fluid power shifting in teams</a:t>
            </a:r>
          </a:p>
          <a:p>
            <a:pPr>
              <a:buClr>
                <a:srgbClr val="0070C0"/>
              </a:buClr>
              <a:buSzPct val="100000"/>
            </a:pPr>
            <a:r>
              <a:rPr lang="en-US" sz="2400" dirty="0" smtClean="0">
                <a:latin typeface="+mn-lt"/>
              </a:rPr>
              <a:t>Team leadership is process oriented</a:t>
            </a:r>
          </a:p>
          <a:p>
            <a:pPr lvl="1"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</a:rPr>
              <a:t>How do teams develop critical capabilities?</a:t>
            </a:r>
          </a:p>
          <a:p>
            <a:pPr lvl="1"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</a:rPr>
              <a:t>How do team leaders adjust to contingencies as they arise?</a:t>
            </a:r>
          </a:p>
          <a:p>
            <a:pPr lvl="1"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</a:rPr>
              <a:t>How do leader actions promote task and interpersonal development?</a:t>
            </a:r>
          </a:p>
          <a:p>
            <a:pPr>
              <a:buClr>
                <a:srgbClr val="0070C0"/>
              </a:buClr>
              <a:buSzPct val="100000"/>
            </a:pPr>
            <a:r>
              <a:rPr lang="en-US" sz="2400" dirty="0" smtClean="0">
                <a:latin typeface="+mn-lt"/>
              </a:rPr>
              <a:t>Shared or Distributed Leadership</a:t>
            </a:r>
          </a:p>
          <a:p>
            <a:pPr lvl="1"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</a:rPr>
              <a:t>When members of the team take on leadership behaviors to influence the team and maximize team effectiveness</a:t>
            </a:r>
          </a:p>
          <a:p>
            <a:pPr>
              <a:buFontTx/>
              <a:buChar char="-"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+mn-lt"/>
              </a:rPr>
              <a:t>Descriptions and Perspectives</a:t>
            </a:r>
            <a:endParaRPr lang="en-US" sz="3200" dirty="0">
              <a:latin typeface="+mn-lt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SzPct val="100000"/>
            </a:pPr>
            <a:r>
              <a:rPr lang="en-US" sz="2400" dirty="0" smtClean="0">
                <a:latin typeface="+mn-lt"/>
              </a:rPr>
              <a:t>Model provides leader or designated team member with a </a:t>
            </a:r>
            <a:r>
              <a:rPr lang="en-US" sz="2400" i="1" dirty="0" smtClean="0">
                <a:latin typeface="+mn-lt"/>
              </a:rPr>
              <a:t>mental model</a:t>
            </a:r>
            <a:r>
              <a:rPr lang="en-US" sz="2400" dirty="0" smtClean="0">
                <a:latin typeface="+mn-lt"/>
              </a:rPr>
              <a:t> to help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Diagnose team problems, and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Take appropriate action to correct team problems</a:t>
            </a:r>
          </a:p>
          <a:p>
            <a:pPr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SzPct val="100000"/>
            </a:pPr>
            <a:r>
              <a:rPr lang="en-US" sz="2400" dirty="0" smtClean="0">
                <a:latin typeface="+mn-lt"/>
              </a:rPr>
              <a:t>Effective team performance begins with leader’s </a:t>
            </a:r>
            <a:r>
              <a:rPr lang="en-US" sz="2400" i="1" dirty="0" smtClean="0">
                <a:latin typeface="+mn-lt"/>
              </a:rPr>
              <a:t>mental model </a:t>
            </a:r>
            <a:r>
              <a:rPr lang="en-US" sz="2400" dirty="0" smtClean="0">
                <a:latin typeface="+mn-lt"/>
              </a:rPr>
              <a:t>of the situation</a:t>
            </a:r>
          </a:p>
          <a:p>
            <a:pPr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  <a:buSzPct val="100000"/>
            </a:pPr>
            <a:r>
              <a:rPr lang="en-US" sz="2400" dirty="0" smtClean="0">
                <a:latin typeface="+mn-lt"/>
              </a:rPr>
              <a:t>Mental model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reflects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Components of the problem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Environmental &amp; organizational contingencies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endParaRPr lang="en-US" sz="2400" b="1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Team Leadership Model</a:t>
            </a:r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685800" y="2514600"/>
            <a:ext cx="205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v"/>
            </a:pPr>
            <a:endParaRPr lang="en-US" sz="2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9" y="1219200"/>
            <a:ext cx="5948361" cy="54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95350"/>
            <a:ext cx="49053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Team</a:t>
            </a:r>
            <a:r>
              <a:rPr lang="en-US" b="1" dirty="0" smtClean="0"/>
              <a:t> </a:t>
            </a:r>
            <a:r>
              <a:rPr lang="en-US" sz="3200" b="1" dirty="0" smtClean="0">
                <a:latin typeface="+mj-lt"/>
              </a:rPr>
              <a:t>Effectiveness</a:t>
            </a:r>
            <a:endParaRPr lang="en-US" sz="3200" b="1" dirty="0">
              <a:latin typeface="+mj-lt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00" y="1676400"/>
            <a:ext cx="7291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1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Team Effectiveness</a:t>
            </a:r>
            <a:endParaRPr lang="en-US" sz="3200" b="1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800" y="1828800"/>
            <a:ext cx="86106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rgbClr val="0070C0"/>
              </a:buClr>
              <a:buSzPct val="110000"/>
              <a:buFont typeface="Wingdings 2" pitchFamily="18" charset="2"/>
              <a:buChar char="÷"/>
            </a:pPr>
            <a:r>
              <a:rPr lang="en-US" sz="2800" b="1" dirty="0" smtClean="0">
                <a:latin typeface="+mn-lt"/>
              </a:rPr>
              <a:t>Clear</a:t>
            </a:r>
            <a:r>
              <a:rPr lang="en-US" sz="2800" b="1" dirty="0">
                <a:latin typeface="+mn-lt"/>
              </a:rPr>
              <a:t>, Elevating Goal</a:t>
            </a:r>
          </a:p>
          <a:p>
            <a:pPr marL="914400" lvl="1" indent="-457200" eaLnBrk="0" hangingPunct="0"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dirty="0">
                <a:latin typeface="+mn-lt"/>
              </a:rPr>
              <a:t>Clear so that one can tell </a:t>
            </a:r>
            <a:r>
              <a:rPr lang="en-US" dirty="0" smtClean="0">
                <a:latin typeface="+mn-lt"/>
              </a:rPr>
              <a:t>whether </a:t>
            </a:r>
            <a:r>
              <a:rPr lang="en-US" dirty="0">
                <a:latin typeface="+mn-lt"/>
              </a:rPr>
              <a:t>performance objective has been met</a:t>
            </a:r>
          </a:p>
          <a:p>
            <a:pPr marL="914400" lvl="1" indent="-457200" eaLnBrk="0" hangingPunct="0"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dirty="0">
                <a:latin typeface="+mn-lt"/>
              </a:rPr>
              <a:t>Motivating or involving so that members believe it is worthwhile and important</a:t>
            </a:r>
          </a:p>
          <a:p>
            <a:pPr marL="914400" lvl="1" indent="-457200" eaLnBrk="0" hangingPunct="0">
              <a:buFont typeface="Arial" charset="0"/>
              <a:buChar char="–"/>
            </a:pPr>
            <a:endParaRPr lang="en-US" sz="1800" dirty="0">
              <a:latin typeface="+mn-lt"/>
            </a:endParaRPr>
          </a:p>
          <a:p>
            <a:pPr marL="457200" indent="-457200" eaLnBrk="0" hangingPunct="0">
              <a:buClr>
                <a:srgbClr val="0070C0"/>
              </a:buClr>
              <a:buSzPct val="110000"/>
              <a:buFont typeface="Wingdings 2" pitchFamily="18" charset="2"/>
              <a:buChar char="÷"/>
            </a:pPr>
            <a:r>
              <a:rPr lang="en-US" sz="2800" b="1" dirty="0">
                <a:latin typeface="+mn-lt"/>
              </a:rPr>
              <a:t>Results-Driven Structure</a:t>
            </a:r>
          </a:p>
          <a:p>
            <a:pPr marL="914400" lvl="1" indent="-457200" eaLnBrk="0" hangingPunct="0">
              <a:buClr>
                <a:srgbClr val="0070C0"/>
              </a:buClr>
              <a:buFont typeface="Wingdings 2" pitchFamily="18" charset="2"/>
              <a:buChar char="®"/>
            </a:pPr>
            <a:r>
              <a:rPr lang="en-US" dirty="0">
                <a:latin typeface="+mn-lt"/>
              </a:rPr>
              <a:t>Need to find the best structure to achieve goals</a:t>
            </a:r>
          </a:p>
          <a:p>
            <a:pPr marL="1371600" lvl="2" indent="-457200" eaLnBrk="0" hangingPunct="0"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Clear team member roles </a:t>
            </a:r>
          </a:p>
          <a:p>
            <a:pPr marL="1371600" lvl="2" indent="-457200" eaLnBrk="0" hangingPunct="0"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Good communication system</a:t>
            </a:r>
          </a:p>
          <a:p>
            <a:pPr marL="1371600" lvl="2" indent="-457200" eaLnBrk="0" hangingPunct="0"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Methods to assess individual performance</a:t>
            </a:r>
          </a:p>
          <a:p>
            <a:pPr marL="1371600" lvl="2" indent="-457200" eaLnBrk="0" hangingPunct="0">
              <a:buClr>
                <a:srgbClr val="0070C0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An emphasis on fact-based judgments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81000" y="1828800"/>
            <a:ext cx="3505200" cy="2473325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SzPct val="110000"/>
              <a:defRPr/>
            </a:pPr>
            <a:r>
              <a:rPr lang="en-US" b="1" dirty="0">
                <a:latin typeface="+mn-lt"/>
              </a:rPr>
              <a:t>Core Competencies</a:t>
            </a:r>
          </a:p>
          <a:p>
            <a:pPr marL="747713" lvl="2" indent="-282575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>
                <a:solidFill>
                  <a:schemeClr val="tx1"/>
                </a:solidFill>
              </a:rPr>
              <a:t>Ability to do the job well</a:t>
            </a:r>
          </a:p>
          <a:p>
            <a:pPr marL="747713" lvl="2" indent="-282575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Problem-solving </a:t>
            </a:r>
            <a:r>
              <a:rPr lang="en-US" sz="2000" dirty="0">
                <a:solidFill>
                  <a:schemeClr val="tx1"/>
                </a:solidFill>
              </a:rPr>
              <a:t>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114800" y="1752600"/>
            <a:ext cx="4419600" cy="4571999"/>
          </a:xfrm>
        </p:spPr>
        <p:txBody>
          <a:bodyPr/>
          <a:lstStyle/>
          <a:p>
            <a:pPr>
              <a:buClr>
                <a:srgbClr val="0070C0"/>
              </a:buClr>
              <a:buSzPct val="110000"/>
              <a:defRPr/>
            </a:pPr>
            <a:r>
              <a:rPr lang="en-US" b="1" dirty="0">
                <a:latin typeface="+mn-lt"/>
              </a:rPr>
              <a:t>Competent Team Members</a:t>
            </a:r>
          </a:p>
          <a:p>
            <a:pPr marL="747713" lvl="2" indent="-225425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200" b="1" dirty="0">
                <a:solidFill>
                  <a:schemeClr val="tx1"/>
                </a:solidFill>
              </a:rPr>
              <a:t>Components</a:t>
            </a:r>
          </a:p>
          <a:p>
            <a:pPr marL="1377950" lvl="3" indent="-457200">
              <a:lnSpc>
                <a:spcPct val="90000"/>
              </a:lnSpc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Right number and mix of members</a:t>
            </a:r>
          </a:p>
          <a:p>
            <a:pPr marL="1377950" lvl="3" indent="-457200">
              <a:lnSpc>
                <a:spcPct val="90000"/>
              </a:lnSpc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Members must be </a:t>
            </a:r>
            <a:r>
              <a:rPr lang="en-US" dirty="0" smtClean="0">
                <a:solidFill>
                  <a:schemeClr val="tx1"/>
                </a:solidFill>
              </a:rPr>
              <a:t>provided</a:t>
            </a:r>
            <a:endParaRPr lang="en-US" dirty="0">
              <a:solidFill>
                <a:schemeClr val="tx1"/>
              </a:solidFill>
            </a:endParaRPr>
          </a:p>
          <a:p>
            <a:pPr marL="1725613" lvl="4" indent="-457200">
              <a:lnSpc>
                <a:spcPct val="90000"/>
              </a:lnSpc>
              <a:buClr>
                <a:srgbClr val="0070C0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Sufficient information</a:t>
            </a:r>
          </a:p>
          <a:p>
            <a:pPr marL="1725613" lvl="4" indent="-457200">
              <a:lnSpc>
                <a:spcPct val="90000"/>
              </a:lnSpc>
              <a:buClr>
                <a:srgbClr val="0070C0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tx1"/>
                </a:solidFill>
              </a:rPr>
              <a:t>Education and training</a:t>
            </a:r>
          </a:p>
          <a:p>
            <a:pPr marL="1377950" lvl="3" indent="-457200">
              <a:lnSpc>
                <a:spcPct val="90000"/>
              </a:lnSpc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Requisite technical skills </a:t>
            </a:r>
          </a:p>
          <a:p>
            <a:pPr marL="1377950" lvl="3" indent="-457200">
              <a:lnSpc>
                <a:spcPct val="90000"/>
              </a:lnSpc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Interpersonal &amp; teamwork skills</a:t>
            </a:r>
          </a:p>
          <a:p>
            <a:pPr marL="806450" lvl="2" indent="-225425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200" b="1" dirty="0">
                <a:solidFill>
                  <a:schemeClr val="tx1"/>
                </a:solidFill>
              </a:rPr>
              <a:t>Team Factors</a:t>
            </a:r>
          </a:p>
          <a:p>
            <a:pPr marL="1377950" lvl="3" indent="-457200">
              <a:lnSpc>
                <a:spcPct val="90000"/>
              </a:lnSpc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Openness</a:t>
            </a:r>
          </a:p>
          <a:p>
            <a:pPr marL="1377950" lvl="3" indent="-457200">
              <a:lnSpc>
                <a:spcPct val="90000"/>
              </a:lnSpc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Supportiveness</a:t>
            </a:r>
          </a:p>
          <a:p>
            <a:pPr marL="1377950" lvl="3" indent="-457200">
              <a:lnSpc>
                <a:spcPct val="90000"/>
              </a:lnSpc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Action orientation</a:t>
            </a:r>
          </a:p>
          <a:p>
            <a:pPr marL="1377950" lvl="3" indent="-457200">
              <a:lnSpc>
                <a:spcPct val="90000"/>
              </a:lnSpc>
              <a:buClr>
                <a:srgbClr val="0070C0"/>
              </a:buClr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Positive personal style</a:t>
            </a:r>
          </a:p>
          <a:p>
            <a:endParaRPr lang="en-US" dirty="0"/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6858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Team Effectiveness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85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Words>1730</Words>
  <Application>Microsoft Office PowerPoint</Application>
  <PresentationFormat>On-screen Show (4:3)</PresentationFormat>
  <Paragraphs>222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1_Custom Design</vt:lpstr>
      <vt:lpstr>PowerPoint Presentation</vt:lpstr>
      <vt:lpstr>Overview</vt:lpstr>
      <vt:lpstr>Descriptions and Perspectives </vt:lpstr>
      <vt:lpstr>Descriptions and Perspectives</vt:lpstr>
      <vt:lpstr>Team Leadership Model</vt:lpstr>
      <vt:lpstr>PowerPoint Presentation</vt:lpstr>
      <vt:lpstr>Team Effectiveness</vt:lpstr>
      <vt:lpstr>Team Effectiveness</vt:lpstr>
      <vt:lpstr>Team Effectiveness</vt:lpstr>
      <vt:lpstr>Team Effectiveness</vt:lpstr>
      <vt:lpstr>Team Effectiveness</vt:lpstr>
      <vt:lpstr>Team Effectiveness</vt:lpstr>
      <vt:lpstr>Team Effectiveness</vt:lpstr>
      <vt:lpstr>Leadership Decision 1  Should I Monitor the Team or Take Action? </vt:lpstr>
      <vt:lpstr>PowerPoint Presentation</vt:lpstr>
      <vt:lpstr>Leadership Decision 2  Should I Intervene to Meet Task or Relational Needs? </vt:lpstr>
      <vt:lpstr>Leadership Decision 3  Should I Intervene Internally or Externally?</vt:lpstr>
      <vt:lpstr>Leadership Actions</vt:lpstr>
      <vt:lpstr>Internal Task Leadership Actions</vt:lpstr>
      <vt:lpstr>Internal Relational Leadership Actions</vt:lpstr>
      <vt:lpstr>External Environmental  Leadership Actions</vt:lpstr>
      <vt:lpstr>How Does the Team Leadership Approach Work?</vt:lpstr>
      <vt:lpstr>Team Leadership</vt:lpstr>
      <vt:lpstr>Strengths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269</cp:revision>
  <dcterms:created xsi:type="dcterms:W3CDTF">2000-11-13T21:29:08Z</dcterms:created>
  <dcterms:modified xsi:type="dcterms:W3CDTF">2015-02-23T23:37:31Z</dcterms:modified>
</cp:coreProperties>
</file>