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323" r:id="rId4"/>
    <p:sldId id="350" r:id="rId5"/>
    <p:sldId id="337" r:id="rId6"/>
    <p:sldId id="366" r:id="rId7"/>
    <p:sldId id="367" r:id="rId8"/>
    <p:sldId id="388" r:id="rId9"/>
    <p:sldId id="369" r:id="rId10"/>
    <p:sldId id="370" r:id="rId11"/>
    <p:sldId id="385" r:id="rId12"/>
    <p:sldId id="377" r:id="rId13"/>
    <p:sldId id="371" r:id="rId14"/>
    <p:sldId id="389" r:id="rId15"/>
    <p:sldId id="390" r:id="rId16"/>
    <p:sldId id="391" r:id="rId17"/>
    <p:sldId id="372" r:id="rId18"/>
    <p:sldId id="380" r:id="rId19"/>
    <p:sldId id="373" r:id="rId20"/>
    <p:sldId id="384" r:id="rId21"/>
    <p:sldId id="346" r:id="rId22"/>
    <p:sldId id="381" r:id="rId23"/>
    <p:sldId id="386" r:id="rId24"/>
    <p:sldId id="383" r:id="rId25"/>
    <p:sldId id="276" r:id="rId26"/>
    <p:sldId id="277" r:id="rId27"/>
    <p:sldId id="285" r:id="rId28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66"/>
    <a:srgbClr val="99CCFF"/>
    <a:srgbClr val="990033"/>
    <a:srgbClr val="800080"/>
    <a:srgbClr val="6600CC"/>
    <a:srgbClr val="00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1" autoAdjust="0"/>
    <p:restoredTop sz="86254" autoAdjust="0"/>
  </p:normalViewPr>
  <p:slideViewPr>
    <p:cSldViewPr>
      <p:cViewPr>
        <p:scale>
          <a:sx n="75" d="100"/>
          <a:sy n="75" d="100"/>
        </p:scale>
        <p:origin x="-61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2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2F8758A-878B-493B-8534-1B762D7D4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05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2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43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4CA50BD-44D6-4336-957E-2162FCCBD4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0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69075-856F-4BCE-AE8B-467B2EA615F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66DA5D-967A-4E8A-881C-5F870964872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34B08-2B73-445B-B40A-9D3285C5C8F9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118B-7116-45A2-BEAF-9653E13066D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B79FD-69E5-4277-8961-77B97B75682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C2A776-DC1B-4986-9096-0197F006A96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EB6316-2DE6-4EA5-960B-7CD935D36B9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04F08-FAE0-4954-8D20-AA15346FD41F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5B863B-7D52-47D1-B1EE-E23BD9134A0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C22AC8-FC83-4150-B76C-3A89A0B1213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A90E34-B177-443F-8493-BBD9BDF46CC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7CA085-F88B-47AC-9FBF-0518C635A56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E23B3E-E395-406A-A045-84F093D8D8F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E7876-E02D-40EE-8581-82AF0E33CCF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31967-A670-46A2-BA9B-74AF2206936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789A7-3A8E-42FA-BB92-D8C9B439DE0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30B1-C3C3-4904-8BD0-0D50A9B8CD9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215152-70D8-47C7-A320-9A1631CA9F8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A95FD7-6AA3-4441-A997-587E358C4DD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81DB0E-4C70-4F6C-9B61-8F90581382C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366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34" r:id="rId2"/>
    <p:sldLayoutId id="2147483735" r:id="rId3"/>
    <p:sldLayoutId id="2147483736" r:id="rId4"/>
    <p:sldLayoutId id="214748375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15: Gender </a:t>
            </a:r>
            <a:r>
              <a:rPr lang="en-US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Leadership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+mj-lt"/>
              <a:buAutoNum type="arabicPeriod"/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Human Capital Differences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Pipeline Problem 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– Women have less education, training, and work experience than men resulting in a dearth of qualified women. 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Pipeline is not empty but leaking 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–</a:t>
            </a:r>
            <a:r>
              <a:rPr lang="en-US" sz="2000" b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Explanation that women haven’t been in managerial positions </a:t>
            </a:r>
            <a:r>
              <a:rPr lang="en-US" sz="20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long enough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for natural career progression to occur (Heilman, 1997) ; </a:t>
            </a:r>
            <a:r>
              <a:rPr lang="en-US" sz="2000" b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not supported by research.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b="1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Division of labor 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– Explanation that women self-select out of leadership tracks by choosing “mommy track” positions that do not funnel into leadership positions (Belkin, 2003; Ehrlich, 1989; Wadman, 1992); </a:t>
            </a:r>
            <a:r>
              <a:rPr lang="en-US" sz="2000" b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not supported by research 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(Eagly &amp; Carli, 2004).</a:t>
            </a:r>
            <a:endParaRPr lang="en-US" sz="2000" b="1" dirty="0" smtClean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889125" y="16414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117725" y="1793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381000" y="1752600"/>
            <a:ext cx="8382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Wingdings 2" pitchFamily="18" charset="2"/>
              <a:buChar char="÷"/>
            </a:pPr>
            <a:r>
              <a:rPr lang="en-US" b="1" i="1" dirty="0">
                <a:latin typeface="Arial" pitchFamily="34" charset="0"/>
              </a:rPr>
              <a:t>Women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latin typeface="Arial" pitchFamily="34" charset="0"/>
              </a:rPr>
              <a:t>do have somewhat less work experience and continuity than men, largely due to disproportionate responsibility women assume for child rearing and domestic duties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latin typeface="Arial" pitchFamily="34" charset="0"/>
              </a:rPr>
              <a:t>respond to work-home conflicts by not marrying, not having children, becoming “superwomen,” taking leaves of absence or working part time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>
                <a:latin typeface="Arial" pitchFamily="34" charset="0"/>
              </a:rPr>
              <a:t>w</a:t>
            </a:r>
            <a:r>
              <a:rPr lang="en-US" sz="2000" dirty="0" smtClean="0">
                <a:latin typeface="Arial" pitchFamily="34" charset="0"/>
              </a:rPr>
              <a:t>ho use flextime and workplace leave are often marginalized; taking time off from a career makes reentry difficult (Williams, 2010)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b="1" i="1" dirty="0">
              <a:latin typeface="Arial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                           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0070C0"/>
              </a:buClr>
              <a:buSzPct val="100000"/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Women</a:t>
            </a:r>
            <a:b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</a:br>
            <a:endParaRPr lang="en-US" sz="2400" b="1" i="1" dirty="0" smtClean="0">
              <a:latin typeface="+mn-lt"/>
              <a:ea typeface="Calibri" pitchFamily="34" charset="0"/>
              <a:cs typeface="Calibri" pitchFamily="34" charset="0"/>
            </a:endParaRPr>
          </a:p>
          <a:p>
            <a:pPr marL="806450" lvl="2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occupy more than half of all management &amp; professional positions (Catalyst, 2014c) but have fewer developmental opportunities </a:t>
            </a:r>
          </a:p>
          <a:p>
            <a:pPr marL="806450" lvl="2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fewer responsibilities in the same jobs as men</a:t>
            </a:r>
          </a:p>
          <a:p>
            <a:pPr marL="806450" lvl="2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are less likely to receive encouragement, be included in key networks, and receive formal job training than their male counterparts </a:t>
            </a:r>
          </a:p>
          <a:p>
            <a:pPr marL="806450" lvl="2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confront greater barriers to establishing informal mentor relationships </a:t>
            </a:r>
          </a:p>
          <a:p>
            <a:pPr marL="806450" lvl="2" eaLnBrk="1" hangingPunct="1">
              <a:spcBef>
                <a:spcPct val="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Are more likely to be put in precarious leadership situations associated with greater risk and criticism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rgbClr val="0070C0"/>
              </a:buClr>
              <a:buFont typeface="+mj-lt"/>
              <a:buAutoNum type="arabicPeriod" startAt="2"/>
            </a:pPr>
            <a:r>
              <a:rPr lang="en-US" sz="2400" b="1" i="1" dirty="0" smtClean="0">
                <a:latin typeface="+mn-lt"/>
              </a:rPr>
              <a:t>Gender Differences in Leadership Styles and Effectiveness</a:t>
            </a:r>
            <a:br>
              <a:rPr lang="en-US" sz="2400" b="1" i="1" dirty="0" smtClean="0">
                <a:latin typeface="+mn-lt"/>
              </a:rPr>
            </a:br>
            <a:endParaRPr lang="en-US" sz="2400" b="1" i="1" dirty="0" smtClean="0">
              <a:latin typeface="+mn-lt"/>
            </a:endParaRPr>
          </a:p>
          <a:p>
            <a:pPr lvl="1" eaLnBrk="1" hangingPunct="1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Contrary to stereotypical expectations, women leaders aren’t less task oriented or more interpersonal than men leaders.</a:t>
            </a:r>
          </a:p>
          <a:p>
            <a:pPr lvl="1" eaLnBrk="1" hangingPunct="1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Women do lead in a more participative manner than men. </a:t>
            </a:r>
          </a:p>
          <a:p>
            <a:pPr lvl="1" eaLnBrk="1" hangingPunct="1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Adaptive style because women are devalued when they lead in a masculine manner, occupy a typically masculine role, or when evaluators are male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+mj-lt"/>
              </a:rPr>
              <a:t>   Understanding the Labyrinth 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en-US" sz="2800" b="1" dirty="0" smtClean="0">
                <a:latin typeface="+mn-lt"/>
              </a:rPr>
              <a:t>Transformational leadership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endParaRPr lang="en-US" b="1" dirty="0" smtClean="0">
              <a:latin typeface="+mn-lt"/>
            </a:endParaRP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Women’s styles tend to be more transforma-tional than men’s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Even as transformational leaders, they are valued less than men</a:t>
            </a:r>
          </a:p>
          <a:p>
            <a:pPr lvl="1"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Women engage in more contingent behavior than men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+mj-lt"/>
              </a:rPr>
              <a:t>Effectiveness of </a:t>
            </a:r>
            <a:r>
              <a:rPr lang="en-US" sz="3200" b="1" dirty="0" smtClean="0">
                <a:latin typeface="+mj-lt"/>
              </a:rPr>
              <a:t>Male </a:t>
            </a:r>
            <a:r>
              <a:rPr lang="en-US" sz="3200" b="1" dirty="0">
                <a:latin typeface="+mj-lt"/>
              </a:rPr>
              <a:t>and </a:t>
            </a:r>
            <a:r>
              <a:rPr lang="en-US" sz="3200" b="1" dirty="0" smtClean="0">
                <a:latin typeface="+mj-lt"/>
              </a:rPr>
              <a:t>Female </a:t>
            </a:r>
            <a:r>
              <a:rPr lang="en-US" sz="3200" b="1" dirty="0">
                <a:latin typeface="+mj-lt"/>
              </a:rPr>
              <a:t>L</a:t>
            </a:r>
            <a:r>
              <a:rPr lang="en-US" sz="3200" b="1" dirty="0" smtClean="0">
                <a:latin typeface="+mj-lt"/>
              </a:rPr>
              <a:t>eaders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Men and women equally effective overall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Men and women more effective in roles congruent with their gender</a:t>
            </a:r>
          </a:p>
          <a:p>
            <a:pPr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Women less effective than men when role is masculinized (military), when supervising large numbers of men, or when rated by men</a:t>
            </a:r>
          </a:p>
          <a:p>
            <a:pPr>
              <a:buClr>
                <a:srgbClr val="0070C0"/>
              </a:buClr>
            </a:pPr>
            <a:r>
              <a:rPr lang="en-US" sz="2400" dirty="0">
                <a:latin typeface="+mn-lt"/>
              </a:rPr>
              <a:t>S</a:t>
            </a:r>
            <a:r>
              <a:rPr lang="en-US" sz="2400" dirty="0" smtClean="0">
                <a:latin typeface="+mn-lt"/>
              </a:rPr>
              <a:t>omewhat more effective in education, government, social service; substantially more effective in middle management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0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Commitment to Employment and Motivation to Lead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Men and women show same level of identification and commitment to paid employment roles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Men and women both view roles as workers as secondary to partner and parent roles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Women less likely to promote themselves for leadership positions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Women less likely to emerge as group leaders; more likely to serve as social facilitators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Men more likely to ask for what they want; Women less likely to negotiate or self-promote and receive more backlash when they do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6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spcAft>
                <a:spcPts val="1200"/>
              </a:spcAft>
              <a:buClr>
                <a:srgbClr val="0070C0"/>
              </a:buClr>
              <a:buFont typeface="+mj-lt"/>
              <a:buAutoNum type="arabicPeriod" startAt="3"/>
            </a:pPr>
            <a:r>
              <a:rPr lang="en-US" sz="2800" b="1" i="1" dirty="0" smtClean="0">
                <a:latin typeface="+mn-lt"/>
                <a:ea typeface="Calibri" pitchFamily="34" charset="0"/>
                <a:cs typeface="Calibri" pitchFamily="34" charset="0"/>
              </a:rPr>
              <a:t>Prejudice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000" i="1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gender bias stemming from stereotyped expectations – “women take care and men take charge”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Stereotypes = cognitive shortcuts that influence the way people process information regarding groups and group members.</a:t>
            </a:r>
          </a:p>
          <a:p>
            <a:pPr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Gender stereotypes include beliefs about the attributes of men and women and prescribe how men and women ought to be.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  <a:buSzPct val="110000"/>
            </a:pPr>
            <a:r>
              <a:rPr lang="en-US" sz="2800" b="1" i="1" dirty="0" smtClean="0">
                <a:latin typeface="+mn-lt"/>
              </a:rPr>
              <a:t> Gender Stereotypes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Pervasive, well documented, and highly resistant to change (Dodge, Gilroy, &amp; Fenzel, 1995; Heilman, 2001)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Men</a:t>
            </a:r>
            <a:r>
              <a:rPr lang="en-US" sz="2400" dirty="0" smtClean="0">
                <a:solidFill>
                  <a:schemeClr val="tx1"/>
                </a:solidFill>
              </a:rPr>
              <a:t> are stereotyped with </a:t>
            </a:r>
            <a:r>
              <a:rPr lang="en-US" sz="2400" i="1" dirty="0" smtClean="0">
                <a:solidFill>
                  <a:schemeClr val="tx1"/>
                </a:solidFill>
              </a:rPr>
              <a:t>agentic characteristics</a:t>
            </a:r>
          </a:p>
          <a:p>
            <a:pPr lvl="2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confidence, assertiveness, independence, rationality, &amp; decisiveness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Women</a:t>
            </a:r>
            <a:r>
              <a:rPr lang="en-US" sz="2400" dirty="0" smtClean="0">
                <a:solidFill>
                  <a:schemeClr val="tx1"/>
                </a:solidFill>
              </a:rPr>
              <a:t> are stereotyped with </a:t>
            </a:r>
            <a:r>
              <a:rPr lang="en-US" sz="2400" i="1" dirty="0" smtClean="0">
                <a:solidFill>
                  <a:schemeClr val="tx1"/>
                </a:solidFill>
              </a:rPr>
              <a:t>communal characteristics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concern for others, sensitivity, warmth, helpfulness, &amp; nurturance (Deaux &amp; Kite, 1993; Heilman, 2001)</a:t>
            </a:r>
            <a:endParaRPr lang="en-US" b="1" i="1" dirty="0" smtClean="0">
              <a:solidFill>
                <a:schemeClr val="tx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  <a:buSzPct val="110000"/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Gender stereotypes explain numerous findings – 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Women facing cross-pressures to be tough but not too “manly”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Greater difficulty for women to be viewed as effective in top leadership roles (Eagly &amp; Karau, 2002)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Penalties for women who violate gender stereotypes (Ex. </a:t>
            </a:r>
            <a:r>
              <a:rPr lang="en-US" sz="2000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Price Waterhouse vs. Ann Hopkins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; media coverage of 2008 Hillary Clinton presidential run)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Decision-makers influenced by homosocial reproduction, a tendency for a group to reproduce itself in its own image (Ex. Male leaders choosing male successors)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Women and Leadership Perspective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he Glass Ceiling Turned Labyrinth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Evidence of the Leadership Labyrinth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Understanding the Labyrinth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Gender Differences in Leadership Styles and   Effectiveness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Navigating the Labyrinth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Understanding the Labyrinth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rgbClr val="0070C0"/>
              </a:buClr>
              <a:buSzPct val="110000"/>
              <a:defRPr/>
            </a:pPr>
            <a:r>
              <a:rPr lang="en-US" sz="2800" b="1" dirty="0" smtClean="0">
                <a:latin typeface="+mn-lt"/>
              </a:rPr>
              <a:t>How stereotypes affect women themselves</a:t>
            </a:r>
          </a:p>
          <a:p>
            <a:pPr marL="736600" eaLnBrk="1" hangingPunct="1">
              <a:lnSpc>
                <a:spcPct val="80000"/>
              </a:lnSpc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latin typeface="+mn-lt"/>
              </a:rPr>
              <a:t>Pressure of tokenism (Kanter, 1977) and being scrutinized.</a:t>
            </a:r>
          </a:p>
          <a:p>
            <a:pPr marL="736600" eaLnBrk="1" hangingPunct="1">
              <a:lnSpc>
                <a:spcPct val="80000"/>
              </a:lnSpc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latin typeface="+mn-lt"/>
              </a:rPr>
              <a:t>Women may assimilate to stereotype OR may counter the stereotype. Depends on</a:t>
            </a:r>
            <a:endParaRPr lang="en-US" sz="2400" dirty="0" smtClean="0">
              <a:latin typeface="+mn-lt"/>
              <a:cs typeface="Calibri" pitchFamily="34" charset="0"/>
            </a:endParaRP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Leader’s self-efficacy</a:t>
            </a: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Explicitness of the stereotype</a:t>
            </a: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Type of task</a:t>
            </a: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Gender composition of the group</a:t>
            </a: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Power of the leader</a:t>
            </a:r>
          </a:p>
          <a:p>
            <a:pPr marL="1147763" lvl="1" eaLnBrk="1" hangingPunct="1">
              <a:lnSpc>
                <a:spcPct val="80000"/>
              </a:lnSpc>
              <a:buClr>
                <a:srgbClr val="0070C0"/>
              </a:buClr>
              <a:buFontTx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Whether stereotype threats are combined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6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914400"/>
            <a:ext cx="4876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95937" cy="520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Navigating the Labyrinth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800" b="1" dirty="0"/>
              <a:t>F</a:t>
            </a:r>
            <a:r>
              <a:rPr lang="en-US" sz="2800" b="1" dirty="0" smtClean="0"/>
              <a:t>actors contributing to leadership effectiveness &amp; rise of female leaders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Culture of many organizations is changing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Gendered work assumptions are being challenged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Organizations valuing flexible workers &amp; diversity of top managers &amp; leaders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Developing effective &amp; supportive mentoring relationships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Increasing parity in domestic responsibilities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2000" dirty="0" smtClean="0">
                <a:solidFill>
                  <a:schemeClr val="tx1"/>
                </a:solidFill>
              </a:rPr>
              <a:t>Negotiating for valued positions and resources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endParaRPr lang="en-US" sz="20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Navigating the Labyrinth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Factors contributing to leadership effectiveness &amp; rise of female leaders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Women’s foray into entrepreneurship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Improving perceptions of women’s leadership by combining communal and agentic qualities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Adopting transformational leadership style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Becoming more assertive without losing their femininity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Women and Leadership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Understanding the research in gender and leadership can help promote more women into upper echelons of leadership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Developing a more androgynous style of democratic leadership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Research on gender and leadership is productive in both </a:t>
            </a:r>
            <a:r>
              <a:rPr lang="en-US" sz="2000" b="1" i="1" dirty="0" smtClean="0">
                <a:latin typeface="+mn-lt"/>
              </a:rPr>
              <a:t>dispelling myths</a:t>
            </a:r>
            <a:r>
              <a:rPr lang="en-US" sz="2000" dirty="0" smtClean="0">
                <a:latin typeface="+mn-lt"/>
              </a:rPr>
              <a:t> about the gender gap and </a:t>
            </a:r>
            <a:r>
              <a:rPr lang="en-US" sz="2000" b="1" i="1" dirty="0" smtClean="0">
                <a:latin typeface="+mn-lt"/>
              </a:rPr>
              <a:t>shining a light</a:t>
            </a:r>
            <a:r>
              <a:rPr lang="en-US" sz="2000" dirty="0" smtClean="0">
                <a:latin typeface="+mn-lt"/>
              </a:rPr>
              <a:t> on aspects of the gender barrier that are difficult to see and therefore are overlooked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Understanding many components of the labyrinth will </a:t>
            </a:r>
            <a:r>
              <a:rPr lang="en-US" sz="2000" b="1" i="1" dirty="0" smtClean="0">
                <a:latin typeface="+mn-lt"/>
              </a:rPr>
              <a:t>give us the tools</a:t>
            </a:r>
            <a:r>
              <a:rPr lang="en-US" sz="2000" dirty="0" smtClean="0">
                <a:latin typeface="+mn-lt"/>
              </a:rPr>
              <a:t> necessary to combat this inequality from many perspectives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Research addresses larger, </a:t>
            </a:r>
            <a:r>
              <a:rPr lang="en-US" sz="2000" b="1" i="1" dirty="0" smtClean="0">
                <a:latin typeface="+mn-lt"/>
              </a:rPr>
              <a:t>more significant considerations</a:t>
            </a:r>
            <a:r>
              <a:rPr lang="en-US" sz="2000" dirty="0" smtClean="0">
                <a:latin typeface="+mn-lt"/>
              </a:rPr>
              <a:t> about gender and social systems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Leadership researchers should put a greater </a:t>
            </a:r>
            <a:r>
              <a:rPr lang="en-US" sz="2400" b="1" i="1" dirty="0" smtClean="0">
                <a:latin typeface="+mn-lt"/>
              </a:rPr>
              <a:t>emphasis on understanding</a:t>
            </a:r>
            <a:r>
              <a:rPr lang="en-US" sz="2400" dirty="0" smtClean="0">
                <a:latin typeface="+mn-lt"/>
              </a:rPr>
              <a:t> the role of gender, ethnicity, and sexual orientation in leadership processes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Researchers should examine the </a:t>
            </a:r>
            <a:r>
              <a:rPr lang="en-US" sz="2400" b="1" i="1" dirty="0" smtClean="0">
                <a:latin typeface="+mn-lt"/>
              </a:rPr>
              <a:t>differences</a:t>
            </a:r>
            <a:r>
              <a:rPr lang="en-US" sz="2400" dirty="0" smtClean="0">
                <a:latin typeface="+mn-lt"/>
              </a:rPr>
              <a:t> in the impact of gender, ethnicity, and sexual orientation on leadership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Research in gender issues and leadership is predominantly in Western contexts and should be </a:t>
            </a:r>
            <a:r>
              <a:rPr lang="en-US" sz="2400" b="1" i="1" dirty="0" smtClean="0">
                <a:latin typeface="+mn-lt"/>
              </a:rPr>
              <a:t>expanded</a:t>
            </a:r>
            <a:r>
              <a:rPr lang="en-US" sz="2400" dirty="0" smtClean="0">
                <a:latin typeface="+mn-lt"/>
              </a:rPr>
              <a:t> into other global regions 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Research on gender and leadership should be expanded to </a:t>
            </a:r>
            <a:r>
              <a:rPr lang="en-US" sz="2400" b="1" i="1" dirty="0" smtClean="0">
                <a:latin typeface="+mn-lt"/>
              </a:rPr>
              <a:t>include</a:t>
            </a:r>
            <a:r>
              <a:rPr lang="en-US" sz="2400" dirty="0" smtClean="0">
                <a:latin typeface="+mn-lt"/>
              </a:rPr>
              <a:t> closing the gender gap at home</a:t>
            </a:r>
          </a:p>
          <a:p>
            <a:pPr eaLnBrk="1" hangingPunct="1">
              <a:spcAft>
                <a:spcPct val="20000"/>
              </a:spcAft>
            </a:pPr>
            <a:endParaRPr lang="en-US" sz="20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Make it easier for women to reach top positions by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Understanding obstacles that make up the labyrinth 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Initiating tactics to eradicate inequality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Prejudice still a factor and needs to be addressed with awareness 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Women can manage biased perceptions of their leadership by enacting individualized consideration and inspirational motivation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Using effective negotiation techniques can enhance leadership advancement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000" dirty="0" smtClean="0">
                <a:latin typeface="+mn-lt"/>
              </a:rPr>
              <a:t>Changes in organizational culture, women’s career development, mentoring opportunities, and increased numbers of women in strategic positions will increase presence of women in prominent leadership roles.  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86106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Gender and Leadership Approach Description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305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b="1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Gender and Leadership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b="1" dirty="0" smtClean="0">
                <a:solidFill>
                  <a:schemeClr val="tx1"/>
                </a:solidFill>
              </a:rPr>
              <a:t>Researchers</a:t>
            </a:r>
            <a:r>
              <a:rPr lang="en-US" sz="2400" dirty="0" smtClean="0">
                <a:solidFill>
                  <a:schemeClr val="tx1"/>
                </a:solidFill>
              </a:rPr>
              <a:t> ignored issues related to gender &amp; leadership until the 1970s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400" b="1" dirty="0">
                <a:solidFill>
                  <a:schemeClr val="tx1"/>
                </a:solidFill>
              </a:rPr>
              <a:t>Scholars started </a:t>
            </a:r>
            <a:r>
              <a:rPr lang="en-US" sz="2400" dirty="0">
                <a:solidFill>
                  <a:schemeClr val="tx1"/>
                </a:solidFill>
              </a:rPr>
              <a:t>by asking “Can women lead?”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400" b="1" dirty="0">
                <a:solidFill>
                  <a:schemeClr val="tx1"/>
                </a:solidFill>
              </a:rPr>
              <a:t>Changed by women in leadership 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Presence of women in corporate &amp; political leadership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Highly effective female leaders – PepsiCo’s CEO, Avon’s CEO, General Ann Dunwoody, etc.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Clr>
                <a:srgbClr val="0070C0"/>
              </a:buClr>
              <a:buNone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0" y="1676400"/>
            <a:ext cx="441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5408" y="2129135"/>
            <a:ext cx="26155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Historical View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Gender and Leadership Approach Description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534400" cy="3581400"/>
          </a:xfrm>
        </p:spPr>
        <p:txBody>
          <a:bodyPr/>
          <a:lstStyle/>
          <a:p>
            <a:pPr marL="285750" lvl="2" eaLnBrk="1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Current research primary questions  </a:t>
            </a:r>
          </a:p>
          <a:p>
            <a:pPr marL="857250" lvl="3" indent="-342900" eaLnBrk="1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Char char="®"/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 smtClean="0">
                <a:solidFill>
                  <a:schemeClr val="tx1"/>
                </a:solidFill>
              </a:rPr>
              <a:t>men and </a:t>
            </a:r>
            <a:r>
              <a:rPr lang="en-US" sz="2400" dirty="0">
                <a:solidFill>
                  <a:schemeClr val="tx1"/>
                </a:solidFill>
              </a:rPr>
              <a:t>women lead </a:t>
            </a:r>
            <a:r>
              <a:rPr lang="en-US" sz="2400" dirty="0" smtClean="0">
                <a:solidFill>
                  <a:schemeClr val="tx1"/>
                </a:solidFill>
              </a:rPr>
              <a:t>differently?</a:t>
            </a:r>
          </a:p>
          <a:p>
            <a:pPr marL="857250" lvl="3" indent="-342900" eaLnBrk="1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dirty="0">
                <a:solidFill>
                  <a:schemeClr val="tx1"/>
                </a:solidFill>
              </a:rPr>
              <a:t>men more effective leaders than women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857250" lvl="3" indent="-342900" eaLnBrk="1" hangingPunct="1">
              <a:spcBef>
                <a:spcPts val="0"/>
              </a:spcBef>
              <a:spcAft>
                <a:spcPts val="0"/>
              </a:spcAft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Why </a:t>
            </a:r>
            <a:r>
              <a:rPr lang="en-US" sz="2400" dirty="0">
                <a:solidFill>
                  <a:schemeClr val="tx1"/>
                </a:solidFill>
              </a:rPr>
              <a:t>are women underrepresented in elite leadership roles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0" y="1676400"/>
            <a:ext cx="441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61011" y="2133600"/>
            <a:ext cx="26155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Historical View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The Glass Ceiling Turned Labyrinth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800" b="1" dirty="0" smtClean="0">
                <a:latin typeface="+mn-lt"/>
              </a:rPr>
              <a:t>Women </a:t>
            </a:r>
            <a:r>
              <a:rPr lang="en-US" sz="2800" dirty="0" smtClean="0">
                <a:latin typeface="+mn-lt"/>
              </a:rPr>
              <a:t> </a:t>
            </a:r>
          </a:p>
          <a:p>
            <a:pPr marL="631825" lvl="2" indent="-231775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urrently outnumber men in higher education  - 57% of bachelor’s degrees, 60% of master’s degrees, more than 50% of doctorates, nearly half of professional degrees (Catalyst, 2014c)</a:t>
            </a:r>
          </a:p>
          <a:p>
            <a:pPr marL="631825" lvl="2" indent="-231775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ake up nearly half of the US labor force - 46.8% </a:t>
            </a:r>
          </a:p>
          <a:p>
            <a:pPr marL="631825" lvl="2" indent="-231775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 smtClean="0">
                <a:solidFill>
                  <a:schemeClr val="tx1"/>
                </a:solidFill>
              </a:rPr>
              <a:t>Still are underrepresented in upper echelons of America’s corporations &amp; political system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The Glass Ceiling Turned Labyrinth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buSzPct val="110000"/>
            </a:pPr>
            <a:r>
              <a:rPr lang="en-US" sz="2800" b="1" dirty="0" smtClean="0">
                <a:latin typeface="+mn-lt"/>
              </a:rPr>
              <a:t>Women</a:t>
            </a:r>
            <a:r>
              <a:rPr lang="en-US" b="1" dirty="0" smtClean="0"/>
              <a:t> 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Occupy more than half of all management and professional positions and a quarter of all CEO positions (U.S. Bureau of Labor Statistics, 2013)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Hold only 14.4% of highest titles in the Fortune 500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Represent only 4% of Fortune 500 CEOs (Catalyst, 2014c)</a:t>
            </a:r>
          </a:p>
          <a:p>
            <a:pPr lvl="1"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Hold only 16.9% of Fortune 500 board seats 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The Glass Ceiling Turned Labyrinth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10000"/>
              <a:defRPr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Women in Politics</a:t>
            </a:r>
          </a:p>
          <a:p>
            <a:pPr marL="627063"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99 of the 535 seats in the US Congress = 18.5%</a:t>
            </a:r>
          </a:p>
          <a:p>
            <a:pPr marL="627063"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20%: Senate; 18.2%: House of Representatives</a:t>
            </a:r>
          </a:p>
          <a:p>
            <a:pPr marL="627063"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Women of color occupy just 30 seats (Center for Women and Politics, 2014 a,b)</a:t>
            </a:r>
          </a:p>
          <a:p>
            <a:pPr marL="627063"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World average of women’s representation in national legislatures or parliaments is 21.9%.  The United States is ranked 84th out of 189 countries  (Inter-Parliamentary Union, April 2014).</a:t>
            </a:r>
          </a:p>
          <a:p>
            <a:pPr marL="627063" lvl="1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High-ranking US women military officers = 6.9%</a:t>
            </a:r>
          </a:p>
          <a:p>
            <a:pPr marL="341313" lvl="1" indent="0" eaLnBrk="1" hangingPunct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(U.S. Dept. of Defense)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The Gender Gap in Leadership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b="1" dirty="0" smtClean="0"/>
              <a:t>Global phenomenon whereby women are disproportionately concentrated in lower-level and lower-authority leadership positions than men. (Powell &amp; Graves, 2003)</a:t>
            </a:r>
          </a:p>
          <a:p>
            <a:pPr>
              <a:buClr>
                <a:srgbClr val="0070C0"/>
              </a:buClr>
            </a:pPr>
            <a:r>
              <a:rPr lang="en-US" b="1" dirty="0" smtClean="0"/>
              <a:t>Three types of explanations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63000" y="76200"/>
            <a:ext cx="381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E81554-9677-46D8-8345-A85C63C89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95400"/>
            <a:ext cx="74295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580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Office\Templates\Business Planner Templates\Leadeship with background.pot</Template>
  <TotalTime>5450</TotalTime>
  <Words>1909</Words>
  <Application>Microsoft Office PowerPoint</Application>
  <PresentationFormat>On-screen Show (4:3)</PresentationFormat>
  <Paragraphs>195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1_Custom Design</vt:lpstr>
      <vt:lpstr>PowerPoint Presentation</vt:lpstr>
      <vt:lpstr>Overview</vt:lpstr>
      <vt:lpstr>Gender and Leadership Approach Description</vt:lpstr>
      <vt:lpstr>Gender and Leadership Approach Description</vt:lpstr>
      <vt:lpstr>The Glass Ceiling Turned Labyrinth</vt:lpstr>
      <vt:lpstr>The Glass Ceiling Turned Labyrinth</vt:lpstr>
      <vt:lpstr>The Glass Ceiling Turned Labyrinth</vt:lpstr>
      <vt:lpstr>The Gender Gap in Leadership</vt:lpstr>
      <vt:lpstr>PowerPoint Presentation</vt:lpstr>
      <vt:lpstr>Understanding the Labyrinth</vt:lpstr>
      <vt:lpstr>Understanding the Labyrinth</vt:lpstr>
      <vt:lpstr>Understanding the Labyrinth                            </vt:lpstr>
      <vt:lpstr>Understanding the Labyrinth</vt:lpstr>
      <vt:lpstr>   Understanding the Labyrinth </vt:lpstr>
      <vt:lpstr>Effectiveness of Male and Female Leaders</vt:lpstr>
      <vt:lpstr>Commitment to Employment and Motivation to Lead</vt:lpstr>
      <vt:lpstr>Understanding the Labyrinth</vt:lpstr>
      <vt:lpstr>Understanding the Labyrinth</vt:lpstr>
      <vt:lpstr>Understanding the Labyrinth</vt:lpstr>
      <vt:lpstr>Understanding the Labyrinth</vt:lpstr>
      <vt:lpstr>PowerPoint Presentation</vt:lpstr>
      <vt:lpstr>Navigating the Labyrinth</vt:lpstr>
      <vt:lpstr>Navigating the Labyrinth</vt:lpstr>
      <vt:lpstr>Women and Leadership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371</cp:revision>
  <dcterms:created xsi:type="dcterms:W3CDTF">2000-11-13T21:29:08Z</dcterms:created>
  <dcterms:modified xsi:type="dcterms:W3CDTF">2015-02-23T23:37:38Z</dcterms:modified>
</cp:coreProperties>
</file>