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310" r:id="rId4"/>
    <p:sldId id="328" r:id="rId5"/>
    <p:sldId id="302" r:id="rId6"/>
    <p:sldId id="311" r:id="rId7"/>
    <p:sldId id="330" r:id="rId8"/>
    <p:sldId id="303" r:id="rId9"/>
    <p:sldId id="332" r:id="rId10"/>
    <p:sldId id="333" r:id="rId11"/>
    <p:sldId id="343" r:id="rId12"/>
    <p:sldId id="334" r:id="rId13"/>
    <p:sldId id="344" r:id="rId14"/>
    <p:sldId id="312" r:id="rId15"/>
    <p:sldId id="313" r:id="rId16"/>
    <p:sldId id="309" r:id="rId17"/>
    <p:sldId id="337" r:id="rId18"/>
    <p:sldId id="336" r:id="rId19"/>
    <p:sldId id="339" r:id="rId20"/>
    <p:sldId id="326" r:id="rId21"/>
    <p:sldId id="327" r:id="rId22"/>
    <p:sldId id="274" r:id="rId23"/>
    <p:sldId id="276" r:id="rId24"/>
    <p:sldId id="277" r:id="rId25"/>
    <p:sldId id="342" r:id="rId26"/>
    <p:sldId id="285" r:id="rId27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60033"/>
    <a:srgbClr val="660066"/>
    <a:srgbClr val="3399FF"/>
    <a:srgbClr val="0033CC"/>
    <a:srgbClr val="990033"/>
    <a:srgbClr val="9900CC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0937" autoAdjust="0"/>
  </p:normalViewPr>
  <p:slideViewPr>
    <p:cSldViewPr>
      <p:cViewPr>
        <p:scale>
          <a:sx n="66" d="100"/>
          <a:sy n="66" d="100"/>
        </p:scale>
        <p:origin x="-9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38"/>
    </p:cViewPr>
  </p:sorterViewPr>
  <p:notesViewPr>
    <p:cSldViewPr>
      <p:cViewPr varScale="1">
        <p:scale>
          <a:sx n="54" d="100"/>
          <a:sy n="54" d="100"/>
        </p:scale>
        <p:origin x="-1854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D110B4F4-2B01-4F62-85AC-4D512F99A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5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1650"/>
            <a:ext cx="5029200" cy="408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98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rgbClr val="0066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21AEF62D-5697-4C68-B154-B03D553EF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54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FAF925-701C-4763-8558-50974D30448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0BBECC-898C-4AC6-B916-8637C002881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D339C2-C17A-467E-89CB-07A40F6AA1B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AD003E-1665-4BC7-B1D5-42A0D87B19DF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5771F1-2E51-4482-8690-426724DF4CE4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86D49D-8EFC-496A-8D64-7A94F7EE3C4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9AC412-8A1B-49AF-9B8E-363C500E368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24B6D3-FD34-49D7-8E34-0FEF1F4447D0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58C94E-EAAE-4E45-8515-453E3ADBD72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814F82-3265-40AC-9872-D146E56A2EFD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1A79A7-E94F-404B-8B71-64024249135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7FE38C-0C0E-4FC0-9349-3BD98CA491F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71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5AECE2-9FB2-4317-ACD1-17EAEA415321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57AEF0-EA43-4BA9-9C09-286777BDFDC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1550" y="457200"/>
            <a:ext cx="4470400" cy="3352800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191000"/>
            <a:ext cx="4419600" cy="4343400"/>
          </a:xfrm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912947-09AF-425C-B8A0-474F4CDE1D1D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  <a:p>
            <a:endParaRPr lang="en-US" sz="18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2D327E-E44F-4E3A-9429-A55027F21A66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 smtClean="0"/>
          </a:p>
          <a:p>
            <a:endParaRPr lang="en-US" sz="18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A56B93-F3AD-47BC-B8CA-95E86961791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8955DE-6A85-408E-948A-452897D7A802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D8C468-4711-4C94-9C79-16DA03CF9088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91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4FA2E3-AD20-4416-883C-3D0F98C7266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258B5A-94F2-48C1-93A3-85F2D9ABCE8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12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AF06E4-8AFD-4575-B6A6-7B677D22FB8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BA4569-104D-4CE3-B055-4CC93E4A1D4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5F8F7E-2228-4C59-9362-75E500E1835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458200" cy="4267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458200" cy="5794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91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1600200"/>
            <a:ext cx="8458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1" r:id="rId2"/>
    <p:sldLayoutId id="2147483712" r:id="rId3"/>
    <p:sldLayoutId id="2147483713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kern="1200">
          <a:solidFill>
            <a:schemeClr val="tx1"/>
          </a:solidFill>
          <a:latin typeface="+mj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00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000"/>
        </a:buClr>
        <a:buSzPct val="90000"/>
        <a:buFont typeface="Wingdings 2" pitchFamily="18" charset="2"/>
        <a:buChar char="®"/>
        <a:defRPr sz="2800" kern="1200">
          <a:solidFill>
            <a:srgbClr val="0048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7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rgbClr val="007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7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2362200"/>
            <a:ext cx="7772400" cy="1143000"/>
          </a:xfrm>
        </p:spPr>
        <p:txBody>
          <a:bodyPr/>
          <a:lstStyle/>
          <a:p>
            <a:r>
              <a:rPr lang="en-US" sz="4000" dirty="0" smtClean="0"/>
              <a:t>Culture and Leadership</a:t>
            </a:r>
          </a:p>
        </p:txBody>
      </p:sp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3352621" y="3810000"/>
            <a:ext cx="230223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b="1">
                <a:latin typeface="Arial" charset="0"/>
              </a:rPr>
              <a:t>Chapter </a:t>
            </a:r>
            <a:r>
              <a:rPr lang="en-US" sz="3200" b="1" smtClean="0">
                <a:latin typeface="Arial" charset="0"/>
              </a:rPr>
              <a:t>16</a:t>
            </a:r>
            <a:endParaRPr lang="en-US" sz="3200" b="1" dirty="0"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248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Chapter 16: Culture and Leadership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Nine Cultural Dimensions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1775" lvl="1" indent="-227013"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b="1" i="1" dirty="0" smtClean="0">
                <a:solidFill>
                  <a:schemeClr val="tx1"/>
                </a:solidFill>
              </a:rPr>
              <a:t>Uncertainty Avoidance 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extent to which a society, organization, or group relies on established social norms, rituals, and procedures to avoid uncertainty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 United States promotes entrepreneurship; Middle Eastern countries value careful business negotiations built on long-term trusted relationships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b="1" i="1" dirty="0" smtClean="0">
                <a:latin typeface="+mn-lt"/>
              </a:rPr>
              <a:t>Power Distance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 to which members of a group expect and agree that power should be shared unequally	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</a:t>
            </a:r>
            <a:r>
              <a:rPr lang="en-US" sz="20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India caste system where everyone has his/her “rightful place”</a:t>
            </a:r>
            <a:endParaRPr lang="en-US" sz="2000" b="1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2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i="1" dirty="0" smtClean="0">
                <a:solidFill>
                  <a:schemeClr val="tx1"/>
                </a:solidFill>
              </a:rPr>
              <a:t>Institutional Collectivism</a:t>
            </a:r>
            <a:endParaRPr lang="en-US" sz="1800" b="1" i="1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degree to which an organization or society encourages institutional or societal collective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action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Ex. North Korean Supreme Leader Kim Jong-II, who uses military to oversee development of cultural values of collective effort and non-material incentives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000" b="1" i="1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000" b="1" i="1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000" b="1" i="1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000" b="1" i="1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2000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defRPr/>
            </a:pPr>
            <a:endParaRPr lang="en-US" sz="2000" dirty="0" smtClean="0">
              <a:latin typeface="+mj-lt"/>
            </a:endParaRP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  <a:buFont typeface="Wingdings" pitchFamily="2" charset="2"/>
              <a:buNone/>
              <a:defRPr/>
            </a:pPr>
            <a:r>
              <a:rPr lang="en-US" sz="2000" dirty="0" smtClean="0">
                <a:latin typeface="+mj-lt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Nine Cultural </a:t>
            </a:r>
            <a:r>
              <a:rPr lang="en-US" altLang="zh-TW" b="1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3" ea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i="1" dirty="0" smtClean="0">
                <a:solidFill>
                  <a:schemeClr val="tx1"/>
                </a:solidFill>
              </a:rPr>
              <a:t>In-Group Collectivism</a:t>
            </a:r>
            <a:endParaRPr lang="en-US" b="1" i="1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 to which people express pride, loyalty, and cohesiveness in their organizations or 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families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Ex. Some Middle Eastern cultures regard family and religious affiliation above all else; honor killings of family members who have disgraced or defied the paternal leader of the family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eaLnBrk="1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i="1" dirty="0">
                <a:solidFill>
                  <a:schemeClr val="tx1"/>
                </a:solidFill>
              </a:rPr>
              <a:t>Gender </a:t>
            </a:r>
            <a:r>
              <a:rPr lang="en-US" sz="2000" b="1" i="1" dirty="0" smtClean="0">
                <a:solidFill>
                  <a:schemeClr val="tx1"/>
                </a:solidFill>
              </a:rPr>
              <a:t>Egalitarianism</a:t>
            </a:r>
            <a:endParaRPr lang="en-US" sz="2000" b="1" i="1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degree to which an organization or society minimizes gender role differences and promotes gender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equality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Ex. In Sweden, men and women share power equally.  Extensive welfare system allows both sexes to balance work and family life</a:t>
            </a:r>
            <a:endParaRPr lang="en-US" sz="2800" dirty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Nine Cultural Dimensions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1175" lvl="1" eaLnBrk="1" hangingPunct="1">
              <a:spcAft>
                <a:spcPct val="20000"/>
              </a:spcAft>
              <a:buFont typeface="Wingdings 2" pitchFamily="18" charset="2"/>
              <a:buNone/>
              <a:defRPr/>
            </a:pPr>
            <a:r>
              <a:rPr lang="en-US" sz="2400" b="1" i="1" dirty="0" smtClean="0">
                <a:solidFill>
                  <a:schemeClr val="tx1"/>
                </a:solidFill>
              </a:rPr>
              <a:t>Assertiveness</a:t>
            </a:r>
          </a:p>
          <a:p>
            <a:pPr marL="511175" lvl="2" indent="-285750" eaLnBrk="1" hangingPunct="1"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degree to which people in a culture are determined, assertive, confrontational, and aggressive in their social relationships</a:t>
            </a:r>
          </a:p>
          <a:p>
            <a:pPr marL="511175" lvl="2" indent="-285750" eaLnBrk="1" hangingPunct="1"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Ex. German managers use straightforward and direct language; conflict and confrontational discussion are acceptable workplace behaviors</a:t>
            </a:r>
          </a:p>
          <a:p>
            <a:pPr marL="511175" lvl="1" eaLnBrk="1" hangingPunct="1">
              <a:spcAft>
                <a:spcPct val="20000"/>
              </a:spcAft>
              <a:buFont typeface="Wingdings 2" pitchFamily="18" charset="2"/>
              <a:buNone/>
              <a:defRPr/>
            </a:pPr>
            <a:r>
              <a:rPr lang="en-US" sz="2400" b="1" i="1" dirty="0" smtClean="0">
                <a:solidFill>
                  <a:schemeClr val="tx1"/>
                </a:solidFill>
              </a:rPr>
              <a:t>Future Orientation</a:t>
            </a:r>
          </a:p>
          <a:p>
            <a:pPr marL="511175" lvl="2" indent="-285750" eaLnBrk="1" hangingPunct="1"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extent to which people engage in future-oriented behaviors such as planning, investing in the future, and delaying gratification</a:t>
            </a:r>
          </a:p>
          <a:p>
            <a:pPr marL="511175" lvl="2" indent="-285750" eaLnBrk="1" hangingPunct="1"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Ex. Many Middle Eastern countries are concerned with traditional values and ways of doing things; North Americans believe they can plan and control the future and idealize change for the sake of changing</a:t>
            </a:r>
          </a:p>
          <a:p>
            <a:pPr lvl="1" eaLnBrk="1" hangingPunct="1">
              <a:spcAft>
                <a:spcPct val="20000"/>
              </a:spcAft>
              <a:defRPr/>
            </a:pPr>
            <a:endParaRPr lang="en-US" sz="1800" dirty="0" smtClean="0"/>
          </a:p>
          <a:p>
            <a:pPr lvl="2" eaLnBrk="1" hangingPunct="1">
              <a:spcAft>
                <a:spcPct val="20000"/>
              </a:spcAft>
              <a:buFont typeface="Wingdings" pitchFamily="2" charset="2"/>
              <a:buNone/>
              <a:defRPr/>
            </a:pPr>
            <a:endParaRPr lang="en-US" sz="1800" dirty="0" smtClean="0"/>
          </a:p>
          <a:p>
            <a:pPr lvl="2" eaLnBrk="1" hangingPunct="1">
              <a:spcAft>
                <a:spcPct val="2000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Nine Cultural </a:t>
            </a:r>
            <a:r>
              <a:rPr lang="en-US" altLang="zh-TW" b="1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1175" lvl="1" eaLnBrk="1" hangingPunct="1">
              <a:spcAft>
                <a:spcPct val="20000"/>
              </a:spcAft>
              <a:buNone/>
              <a:defRPr/>
            </a:pPr>
            <a:r>
              <a:rPr lang="en-US" sz="2000" b="1" i="1" dirty="0">
                <a:solidFill>
                  <a:schemeClr val="tx1"/>
                </a:solidFill>
              </a:rPr>
              <a:t>Performance </a:t>
            </a:r>
            <a:r>
              <a:rPr lang="en-US" sz="2000" b="1" i="1" dirty="0" smtClean="0">
                <a:solidFill>
                  <a:schemeClr val="tx1"/>
                </a:solidFill>
              </a:rPr>
              <a:t>Orientation</a:t>
            </a:r>
            <a:endParaRPr lang="en-US" sz="2000" b="1" i="1" dirty="0">
              <a:solidFill>
                <a:schemeClr val="tx1"/>
              </a:solidFill>
            </a:endParaRPr>
          </a:p>
          <a:p>
            <a:pPr marL="511175" lvl="2" indent="-285750" eaLnBrk="1" hangingPunct="1"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extent to which an organization or society encourages and rewards group members for improved performance and excellence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511175" lvl="2" indent="-285750" eaLnBrk="1" hangingPunct="1"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Ex. Standardized testing in US schools </a:t>
            </a:r>
            <a:endParaRPr lang="en-US" sz="2000" dirty="0">
              <a:solidFill>
                <a:schemeClr val="tx1"/>
              </a:solidFill>
            </a:endParaRPr>
          </a:p>
          <a:p>
            <a:pPr marL="511175" lvl="1" eaLnBrk="1" hangingPunct="1">
              <a:spcAft>
                <a:spcPct val="20000"/>
              </a:spcAft>
              <a:buNone/>
              <a:defRPr/>
            </a:pPr>
            <a:r>
              <a:rPr lang="en-US" sz="2000" b="1" i="1" dirty="0">
                <a:solidFill>
                  <a:schemeClr val="tx1"/>
                </a:solidFill>
              </a:rPr>
              <a:t>Humane </a:t>
            </a:r>
            <a:r>
              <a:rPr lang="en-US" sz="2000" b="1" i="1" dirty="0" smtClean="0">
                <a:solidFill>
                  <a:schemeClr val="tx1"/>
                </a:solidFill>
              </a:rPr>
              <a:t>Orientation</a:t>
            </a:r>
            <a:endParaRPr lang="en-US" sz="2000" b="1" i="1" dirty="0">
              <a:solidFill>
                <a:schemeClr val="tx1"/>
              </a:solidFill>
            </a:endParaRPr>
          </a:p>
          <a:p>
            <a:pPr marL="511175" lvl="2" indent="-285750" eaLnBrk="1" hangingPunct="1"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degree to which a culture encourages and rewards people for being fair, altruistic, generous, caring, and kind to </a:t>
            </a:r>
            <a:r>
              <a:rPr lang="en-US" sz="2000" dirty="0" smtClean="0">
                <a:solidFill>
                  <a:schemeClr val="tx1"/>
                </a:solidFill>
              </a:rPr>
              <a:t>others</a:t>
            </a:r>
          </a:p>
          <a:p>
            <a:pPr marL="511175" lvl="2" indent="-285750" eaLnBrk="1" hangingPunct="1">
              <a:spcAft>
                <a:spcPct val="2000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Ex. Switzerland’s helpfulness to others during and after WW I and WW II. The country espouses tolerance and responsibility as central educational goals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199" y="1447800"/>
            <a:ext cx="5054801" cy="477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14400"/>
            <a:ext cx="54387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6324600"/>
            <a:ext cx="8610600" cy="424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Adapted from House, R.J., </a:t>
            </a:r>
            <a:r>
              <a:rPr lang="en-US" sz="1050" dirty="0" err="1"/>
              <a:t>Hanges</a:t>
            </a:r>
            <a:r>
              <a:rPr lang="en-US" sz="1050" dirty="0"/>
              <a:t>, P.J., </a:t>
            </a:r>
            <a:r>
              <a:rPr lang="en-US" sz="1050" dirty="0" err="1"/>
              <a:t>Javidan</a:t>
            </a:r>
            <a:r>
              <a:rPr lang="en-US" sz="1050" dirty="0"/>
              <a:t>, M., </a:t>
            </a:r>
            <a:r>
              <a:rPr lang="en-US" sz="1050" dirty="0" err="1"/>
              <a:t>Dorfman</a:t>
            </a:r>
            <a:r>
              <a:rPr lang="en-US" sz="1050" dirty="0"/>
              <a:t>, P. W., &amp; Gupta, V., Culture, Leadership, and Organizations: The GLOBE Study of 62 Societies, copyright © 2004, Sage Publications, Inc. Reprinted with permission.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1657"/>
            <a:ext cx="6153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914"/>
            <a:ext cx="80867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3486" y="6290102"/>
            <a:ext cx="84219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Adapted from House, R. J., </a:t>
            </a:r>
            <a:r>
              <a:rPr lang="en-US" sz="1050" dirty="0" err="1"/>
              <a:t>Hanges</a:t>
            </a:r>
            <a:r>
              <a:rPr lang="en-US" sz="1050" dirty="0"/>
              <a:t>, P. J., </a:t>
            </a:r>
            <a:r>
              <a:rPr lang="en-US" sz="1050" dirty="0" err="1"/>
              <a:t>Javidan</a:t>
            </a:r>
            <a:r>
              <a:rPr lang="en-US" sz="1050" dirty="0"/>
              <a:t>, M., </a:t>
            </a:r>
            <a:r>
              <a:rPr lang="en-US" sz="1050" dirty="0" err="1"/>
              <a:t>Dorfman</a:t>
            </a:r>
            <a:r>
              <a:rPr lang="en-US" sz="1050" dirty="0"/>
              <a:t>, P. W., &amp; Gupta, V. (Eds.), </a:t>
            </a:r>
            <a:r>
              <a:rPr lang="en-US" sz="1050" i="1" dirty="0"/>
              <a:t>Culture, Leadership, and Organizations: The GLOBE Study of </a:t>
            </a:r>
            <a:r>
              <a:rPr lang="en-US" sz="1050" dirty="0"/>
              <a:t>62 </a:t>
            </a:r>
            <a:r>
              <a:rPr lang="en-US" sz="1050" i="1" dirty="0"/>
              <a:t>Societies, </a:t>
            </a:r>
            <a:r>
              <a:rPr lang="en-US" sz="1050" dirty="0"/>
              <a:t>© 2004, SAGE Publications, Inc. Reprinted with permission.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Characteristics of Clusters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Characteristics include 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b="1" dirty="0" smtClean="0"/>
              <a:t>Anglo</a:t>
            </a:r>
            <a:r>
              <a:rPr lang="en-US" sz="2400" dirty="0" smtClean="0"/>
              <a:t> – competitive and result oriented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b="1" dirty="0" smtClean="0"/>
              <a:t>Confucian Asia </a:t>
            </a:r>
            <a:r>
              <a:rPr lang="en-US" sz="2400" dirty="0" smtClean="0"/>
              <a:t>– result driven, encourage group working together over individual goals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b="1" dirty="0" smtClean="0"/>
              <a:t>Eastern Europe </a:t>
            </a:r>
            <a:r>
              <a:rPr lang="en-US" sz="2400" dirty="0" smtClean="0"/>
              <a:t>– forceful, supportive of co-workers, treat women with equality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b="1" dirty="0" smtClean="0"/>
              <a:t>Germanic Europe </a:t>
            </a:r>
            <a:r>
              <a:rPr lang="en-US" sz="2400" dirty="0" smtClean="0"/>
              <a:t>– value competition &amp; aggressiveness and are more result oriented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b="1" dirty="0" smtClean="0"/>
              <a:t>Latin America </a:t>
            </a:r>
            <a:r>
              <a:rPr lang="en-US" sz="2400" dirty="0" smtClean="0"/>
              <a:t>– loyal &amp; devoted to their families and similar groups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Characteristics of Clusters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dirty="0" smtClean="0"/>
              <a:t>Characteristics include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b="1" dirty="0" smtClean="0"/>
              <a:t>Latin Europe </a:t>
            </a:r>
            <a:r>
              <a:rPr lang="en-US" sz="2400" dirty="0" smtClean="0"/>
              <a:t>– value individual autonomy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b="1" dirty="0" smtClean="0"/>
              <a:t>Middle East </a:t>
            </a:r>
            <a:r>
              <a:rPr lang="en-US" sz="2400" dirty="0" smtClean="0"/>
              <a:t>– devoted &amp; loyal to their own people, women afforded less status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b="1" dirty="0" smtClean="0"/>
              <a:t>Nordic Europe </a:t>
            </a:r>
            <a:r>
              <a:rPr lang="en-US" sz="2400" dirty="0" smtClean="0"/>
              <a:t>– high priority on long-term success, women treated with greater equality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b="1" dirty="0" smtClean="0"/>
              <a:t>Southern Asia </a:t>
            </a:r>
            <a:r>
              <a:rPr lang="en-US" sz="2400" dirty="0" smtClean="0"/>
              <a:t>– strong family &amp; deep concern for their communities</a:t>
            </a:r>
          </a:p>
          <a:p>
            <a:pPr eaLnBrk="1" hangingPunct="1">
              <a:spcAft>
                <a:spcPct val="20000"/>
              </a:spcAft>
            </a:pPr>
            <a:r>
              <a:rPr lang="en-US" sz="2400" b="1" dirty="0" smtClean="0"/>
              <a:t>Sub-Sahara Africa </a:t>
            </a:r>
            <a:r>
              <a:rPr lang="en-US" sz="2400" dirty="0" smtClean="0"/>
              <a:t>– concerned &amp; sensitive to others, demonstrate strong family loyalty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Leadership Behavior &amp; Culture Clusters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b="1" dirty="0" smtClean="0">
                <a:ea typeface="Calibri" pitchFamily="34" charset="0"/>
                <a:cs typeface="Calibri" pitchFamily="34" charset="0"/>
              </a:rPr>
              <a:t>GLOBE research identified six global leadership behaviors</a:t>
            </a:r>
            <a:r>
              <a:rPr lang="en-US" sz="2800" dirty="0" smtClean="0">
                <a:ea typeface="Calibri" pitchFamily="34" charset="0"/>
                <a:cs typeface="Calibri" pitchFamily="34" charset="0"/>
              </a:rPr>
              <a:t> 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Charismatic/value-based leadership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reflects the ability to inspire, to motivate, and to expect high performance from others based on strongly held core values.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Team-oriented leadership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emphasizes team building and a common purpose among team members.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Participative leadership</a:t>
            </a:r>
            <a:r>
              <a:rPr lang="en-US" sz="2400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reflects the degree to which leaders involve others in making and implementing decisions.</a:t>
            </a:r>
          </a:p>
          <a:p>
            <a:pPr eaLnBrk="1" hangingPunct="1">
              <a:lnSpc>
                <a:spcPct val="80000"/>
              </a:lnSpc>
            </a:pPr>
            <a:endParaRPr lang="en-US" sz="1800" b="1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Leadership Behavior &amp; Culture Clusters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Humane-oriented leadership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emphasizes being supportive, considerate, compassionate, and generous.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Autonomous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b="1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leadership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refers to independent and individualistic leadership, which includes being autonomous and unique.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800" b="1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Self-protective leadership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reflects behaviors that ensure the safety and security of the leader and the group.</a:t>
            </a:r>
          </a:p>
          <a:p>
            <a:pPr lvl="1" eaLnBrk="1" hangingPunct="1">
              <a:lnSpc>
                <a:spcPct val="80000"/>
              </a:lnSpc>
              <a:spcAft>
                <a:spcPct val="20000"/>
              </a:spcAft>
            </a:pPr>
            <a:endParaRPr lang="en-US" sz="1800" b="1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Overview</a:t>
            </a:r>
            <a:endParaRPr lang="en-US" sz="4800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buClr>
                <a:schemeClr val="accent3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Culture and Leadership Description</a:t>
            </a:r>
          </a:p>
          <a:p>
            <a:pPr algn="l" eaLnBrk="1" hangingPunct="1">
              <a:buClr>
                <a:schemeClr val="accent3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Culture Defined</a:t>
            </a:r>
          </a:p>
          <a:p>
            <a:pPr algn="l" eaLnBrk="1" hangingPunct="1">
              <a:buClr>
                <a:schemeClr val="accent3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Related Concepts</a:t>
            </a:r>
          </a:p>
          <a:p>
            <a:pPr algn="l" eaLnBrk="1" hangingPunct="1">
              <a:buClr>
                <a:schemeClr val="accent3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Dimensions of Culture </a:t>
            </a:r>
          </a:p>
          <a:p>
            <a:pPr algn="l" eaLnBrk="1" hangingPunct="1">
              <a:buClr>
                <a:schemeClr val="accent3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Clusters of World Cultures</a:t>
            </a:r>
          </a:p>
          <a:p>
            <a:pPr algn="l" eaLnBrk="1" hangingPunct="1">
              <a:buClr>
                <a:schemeClr val="accent3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Characteristics of Clusters</a:t>
            </a:r>
          </a:p>
          <a:p>
            <a:pPr algn="l" eaLnBrk="1" hangingPunct="1">
              <a:buClr>
                <a:schemeClr val="accent3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Leadership Behavior &amp; Culture Clusters</a:t>
            </a:r>
          </a:p>
          <a:p>
            <a:pPr marL="347663" indent="-347663" algn="l" eaLnBrk="1" hangingPunct="1">
              <a:buClr>
                <a:schemeClr val="accent3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Universally Desirable &amp; Undesirable Leadership Attributes</a:t>
            </a:r>
          </a:p>
          <a:p>
            <a:pPr algn="l" eaLnBrk="1" hangingPunct="1">
              <a:buClr>
                <a:schemeClr val="accent3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Culture and Leadership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60674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30400"/>
            <a:ext cx="8223154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1000" y="6324600"/>
            <a:ext cx="8610600" cy="424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Adapted from House, R.J., </a:t>
            </a:r>
            <a:r>
              <a:rPr lang="en-US" sz="1050" dirty="0" err="1"/>
              <a:t>Hanges</a:t>
            </a:r>
            <a:r>
              <a:rPr lang="en-US" sz="1050" dirty="0"/>
              <a:t>, P.J., </a:t>
            </a:r>
            <a:r>
              <a:rPr lang="en-US" sz="1050" dirty="0" err="1"/>
              <a:t>Javidan</a:t>
            </a:r>
            <a:r>
              <a:rPr lang="en-US" sz="1050" dirty="0"/>
              <a:t>, M., </a:t>
            </a:r>
            <a:r>
              <a:rPr lang="en-US" sz="1050" dirty="0" err="1"/>
              <a:t>Dorfman</a:t>
            </a:r>
            <a:r>
              <a:rPr lang="en-US" sz="1050" dirty="0"/>
              <a:t>, P. W., &amp; Gupta, V., Culture, Leadership, and Organizations: The GLOBE Study of 62 Societies, copyright © 2004, Sage Publications, Inc. Reprinted with permission.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63531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1"/>
            <a:ext cx="801289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81000" y="6324600"/>
            <a:ext cx="8610600" cy="424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SOURCE: Adapted from House, R.J., </a:t>
            </a:r>
            <a:r>
              <a:rPr lang="en-US" sz="1050" dirty="0" err="1"/>
              <a:t>Hanges</a:t>
            </a:r>
            <a:r>
              <a:rPr lang="en-US" sz="1050" dirty="0"/>
              <a:t>, P.J., </a:t>
            </a:r>
            <a:r>
              <a:rPr lang="en-US" sz="1050" dirty="0" err="1"/>
              <a:t>Javidan</a:t>
            </a:r>
            <a:r>
              <a:rPr lang="en-US" sz="1050" dirty="0"/>
              <a:t>, M., </a:t>
            </a:r>
            <a:r>
              <a:rPr lang="en-US" sz="1050" dirty="0" err="1"/>
              <a:t>Dorfman</a:t>
            </a:r>
            <a:r>
              <a:rPr lang="en-US" sz="1050" dirty="0"/>
              <a:t>, P. W., &amp; Gupta, V., Culture, Leadership, and Organizations: The GLOBE Study of 62 Societies, copyright © 2004, Sage Publications, Inc. Reprinted with permission.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Culture and Leadership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spcBef>
                <a:spcPts val="1200"/>
              </a:spcBef>
              <a:spcAft>
                <a:spcPts val="2400"/>
              </a:spcAft>
              <a:buFont typeface="Wingdings 2" pitchFamily="18" charset="2"/>
              <a:buChar char="÷"/>
            </a:pPr>
            <a:r>
              <a:rPr lang="en-US" sz="3600" smtClean="0">
                <a:solidFill>
                  <a:schemeClr val="tx1"/>
                </a:solidFill>
              </a:rPr>
              <a:t> Strengths</a:t>
            </a:r>
          </a:p>
          <a:p>
            <a:pPr algn="l" eaLnBrk="1" hangingPunct="1">
              <a:spcBef>
                <a:spcPts val="1200"/>
              </a:spcBef>
              <a:spcAft>
                <a:spcPts val="2400"/>
              </a:spcAft>
              <a:buFont typeface="Wingdings 2" pitchFamily="18" charset="2"/>
              <a:buChar char="÷"/>
            </a:pPr>
            <a:r>
              <a:rPr lang="en-US" sz="3600" smtClean="0">
                <a:solidFill>
                  <a:schemeClr val="tx1"/>
                </a:solidFill>
              </a:rPr>
              <a:t> Criticisms</a:t>
            </a:r>
          </a:p>
          <a:p>
            <a:pPr algn="l" eaLnBrk="1" hangingPunct="1">
              <a:spcBef>
                <a:spcPts val="1200"/>
              </a:spcBef>
              <a:spcAft>
                <a:spcPts val="2400"/>
              </a:spcAft>
              <a:buFont typeface="Wingdings 2" pitchFamily="18" charset="2"/>
              <a:buChar char="÷"/>
            </a:pPr>
            <a:r>
              <a:rPr lang="en-US" sz="3600" smtClean="0">
                <a:solidFill>
                  <a:schemeClr val="tx1"/>
                </a:solidFill>
              </a:rPr>
              <a:t> Application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Strengths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GLOBE study is a major study and, to date, the only study to analyze how leadership is viewed by cultures in all parts of the world.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Findings from GLOBE are valuable because they emerge from a well-developed, quantitative research design.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GLOBE studies provide a classification of cultural dimensions that is more expansive than the commonly used Hofstede classification system.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GLOBE studies provide useful information about what is universally accepted as good and bad leadership.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The study of culture and leadership underscores the complexity of the leadership process and how it is influenced by culture.</a:t>
            </a:r>
          </a:p>
          <a:p>
            <a:pPr eaLnBrk="1" hangingPunct="1">
              <a:lnSpc>
                <a:spcPct val="90000"/>
              </a:lnSpc>
              <a:spcAft>
                <a:spcPct val="25000"/>
              </a:spcAft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Criticisms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00"/>
              </a:spcBef>
              <a:spcAft>
                <a:spcPts val="1800"/>
              </a:spcAft>
            </a:pPr>
            <a:r>
              <a:rPr lang="en-US" sz="2400" dirty="0" smtClean="0"/>
              <a:t>Research does not provide a clear set of assumptions and propositions that can form a single theory about the way culture relates to leadership or influences the leadership process.</a:t>
            </a:r>
          </a:p>
          <a:p>
            <a:pPr eaLnBrk="1" hangingPunct="1">
              <a:spcBef>
                <a:spcPts val="600"/>
              </a:spcBef>
              <a:spcAft>
                <a:spcPts val="1800"/>
              </a:spcAft>
            </a:pPr>
            <a:r>
              <a:rPr lang="en-US" sz="2400" dirty="0" smtClean="0"/>
              <a:t>Labels and definitions of cultural dimensions and leadership behaviors are somewhat vague, difficult at times to interpret or to fully comprehend the findings about culture and leadership.</a:t>
            </a:r>
          </a:p>
          <a:p>
            <a:pPr eaLnBrk="1" hangingPunct="1">
              <a:spcBef>
                <a:spcPts val="600"/>
              </a:spcBef>
              <a:spcAft>
                <a:spcPts val="1800"/>
              </a:spcAft>
            </a:pPr>
            <a:r>
              <a:rPr lang="en-US" sz="2400" dirty="0" smtClean="0"/>
              <a:t>This study focuses on what people perceive to be leadership and ignores a large body of research that frames leadership in terms of what leaders do (e.g., transformational leadership, path–goal theory, skills approach).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 typeface="Wingdings" pitchFamily="2" charset="2"/>
              <a:buNone/>
            </a:pPr>
            <a:endParaRPr lang="en-US" sz="2400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smtClean="0"/>
              <a:t>Criticisms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400" smtClean="0"/>
              <a:t>Researchers in the GLOBE study measured leadership with subscales that represented a very broad range of behaviors and as a result compromised the precision and validity of the leadership measures.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400" smtClean="0"/>
              <a:t>The GLOBE studies tend to isolate a set of attributes that are characteristic of effective leaders without considering the influence of the situational effects.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Application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The findings about culture can help leaders understand their own cultural biases and preferences.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Different cultures have different ideas about what they want from their leaders, and these findings help our leaders adapt their styles to be more effective in different cultural settings.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The findings can help global leaders communicate more effectively across cultural and geographic boundaries.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Information on culture and leadership can be used to build culturally sensitive websites, design new employee orientation programs, conduct programs in relocation training, and improve global team effectiveness.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Culture &amp; Leadership Description</a:t>
            </a:r>
            <a:endParaRPr lang="en-US" sz="2800" b="1" dirty="0" smtClean="0">
              <a:solidFill>
                <a:srgbClr val="6600CC"/>
              </a:solidFill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i="1" dirty="0" smtClean="0"/>
              <a:t>Culture &amp; Leadership – </a:t>
            </a:r>
            <a:r>
              <a:rPr lang="en-US" sz="2800" i="1" dirty="0" smtClean="0"/>
              <a:t>focuses on a collection of related ideas rather than a single unified theory</a:t>
            </a:r>
            <a:endParaRPr lang="en-US" sz="2800" b="1" dirty="0" smtClean="0"/>
          </a:p>
          <a:p>
            <a:pPr eaLnBrk="1" hangingPunct="1">
              <a:lnSpc>
                <a:spcPct val="90000"/>
              </a:lnSpc>
            </a:pPr>
            <a:endParaRPr lang="en-US" sz="900" b="1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sz="2800" b="1" i="1" dirty="0" smtClean="0"/>
              <a:t>Globalization </a:t>
            </a:r>
            <a:r>
              <a:rPr lang="en-US" sz="2800" b="1" dirty="0" smtClean="0"/>
              <a:t>– 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Increased after World War II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Increased interdependence between nations</a:t>
            </a:r>
          </a:p>
          <a:p>
            <a:pPr lvl="2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i="1" dirty="0" smtClean="0">
                <a:solidFill>
                  <a:schemeClr val="tx1"/>
                </a:solidFill>
              </a:rPr>
              <a:t>Economic, social, technical, political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Has created</a:t>
            </a:r>
            <a:r>
              <a:rPr lang="en-US" sz="2400" i="1" dirty="0" smtClean="0">
                <a:solidFill>
                  <a:schemeClr val="tx1"/>
                </a:solidFill>
              </a:rPr>
              <a:t> many challenges</a:t>
            </a:r>
          </a:p>
          <a:p>
            <a:pPr lvl="2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Need to design multi-national organizations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</a:p>
          <a:p>
            <a:pPr lvl="2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Identify and select leaders for these organizations</a:t>
            </a:r>
          </a:p>
          <a:p>
            <a:pPr lvl="2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</a:rPr>
              <a:t>Manage organizations with culturally diverse employees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724400" y="2133600"/>
            <a:ext cx="396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Culture &amp; Leadership Description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 2" pitchFamily="18" charset="2"/>
              <a:buNone/>
              <a:defRPr/>
            </a:pPr>
            <a:r>
              <a:rPr lang="en-US" sz="2400" b="1" dirty="0" smtClean="0">
                <a:cs typeface="Calibri" pitchFamily="34" charset="0"/>
              </a:rPr>
              <a:t> Five cross-cultural competencies for Leaders </a:t>
            </a:r>
            <a:r>
              <a:rPr lang="en-US" sz="2000" dirty="0" smtClean="0">
                <a:cs typeface="Calibri" pitchFamily="34" charset="0"/>
              </a:rPr>
              <a:t>(Adler     Bartholomew, 1992) </a:t>
            </a:r>
          </a:p>
          <a:p>
            <a:pPr marL="404813" lvl="1" indent="-317500" eaLnBrk="1" hangingPunct="1">
              <a:spcBef>
                <a:spcPts val="0"/>
              </a:spcBef>
              <a:buFontTx/>
              <a:buAutoNum type="arabicPeriod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Understand business, political, &amp; cultural environments worldwide </a:t>
            </a:r>
          </a:p>
          <a:p>
            <a:pPr marL="404813" lvl="1" indent="-317500" eaLnBrk="1" hangingPunct="1">
              <a:spcBef>
                <a:spcPts val="0"/>
              </a:spcBef>
              <a:buFontTx/>
              <a:buAutoNum type="arabicPeriod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Learn the perspectives, tastes, trends, &amp; technologies of many cultures</a:t>
            </a:r>
          </a:p>
          <a:p>
            <a:pPr marL="404813" lvl="1" indent="-317500" eaLnBrk="1" hangingPunct="1">
              <a:spcBef>
                <a:spcPts val="0"/>
              </a:spcBef>
              <a:buFontTx/>
              <a:buAutoNum type="arabicPeriod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 able to work simultaneously with people from many cultures</a:t>
            </a:r>
          </a:p>
          <a:p>
            <a:pPr marL="404813" lvl="1" indent="-317500" eaLnBrk="1" hangingPunct="1">
              <a:spcBef>
                <a:spcPts val="0"/>
              </a:spcBef>
              <a:buFontTx/>
              <a:buAutoNum type="arabicPeriod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Be able to adapt to living &amp; communicating in other cultures</a:t>
            </a:r>
          </a:p>
          <a:p>
            <a:pPr marL="404813" lvl="1" indent="-317500" eaLnBrk="1" hangingPunct="1">
              <a:spcBef>
                <a:spcPts val="0"/>
              </a:spcBef>
              <a:buFontTx/>
              <a:buAutoNum type="arabicPeriod"/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Need to learn to relate to people from other cultures from a position of equality rather than superiority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 smtClean="0"/>
              <a:t>Culture Defined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2800" b="1" dirty="0" smtClean="0">
                <a:ea typeface="PMingLiU" pitchFamily="18" charset="-120"/>
                <a:cs typeface="Calibri" pitchFamily="34" charset="0"/>
              </a:rPr>
              <a:t>Culture: 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zh-TW" sz="2400" dirty="0" smtClean="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learned beliefs, values, rules, norms, symbols, &amp; traditions that are common to a group of people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zh-TW" sz="2400" dirty="0" smtClean="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shared qualities of a group that make them unique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zh-TW" sz="2400" dirty="0" smtClean="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is the way of life, customs, &amp; scripts of a group of people </a:t>
            </a:r>
          </a:p>
          <a:p>
            <a:pPr eaLnBrk="1" hangingPunct="1">
              <a:spcBef>
                <a:spcPct val="0"/>
              </a:spcBef>
            </a:pPr>
            <a:endParaRPr lang="en-US" sz="400" b="1" i="1" dirty="0" smtClean="0">
              <a:ea typeface="PMingLiU" pitchFamily="18" charset="-120"/>
              <a:cs typeface="Calibri" pitchFamily="34" charset="0"/>
            </a:endParaRPr>
          </a:p>
          <a:p>
            <a:pPr eaLnBrk="1" hangingPunct="1"/>
            <a:r>
              <a:rPr lang="en-US" altLang="zh-TW" sz="2800" b="1" dirty="0" smtClean="0">
                <a:ea typeface="PMingLiU" pitchFamily="18" charset="-120"/>
                <a:cs typeface="Calibri" pitchFamily="34" charset="0"/>
              </a:rPr>
              <a:t>Terms related to culture – </a:t>
            </a:r>
          </a:p>
          <a:p>
            <a:pPr lvl="1" eaLnBrk="1" hangingPunct="1"/>
            <a:r>
              <a:rPr lang="en-US" altLang="zh-TW" sz="2400" b="1" dirty="0" smtClean="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Multicultural</a:t>
            </a:r>
            <a:r>
              <a:rPr lang="en-US" altLang="zh-TW" sz="2400" dirty="0" smtClean="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 – approach or system that takes more than one culture into account </a:t>
            </a:r>
          </a:p>
          <a:p>
            <a:pPr lvl="1" eaLnBrk="1" hangingPunct="1"/>
            <a:r>
              <a:rPr lang="en-US" altLang="zh-TW" sz="2400" b="1" dirty="0" smtClean="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Diversity</a:t>
            </a:r>
            <a:r>
              <a:rPr lang="en-US" altLang="zh-TW" sz="2400" dirty="0" smtClean="0">
                <a:solidFill>
                  <a:schemeClr val="tx1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 – existence of different cultures or ethnicities within a group or organization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Ethnocentrism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tendency for individuals to place their own group (ethnic, racial, or cultural) at the center of their observations of the world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 that one’s own culture is better or more natural than other cultures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universal tendency, and each of us is ethnocentric to some degree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Ethnocentrism can be a major obstacle to effective leadership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Prevents people from understanding or respecting other cultures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4724400" y="2133600"/>
            <a:ext cx="396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 smtClean="0"/>
              <a:t>Prejudice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458200" cy="4648200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 largely fixed attitude, belief, or emotion held by an individual about another individual or group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based on faulty or unsubstantiated data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Involves inflexible generalizations that are resistant to change or evidence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Is self-oriented rather than other-oriented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Leaders face the challenge of dealing with their own prejudices and those of followers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Can be toward the leader or leader’s culture</a:t>
            </a:r>
          </a:p>
          <a:p>
            <a:pPr lvl="2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Can face followers who represent culturally different groups, and they may have their own prejudices toward one another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 skilled leader needs to find ways to negotiate with followers from various cultural backgrounds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724400" y="2133600"/>
            <a:ext cx="396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 smtClean="0"/>
              <a:t>Dimensions of Culture</a:t>
            </a:r>
          </a:p>
        </p:txBody>
      </p:sp>
      <p:sp>
        <p:nvSpPr>
          <p:cNvPr id="17411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Hall (1976) reported that a primary characteristic of cultures is degree of focus—on the individual (individualistic) or on the group (collectivistic)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400" dirty="0" err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Trompenaars</a:t>
            </a: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(1994) classified an organization’s culture into two dimensions: 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Egalitarian-hierarchical - degree to which cultures exhibit shared power vs. hierarchical power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Person-task orientation - extent to which cultures emphasize human interaction vs. focusing on tasks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Hofstede (1980, 2001) benchmark research identified five major dimensions on which cultures differ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2800" b="1" dirty="0" smtClean="0"/>
              <a:t>Dimensions of Culture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sz="2800" dirty="0" smtClean="0"/>
              <a:t>House et al.’s (2004) research on the relationship between culture and leadership resulted in the </a:t>
            </a:r>
            <a:r>
              <a:rPr lang="en-US" sz="2800" i="1" dirty="0" smtClean="0"/>
              <a:t>GLOBE research program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Initiated in 1991 – this program involved more than 160 investigators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Used quantitative methods to study the responses of 17,000 managers in more than 950 organizations, 62 different cultures</a:t>
            </a:r>
          </a:p>
          <a:p>
            <a:pPr lvl="1" eaLnBrk="1" hangingPunct="1">
              <a:spcAft>
                <a:spcPct val="200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Developed a classification of cultural dimensions – identified </a:t>
            </a:r>
            <a:r>
              <a:rPr lang="en-US" sz="2400" b="1" i="1" dirty="0" smtClean="0">
                <a:solidFill>
                  <a:schemeClr val="tx1"/>
                </a:solidFill>
              </a:rPr>
              <a:t>nine cultural dimensions</a:t>
            </a:r>
          </a:p>
          <a:p>
            <a:pPr lvl="1" eaLnBrk="1" hangingPunct="1">
              <a:spcAft>
                <a:spcPct val="20000"/>
              </a:spcAft>
            </a:pPr>
            <a:endParaRPr lang="en-US" sz="2400" dirty="0" smtClean="0"/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7591</TotalTime>
  <Words>2110</Words>
  <Application>Microsoft Office PowerPoint</Application>
  <PresentationFormat>On-screen Show (4:3)</PresentationFormat>
  <Paragraphs>194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1_Custom Design</vt:lpstr>
      <vt:lpstr>Culture and Leadership</vt:lpstr>
      <vt:lpstr>Overview</vt:lpstr>
      <vt:lpstr>Culture &amp; Leadership Description</vt:lpstr>
      <vt:lpstr>Culture &amp; Leadership Description</vt:lpstr>
      <vt:lpstr>Culture Defined</vt:lpstr>
      <vt:lpstr>Ethnocentrism</vt:lpstr>
      <vt:lpstr>Prejudice</vt:lpstr>
      <vt:lpstr>Dimensions of Culture</vt:lpstr>
      <vt:lpstr>Dimensions of Culture</vt:lpstr>
      <vt:lpstr>Nine Cultural Dimensions</vt:lpstr>
      <vt:lpstr>Nine Cultural Dimensions</vt:lpstr>
      <vt:lpstr>Nine Cultural Dimensions</vt:lpstr>
      <vt:lpstr>Nine Cultural Dimensions</vt:lpstr>
      <vt:lpstr>PowerPoint Presentation</vt:lpstr>
      <vt:lpstr>PowerPoint Presentation</vt:lpstr>
      <vt:lpstr>Characteristics of Clusters</vt:lpstr>
      <vt:lpstr>Characteristics of Clusters</vt:lpstr>
      <vt:lpstr>Leadership Behavior &amp; Culture Clusters</vt:lpstr>
      <vt:lpstr>Leadership Behavior &amp; Culture Clusters</vt:lpstr>
      <vt:lpstr>PowerPoint Presentation</vt:lpstr>
      <vt:lpstr>PowerPoint Presentation</vt:lpstr>
      <vt:lpstr>Culture and Leadership</vt:lpstr>
      <vt:lpstr>Strengths</vt:lpstr>
      <vt:lpstr>Criticisms</vt:lpstr>
      <vt:lpstr>Criticisms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381</cp:revision>
  <dcterms:created xsi:type="dcterms:W3CDTF">2000-11-13T21:29:08Z</dcterms:created>
  <dcterms:modified xsi:type="dcterms:W3CDTF">2015-02-23T23:36:00Z</dcterms:modified>
</cp:coreProperties>
</file>