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53"/>
  </p:notesMasterIdLst>
  <p:sldIdLst>
    <p:sldId id="256" r:id="rId2"/>
    <p:sldId id="292" r:id="rId3"/>
    <p:sldId id="257" r:id="rId4"/>
    <p:sldId id="275" r:id="rId5"/>
    <p:sldId id="281" r:id="rId6"/>
    <p:sldId id="282" r:id="rId7"/>
    <p:sldId id="284" r:id="rId8"/>
    <p:sldId id="283" r:id="rId9"/>
    <p:sldId id="285" r:id="rId10"/>
    <p:sldId id="286" r:id="rId11"/>
    <p:sldId id="287" r:id="rId12"/>
    <p:sldId id="288" r:id="rId13"/>
    <p:sldId id="289" r:id="rId14"/>
    <p:sldId id="290" r:id="rId15"/>
    <p:sldId id="291" r:id="rId16"/>
    <p:sldId id="293" r:id="rId17"/>
    <p:sldId id="258" r:id="rId18"/>
    <p:sldId id="280" r:id="rId19"/>
    <p:sldId id="273" r:id="rId20"/>
    <p:sldId id="259" r:id="rId21"/>
    <p:sldId id="263" r:id="rId22"/>
    <p:sldId id="260" r:id="rId23"/>
    <p:sldId id="261" r:id="rId24"/>
    <p:sldId id="264" r:id="rId25"/>
    <p:sldId id="272" r:id="rId26"/>
    <p:sldId id="265" r:id="rId27"/>
    <p:sldId id="266" r:id="rId28"/>
    <p:sldId id="267" r:id="rId29"/>
    <p:sldId id="268" r:id="rId30"/>
    <p:sldId id="270" r:id="rId31"/>
    <p:sldId id="269" r:id="rId32"/>
    <p:sldId id="271" r:id="rId33"/>
    <p:sldId id="274"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5601"/>
  </p:normalViewPr>
  <p:slideViewPr>
    <p:cSldViewPr snapToGrid="0" snapToObjects="1">
      <p:cViewPr varScale="1">
        <p:scale>
          <a:sx n="67" d="100"/>
          <a:sy n="67" d="100"/>
        </p:scale>
        <p:origin x="2184"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CA3B9-3D0E-F743-AF0F-3C075666A4CE}" type="datetimeFigureOut">
              <a:rPr lang="en-US" smtClean="0"/>
              <a:pPr/>
              <a:t>10/27/19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0A35C-C2CB-2A4D-8074-60EF6AA1EDEF}" type="slidenum">
              <a:rPr lang="en-US" smtClean="0"/>
              <a:pPr/>
              <a:t>‹#›</a:t>
            </a:fld>
            <a:endParaRPr lang="en-US"/>
          </a:p>
        </p:txBody>
      </p:sp>
    </p:spTree>
    <p:extLst>
      <p:ext uri="{BB962C8B-B14F-4D97-AF65-F5344CB8AC3E}">
        <p14:creationId xmlns:p14="http://schemas.microsoft.com/office/powerpoint/2010/main" val="141663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90A35C-C2CB-2A4D-8074-60EF6AA1EDE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bộ</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đa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hợp</a:t>
            </a:r>
            <a:r>
              <a:rPr lang="en-US" sz="1200" b="0" i="0" u="none" strike="noStrike" kern="1200" dirty="0">
                <a:solidFill>
                  <a:schemeClr val="tx1"/>
                </a:solidFill>
                <a:effectLst/>
                <a:latin typeface="+mn-lt"/>
                <a:ea typeface="+mn-ea"/>
                <a:cs typeface="+mn-cs"/>
              </a:rPr>
              <a:t> (MUX: Multiplexor),</a:t>
            </a:r>
          </a:p>
          <a:p>
            <a:r>
              <a:rPr lang="en-US" sz="1200" b="0" i="0" u="none" strike="noStrike" kern="1200" dirty="0" err="1">
                <a:solidFill>
                  <a:schemeClr val="tx1"/>
                </a:solidFill>
                <a:effectLst/>
                <a:latin typeface="+mn-lt"/>
                <a:ea typeface="+mn-ea"/>
                <a:cs typeface="+mn-cs"/>
              </a:rPr>
              <a:t>bộ</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đa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hợp</a:t>
            </a:r>
            <a:r>
              <a:rPr lang="en-US" sz="1200" b="0" i="0" u="none" strike="noStrike" kern="1200" dirty="0">
                <a:solidFill>
                  <a:schemeClr val="tx1"/>
                </a:solidFill>
                <a:effectLst/>
                <a:latin typeface="+mn-lt"/>
                <a:ea typeface="+mn-ea"/>
                <a:cs typeface="+mn-cs"/>
              </a:rPr>
              <a:t> (MUX: Multiplexor), </a:t>
            </a:r>
            <a:r>
              <a:rPr lang="en-US" sz="1200" b="0" i="0" u="none" strike="noStrike" kern="1200" dirty="0" err="1">
                <a:solidFill>
                  <a:schemeClr val="tx1"/>
                </a:solidFill>
                <a:effectLst/>
                <a:latin typeface="+mn-lt"/>
                <a:ea typeface="+mn-ea"/>
                <a:cs typeface="+mn-cs"/>
              </a:rPr>
              <a:t>đây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là</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điểm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cuối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của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các</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kênh</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dữ</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liệu</a:t>
            </a:r>
            <a:r>
              <a:rPr lang="en-US" sz="1200" b="0" i="0" u="none" strike="noStrike" kern="1200" dirty="0">
                <a:solidFill>
                  <a:schemeClr val="tx1"/>
                </a:solidFill>
                <a:effectLst/>
                <a:latin typeface="+mn-lt"/>
                <a:ea typeface="+mn-ea"/>
                <a:cs typeface="+mn-cs"/>
              </a:rPr>
              <a:t> - CPU </a:t>
            </a:r>
            <a:r>
              <a:rPr lang="en-US" sz="1200" b="0" i="0" u="none" strike="noStrike" kern="1200" dirty="0" err="1">
                <a:solidFill>
                  <a:schemeClr val="tx1"/>
                </a:solidFill>
                <a:effectLst/>
                <a:latin typeface="+mn-lt"/>
                <a:ea typeface="+mn-ea"/>
                <a:cs typeface="+mn-cs"/>
              </a:rPr>
              <a:t>và</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bộ</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nhớ</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với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nhiệm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vụ</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lập</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thời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biểu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truy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cập</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bộ</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nhớ</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từ</a:t>
            </a:r>
            <a:r>
              <a:rPr lang="en-US" sz="1200" b="0" i="0" u="none" strike="noStrike" kern="1200" dirty="0">
                <a:solidFill>
                  <a:schemeClr val="tx1"/>
                </a:solidFill>
                <a:effectLst/>
                <a:latin typeface="+mn-lt"/>
                <a:ea typeface="+mn-ea"/>
                <a:cs typeface="+mn-cs"/>
              </a:rPr>
              <a:t> CPU </a:t>
            </a:r>
            <a:r>
              <a:rPr lang="en-US" sz="1200" b="0" i="0" u="none" strike="noStrike" kern="1200" dirty="0" err="1">
                <a:solidFill>
                  <a:schemeClr val="tx1"/>
                </a:solidFill>
                <a:effectLst/>
                <a:latin typeface="+mn-lt"/>
                <a:ea typeface="+mn-ea"/>
                <a:cs typeface="+mn-cs"/>
              </a:rPr>
              <a:t>và</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các</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kênh</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dữ</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liệu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hệ</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thống</a:t>
            </a:r>
            <a:r>
              <a:rPr lang="en-US" sz="1200" b="0" i="0" u="none" strike="noStrike" kern="1200" dirty="0">
                <a:solidFill>
                  <a:schemeClr val="tx1"/>
                </a:solidFill>
                <a:effectLst/>
                <a:latin typeface="+mn-lt"/>
                <a:ea typeface="+mn-ea"/>
                <a:cs typeface="+mn-cs"/>
              </a:rPr>
              <a:t> bus </a:t>
            </a:r>
            <a:r>
              <a:rPr lang="en-US" sz="1200" b="0" i="0" u="none" strike="noStrike" kern="1200" dirty="0" err="1">
                <a:solidFill>
                  <a:schemeClr val="tx1"/>
                </a:solidFill>
                <a:effectLst/>
                <a:latin typeface="+mn-lt"/>
                <a:ea typeface="+mn-ea"/>
                <a:cs typeface="+mn-cs"/>
              </a:rPr>
              <a:t>nguồn</a:t>
            </a:r>
            <a:r>
              <a:rPr lang="en-US" sz="1200" b="0" i="0" u="none" strike="noStrike" kern="1200" dirty="0">
                <a:solidFill>
                  <a:schemeClr val="tx1"/>
                </a:solidFill>
                <a:effectLst/>
                <a:latin typeface="+mn-lt"/>
                <a:ea typeface="+mn-ea"/>
                <a:cs typeface="+mn-cs"/>
              </a:rPr>
              <a:t> (S1, S2) </a:t>
            </a:r>
            <a:r>
              <a:rPr lang="en-US" sz="1200" b="0" i="0" u="none" strike="noStrike" kern="1200" dirty="0" err="1">
                <a:solidFill>
                  <a:schemeClr val="tx1"/>
                </a:solidFill>
                <a:effectLst/>
                <a:latin typeface="+mn-lt"/>
                <a:ea typeface="+mn-ea"/>
                <a:cs typeface="+mn-cs"/>
              </a:rPr>
              <a:t>và</a:t>
            </a:r>
            <a:r>
              <a:rPr lang="en-US" sz="1200" b="0" i="0" u="none" strike="noStrike" kern="1200" dirty="0">
                <a:solidFill>
                  <a:schemeClr val="tx1"/>
                </a:solidFill>
                <a:effectLst/>
                <a:latin typeface="+mn-lt"/>
                <a:ea typeface="+mn-ea"/>
                <a:cs typeface="+mn-cs"/>
              </a:rPr>
              <a:t> bus </a:t>
            </a:r>
            <a:r>
              <a:rPr lang="en-US" sz="1200" b="0" i="0" u="none" strike="noStrike" kern="1200" dirty="0" err="1">
                <a:solidFill>
                  <a:schemeClr val="tx1"/>
                </a:solidFill>
                <a:effectLst/>
                <a:latin typeface="+mn-lt"/>
                <a:ea typeface="+mn-ea"/>
                <a:cs typeface="+mn-cs"/>
              </a:rPr>
              <a:t>kết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quả</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Dest</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13</a:t>
            </a:fld>
            <a:endParaRPr lang="en-US"/>
          </a:p>
        </p:txBody>
      </p:sp>
    </p:spTree>
    <p:extLst>
      <p:ext uri="{BB962C8B-B14F-4D97-AF65-F5344CB8AC3E}">
        <p14:creationId xmlns:p14="http://schemas.microsoft.com/office/powerpoint/2010/main" val="952539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Mức độ kết hợp: Có bao nhiêu khối có thể ánh xạ tới cùng một chỉ mục (hoặc bộ)?</a:t>
            </a:r>
          </a:p>
          <a:p>
            <a:r>
              <a:rPr lang="vi-VN" dirty="0"/>
              <a:t>Tính kết hợp cao hơn</a:t>
            </a:r>
          </a:p>
          <a:p>
            <a:r>
              <a:rPr lang="vi-VN" dirty="0"/>
              <a:t>	Tỷ lệ trúng cao hơn</a:t>
            </a:r>
          </a:p>
          <a:p>
            <a:r>
              <a:rPr lang="vi-VN" dirty="0"/>
              <a:t>	Thời gian truy cập bộ đệm chậm hơn (độ trễ nhấn và độ trễ truy cập dữ liệu)</a:t>
            </a:r>
          </a:p>
          <a:p>
            <a:r>
              <a:rPr lang="vi-VN" dirty="0"/>
              <a:t>	Phần cứng đắt hơn (nhiều bộ so sánh hơn)</a:t>
            </a:r>
          </a:p>
          <a:p>
            <a:r>
              <a:rPr lang="vi-VN" dirty="0"/>
              <a:t>Giảm lợi nhuận từ tính kết hợp cao hơn</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14</a:t>
            </a:fld>
            <a:endParaRPr lang="en-US"/>
          </a:p>
        </p:txBody>
      </p:sp>
    </p:spTree>
    <p:extLst>
      <p:ext uri="{BB962C8B-B14F-4D97-AF65-F5344CB8AC3E}">
        <p14:creationId xmlns:p14="http://schemas.microsoft.com/office/powerpoint/2010/main" val="190592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Hãy nghĩ về mỗi khối trong một tập hợp có mức độ ưu tiên của Google Cho biết tầm quan trọng của việc giữ khối trong bộ đệm</a:t>
            </a:r>
          </a:p>
          <a:p>
            <a:r>
              <a:rPr lang="vi-VN" dirty="0"/>
              <a:t>Vấn đề chính: Làm thế nào để bạn xác định / điều chỉnh mức độ ưu tiên của khối?</a:t>
            </a:r>
          </a:p>
          <a:p>
            <a:r>
              <a:rPr lang="vi-VN" dirty="0"/>
              <a:t>Có ba quyết định chính trong một bộ: Chèn, thăng chức, trục xuất (thay thế)</a:t>
            </a:r>
          </a:p>
          <a:p>
            <a:r>
              <a:rPr lang="vi-VN" dirty="0"/>
              <a:t>Chèn: Điều gì xảy ra với các ưu tiên trên bộ đệm ẩn?</a:t>
            </a:r>
          </a:p>
          <a:p>
            <a:r>
              <a:rPr lang="vi-VN" dirty="0"/>
              <a:t>    Nơi chèn khối đến, có hay không chèn khối</a:t>
            </a:r>
          </a:p>
          <a:p>
            <a:r>
              <a:rPr lang="vi-VN" dirty="0"/>
              <a:t>Khuyến mãi: Điều gì xảy ra với các ưu tiên trên bộ nhớ cache?</a:t>
            </a:r>
          </a:p>
          <a:p>
            <a:r>
              <a:rPr lang="vi-VN" dirty="0"/>
              <a:t>   Có và làm thế nào để thay đổi ưu tiên khối</a:t>
            </a:r>
          </a:p>
          <a:p>
            <a:r>
              <a:rPr lang="vi-VN" dirty="0"/>
              <a:t>Evory / thay thế: Điều gì xảy ra với các ưu tiên trên bộ nhớ cache bị mất?</a:t>
            </a:r>
          </a:p>
          <a:p>
            <a:r>
              <a:rPr lang="vi-VN" dirty="0"/>
              <a:t>   Khối nào để đuổi và cách điều chỉnh mức độ ưu tiên</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15</a:t>
            </a:fld>
            <a:endParaRPr lang="en-US"/>
          </a:p>
        </p:txBody>
      </p:sp>
    </p:spTree>
    <p:extLst>
      <p:ext uri="{BB962C8B-B14F-4D97-AF65-F5344CB8AC3E}">
        <p14:creationId xmlns:p14="http://schemas.microsoft.com/office/powerpoint/2010/main" val="1335030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replace the block that has been in CM for the longest time.</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24</a:t>
            </a:fld>
            <a:endParaRPr lang="en-US"/>
          </a:p>
        </p:txBody>
      </p:sp>
    </p:spTree>
    <p:extLst>
      <p:ext uri="{BB962C8B-B14F-4D97-AF65-F5344CB8AC3E}">
        <p14:creationId xmlns:p14="http://schemas.microsoft.com/office/powerpoint/2010/main" val="290577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Một bộ nhớ tốc độ rất cao đặc biệt.</a:t>
            </a:r>
          </a:p>
          <a:p>
            <a:r>
              <a:rPr lang="vi-VN" dirty="0"/>
              <a:t>Chi phí cao hơn bộ nhớ chính hoặc bộ nhớ đĩa.</a:t>
            </a:r>
          </a:p>
          <a:p>
            <a:r>
              <a:rPr lang="vi-VN" dirty="0"/>
              <a:t>Tiết kiệm hơn so với thanh ghi CPU.</a:t>
            </a:r>
          </a:p>
          <a:p>
            <a:r>
              <a:rPr lang="vi-VN" dirty="0"/>
              <a:t>Một loại bộ nhớ cực nhanh.</a:t>
            </a:r>
          </a:p>
          <a:p>
            <a:r>
              <a:rPr lang="vi-VN" dirty="0"/>
              <a:t>Hoạt động như một bộ đệm giữa RAM và CPU.</a:t>
            </a:r>
          </a:p>
          <a:p>
            <a:r>
              <a:rPr lang="vi-VN" dirty="0"/>
              <a:t>Giữ dữ liệu và hướng dẫn thường xuyên yêu cầu.</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3</a:t>
            </a:fld>
            <a:endParaRPr lang="en-US"/>
          </a:p>
        </p:txBody>
      </p:sp>
    </p:spTree>
    <p:extLst>
      <p:ext uri="{BB962C8B-B14F-4D97-AF65-F5344CB8AC3E}">
        <p14:creationId xmlns:p14="http://schemas.microsoft.com/office/powerpoint/2010/main" val="9662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Địa phương tạm thời đề cập đến việc sử dụng lại dữ liệu cụ thể và / hoặc tài nguyên trong khoảng thời gian tương đối nhỏ. Địa phương không gian đề cập đến việc sử dụng các yếu tố dữ liệu trong các vị trí lưu trữ tương đối gần nhau. </a:t>
            </a:r>
          </a:p>
          <a:p>
            <a:r>
              <a:rPr lang="vi-VN" dirty="0"/>
              <a:t>Địa phương tuần tự, một trường hợp đặc biệt của địa phương không gian, xảy ra khi các phần tử dữ liệu được sắp xếp và truy cập tuyến tính, chẳng hạn như, đi qua các phần tử trong một mảng một chiều.</a:t>
            </a:r>
          </a:p>
          <a:p>
            <a:endParaRPr lang="vi-VN" dirty="0"/>
          </a:p>
          <a:p>
            <a:r>
              <a:rPr lang="vi-VN" dirty="0"/>
              <a:t>Địa phương</a:t>
            </a:r>
          </a:p>
          <a:p>
            <a:r>
              <a:rPr lang="vi-VN" dirty="0"/>
              <a:t> tạm thời đề cập đến việc sử dụng lại dữ liệu cụ thể và / hoặc tài nguyên trong khoảng Nếu tại một thời điểm, một vị trí bộ nhớ cụ thể được tham chiếu, thì có khả năng vị trí tương tự sẽ được tham chiếu lại trong tương lai gần. Có một khoảng cách tạm thời giữa các tham chiếu liền kề đến cùng một vị trí bộ nhớ. Trong trường hợp này, người ta thường nỗ lực lưu trữ một bản sao của dữ liệu được tham chiếu trong bộ nhớ nhanh hơn, để giảm độ trễ của các tham chiếu tiếp theo. Địa phương tạm thời là một trường hợp đặc biệt của địa phương không gian (xem bên dưới), cụ thể là khi vị trí tiềm năng giống hệt với vị trí hiện tại.</a:t>
            </a:r>
          </a:p>
          <a:p>
            <a:r>
              <a:rPr lang="vi-VN" dirty="0"/>
              <a:t>Không gian địa phương</a:t>
            </a:r>
          </a:p>
          <a:p>
            <a:r>
              <a:rPr lang="vi-VN" dirty="0"/>
              <a:t>Nếu một vị trí lưu trữ cụ thể được tham chiếu tại một thời điểm cụ thể, thì có khả năng các vị trí bộ nhớ gần đó sẽ được tham chiếu trong tương lai gần. Trong trường hợp này, người ta thường cố gắng đoán kích thước và hình dạng của khu vực xung quanh tham chiếu hiện tại mà đáng để chuẩn bị truy cập nhanh hơn cho tham chiếu tiếp theo.</a:t>
            </a:r>
          </a:p>
          <a:p>
            <a:r>
              <a:rPr lang="vi-VN" dirty="0"/>
              <a:t>Bộ nhớ địa phương</a:t>
            </a:r>
          </a:p>
          <a:p>
            <a:r>
              <a:rPr lang="vi-VN" dirty="0"/>
              <a:t>Không gian địa phương rõ ràng liên quan đến bộ nhớ.</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5</a:t>
            </a:fld>
            <a:endParaRPr lang="en-US"/>
          </a:p>
        </p:txBody>
      </p:sp>
    </p:spTree>
    <p:extLst>
      <p:ext uri="{BB962C8B-B14F-4D97-AF65-F5344CB8AC3E}">
        <p14:creationId xmlns:p14="http://schemas.microsoft.com/office/powerpoint/2010/main" val="252115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Bộ nhớ được phân chia hợp lý thành các khối bộ đệm ánh xạ tới các vị trí trong bộ đệm</a:t>
            </a:r>
          </a:p>
          <a:p>
            <a:endParaRPr lang="vi-VN" dirty="0"/>
          </a:p>
          <a:p>
            <a:r>
              <a:rPr lang="vi-VN" dirty="0"/>
              <a:t>HIT: Nếu trong bộ đệm, hãy sử dụng dữ liệu được lưu trong bộ nhớ cache thay vì truy cập bộ nhớ</a:t>
            </a:r>
          </a:p>
          <a:p>
            <a:r>
              <a:rPr lang="vi-VN" dirty="0"/>
              <a:t>MISS: Nếu không có trong bộ đệm, hãy đưa khối vào bộ đệm</a:t>
            </a:r>
          </a:p>
          <a:p>
            <a:r>
              <a:rPr lang="vi-VN" dirty="0"/>
              <a:t>     - Có lẽ phải đá cái gì khác ra để làm điều đó</a:t>
            </a:r>
          </a:p>
          <a:p>
            <a:r>
              <a:rPr lang="vi-VN" dirty="0"/>
              <a:t>Vị trí: vị trí và cách đặt / tìm khối trong bộ đệm?</a:t>
            </a:r>
          </a:p>
          <a:p>
            <a:r>
              <a:rPr lang="vi-VN" dirty="0"/>
              <a:t>Thay thế: dữ liệu nào cần xóa để tạo khoảng trống trong bộ đệm?</a:t>
            </a:r>
          </a:p>
          <a:p>
            <a:r>
              <a:rPr lang="vi-VN" dirty="0"/>
              <a:t>Độ chi tiết của quản lý: khối lớn, nhỏ, đồng nhất?</a:t>
            </a:r>
          </a:p>
          <a:p>
            <a:r>
              <a:rPr lang="vi-VN" dirty="0"/>
              <a:t>Viết chính sách: chúng ta làm gì về viết?</a:t>
            </a:r>
          </a:p>
          <a:p>
            <a:r>
              <a:rPr lang="vi-VN" dirty="0"/>
              <a:t>Hướng dẫn / dữ liệu: Chúng ta có đối xử với chúng một cách riêng biệt không?</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6</a:t>
            </a:fld>
            <a:endParaRPr lang="en-US"/>
          </a:p>
        </p:txBody>
      </p:sp>
    </p:spTree>
    <p:extLst>
      <p:ext uri="{BB962C8B-B14F-4D97-AF65-F5344CB8AC3E}">
        <p14:creationId xmlns:p14="http://schemas.microsoft.com/office/powerpoint/2010/main" val="161615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7</a:t>
            </a:fld>
            <a:endParaRPr lang="en-US"/>
          </a:p>
        </p:txBody>
      </p:sp>
    </p:spTree>
    <p:extLst>
      <p:ext uri="{BB962C8B-B14F-4D97-AF65-F5344CB8AC3E}">
        <p14:creationId xmlns:p14="http://schemas.microsoft.com/office/powerpoint/2010/main" val="1699817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8</a:t>
            </a:fld>
            <a:endParaRPr lang="en-US"/>
          </a:p>
        </p:txBody>
      </p:sp>
    </p:spTree>
    <p:extLst>
      <p:ext uri="{BB962C8B-B14F-4D97-AF65-F5344CB8AC3E}">
        <p14:creationId xmlns:p14="http://schemas.microsoft.com/office/powerpoint/2010/main" val="64768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Bộ đệm được ánh xạ trực tiếp: Hai khối trong bộ nhớ ánh xạ tới cùng một chỉ mục trong bộ đệm có thể xuất hiện cùng lúc trong bộ đệm</a:t>
            </a:r>
          </a:p>
          <a:p>
            <a:r>
              <a:rPr lang="vi-VN" dirty="0"/>
              <a:t>Một chỉ mục -&gt; một mục nhập</a:t>
            </a:r>
          </a:p>
          <a:p>
            <a:endParaRPr lang="vi-VN" dirty="0"/>
          </a:p>
          <a:p>
            <a:r>
              <a:rPr lang="vi-VN" dirty="0"/>
              <a:t>Có thể dẫn đến tỷ lệ trúng 0% nếu có nhiều hơn một khối được truy cập trong bản đồ theo cách xen kẽ vào cùng một chỉ mục</a:t>
            </a:r>
          </a:p>
          <a:p>
            <a:r>
              <a:rPr lang="en-US" dirty="0" err="1"/>
              <a:t>Tất</a:t>
            </a:r>
            <a:r>
              <a:rPr lang="en-US" dirty="0"/>
              <a:t> </a:t>
            </a:r>
            <a:r>
              <a:rPr lang="en-US" dirty="0" err="1"/>
              <a:t>cả</a:t>
            </a:r>
            <a:r>
              <a:rPr lang="en-US" dirty="0"/>
              <a:t> </a:t>
            </a:r>
            <a:r>
              <a:rPr lang="en-US" dirty="0" err="1"/>
              <a:t>các</a:t>
            </a:r>
            <a:r>
              <a:rPr lang="en-US" dirty="0"/>
              <a:t> </a:t>
            </a:r>
            <a:r>
              <a:rPr lang="en-US" dirty="0" err="1"/>
              <a:t>truy</a:t>
            </a:r>
            <a:r>
              <a:rPr lang="en-US" dirty="0"/>
              <a:t> </a:t>
            </a:r>
            <a:r>
              <a:rPr lang="en-US" dirty="0" err="1"/>
              <a:t>cập</a:t>
            </a:r>
            <a:r>
              <a:rPr lang="en-US" dirty="0"/>
              <a:t> </a:t>
            </a:r>
            <a:r>
              <a:rPr lang="en-US" dirty="0" err="1"/>
              <a:t>là</a:t>
            </a:r>
            <a:r>
              <a:rPr lang="en-US" dirty="0"/>
              <a:t> </a:t>
            </a:r>
            <a:r>
              <a:rPr lang="en-US" dirty="0" err="1"/>
              <a:t>bỏ</a:t>
            </a:r>
            <a:r>
              <a:rPr lang="en-US" dirty="0"/>
              <a:t> </a:t>
            </a:r>
            <a:r>
              <a:rPr lang="en-US" dirty="0" err="1"/>
              <a:t>lỡ</a:t>
            </a:r>
            <a:r>
              <a:rPr lang="en-US" dirty="0"/>
              <a:t> </a:t>
            </a:r>
            <a:r>
              <a:rPr lang="en-US" dirty="0" err="1"/>
              <a:t>xung</a:t>
            </a:r>
            <a:r>
              <a:rPr lang="en-US" dirty="0"/>
              <a:t> </a:t>
            </a:r>
            <a:r>
              <a:rPr lang="en-US" dirty="0" err="1"/>
              <a:t>đột</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10</a:t>
            </a:fld>
            <a:endParaRPr lang="en-US"/>
          </a:p>
        </p:txBody>
      </p:sp>
    </p:spTree>
    <p:extLst>
      <p:ext uri="{BB962C8B-B14F-4D97-AF65-F5344CB8AC3E}">
        <p14:creationId xmlns:p14="http://schemas.microsoft.com/office/powerpoint/2010/main" val="201441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Thay</a:t>
            </a:r>
            <a:r>
              <a:rPr lang="en-US" dirty="0"/>
              <a:t> </a:t>
            </a:r>
            <a:r>
              <a:rPr lang="en-US" dirty="0" err="1"/>
              <a:t>vì</a:t>
            </a:r>
            <a:r>
              <a:rPr lang="en-US" dirty="0"/>
              <a:t> </a:t>
            </a:r>
            <a:r>
              <a:rPr lang="en-US" dirty="0" err="1"/>
              <a:t>có</a:t>
            </a:r>
            <a:r>
              <a:rPr lang="en-US" dirty="0"/>
              <a:t> </a:t>
            </a:r>
            <a:r>
              <a:rPr lang="en-US" dirty="0" err="1"/>
              <a:t>một</a:t>
            </a:r>
            <a:r>
              <a:rPr lang="en-US" dirty="0"/>
              <a:t> </a:t>
            </a:r>
            <a:r>
              <a:rPr lang="en-US" dirty="0" err="1"/>
              <a:t>cột</a:t>
            </a:r>
            <a:r>
              <a:rPr lang="en-US" dirty="0"/>
              <a:t> 8, </a:t>
            </a:r>
            <a:r>
              <a:rPr lang="en-US" dirty="0" err="1"/>
              <a:t>hãy</a:t>
            </a:r>
            <a:r>
              <a:rPr lang="en-US" dirty="0"/>
              <a:t> </a:t>
            </a:r>
            <a:r>
              <a:rPr lang="en-US" dirty="0" err="1"/>
              <a:t>có</a:t>
            </a:r>
            <a:r>
              <a:rPr lang="en-US" dirty="0"/>
              <a:t> 2 </a:t>
            </a:r>
            <a:r>
              <a:rPr lang="en-US" dirty="0" err="1"/>
              <a:t>cột</a:t>
            </a:r>
            <a:r>
              <a:rPr lang="en-US" dirty="0"/>
              <a:t> 4 </a:t>
            </a:r>
            <a:r>
              <a:rPr lang="en-US" dirty="0" err="1"/>
              <a:t>khối</a:t>
            </a:r>
            <a:endParaRPr lang="en-US" dirty="0"/>
          </a:p>
          <a:p>
            <a:r>
              <a:rPr lang="vi-VN" dirty="0"/>
              <a:t>Ý chính: Bộ nhớ kết hợp trong tập hợp</a:t>
            </a:r>
          </a:p>
          <a:p>
            <a:r>
              <a:rPr lang="vi-VN" dirty="0"/>
              <a:t>+ Điều chỉnh xung đột tốt hơn (ít xung đột hơn)</a:t>
            </a:r>
          </a:p>
          <a:p>
            <a:r>
              <a:rPr lang="vi-VN" dirty="0"/>
              <a:t>- Phức tạp hơn, truy cập chậm hơn, lưu trữ thẻ lớn hơn, tăng hittime  </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11</a:t>
            </a:fld>
            <a:endParaRPr lang="en-US"/>
          </a:p>
        </p:txBody>
      </p:sp>
    </p:spTree>
    <p:extLst>
      <p:ext uri="{BB962C8B-B14F-4D97-AF65-F5344CB8AC3E}">
        <p14:creationId xmlns:p14="http://schemas.microsoft.com/office/powerpoint/2010/main" val="328965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Khả năng xảy ra xung đột thậm chí còn thấp hơn - Nhiều bộ so sánh thẻ hơn và mux dữ liệu rộng hơn; thẻ lớn hơn</a:t>
            </a:r>
            <a:endParaRPr lang="en-US" dirty="0"/>
          </a:p>
        </p:txBody>
      </p:sp>
      <p:sp>
        <p:nvSpPr>
          <p:cNvPr id="4" name="Slide Number Placeholder 3"/>
          <p:cNvSpPr>
            <a:spLocks noGrp="1"/>
          </p:cNvSpPr>
          <p:nvPr>
            <p:ph type="sldNum" sz="quarter" idx="5"/>
          </p:nvPr>
        </p:nvSpPr>
        <p:spPr/>
        <p:txBody>
          <a:bodyPr/>
          <a:lstStyle/>
          <a:p>
            <a:fld id="{3B90A35C-C2CB-2A4D-8074-60EF6AA1EDEF}" type="slidenum">
              <a:rPr lang="en-US" smtClean="0"/>
              <a:pPr/>
              <a:t>12</a:t>
            </a:fld>
            <a:endParaRPr lang="en-US"/>
          </a:p>
        </p:txBody>
      </p:sp>
    </p:spTree>
    <p:extLst>
      <p:ext uri="{BB962C8B-B14F-4D97-AF65-F5344CB8AC3E}">
        <p14:creationId xmlns:p14="http://schemas.microsoft.com/office/powerpoint/2010/main" val="348460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E16ACD-5197-3846-A842-922161B9DED5}" type="datetimeFigureOut">
              <a:rPr lang="en-US" smtClean="0"/>
              <a:pPr/>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E16ACD-5197-3846-A842-922161B9DED5}" type="datetimeFigureOut">
              <a:rPr lang="en-US" smtClean="0"/>
              <a:pPr/>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E16ACD-5197-3846-A842-922161B9DED5}" type="datetimeFigureOut">
              <a:rPr lang="en-US" smtClean="0"/>
              <a:pPr/>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E16ACD-5197-3846-A842-922161B9DED5}" type="datetimeFigureOut">
              <a:rPr lang="en-US" smtClean="0"/>
              <a:pPr/>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16ACD-5197-3846-A842-922161B9DED5}" type="datetimeFigureOut">
              <a:rPr lang="en-US" smtClean="0"/>
              <a:pPr/>
              <a:t>10/27/19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E16ACD-5197-3846-A842-922161B9DED5}" type="datetimeFigureOut">
              <a:rPr lang="en-US" smtClean="0"/>
              <a:pPr/>
              <a:t>10/27/19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E16ACD-5197-3846-A842-922161B9DED5}" type="datetimeFigureOut">
              <a:rPr lang="en-US" smtClean="0"/>
              <a:pPr/>
              <a:t>10/27/19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E16ACD-5197-3846-A842-922161B9DED5}" type="datetimeFigureOut">
              <a:rPr lang="en-US" smtClean="0"/>
              <a:pPr/>
              <a:t>10/27/19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16ACD-5197-3846-A842-922161B9DED5}" type="datetimeFigureOut">
              <a:rPr lang="en-US" smtClean="0"/>
              <a:pPr/>
              <a:t>10/27/19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E16ACD-5197-3846-A842-922161B9DED5}" type="datetimeFigureOut">
              <a:rPr lang="en-US" smtClean="0"/>
              <a:pPr/>
              <a:t>10/27/19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E16ACD-5197-3846-A842-922161B9DED5}" type="datetimeFigureOut">
              <a:rPr lang="en-US" smtClean="0"/>
              <a:pPr/>
              <a:t>10/27/19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71564-D894-6F42-B2AD-39D72CBBE0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16ACD-5197-3846-A842-922161B9DED5}" type="datetimeFigureOut">
              <a:rPr lang="en-US" smtClean="0"/>
              <a:pPr/>
              <a:t>10/27/19</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71564-D894-6F42-B2AD-39D72CBBE0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7F92-3918-6142-9D3E-528B9ABC268E}"/>
              </a:ext>
            </a:extLst>
          </p:cNvPr>
          <p:cNvSpPr>
            <a:spLocks noGrp="1"/>
          </p:cNvSpPr>
          <p:nvPr>
            <p:ph type="ctrTitle"/>
          </p:nvPr>
        </p:nvSpPr>
        <p:spPr/>
        <p:txBody>
          <a:bodyPr/>
          <a:lstStyle/>
          <a:p>
            <a:r>
              <a:rPr lang="en-US" dirty="0"/>
              <a:t>Cache</a:t>
            </a:r>
          </a:p>
        </p:txBody>
      </p:sp>
      <p:sp>
        <p:nvSpPr>
          <p:cNvPr id="3" name="Subtitle 2">
            <a:extLst>
              <a:ext uri="{FF2B5EF4-FFF2-40B4-BE49-F238E27FC236}">
                <a16:creationId xmlns:a16="http://schemas.microsoft.com/office/drawing/2014/main" id="{DB800C30-2574-AE4A-8B21-D320E685052D}"/>
              </a:ext>
            </a:extLst>
          </p:cNvPr>
          <p:cNvSpPr>
            <a:spLocks noGrp="1"/>
          </p:cNvSpPr>
          <p:nvPr>
            <p:ph type="subTitle" idx="1"/>
          </p:nvPr>
        </p:nvSpPr>
        <p:spPr>
          <a:xfrm>
            <a:off x="6288656" y="3602038"/>
            <a:ext cx="5124091" cy="2186287"/>
          </a:xfrm>
        </p:spPr>
        <p:txBody>
          <a:bodyPr>
            <a:normAutofit fontScale="62500" lnSpcReduction="20000"/>
          </a:bodyPr>
          <a:lstStyle/>
          <a:p>
            <a:pPr algn="l"/>
            <a:r>
              <a:rPr lang="en-US" b="1" u="sng" dirty="0"/>
              <a:t>GROUP 1:</a:t>
            </a:r>
            <a:r>
              <a:rPr lang="en-US" b="1" dirty="0"/>
              <a:t> </a:t>
            </a:r>
          </a:p>
          <a:p>
            <a:pPr lvl="1" algn="l"/>
            <a:r>
              <a:rPr lang="vi-VN" dirty="0"/>
              <a:t>1870583	Chu Xuân</a:t>
            </a:r>
            <a:r>
              <a:rPr lang="en-US" dirty="0"/>
              <a:t> </a:t>
            </a:r>
            <a:r>
              <a:rPr lang="vi-VN" dirty="0"/>
              <a:t>Tình </a:t>
            </a:r>
          </a:p>
          <a:p>
            <a:pPr lvl="1" algn="l"/>
            <a:r>
              <a:rPr lang="vi-VN" dirty="0"/>
              <a:t>1870564	Trần Thành</a:t>
            </a:r>
            <a:r>
              <a:rPr lang="en-US" dirty="0"/>
              <a:t> </a:t>
            </a:r>
            <a:r>
              <a:rPr lang="vi-VN" dirty="0"/>
              <a:t>Đạt </a:t>
            </a:r>
          </a:p>
          <a:p>
            <a:pPr lvl="1" algn="l"/>
            <a:r>
              <a:rPr lang="vi-VN" dirty="0"/>
              <a:t>1870387	Lê Vă</a:t>
            </a:r>
            <a:r>
              <a:rPr lang="en-US" dirty="0"/>
              <a:t>n </a:t>
            </a:r>
            <a:r>
              <a:rPr lang="vi-VN" dirty="0"/>
              <a:t>Duẫn </a:t>
            </a:r>
          </a:p>
          <a:p>
            <a:pPr lvl="1" algn="l"/>
            <a:r>
              <a:rPr lang="vi-VN" dirty="0"/>
              <a:t>1970017	Phan Văn</a:t>
            </a:r>
            <a:r>
              <a:rPr lang="en-US" dirty="0"/>
              <a:t> </a:t>
            </a:r>
            <a:r>
              <a:rPr lang="vi-VN" dirty="0"/>
              <a:t>Hưng</a:t>
            </a:r>
          </a:p>
          <a:p>
            <a:pPr lvl="1" algn="l"/>
            <a:r>
              <a:rPr lang="vi-VN" dirty="0"/>
              <a:t>1670967	Nguyễn Ngọc</a:t>
            </a:r>
            <a:r>
              <a:rPr lang="en-US" dirty="0"/>
              <a:t> </a:t>
            </a:r>
            <a:r>
              <a:rPr lang="vi-VN" dirty="0"/>
              <a:t>Thành</a:t>
            </a:r>
          </a:p>
          <a:p>
            <a:pPr lvl="1" algn="l"/>
            <a:r>
              <a:rPr lang="vi-VN" dirty="0"/>
              <a:t>1970133	Trần Quốc</a:t>
            </a:r>
            <a:r>
              <a:rPr lang="en-US" dirty="0"/>
              <a:t> </a:t>
            </a:r>
            <a:r>
              <a:rPr lang="vi-VN" dirty="0"/>
              <a:t>Trí</a:t>
            </a:r>
            <a:endParaRPr lang="en-US" dirty="0"/>
          </a:p>
        </p:txBody>
      </p:sp>
    </p:spTree>
    <p:extLst>
      <p:ext uri="{BB962C8B-B14F-4D97-AF65-F5344CB8AC3E}">
        <p14:creationId xmlns:p14="http://schemas.microsoft.com/office/powerpoint/2010/main" val="43792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4E15-827D-274B-89CA-1196958B8DCC}"/>
              </a:ext>
            </a:extLst>
          </p:cNvPr>
          <p:cNvSpPr>
            <a:spLocks noGrp="1"/>
          </p:cNvSpPr>
          <p:nvPr>
            <p:ph type="title"/>
          </p:nvPr>
        </p:nvSpPr>
        <p:spPr>
          <a:xfrm>
            <a:off x="838200" y="365125"/>
            <a:ext cx="10515600" cy="636957"/>
          </a:xfrm>
        </p:spPr>
        <p:txBody>
          <a:bodyPr>
            <a:normAutofit fontScale="90000"/>
          </a:bodyPr>
          <a:lstStyle/>
          <a:p>
            <a:br>
              <a:rPr lang="en-US" dirty="0"/>
            </a:br>
            <a:br>
              <a:rPr lang="en-US" dirty="0"/>
            </a:br>
            <a:r>
              <a:rPr lang="en-US" dirty="0"/>
              <a:t>Direct-Mapped Caches </a:t>
            </a:r>
            <a:br>
              <a:rPr lang="en-US" dirty="0"/>
            </a:br>
            <a:br>
              <a:rPr lang="en-US" dirty="0"/>
            </a:br>
            <a:endParaRPr lang="en-US" dirty="0"/>
          </a:p>
        </p:txBody>
      </p:sp>
      <p:sp>
        <p:nvSpPr>
          <p:cNvPr id="3" name="Content Placeholder 2">
            <a:extLst>
              <a:ext uri="{FF2B5EF4-FFF2-40B4-BE49-F238E27FC236}">
                <a16:creationId xmlns:a16="http://schemas.microsoft.com/office/drawing/2014/main" id="{C44EBDF4-DB85-2842-A59F-0C35E96E00F5}"/>
              </a:ext>
            </a:extLst>
          </p:cNvPr>
          <p:cNvSpPr>
            <a:spLocks noGrp="1"/>
          </p:cNvSpPr>
          <p:nvPr>
            <p:ph idx="1"/>
          </p:nvPr>
        </p:nvSpPr>
        <p:spPr>
          <a:xfrm>
            <a:off x="838199" y="1202499"/>
            <a:ext cx="11099105" cy="5511452"/>
          </a:xfrm>
        </p:spPr>
        <p:txBody>
          <a:bodyPr/>
          <a:lstStyle/>
          <a:p>
            <a:pPr>
              <a:buFont typeface="Wingdings" pitchFamily="2" charset="2"/>
              <a:buChar char="q"/>
            </a:pPr>
            <a:r>
              <a:rPr lang="en-US" dirty="0"/>
              <a:t>Direct-mapped cache: Two blocks in memory that map to the same index in the cache cannot be present in the cache at the same time </a:t>
            </a:r>
          </a:p>
          <a:p>
            <a:pPr lvl="1"/>
            <a:r>
              <a:rPr lang="en-US" dirty="0"/>
              <a:t>One index -&gt; one entry</a:t>
            </a:r>
          </a:p>
          <a:p>
            <a:pPr>
              <a:buFont typeface="Wingdings" pitchFamily="2" charset="2"/>
              <a:buChar char="q"/>
            </a:pPr>
            <a:r>
              <a:rPr lang="en-US" dirty="0"/>
              <a:t>Can lead to 0% hit rate if more than one block accessed in an interleaved manner map to the same index </a:t>
            </a:r>
          </a:p>
          <a:p>
            <a:r>
              <a:rPr lang="en-US" dirty="0"/>
              <a:t>Assume addresses A and B have the same index bits but different tag bits </a:t>
            </a:r>
          </a:p>
          <a:p>
            <a:r>
              <a:rPr lang="en-US" dirty="0"/>
              <a:t>A, B, A, B, A, B, A, B, ...-&gt; conflict in the cache index </a:t>
            </a:r>
          </a:p>
          <a:p>
            <a:r>
              <a:rPr lang="en-US" dirty="0"/>
              <a:t>All accesses are conflict misses </a:t>
            </a:r>
          </a:p>
          <a:p>
            <a:endParaRPr lang="en-US" dirty="0"/>
          </a:p>
        </p:txBody>
      </p:sp>
    </p:spTree>
    <p:extLst>
      <p:ext uri="{BB962C8B-B14F-4D97-AF65-F5344CB8AC3E}">
        <p14:creationId xmlns:p14="http://schemas.microsoft.com/office/powerpoint/2010/main" val="278467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B88D7-6DE2-2C4B-A501-37736FD649C5}"/>
              </a:ext>
            </a:extLst>
          </p:cNvPr>
          <p:cNvSpPr>
            <a:spLocks noGrp="1"/>
          </p:cNvSpPr>
          <p:nvPr>
            <p:ph type="title"/>
          </p:nvPr>
        </p:nvSpPr>
        <p:spPr>
          <a:xfrm>
            <a:off x="838200" y="365125"/>
            <a:ext cx="10515600" cy="687061"/>
          </a:xfrm>
        </p:spPr>
        <p:txBody>
          <a:bodyPr>
            <a:normAutofit fontScale="90000"/>
          </a:bodyPr>
          <a:lstStyle/>
          <a:p>
            <a:r>
              <a:rPr lang="en-US" dirty="0"/>
              <a:t>Set Associativity </a:t>
            </a:r>
          </a:p>
        </p:txBody>
      </p:sp>
      <p:sp>
        <p:nvSpPr>
          <p:cNvPr id="3" name="Content Placeholder 2">
            <a:extLst>
              <a:ext uri="{FF2B5EF4-FFF2-40B4-BE49-F238E27FC236}">
                <a16:creationId xmlns:a16="http://schemas.microsoft.com/office/drawing/2014/main" id="{2E09798A-85E3-6049-B8CF-CEB9FAF57DAB}"/>
              </a:ext>
            </a:extLst>
          </p:cNvPr>
          <p:cNvSpPr>
            <a:spLocks noGrp="1"/>
          </p:cNvSpPr>
          <p:nvPr>
            <p:ph idx="1"/>
          </p:nvPr>
        </p:nvSpPr>
        <p:spPr>
          <a:xfrm>
            <a:off x="838200" y="1052186"/>
            <a:ext cx="10515600" cy="5574082"/>
          </a:xfrm>
        </p:spPr>
        <p:txBody>
          <a:bodyPr>
            <a:normAutofit fontScale="92500" lnSpcReduction="10000"/>
          </a:bodyPr>
          <a:lstStyle/>
          <a:p>
            <a:pPr>
              <a:buFont typeface="Wingdings" pitchFamily="2" charset="2"/>
              <a:buChar char="q"/>
            </a:pPr>
            <a:r>
              <a:rPr lang="en-US" dirty="0"/>
              <a:t>Addresses 0 and 8 always conflict in direct mapped cache </a:t>
            </a:r>
          </a:p>
          <a:p>
            <a:pPr>
              <a:buFont typeface="Wingdings" pitchFamily="2" charset="2"/>
              <a:buChar char="q"/>
            </a:pPr>
            <a:r>
              <a:rPr lang="en-US" dirty="0"/>
              <a:t>Instead of having one column of 8, have 2 columns of 4 blocks </a:t>
            </a:r>
          </a:p>
          <a:p>
            <a:endParaRPr lang="en-US" dirty="0"/>
          </a:p>
          <a:p>
            <a:endParaRPr lang="en-US" dirty="0"/>
          </a:p>
          <a:p>
            <a:endParaRPr lang="en-US" dirty="0"/>
          </a:p>
          <a:p>
            <a:endParaRPr lang="en-US" dirty="0"/>
          </a:p>
          <a:p>
            <a:endParaRPr lang="en-US" dirty="0"/>
          </a:p>
          <a:p>
            <a:endParaRPr lang="en-US" dirty="0"/>
          </a:p>
          <a:p>
            <a:r>
              <a:rPr lang="en-US" dirty="0">
                <a:solidFill>
                  <a:srgbClr val="C00000"/>
                </a:solidFill>
              </a:rPr>
              <a:t>Key idea: Associative memory within the set</a:t>
            </a:r>
            <a:br>
              <a:rPr lang="en-US" dirty="0">
                <a:solidFill>
                  <a:srgbClr val="C00000"/>
                </a:solidFill>
              </a:rPr>
            </a:br>
            <a:r>
              <a:rPr lang="en-US" dirty="0">
                <a:solidFill>
                  <a:srgbClr val="C00000"/>
                </a:solidFill>
              </a:rPr>
              <a:t>+ Accommodates conflicts better (fewer conflict misses) </a:t>
            </a:r>
          </a:p>
          <a:p>
            <a:pPr>
              <a:buNone/>
            </a:pPr>
            <a:r>
              <a:rPr lang="en-US" dirty="0">
                <a:solidFill>
                  <a:srgbClr val="C00000"/>
                </a:solidFill>
              </a:rPr>
              <a:t>	-- More complex, slower access, larger tag store </a:t>
            </a:r>
          </a:p>
          <a:p>
            <a:endParaRPr lang="en-US" dirty="0"/>
          </a:p>
        </p:txBody>
      </p:sp>
      <p:pic>
        <p:nvPicPr>
          <p:cNvPr id="4" name="Picture 3">
            <a:extLst>
              <a:ext uri="{FF2B5EF4-FFF2-40B4-BE49-F238E27FC236}">
                <a16:creationId xmlns:a16="http://schemas.microsoft.com/office/drawing/2014/main" id="{69F02F27-4959-0D46-B84C-2DE5ECA62AF9}"/>
              </a:ext>
            </a:extLst>
          </p:cNvPr>
          <p:cNvPicPr>
            <a:picLocks noChangeAspect="1"/>
          </p:cNvPicPr>
          <p:nvPr/>
        </p:nvPicPr>
        <p:blipFill>
          <a:blip r:embed="rId3"/>
          <a:stretch>
            <a:fillRect/>
          </a:stretch>
        </p:blipFill>
        <p:spPr>
          <a:xfrm>
            <a:off x="3573001" y="1927006"/>
            <a:ext cx="7789409" cy="3003987"/>
          </a:xfrm>
          <a:prstGeom prst="rect">
            <a:avLst/>
          </a:prstGeom>
        </p:spPr>
      </p:pic>
      <p:pic>
        <p:nvPicPr>
          <p:cNvPr id="5" name="Picture 4">
            <a:extLst>
              <a:ext uri="{FF2B5EF4-FFF2-40B4-BE49-F238E27FC236}">
                <a16:creationId xmlns:a16="http://schemas.microsoft.com/office/drawing/2014/main" id="{3372B2A4-A709-7046-AE15-8A2FDF702A8E}"/>
              </a:ext>
            </a:extLst>
          </p:cNvPr>
          <p:cNvPicPr>
            <a:picLocks noChangeAspect="1"/>
          </p:cNvPicPr>
          <p:nvPr/>
        </p:nvPicPr>
        <p:blipFill>
          <a:blip r:embed="rId4"/>
          <a:stretch>
            <a:fillRect/>
          </a:stretch>
        </p:blipFill>
        <p:spPr>
          <a:xfrm>
            <a:off x="838200" y="3892095"/>
            <a:ext cx="2538869" cy="884325"/>
          </a:xfrm>
          <a:prstGeom prst="rect">
            <a:avLst/>
          </a:prstGeom>
        </p:spPr>
      </p:pic>
    </p:spTree>
    <p:extLst>
      <p:ext uri="{BB962C8B-B14F-4D97-AF65-F5344CB8AC3E}">
        <p14:creationId xmlns:p14="http://schemas.microsoft.com/office/powerpoint/2010/main" val="394241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B88D7-6DE2-2C4B-A501-37736FD649C5}"/>
              </a:ext>
            </a:extLst>
          </p:cNvPr>
          <p:cNvSpPr>
            <a:spLocks noGrp="1"/>
          </p:cNvSpPr>
          <p:nvPr>
            <p:ph type="title"/>
          </p:nvPr>
        </p:nvSpPr>
        <p:spPr>
          <a:xfrm>
            <a:off x="838200" y="365125"/>
            <a:ext cx="10515600" cy="687061"/>
          </a:xfrm>
        </p:spPr>
        <p:txBody>
          <a:bodyPr>
            <a:normAutofit fontScale="90000"/>
          </a:bodyPr>
          <a:lstStyle/>
          <a:p>
            <a:r>
              <a:rPr lang="en-US" dirty="0"/>
              <a:t>Higher Associativity </a:t>
            </a:r>
            <a:endParaRPr lang="en-US" dirty="0">
              <a:effectLst/>
            </a:endParaRPr>
          </a:p>
        </p:txBody>
      </p:sp>
      <p:pic>
        <p:nvPicPr>
          <p:cNvPr id="4" name="Content Placeholder 3">
            <a:extLst>
              <a:ext uri="{FF2B5EF4-FFF2-40B4-BE49-F238E27FC236}">
                <a16:creationId xmlns:a16="http://schemas.microsoft.com/office/drawing/2014/main" id="{999AC016-3F11-AA40-A1A6-83EDC1F904D6}"/>
              </a:ext>
            </a:extLst>
          </p:cNvPr>
          <p:cNvPicPr>
            <a:picLocks noGrp="1" noChangeAspect="1"/>
          </p:cNvPicPr>
          <p:nvPr>
            <p:ph idx="1"/>
          </p:nvPr>
        </p:nvPicPr>
        <p:blipFill>
          <a:blip r:embed="rId3"/>
          <a:stretch>
            <a:fillRect/>
          </a:stretch>
        </p:blipFill>
        <p:spPr>
          <a:xfrm>
            <a:off x="2267211" y="1052186"/>
            <a:ext cx="7311000" cy="4248547"/>
          </a:xfrm>
          <a:prstGeom prst="rect">
            <a:avLst/>
          </a:prstGeom>
        </p:spPr>
      </p:pic>
      <p:sp>
        <p:nvSpPr>
          <p:cNvPr id="5" name="Rectangle 4">
            <a:extLst>
              <a:ext uri="{FF2B5EF4-FFF2-40B4-BE49-F238E27FC236}">
                <a16:creationId xmlns:a16="http://schemas.microsoft.com/office/drawing/2014/main" id="{AFB0B9B5-B6A4-BB42-9F70-A2A57616B777}"/>
              </a:ext>
            </a:extLst>
          </p:cNvPr>
          <p:cNvSpPr/>
          <p:nvPr/>
        </p:nvSpPr>
        <p:spPr>
          <a:xfrm>
            <a:off x="838199" y="5664628"/>
            <a:ext cx="10515599" cy="954107"/>
          </a:xfrm>
          <a:prstGeom prst="rect">
            <a:avLst/>
          </a:prstGeom>
        </p:spPr>
        <p:txBody>
          <a:bodyPr wrap="square">
            <a:spAutoFit/>
          </a:bodyPr>
          <a:lstStyle/>
          <a:p>
            <a:pPr marL="285750" indent="-285750">
              <a:buFont typeface="Wingdings" pitchFamily="2" charset="2"/>
              <a:buChar char="q"/>
            </a:pPr>
            <a:r>
              <a:rPr lang="en-US" sz="2800" dirty="0">
                <a:latin typeface="Tahoma" panose="020B0604030504040204" pitchFamily="34" charset="0"/>
              </a:rPr>
              <a:t>Likelihood of conflict misses even lower</a:t>
            </a:r>
            <a:br>
              <a:rPr lang="en-US" sz="2800" dirty="0">
                <a:latin typeface="Tahoma" panose="020B0604030504040204" pitchFamily="34" charset="0"/>
              </a:rPr>
            </a:br>
            <a:r>
              <a:rPr lang="en-US" sz="2800" dirty="0">
                <a:latin typeface="Tahoma" panose="020B0604030504040204" pitchFamily="34" charset="0"/>
              </a:rPr>
              <a:t>-- More tag comparators and wider data mux; larger tags </a:t>
            </a:r>
            <a:endParaRPr lang="en-US" sz="2800" dirty="0">
              <a:effectLst/>
            </a:endParaRPr>
          </a:p>
        </p:txBody>
      </p:sp>
    </p:spTree>
    <p:extLst>
      <p:ext uri="{BB962C8B-B14F-4D97-AF65-F5344CB8AC3E}">
        <p14:creationId xmlns:p14="http://schemas.microsoft.com/office/powerpoint/2010/main" val="241387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2384-AF93-9F43-AA9E-29FD127920DE}"/>
              </a:ext>
            </a:extLst>
          </p:cNvPr>
          <p:cNvSpPr>
            <a:spLocks noGrp="1"/>
          </p:cNvSpPr>
          <p:nvPr>
            <p:ph type="title"/>
          </p:nvPr>
        </p:nvSpPr>
        <p:spPr>
          <a:xfrm>
            <a:off x="838200" y="365125"/>
            <a:ext cx="10515600" cy="486645"/>
          </a:xfrm>
        </p:spPr>
        <p:txBody>
          <a:bodyPr>
            <a:normAutofit fontScale="90000"/>
          </a:bodyPr>
          <a:lstStyle/>
          <a:p>
            <a:r>
              <a:rPr lang="en-US" dirty="0"/>
              <a:t>Full </a:t>
            </a:r>
            <a:r>
              <a:rPr lang="en-US" dirty="0" err="1"/>
              <a:t>Associativity</a:t>
            </a:r>
            <a:endParaRPr lang="en-US" dirty="0"/>
          </a:p>
        </p:txBody>
      </p:sp>
      <p:sp>
        <p:nvSpPr>
          <p:cNvPr id="3" name="Content Placeholder 2">
            <a:extLst>
              <a:ext uri="{FF2B5EF4-FFF2-40B4-BE49-F238E27FC236}">
                <a16:creationId xmlns:a16="http://schemas.microsoft.com/office/drawing/2014/main" id="{FA23CDAC-FE8E-8546-AE58-82499C8D19EF}"/>
              </a:ext>
            </a:extLst>
          </p:cNvPr>
          <p:cNvSpPr>
            <a:spLocks noGrp="1"/>
          </p:cNvSpPr>
          <p:nvPr>
            <p:ph idx="1"/>
          </p:nvPr>
        </p:nvSpPr>
        <p:spPr>
          <a:xfrm>
            <a:off x="838200" y="1014608"/>
            <a:ext cx="10515600" cy="5162355"/>
          </a:xfrm>
        </p:spPr>
        <p:txBody>
          <a:bodyPr/>
          <a:lstStyle/>
          <a:p>
            <a:pPr>
              <a:buFont typeface="Wingdings" pitchFamily="2" charset="2"/>
              <a:buChar char="q"/>
            </a:pPr>
            <a:r>
              <a:rPr lang="en-US" dirty="0"/>
              <a:t>Fully associative cache</a:t>
            </a:r>
            <a:br>
              <a:rPr lang="en-US" dirty="0"/>
            </a:br>
            <a:r>
              <a:rPr lang="en-US" dirty="0"/>
              <a:t>A block can be placed in any cache location </a:t>
            </a:r>
          </a:p>
          <a:p>
            <a:endParaRPr lang="en-US" dirty="0"/>
          </a:p>
        </p:txBody>
      </p:sp>
      <p:pic>
        <p:nvPicPr>
          <p:cNvPr id="4" name="Picture 3">
            <a:extLst>
              <a:ext uri="{FF2B5EF4-FFF2-40B4-BE49-F238E27FC236}">
                <a16:creationId xmlns:a16="http://schemas.microsoft.com/office/drawing/2014/main" id="{217D9301-4166-894A-83BC-A20A78E2782D}"/>
              </a:ext>
            </a:extLst>
          </p:cNvPr>
          <p:cNvPicPr>
            <a:picLocks noChangeAspect="1"/>
          </p:cNvPicPr>
          <p:nvPr/>
        </p:nvPicPr>
        <p:blipFill>
          <a:blip r:embed="rId3"/>
          <a:stretch>
            <a:fillRect/>
          </a:stretch>
        </p:blipFill>
        <p:spPr>
          <a:xfrm>
            <a:off x="1728591" y="2187668"/>
            <a:ext cx="8515611" cy="3989295"/>
          </a:xfrm>
          <a:prstGeom prst="rect">
            <a:avLst/>
          </a:prstGeom>
        </p:spPr>
      </p:pic>
    </p:spTree>
    <p:extLst>
      <p:ext uri="{BB962C8B-B14F-4D97-AF65-F5344CB8AC3E}">
        <p14:creationId xmlns:p14="http://schemas.microsoft.com/office/powerpoint/2010/main" val="427776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ADA3-62EE-DA49-ABF6-E401F1862F19}"/>
              </a:ext>
            </a:extLst>
          </p:cNvPr>
          <p:cNvSpPr>
            <a:spLocks noGrp="1"/>
          </p:cNvSpPr>
          <p:nvPr>
            <p:ph type="title"/>
          </p:nvPr>
        </p:nvSpPr>
        <p:spPr>
          <a:xfrm>
            <a:off x="838200" y="365125"/>
            <a:ext cx="10515600" cy="724639"/>
          </a:xfrm>
        </p:spPr>
        <p:txBody>
          <a:bodyPr>
            <a:normAutofit fontScale="90000"/>
          </a:bodyPr>
          <a:lstStyle/>
          <a:p>
            <a:r>
              <a:rPr lang="en-US" dirty="0" err="1"/>
              <a:t>Associativity</a:t>
            </a:r>
            <a:r>
              <a:rPr lang="en-US" dirty="0"/>
              <a:t> (and Tradeoffs) </a:t>
            </a:r>
          </a:p>
        </p:txBody>
      </p:sp>
      <p:sp>
        <p:nvSpPr>
          <p:cNvPr id="3" name="Content Placeholder 2">
            <a:extLst>
              <a:ext uri="{FF2B5EF4-FFF2-40B4-BE49-F238E27FC236}">
                <a16:creationId xmlns:a16="http://schemas.microsoft.com/office/drawing/2014/main" id="{17270766-0B0F-DF4C-BE54-F909F2563233}"/>
              </a:ext>
            </a:extLst>
          </p:cNvPr>
          <p:cNvSpPr>
            <a:spLocks noGrp="1"/>
          </p:cNvSpPr>
          <p:nvPr>
            <p:ph idx="1"/>
          </p:nvPr>
        </p:nvSpPr>
        <p:spPr>
          <a:xfrm>
            <a:off x="838200" y="1177447"/>
            <a:ext cx="10515600" cy="5486400"/>
          </a:xfrm>
        </p:spPr>
        <p:txBody>
          <a:bodyPr/>
          <a:lstStyle/>
          <a:p>
            <a:r>
              <a:rPr lang="en-US" dirty="0"/>
              <a:t>Degree of associativity: How many blocks can map to the same index (or set)?</a:t>
            </a:r>
          </a:p>
          <a:p>
            <a:r>
              <a:rPr lang="en-US" dirty="0"/>
              <a:t>Higher </a:t>
            </a:r>
            <a:r>
              <a:rPr lang="en-US" dirty="0" err="1"/>
              <a:t>Associativity</a:t>
            </a:r>
            <a:endParaRPr lang="en-US" dirty="0"/>
          </a:p>
          <a:p>
            <a:pPr lvl="1"/>
            <a:r>
              <a:rPr lang="en-US" dirty="0"/>
              <a:t>Higher hit rate</a:t>
            </a:r>
          </a:p>
          <a:p>
            <a:pPr lvl="2"/>
            <a:r>
              <a:rPr lang="en-US" dirty="0"/>
              <a:t>Slower cache access time (hit latency and data access latency)</a:t>
            </a:r>
          </a:p>
          <a:p>
            <a:pPr lvl="2"/>
            <a:r>
              <a:rPr lang="en-US" dirty="0"/>
              <a:t>More expensive hardware (more comparators)</a:t>
            </a:r>
          </a:p>
          <a:p>
            <a:r>
              <a:rPr lang="en-US" dirty="0"/>
              <a:t>Diminishing returns from higher associativity</a:t>
            </a:r>
          </a:p>
        </p:txBody>
      </p:sp>
      <p:pic>
        <p:nvPicPr>
          <p:cNvPr id="5" name="Picture 4">
            <a:extLst>
              <a:ext uri="{FF2B5EF4-FFF2-40B4-BE49-F238E27FC236}">
                <a16:creationId xmlns:a16="http://schemas.microsoft.com/office/drawing/2014/main" id="{2EABD88E-F44A-E14D-9211-219B73A2DB67}"/>
              </a:ext>
            </a:extLst>
          </p:cNvPr>
          <p:cNvPicPr>
            <a:picLocks noChangeAspect="1"/>
          </p:cNvPicPr>
          <p:nvPr/>
        </p:nvPicPr>
        <p:blipFill>
          <a:blip r:embed="rId3"/>
          <a:stretch>
            <a:fillRect/>
          </a:stretch>
        </p:blipFill>
        <p:spPr>
          <a:xfrm>
            <a:off x="8655485" y="3840630"/>
            <a:ext cx="3536515" cy="2551544"/>
          </a:xfrm>
          <a:prstGeom prst="rect">
            <a:avLst/>
          </a:prstGeom>
        </p:spPr>
      </p:pic>
      <p:sp>
        <p:nvSpPr>
          <p:cNvPr id="6" name="TextBox 5">
            <a:extLst>
              <a:ext uri="{FF2B5EF4-FFF2-40B4-BE49-F238E27FC236}">
                <a16:creationId xmlns:a16="http://schemas.microsoft.com/office/drawing/2014/main" id="{75909631-4968-6843-8DE9-9F88F62227EA}"/>
              </a:ext>
            </a:extLst>
          </p:cNvPr>
          <p:cNvSpPr txBox="1"/>
          <p:nvPr/>
        </p:nvSpPr>
        <p:spPr>
          <a:xfrm>
            <a:off x="7490564" y="4921760"/>
            <a:ext cx="1164921" cy="369332"/>
          </a:xfrm>
          <a:prstGeom prst="rect">
            <a:avLst/>
          </a:prstGeom>
          <a:noFill/>
        </p:spPr>
        <p:txBody>
          <a:bodyPr wrap="square" rtlCol="0">
            <a:spAutoFit/>
          </a:bodyPr>
          <a:lstStyle/>
          <a:p>
            <a:r>
              <a:rPr lang="en-US" dirty="0"/>
              <a:t>Hit rate</a:t>
            </a:r>
          </a:p>
        </p:txBody>
      </p:sp>
    </p:spTree>
    <p:extLst>
      <p:ext uri="{BB962C8B-B14F-4D97-AF65-F5344CB8AC3E}">
        <p14:creationId xmlns:p14="http://schemas.microsoft.com/office/powerpoint/2010/main" val="152248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ADA3-62EE-DA49-ABF6-E401F1862F19}"/>
              </a:ext>
            </a:extLst>
          </p:cNvPr>
          <p:cNvSpPr>
            <a:spLocks noGrp="1"/>
          </p:cNvSpPr>
          <p:nvPr>
            <p:ph type="title"/>
          </p:nvPr>
        </p:nvSpPr>
        <p:spPr>
          <a:xfrm>
            <a:off x="838200" y="365125"/>
            <a:ext cx="10515600" cy="724639"/>
          </a:xfrm>
        </p:spPr>
        <p:txBody>
          <a:bodyPr>
            <a:normAutofit fontScale="90000"/>
          </a:bodyPr>
          <a:lstStyle/>
          <a:p>
            <a:r>
              <a:rPr lang="en-US" dirty="0"/>
              <a:t>Issues in Set-Associative Caches </a:t>
            </a:r>
            <a:endParaRPr lang="en-US" dirty="0">
              <a:effectLst/>
            </a:endParaRPr>
          </a:p>
        </p:txBody>
      </p:sp>
      <p:sp>
        <p:nvSpPr>
          <p:cNvPr id="3" name="Content Placeholder 2">
            <a:extLst>
              <a:ext uri="{FF2B5EF4-FFF2-40B4-BE49-F238E27FC236}">
                <a16:creationId xmlns:a16="http://schemas.microsoft.com/office/drawing/2014/main" id="{17270766-0B0F-DF4C-BE54-F909F2563233}"/>
              </a:ext>
            </a:extLst>
          </p:cNvPr>
          <p:cNvSpPr>
            <a:spLocks noGrp="1"/>
          </p:cNvSpPr>
          <p:nvPr>
            <p:ph idx="1"/>
          </p:nvPr>
        </p:nvSpPr>
        <p:spPr>
          <a:xfrm>
            <a:off x="838200" y="1177447"/>
            <a:ext cx="10515600" cy="5486400"/>
          </a:xfrm>
        </p:spPr>
        <p:txBody>
          <a:bodyPr/>
          <a:lstStyle/>
          <a:p>
            <a:pPr>
              <a:buFont typeface="Wingdings" pitchFamily="2" charset="2"/>
              <a:buChar char="q"/>
            </a:pPr>
            <a:r>
              <a:rPr lang="en-US" sz="2600" dirty="0"/>
              <a:t>Think of each block in a set having a “priority”</a:t>
            </a:r>
            <a:br>
              <a:rPr lang="en-US" sz="2600" dirty="0"/>
            </a:br>
            <a:r>
              <a:rPr lang="en-US" sz="2600" dirty="0"/>
              <a:t>Indicating how important it is to keep the block in the cache </a:t>
            </a:r>
          </a:p>
          <a:p>
            <a:pPr>
              <a:buFont typeface="Wingdings" pitchFamily="2" charset="2"/>
              <a:buChar char="q"/>
            </a:pPr>
            <a:r>
              <a:rPr lang="en-US" sz="2600" dirty="0"/>
              <a:t>Key issue: How do you determine/adjust block priorities? </a:t>
            </a:r>
          </a:p>
          <a:p>
            <a:pPr>
              <a:buFont typeface="Wingdings" pitchFamily="2" charset="2"/>
              <a:buChar char="q"/>
            </a:pPr>
            <a:r>
              <a:rPr lang="en-US" sz="2600" dirty="0"/>
              <a:t>There are three key decisions in a set: </a:t>
            </a:r>
            <a:r>
              <a:rPr lang="en-US" sz="2600" dirty="0">
                <a:solidFill>
                  <a:srgbClr val="C00000"/>
                </a:solidFill>
              </a:rPr>
              <a:t>Insertion, promotion, eviction (replacement)</a:t>
            </a:r>
          </a:p>
          <a:p>
            <a:pPr>
              <a:buFont typeface="Wingdings" pitchFamily="2" charset="2"/>
              <a:buChar char="q"/>
            </a:pPr>
            <a:r>
              <a:rPr lang="en-US" sz="2600" dirty="0"/>
              <a:t>Insertion: What happens to priorities on a cache fill? </a:t>
            </a:r>
          </a:p>
          <a:p>
            <a:pPr marL="0" indent="0">
              <a:buNone/>
            </a:pPr>
            <a:r>
              <a:rPr lang="en-US" sz="2600" dirty="0"/>
              <a:t>   Where to insert the incoming block, whether or not to insert the block </a:t>
            </a:r>
          </a:p>
          <a:p>
            <a:pPr>
              <a:buFont typeface="Wingdings" pitchFamily="2" charset="2"/>
              <a:buChar char="q"/>
            </a:pPr>
            <a:r>
              <a:rPr lang="en-US" sz="2600" dirty="0"/>
              <a:t>Promotion: What happens to priorities on a cache hit? </a:t>
            </a:r>
          </a:p>
          <a:p>
            <a:pPr marL="0" indent="0">
              <a:buNone/>
            </a:pPr>
            <a:r>
              <a:rPr lang="en-US" sz="2600" dirty="0"/>
              <a:t>  Whether and how to change block priority </a:t>
            </a:r>
          </a:p>
          <a:p>
            <a:pPr>
              <a:buFont typeface="Wingdings" pitchFamily="2" charset="2"/>
              <a:buChar char="q"/>
            </a:pPr>
            <a:r>
              <a:rPr lang="en-US" sz="2600" dirty="0"/>
              <a:t>Eviction/replacement: What happens to priorities on a cache miss? </a:t>
            </a:r>
          </a:p>
          <a:p>
            <a:pPr marL="0" indent="0">
              <a:buNone/>
            </a:pPr>
            <a:r>
              <a:rPr lang="en-US" sz="2600" dirty="0"/>
              <a:t>  Which block to evict and how to adjust priorities </a:t>
            </a:r>
          </a:p>
          <a:p>
            <a:pPr>
              <a:buFont typeface="Wingdings" pitchFamily="2" charset="2"/>
              <a:buChar char="q"/>
            </a:pPr>
            <a:endParaRPr lang="en-US" dirty="0"/>
          </a:p>
        </p:txBody>
      </p:sp>
    </p:spTree>
    <p:extLst>
      <p:ext uri="{BB962C8B-B14F-4D97-AF65-F5344CB8AC3E}">
        <p14:creationId xmlns:p14="http://schemas.microsoft.com/office/powerpoint/2010/main" val="7122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370" y="2932981"/>
            <a:ext cx="10972800" cy="1143000"/>
          </a:xfrm>
        </p:spPr>
        <p:txBody>
          <a:bodyPr>
            <a:normAutofit/>
          </a:bodyPr>
          <a:lstStyle/>
          <a:p>
            <a:r>
              <a:rPr lang="en-US" dirty="0"/>
              <a:t>Cache Policy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26C6-B873-3A40-A417-049EBA5B8A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247CAC-36FF-8A4D-8EAA-0D78A503A3B2}"/>
              </a:ext>
            </a:extLst>
          </p:cNvPr>
          <p:cNvSpPr>
            <a:spLocks noGrp="1"/>
          </p:cNvSpPr>
          <p:nvPr>
            <p:ph idx="1"/>
          </p:nvPr>
        </p:nvSpPr>
        <p:spPr/>
        <p:txBody>
          <a:bodyPr>
            <a:normAutofit fontScale="92500"/>
          </a:bodyPr>
          <a:lstStyle/>
          <a:p>
            <a:r>
              <a:rPr lang="en-US" dirty="0"/>
              <a:t>Problem</a:t>
            </a:r>
          </a:p>
          <a:p>
            <a:pPr lvl="1"/>
            <a:r>
              <a:rPr lang="en-US" dirty="0"/>
              <a:t>all the lines in a cache memory set become full </a:t>
            </a:r>
          </a:p>
          <a:p>
            <a:pPr lvl="1"/>
            <a:r>
              <a:rPr lang="en-US" dirty="0"/>
              <a:t>and a new block of memory needs to be placed into the cache memory</a:t>
            </a:r>
          </a:p>
          <a:p>
            <a:r>
              <a:rPr lang="en-US" dirty="0"/>
              <a:t>Solution</a:t>
            </a:r>
          </a:p>
          <a:p>
            <a:pPr lvl="1"/>
            <a:r>
              <a:rPr lang="en-US" dirty="0"/>
              <a:t>Discard a cache memory line </a:t>
            </a:r>
          </a:p>
          <a:p>
            <a:pPr lvl="1"/>
            <a:r>
              <a:rPr lang="en-US" dirty="0"/>
              <a:t>Replace it with the new data from the main memory </a:t>
            </a:r>
          </a:p>
          <a:p>
            <a:r>
              <a:rPr lang="en-US" dirty="0"/>
              <a:t>An </a:t>
            </a:r>
            <a:r>
              <a:rPr lang="en-US" b="1" dirty="0"/>
              <a:t>optimal</a:t>
            </a:r>
            <a:r>
              <a:rPr lang="en-US" dirty="0"/>
              <a:t> replacement (OPT) algorithm ?</a:t>
            </a:r>
          </a:p>
          <a:p>
            <a:pPr lvl="1"/>
            <a:r>
              <a:rPr lang="en-US" dirty="0"/>
              <a:t>next reference is the farthest away in the future among all the cache memory blocks presently in the set </a:t>
            </a:r>
          </a:p>
          <a:p>
            <a:endParaRPr lang="en-US" dirty="0"/>
          </a:p>
        </p:txBody>
      </p:sp>
    </p:spTree>
    <p:extLst>
      <p:ext uri="{BB962C8B-B14F-4D97-AF65-F5344CB8AC3E}">
        <p14:creationId xmlns:p14="http://schemas.microsoft.com/office/powerpoint/2010/main" val="257186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6B17-6593-AC4C-878F-F47E600CC8AF}"/>
              </a:ext>
            </a:extLst>
          </p:cNvPr>
          <p:cNvSpPr>
            <a:spLocks noGrp="1"/>
          </p:cNvSpPr>
          <p:nvPr>
            <p:ph type="title"/>
          </p:nvPr>
        </p:nvSpPr>
        <p:spPr/>
        <p:txBody>
          <a:bodyPr/>
          <a:lstStyle/>
          <a:p>
            <a:r>
              <a:rPr lang="en-US" b="1" dirty="0"/>
              <a:t>Algorithms of replacement policy</a:t>
            </a:r>
            <a:endParaRPr lang="en-US" dirty="0"/>
          </a:p>
        </p:txBody>
      </p:sp>
      <p:sp>
        <p:nvSpPr>
          <p:cNvPr id="3" name="Content Placeholder 2">
            <a:extLst>
              <a:ext uri="{FF2B5EF4-FFF2-40B4-BE49-F238E27FC236}">
                <a16:creationId xmlns:a16="http://schemas.microsoft.com/office/drawing/2014/main" id="{BE0A8003-C6B9-C044-B925-0F278F3F7F3D}"/>
              </a:ext>
            </a:extLst>
          </p:cNvPr>
          <p:cNvSpPr>
            <a:spLocks noGrp="1"/>
          </p:cNvSpPr>
          <p:nvPr>
            <p:ph idx="1"/>
          </p:nvPr>
        </p:nvSpPr>
        <p:spPr/>
        <p:txBody>
          <a:bodyPr>
            <a:normAutofit fontScale="92500" lnSpcReduction="20000"/>
          </a:bodyPr>
          <a:lstStyle/>
          <a:p>
            <a:r>
              <a:rPr lang="en-US" dirty="0"/>
              <a:t>Which Block to Replace?</a:t>
            </a:r>
          </a:p>
          <a:p>
            <a:r>
              <a:rPr lang="en-US" i="1" dirty="0"/>
              <a:t>Direct-mapped cache:</a:t>
            </a:r>
          </a:p>
          <a:p>
            <a:pPr lvl="1"/>
            <a:r>
              <a:rPr lang="en-US" dirty="0"/>
              <a:t>Only one option: replace the block in the location where the incoming block has to go.</a:t>
            </a:r>
          </a:p>
          <a:p>
            <a:r>
              <a:rPr lang="en-US" i="1" dirty="0"/>
              <a:t>Fully Associative or Set Associative:</a:t>
            </a:r>
          </a:p>
          <a:p>
            <a:pPr lvl="1"/>
            <a:r>
              <a:rPr lang="en-US" b="1" dirty="0">
                <a:solidFill>
                  <a:srgbClr val="FF0000"/>
                </a:solidFill>
              </a:rPr>
              <a:t>Random(RR)</a:t>
            </a:r>
            <a:r>
              <a:rPr lang="en-US" dirty="0"/>
              <a:t>: spreads allocation uniformly.</a:t>
            </a:r>
          </a:p>
          <a:p>
            <a:pPr lvl="1"/>
            <a:r>
              <a:rPr lang="en-US" b="1" dirty="0">
                <a:solidFill>
                  <a:srgbClr val="FF0000"/>
                </a:solidFill>
              </a:rPr>
              <a:t>Least Recently Used (LRU)</a:t>
            </a:r>
            <a:r>
              <a:rPr lang="en-US" b="1" dirty="0"/>
              <a:t>: </a:t>
            </a:r>
            <a:r>
              <a:rPr lang="en-US" dirty="0"/>
              <a:t>the block replaced is the one</a:t>
            </a:r>
            <a:r>
              <a:rPr lang="en-US" sz="1200" dirty="0"/>
              <a:t> </a:t>
            </a:r>
            <a:r>
              <a:rPr lang="en-US" dirty="0"/>
              <a:t>that has been unused for the longest time. Can be expensive</a:t>
            </a:r>
            <a:r>
              <a:rPr lang="en-US" sz="1200" dirty="0"/>
              <a:t> </a:t>
            </a:r>
            <a:r>
              <a:rPr lang="en-US" dirty="0"/>
              <a:t>to implement in hardware. </a:t>
            </a:r>
            <a:r>
              <a:rPr lang="en-US" b="1" dirty="0"/>
              <a:t>Pseudo-LRU</a:t>
            </a:r>
            <a:r>
              <a:rPr lang="en-US" dirty="0"/>
              <a:t> provides an</a:t>
            </a:r>
            <a:r>
              <a:rPr lang="en-US" sz="1200" dirty="0"/>
              <a:t> </a:t>
            </a:r>
            <a:r>
              <a:rPr lang="en-US" dirty="0"/>
              <a:t>approximation using bits associated to each set to record</a:t>
            </a:r>
            <a:r>
              <a:rPr lang="en-US" sz="1200" dirty="0"/>
              <a:t> </a:t>
            </a:r>
            <a:r>
              <a:rPr lang="en-US" dirty="0"/>
              <a:t>when blocks in a set were accessed.</a:t>
            </a:r>
          </a:p>
          <a:p>
            <a:pPr lvl="1"/>
            <a:r>
              <a:rPr lang="en-US" b="1" dirty="0">
                <a:solidFill>
                  <a:srgbClr val="FF0000"/>
                </a:solidFill>
              </a:rPr>
              <a:t>First In First Out (FIFO): </a:t>
            </a:r>
            <a:r>
              <a:rPr lang="en-US" dirty="0"/>
              <a:t>selects the oldest rather than the</a:t>
            </a:r>
            <a:r>
              <a:rPr lang="en-US" sz="1200" dirty="0"/>
              <a:t> </a:t>
            </a:r>
            <a:r>
              <a:rPr lang="en-US" dirty="0"/>
              <a:t>LRU block.</a:t>
            </a:r>
            <a:endParaRPr lang="en-US" sz="1200" dirty="0"/>
          </a:p>
          <a:p>
            <a:endParaRPr lang="en-US" dirty="0"/>
          </a:p>
        </p:txBody>
      </p:sp>
    </p:spTree>
    <p:extLst>
      <p:ext uri="{BB962C8B-B14F-4D97-AF65-F5344CB8AC3E}">
        <p14:creationId xmlns:p14="http://schemas.microsoft.com/office/powerpoint/2010/main" val="1065036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381F-600B-CB44-B106-604E6BC682F1}"/>
              </a:ext>
            </a:extLst>
          </p:cNvPr>
          <p:cNvSpPr>
            <a:spLocks noGrp="1"/>
          </p:cNvSpPr>
          <p:nvPr>
            <p:ph type="title"/>
          </p:nvPr>
        </p:nvSpPr>
        <p:spPr/>
        <p:txBody>
          <a:bodyPr/>
          <a:lstStyle/>
          <a:p>
            <a:r>
              <a:rPr lang="en-US" dirty="0"/>
              <a:t>Intro</a:t>
            </a:r>
          </a:p>
        </p:txBody>
      </p:sp>
      <p:pic>
        <p:nvPicPr>
          <p:cNvPr id="5" name="Content Placeholder 4">
            <a:extLst>
              <a:ext uri="{FF2B5EF4-FFF2-40B4-BE49-F238E27FC236}">
                <a16:creationId xmlns:a16="http://schemas.microsoft.com/office/drawing/2014/main" id="{4788DB59-3793-C24E-851D-744F45CDBC13}"/>
              </a:ext>
            </a:extLst>
          </p:cNvPr>
          <p:cNvPicPr>
            <a:picLocks noGrp="1" noChangeAspect="1"/>
          </p:cNvPicPr>
          <p:nvPr>
            <p:ph idx="1"/>
          </p:nvPr>
        </p:nvPicPr>
        <p:blipFill>
          <a:blip r:embed="rId2"/>
          <a:stretch>
            <a:fillRect/>
          </a:stretch>
        </p:blipFill>
        <p:spPr>
          <a:xfrm>
            <a:off x="2570671" y="1056310"/>
            <a:ext cx="7407859" cy="5112984"/>
          </a:xfrm>
        </p:spPr>
      </p:pic>
    </p:spTree>
    <p:extLst>
      <p:ext uri="{BB962C8B-B14F-4D97-AF65-F5344CB8AC3E}">
        <p14:creationId xmlns:p14="http://schemas.microsoft.com/office/powerpoint/2010/main" val="177898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Introduce</a:t>
            </a:r>
          </a:p>
          <a:p>
            <a:r>
              <a:rPr lang="en-US" dirty="0"/>
              <a:t>Cache Policy</a:t>
            </a:r>
          </a:p>
          <a:p>
            <a:r>
              <a:rPr lang="en-US" dirty="0"/>
              <a:t>Cache performance</a:t>
            </a:r>
          </a:p>
          <a:p>
            <a:pPr lvl="1"/>
            <a:r>
              <a:rPr lang="en-US" dirty="0"/>
              <a:t>What is it?</a:t>
            </a:r>
          </a:p>
          <a:p>
            <a:pPr lvl="1"/>
            <a:r>
              <a:rPr lang="en-US" dirty="0"/>
              <a:t>What criteria can affect cache performance?</a:t>
            </a:r>
          </a:p>
          <a:p>
            <a:pPr lvl="1"/>
            <a:r>
              <a:rPr lang="en-US" dirty="0"/>
              <a:t>Explain the optimization technique on each criterion</a:t>
            </a:r>
          </a:p>
          <a:p>
            <a:r>
              <a:rPr lang="en-US" dirty="0"/>
              <a:t>Multi-level Caches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FF2B-B908-024F-8098-194CBDC90889}"/>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3E3A4DD9-182E-6C42-A253-0295C75F920D}"/>
              </a:ext>
            </a:extLst>
          </p:cNvPr>
          <p:cNvSpPr>
            <a:spLocks noGrp="1"/>
          </p:cNvSpPr>
          <p:nvPr>
            <p:ph idx="1"/>
          </p:nvPr>
        </p:nvSpPr>
        <p:spPr/>
        <p:txBody>
          <a:bodyPr/>
          <a:lstStyle/>
          <a:p>
            <a:pPr marL="0" indent="0">
              <a:buNone/>
            </a:pPr>
            <a:r>
              <a:rPr lang="en-US" dirty="0"/>
              <a:t>The state-of-the-art processors employ various policies such as</a:t>
            </a:r>
          </a:p>
          <a:p>
            <a:pPr marL="0" indent="0">
              <a:buNone/>
            </a:pPr>
            <a:r>
              <a:rPr lang="en-US" dirty="0"/>
              <a:t> </a:t>
            </a:r>
          </a:p>
          <a:p>
            <a:pPr marL="0" indent="0">
              <a:buNone/>
            </a:pPr>
            <a:r>
              <a:rPr lang="en-US" dirty="0"/>
              <a:t>	- Random</a:t>
            </a:r>
          </a:p>
          <a:p>
            <a:pPr marL="0" indent="0">
              <a:buNone/>
            </a:pPr>
            <a:r>
              <a:rPr lang="en-US" dirty="0"/>
              <a:t>	- LRU (Least Recently Used)</a:t>
            </a:r>
          </a:p>
          <a:p>
            <a:pPr marL="0" indent="0">
              <a:buNone/>
            </a:pPr>
            <a:r>
              <a:rPr lang="en-US" dirty="0"/>
              <a:t>	- Round-robin (or FIFO – First-In-First-Out)</a:t>
            </a:r>
          </a:p>
          <a:p>
            <a:pPr marL="0" indent="0">
              <a:buNone/>
            </a:pPr>
            <a:r>
              <a:rPr lang="en-US" dirty="0"/>
              <a:t>	- PLRU (Pseudo LRU) </a:t>
            </a:r>
          </a:p>
        </p:txBody>
      </p:sp>
    </p:spTree>
    <p:extLst>
      <p:ext uri="{BB962C8B-B14F-4D97-AF65-F5344CB8AC3E}">
        <p14:creationId xmlns:p14="http://schemas.microsoft.com/office/powerpoint/2010/main" val="123627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1B8D-E73B-1F47-8711-12F11DA9BA9A}"/>
              </a:ext>
            </a:extLst>
          </p:cNvPr>
          <p:cNvSpPr>
            <a:spLocks noGrp="1"/>
          </p:cNvSpPr>
          <p:nvPr>
            <p:ph type="title"/>
          </p:nvPr>
        </p:nvSpPr>
        <p:spPr/>
        <p:txBody>
          <a:bodyPr/>
          <a:lstStyle/>
          <a:p>
            <a:r>
              <a:rPr lang="en-US" dirty="0"/>
              <a:t>Random</a:t>
            </a:r>
          </a:p>
        </p:txBody>
      </p:sp>
      <p:sp>
        <p:nvSpPr>
          <p:cNvPr id="3" name="Content Placeholder 2">
            <a:extLst>
              <a:ext uri="{FF2B5EF4-FFF2-40B4-BE49-F238E27FC236}">
                <a16:creationId xmlns:a16="http://schemas.microsoft.com/office/drawing/2014/main" id="{C6926C06-C6E9-D44D-8E58-0DD1E8E12376}"/>
              </a:ext>
            </a:extLst>
          </p:cNvPr>
          <p:cNvSpPr>
            <a:spLocks noGrp="1"/>
          </p:cNvSpPr>
          <p:nvPr>
            <p:ph idx="1"/>
          </p:nvPr>
        </p:nvSpPr>
        <p:spPr/>
        <p:txBody>
          <a:bodyPr/>
          <a:lstStyle/>
          <a:p>
            <a:r>
              <a:rPr lang="en-US" dirty="0"/>
              <a:t>Selects any of the data item from the cache and replace it with the desire one. </a:t>
            </a:r>
          </a:p>
          <a:p>
            <a:r>
              <a:rPr lang="en-US" dirty="0"/>
              <a:t>Not need to keep track of the history of the data contents and it does not need any data structure. </a:t>
            </a:r>
          </a:p>
          <a:p>
            <a:pPr lvl="1"/>
            <a:r>
              <a:rPr lang="en-US" dirty="0"/>
              <a:t>Due to which it consumes less resources, therefore its cost is </a:t>
            </a:r>
            <a:r>
              <a:rPr lang="en-US" b="1" dirty="0"/>
              <a:t>LESS </a:t>
            </a:r>
            <a:r>
              <a:rPr lang="en-US" dirty="0"/>
              <a:t>as compare to other algorithms. </a:t>
            </a:r>
          </a:p>
          <a:p>
            <a:endParaRPr lang="en-US" dirty="0"/>
          </a:p>
        </p:txBody>
      </p:sp>
      <p:pic>
        <p:nvPicPr>
          <p:cNvPr id="5" name="Picture 4">
            <a:extLst>
              <a:ext uri="{FF2B5EF4-FFF2-40B4-BE49-F238E27FC236}">
                <a16:creationId xmlns:a16="http://schemas.microsoft.com/office/drawing/2014/main" id="{52F2AEB9-C846-BA40-AD7F-E3D6CAD52275}"/>
              </a:ext>
            </a:extLst>
          </p:cNvPr>
          <p:cNvPicPr>
            <a:picLocks noChangeAspect="1"/>
          </p:cNvPicPr>
          <p:nvPr/>
        </p:nvPicPr>
        <p:blipFill>
          <a:blip r:embed="rId2"/>
          <a:stretch>
            <a:fillRect/>
          </a:stretch>
        </p:blipFill>
        <p:spPr>
          <a:xfrm>
            <a:off x="6268235" y="4318000"/>
            <a:ext cx="5511800" cy="2540000"/>
          </a:xfrm>
          <a:prstGeom prst="rect">
            <a:avLst/>
          </a:prstGeom>
        </p:spPr>
      </p:pic>
    </p:spTree>
    <p:extLst>
      <p:ext uri="{BB962C8B-B14F-4D97-AF65-F5344CB8AC3E}">
        <p14:creationId xmlns:p14="http://schemas.microsoft.com/office/powerpoint/2010/main" val="423053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A79-A929-B342-A80D-8A8501CA335A}"/>
              </a:ext>
            </a:extLst>
          </p:cNvPr>
          <p:cNvSpPr>
            <a:spLocks noGrp="1"/>
          </p:cNvSpPr>
          <p:nvPr>
            <p:ph type="title"/>
          </p:nvPr>
        </p:nvSpPr>
        <p:spPr/>
        <p:txBody>
          <a:bodyPr/>
          <a:lstStyle/>
          <a:p>
            <a:r>
              <a:rPr lang="en-US" dirty="0"/>
              <a:t>LRU(Least Recently Used)</a:t>
            </a:r>
          </a:p>
        </p:txBody>
      </p:sp>
      <p:sp>
        <p:nvSpPr>
          <p:cNvPr id="3" name="Content Placeholder 2">
            <a:extLst>
              <a:ext uri="{FF2B5EF4-FFF2-40B4-BE49-F238E27FC236}">
                <a16:creationId xmlns:a16="http://schemas.microsoft.com/office/drawing/2014/main" id="{B479401D-07D4-904B-9122-6CC4D05720D2}"/>
              </a:ext>
            </a:extLst>
          </p:cNvPr>
          <p:cNvSpPr>
            <a:spLocks noGrp="1"/>
          </p:cNvSpPr>
          <p:nvPr>
            <p:ph idx="1"/>
          </p:nvPr>
        </p:nvSpPr>
        <p:spPr/>
        <p:txBody>
          <a:bodyPr/>
          <a:lstStyle/>
          <a:p>
            <a:r>
              <a:rPr lang="en-US" dirty="0"/>
              <a:t>Replace the block in Cache Memory that </a:t>
            </a:r>
            <a:r>
              <a:rPr lang="en-US" b="1" dirty="0"/>
              <a:t>has not been used</a:t>
            </a:r>
            <a:r>
              <a:rPr lang="en-US" dirty="0"/>
              <a:t> for the </a:t>
            </a:r>
            <a:r>
              <a:rPr lang="en-US" b="1" dirty="0"/>
              <a:t>longest</a:t>
            </a:r>
            <a:r>
              <a:rPr lang="en-US" dirty="0"/>
              <a:t> time, i.e., the least recently used (LRU) block.</a:t>
            </a:r>
          </a:p>
          <a:p>
            <a:r>
              <a:rPr lang="en-US" dirty="0"/>
              <a:t>To reduce the cost and complexity of the LRU heuristic, Random policy can be used, but potentially at the expense of performance. </a:t>
            </a:r>
          </a:p>
          <a:p>
            <a:endParaRPr lang="en-US" dirty="0"/>
          </a:p>
        </p:txBody>
      </p:sp>
    </p:spTree>
    <p:extLst>
      <p:ext uri="{BB962C8B-B14F-4D97-AF65-F5344CB8AC3E}">
        <p14:creationId xmlns:p14="http://schemas.microsoft.com/office/powerpoint/2010/main" val="1850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93FB-9B05-664E-A92A-F57EEB72D201}"/>
              </a:ext>
            </a:extLst>
          </p:cNvPr>
          <p:cNvSpPr>
            <a:spLocks noGrp="1"/>
          </p:cNvSpPr>
          <p:nvPr>
            <p:ph type="title"/>
          </p:nvPr>
        </p:nvSpPr>
        <p:spPr/>
        <p:txBody>
          <a:bodyPr/>
          <a:lstStyle/>
          <a:p>
            <a:r>
              <a:rPr lang="en-US" dirty="0"/>
              <a:t>LRU(Least Recently Used)</a:t>
            </a:r>
          </a:p>
        </p:txBody>
      </p:sp>
      <p:pic>
        <p:nvPicPr>
          <p:cNvPr id="9" name="Content Placeholder 8">
            <a:extLst>
              <a:ext uri="{FF2B5EF4-FFF2-40B4-BE49-F238E27FC236}">
                <a16:creationId xmlns:a16="http://schemas.microsoft.com/office/drawing/2014/main" id="{597174F7-77EF-EE4B-891A-1BC50CC8339E}"/>
              </a:ext>
            </a:extLst>
          </p:cNvPr>
          <p:cNvPicPr>
            <a:picLocks noGrp="1" noChangeAspect="1"/>
          </p:cNvPicPr>
          <p:nvPr>
            <p:ph idx="1"/>
          </p:nvPr>
        </p:nvPicPr>
        <p:blipFill>
          <a:blip r:embed="rId2"/>
          <a:stretch>
            <a:fillRect/>
          </a:stretch>
        </p:blipFill>
        <p:spPr>
          <a:xfrm>
            <a:off x="2787480" y="2027937"/>
            <a:ext cx="6617040" cy="3670489"/>
          </a:xfrm>
        </p:spPr>
      </p:pic>
    </p:spTree>
    <p:extLst>
      <p:ext uri="{BB962C8B-B14F-4D97-AF65-F5344CB8AC3E}">
        <p14:creationId xmlns:p14="http://schemas.microsoft.com/office/powerpoint/2010/main" val="3406493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8F3A-5D86-9949-BB80-E3F6661D3DB2}"/>
              </a:ext>
            </a:extLst>
          </p:cNvPr>
          <p:cNvSpPr>
            <a:spLocks noGrp="1"/>
          </p:cNvSpPr>
          <p:nvPr>
            <p:ph type="title"/>
          </p:nvPr>
        </p:nvSpPr>
        <p:spPr/>
        <p:txBody>
          <a:bodyPr/>
          <a:lstStyle/>
          <a:p>
            <a:r>
              <a:rPr lang="en-US" dirty="0"/>
              <a:t>FIFO</a:t>
            </a:r>
          </a:p>
        </p:txBody>
      </p:sp>
      <p:sp>
        <p:nvSpPr>
          <p:cNvPr id="3" name="Content Placeholder 2">
            <a:extLst>
              <a:ext uri="{FF2B5EF4-FFF2-40B4-BE49-F238E27FC236}">
                <a16:creationId xmlns:a16="http://schemas.microsoft.com/office/drawing/2014/main" id="{58499ABD-37F1-D34B-A9B4-1A1F087D8CB8}"/>
              </a:ext>
            </a:extLst>
          </p:cNvPr>
          <p:cNvSpPr>
            <a:spLocks noGrp="1"/>
          </p:cNvSpPr>
          <p:nvPr>
            <p:ph idx="1"/>
          </p:nvPr>
        </p:nvSpPr>
        <p:spPr/>
        <p:txBody>
          <a:bodyPr/>
          <a:lstStyle/>
          <a:p>
            <a:r>
              <a:rPr lang="en-US" dirty="0"/>
              <a:t>Round Robin (or FIFO) replacement heuristic simply replaces the cache lines in a sequential order, replacing the oldest block in the set. </a:t>
            </a:r>
          </a:p>
          <a:p>
            <a:r>
              <a:rPr lang="en-US" dirty="0"/>
              <a:t>Each cache memory set is accompanied with a circular counter which points to the next cache block to be replaced; the counter is updated on every cache miss. </a:t>
            </a:r>
          </a:p>
          <a:p>
            <a:endParaRPr lang="en-US" dirty="0"/>
          </a:p>
        </p:txBody>
      </p:sp>
    </p:spTree>
    <p:extLst>
      <p:ext uri="{BB962C8B-B14F-4D97-AF65-F5344CB8AC3E}">
        <p14:creationId xmlns:p14="http://schemas.microsoft.com/office/powerpoint/2010/main" val="2895112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4029-3515-6A46-872D-14C7982A74BA}"/>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65818C8F-8768-944B-9D3F-B1018D628E6D}"/>
              </a:ext>
            </a:extLst>
          </p:cNvPr>
          <p:cNvPicPr>
            <a:picLocks noGrp="1" noChangeAspect="1"/>
          </p:cNvPicPr>
          <p:nvPr>
            <p:ph idx="1"/>
          </p:nvPr>
        </p:nvPicPr>
        <p:blipFill>
          <a:blip r:embed="rId2"/>
          <a:stretch>
            <a:fillRect/>
          </a:stretch>
        </p:blipFill>
        <p:spPr>
          <a:xfrm>
            <a:off x="297951" y="1273996"/>
            <a:ext cx="11147460" cy="5342561"/>
          </a:xfrm>
        </p:spPr>
      </p:pic>
    </p:spTree>
    <p:extLst>
      <p:ext uri="{BB962C8B-B14F-4D97-AF65-F5344CB8AC3E}">
        <p14:creationId xmlns:p14="http://schemas.microsoft.com/office/powerpoint/2010/main" val="2104424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0EA7-F543-E14F-B3C5-E08FF4F647B7}"/>
              </a:ext>
            </a:extLst>
          </p:cNvPr>
          <p:cNvSpPr>
            <a:spLocks noGrp="1"/>
          </p:cNvSpPr>
          <p:nvPr>
            <p:ph type="title"/>
          </p:nvPr>
        </p:nvSpPr>
        <p:spPr/>
        <p:txBody>
          <a:bodyPr/>
          <a:lstStyle/>
          <a:p>
            <a:r>
              <a:rPr lang="en-US" dirty="0"/>
              <a:t>PLRU</a:t>
            </a:r>
          </a:p>
        </p:txBody>
      </p:sp>
      <p:sp>
        <p:nvSpPr>
          <p:cNvPr id="3" name="Content Placeholder 2">
            <a:extLst>
              <a:ext uri="{FF2B5EF4-FFF2-40B4-BE49-F238E27FC236}">
                <a16:creationId xmlns:a16="http://schemas.microsoft.com/office/drawing/2014/main" id="{6B1C4372-CC64-9B4F-BDA1-93E3A8D882C4}"/>
              </a:ext>
            </a:extLst>
          </p:cNvPr>
          <p:cNvSpPr>
            <a:spLocks noGrp="1"/>
          </p:cNvSpPr>
          <p:nvPr>
            <p:ph idx="1"/>
          </p:nvPr>
        </p:nvSpPr>
        <p:spPr/>
        <p:txBody>
          <a:bodyPr/>
          <a:lstStyle/>
          <a:p>
            <a:r>
              <a:rPr lang="en-US" dirty="0"/>
              <a:t>PLRU schemes employ approximations of the LRU mechanism to speed up operations and reduce the complexity of implementation </a:t>
            </a:r>
          </a:p>
          <a:p>
            <a:r>
              <a:rPr lang="en-US" dirty="0"/>
              <a:t>Due to the approximations, the least recently accessed cache memory is not always the location to be replaced. </a:t>
            </a:r>
          </a:p>
          <a:p>
            <a:r>
              <a:rPr lang="en-US" dirty="0"/>
              <a:t>Two implementations, a tree- based(</a:t>
            </a:r>
            <a:r>
              <a:rPr lang="en-US" dirty="0" err="1"/>
              <a:t>PLRUt</a:t>
            </a:r>
            <a:r>
              <a:rPr lang="en-US" dirty="0"/>
              <a:t>) and a MRU-based(</a:t>
            </a:r>
            <a:r>
              <a:rPr lang="en-US" dirty="0" err="1"/>
              <a:t>PLRUm</a:t>
            </a:r>
            <a:r>
              <a:rPr lang="en-US" dirty="0"/>
              <a:t>) </a:t>
            </a:r>
          </a:p>
          <a:p>
            <a:endParaRPr lang="en-US" dirty="0"/>
          </a:p>
        </p:txBody>
      </p:sp>
    </p:spTree>
    <p:extLst>
      <p:ext uri="{BB962C8B-B14F-4D97-AF65-F5344CB8AC3E}">
        <p14:creationId xmlns:p14="http://schemas.microsoft.com/office/powerpoint/2010/main" val="425834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30B9-5188-3246-A8FC-8CC8CE4D4442}"/>
              </a:ext>
            </a:extLst>
          </p:cNvPr>
          <p:cNvSpPr>
            <a:spLocks noGrp="1"/>
          </p:cNvSpPr>
          <p:nvPr>
            <p:ph type="title"/>
          </p:nvPr>
        </p:nvSpPr>
        <p:spPr/>
        <p:txBody>
          <a:bodyPr/>
          <a:lstStyle/>
          <a:p>
            <a:r>
              <a:rPr lang="en-US" dirty="0" err="1"/>
              <a:t>PLRUt</a:t>
            </a:r>
            <a:endParaRPr lang="en-US" dirty="0"/>
          </a:p>
        </p:txBody>
      </p:sp>
      <p:sp>
        <p:nvSpPr>
          <p:cNvPr id="3" name="Content Placeholder 2">
            <a:extLst>
              <a:ext uri="{FF2B5EF4-FFF2-40B4-BE49-F238E27FC236}">
                <a16:creationId xmlns:a16="http://schemas.microsoft.com/office/drawing/2014/main" id="{794468BB-D4BF-0747-AF42-7DD86F2D23AB}"/>
              </a:ext>
            </a:extLst>
          </p:cNvPr>
          <p:cNvSpPr>
            <a:spLocks noGrp="1"/>
          </p:cNvSpPr>
          <p:nvPr>
            <p:ph idx="1"/>
          </p:nvPr>
        </p:nvSpPr>
        <p:spPr/>
        <p:txBody>
          <a:bodyPr/>
          <a:lstStyle/>
          <a:p>
            <a:r>
              <a:rPr lang="en-US" dirty="0"/>
              <a:t>In the tree-based PLRU replacement heuristic </a:t>
            </a:r>
            <a:r>
              <a:rPr lang="en-US" i="1" dirty="0"/>
              <a:t>nway-1 </a:t>
            </a:r>
            <a:r>
              <a:rPr lang="en-US" dirty="0"/>
              <a:t>bits are used to track the accesses to the cache blocks, where </a:t>
            </a:r>
            <a:r>
              <a:rPr lang="en-US" i="1" dirty="0" err="1"/>
              <a:t>nway</a:t>
            </a:r>
            <a:r>
              <a:rPr lang="en-US" i="1" dirty="0"/>
              <a:t> </a:t>
            </a:r>
            <a:r>
              <a:rPr lang="en-US" dirty="0"/>
              <a:t>represents the number of cache blocks (ways) in a set </a:t>
            </a:r>
          </a:p>
          <a:p>
            <a:endParaRPr lang="en-US" dirty="0"/>
          </a:p>
        </p:txBody>
      </p:sp>
    </p:spTree>
    <p:extLst>
      <p:ext uri="{BB962C8B-B14F-4D97-AF65-F5344CB8AC3E}">
        <p14:creationId xmlns:p14="http://schemas.microsoft.com/office/powerpoint/2010/main" val="293514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E105-DA2A-E74A-AFB0-22F9F1B8477C}"/>
              </a:ext>
            </a:extLst>
          </p:cNvPr>
          <p:cNvSpPr>
            <a:spLocks noGrp="1"/>
          </p:cNvSpPr>
          <p:nvPr>
            <p:ph type="title"/>
          </p:nvPr>
        </p:nvSpPr>
        <p:spPr/>
        <p:txBody>
          <a:bodyPr/>
          <a:lstStyle/>
          <a:p>
            <a:r>
              <a:rPr lang="en-US" dirty="0" err="1"/>
              <a:t>PLRUt</a:t>
            </a:r>
            <a:endParaRPr lang="en-US" dirty="0"/>
          </a:p>
        </p:txBody>
      </p:sp>
      <p:pic>
        <p:nvPicPr>
          <p:cNvPr id="9" name="Content Placeholder 8">
            <a:extLst>
              <a:ext uri="{FF2B5EF4-FFF2-40B4-BE49-F238E27FC236}">
                <a16:creationId xmlns:a16="http://schemas.microsoft.com/office/drawing/2014/main" id="{72458825-3B19-C24C-9449-ABFA9E85B9ED}"/>
              </a:ext>
            </a:extLst>
          </p:cNvPr>
          <p:cNvPicPr>
            <a:picLocks noGrp="1" noChangeAspect="1"/>
          </p:cNvPicPr>
          <p:nvPr>
            <p:ph idx="1"/>
          </p:nvPr>
        </p:nvPicPr>
        <p:blipFill>
          <a:blip r:embed="rId2"/>
          <a:stretch>
            <a:fillRect/>
          </a:stretch>
        </p:blipFill>
        <p:spPr>
          <a:xfrm>
            <a:off x="349320" y="1417834"/>
            <a:ext cx="11004479" cy="5075041"/>
          </a:xfrm>
        </p:spPr>
      </p:pic>
    </p:spTree>
    <p:extLst>
      <p:ext uri="{BB962C8B-B14F-4D97-AF65-F5344CB8AC3E}">
        <p14:creationId xmlns:p14="http://schemas.microsoft.com/office/powerpoint/2010/main" val="2027006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742-EC03-324E-933D-B4629789DE54}"/>
              </a:ext>
            </a:extLst>
          </p:cNvPr>
          <p:cNvSpPr>
            <a:spLocks noGrp="1"/>
          </p:cNvSpPr>
          <p:nvPr>
            <p:ph type="title"/>
          </p:nvPr>
        </p:nvSpPr>
        <p:spPr/>
        <p:txBody>
          <a:bodyPr/>
          <a:lstStyle/>
          <a:p>
            <a:r>
              <a:rPr lang="en-US" dirty="0" err="1"/>
              <a:t>PLRUm</a:t>
            </a:r>
            <a:endParaRPr lang="en-US" dirty="0"/>
          </a:p>
        </p:txBody>
      </p:sp>
      <p:sp>
        <p:nvSpPr>
          <p:cNvPr id="3" name="Content Placeholder 2">
            <a:extLst>
              <a:ext uri="{FF2B5EF4-FFF2-40B4-BE49-F238E27FC236}">
                <a16:creationId xmlns:a16="http://schemas.microsoft.com/office/drawing/2014/main" id="{F40270E1-7D56-7343-A469-C12202FA5AFC}"/>
              </a:ext>
            </a:extLst>
          </p:cNvPr>
          <p:cNvSpPr>
            <a:spLocks noGrp="1"/>
          </p:cNvSpPr>
          <p:nvPr>
            <p:ph idx="1"/>
          </p:nvPr>
        </p:nvSpPr>
        <p:spPr/>
        <p:txBody>
          <a:bodyPr>
            <a:normAutofit/>
          </a:bodyPr>
          <a:lstStyle/>
          <a:p>
            <a:r>
              <a:rPr lang="en-US" dirty="0"/>
              <a:t>In the MRU-based PLRU each cache block is assigned an MRU bit, stored in the tag table. The MRU bit for each cache block is set to a “1” each time a cache hit occurs on the cache block, indicating that the cache block has recently been used </a:t>
            </a:r>
          </a:p>
          <a:p>
            <a:r>
              <a:rPr lang="en-US" dirty="0"/>
              <a:t>When the cache controller is forced to replace a cache block, it examines the MRU bit for each cache block looking for a “0”. </a:t>
            </a:r>
          </a:p>
          <a:p>
            <a:r>
              <a:rPr lang="en-US" dirty="0"/>
              <a:t>When it finds a “0”, the cache controller replaces that cache block and then sets the MRU bit to a “1” </a:t>
            </a:r>
          </a:p>
          <a:p>
            <a:endParaRPr lang="en-US" dirty="0"/>
          </a:p>
        </p:txBody>
      </p:sp>
    </p:spTree>
    <p:extLst>
      <p:ext uri="{BB962C8B-B14F-4D97-AF65-F5344CB8AC3E}">
        <p14:creationId xmlns:p14="http://schemas.microsoft.com/office/powerpoint/2010/main" val="16696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0E1C-E6D5-5F44-B499-888FEF7D79E2}"/>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7B5BC9EB-E6FA-6E4E-8175-79CEC0D9EC03}"/>
              </a:ext>
            </a:extLst>
          </p:cNvPr>
          <p:cNvSpPr>
            <a:spLocks noGrp="1"/>
          </p:cNvSpPr>
          <p:nvPr>
            <p:ph idx="1"/>
          </p:nvPr>
        </p:nvSpPr>
        <p:spPr/>
        <p:txBody>
          <a:bodyPr/>
          <a:lstStyle/>
          <a:p>
            <a:r>
              <a:rPr lang="en-US" dirty="0">
                <a:ea typeface="+mn-lt"/>
                <a:cs typeface="+mn-lt"/>
              </a:rPr>
              <a:t>A special very high-speed memory. </a:t>
            </a:r>
          </a:p>
          <a:p>
            <a:r>
              <a:rPr lang="en-US" dirty="0">
                <a:ea typeface="+mn-lt"/>
                <a:cs typeface="+mn-lt"/>
              </a:rPr>
              <a:t>Costlier than main memory or disk memory.</a:t>
            </a:r>
          </a:p>
          <a:p>
            <a:r>
              <a:rPr lang="en-US" dirty="0">
                <a:ea typeface="+mn-lt"/>
                <a:cs typeface="+mn-lt"/>
              </a:rPr>
              <a:t>Economical than CPU registers. </a:t>
            </a:r>
          </a:p>
          <a:p>
            <a:r>
              <a:rPr lang="en-US" dirty="0">
                <a:ea typeface="+mn-lt"/>
                <a:cs typeface="+mn-lt"/>
              </a:rPr>
              <a:t>An extremely fast memory type.</a:t>
            </a:r>
          </a:p>
          <a:p>
            <a:r>
              <a:rPr lang="en-US" dirty="0">
                <a:ea typeface="+mn-lt"/>
                <a:cs typeface="+mn-lt"/>
              </a:rPr>
              <a:t>Acts as a buffer between RAM and the CPU. </a:t>
            </a:r>
          </a:p>
          <a:p>
            <a:r>
              <a:rPr lang="en-US" dirty="0">
                <a:ea typeface="+mn-lt"/>
                <a:cs typeface="+mn-lt"/>
              </a:rPr>
              <a:t>Holds frequently requested data and instructions.</a:t>
            </a:r>
            <a:endParaRPr lang="en-US" dirty="0"/>
          </a:p>
        </p:txBody>
      </p:sp>
    </p:spTree>
    <p:extLst>
      <p:ext uri="{BB962C8B-B14F-4D97-AF65-F5344CB8AC3E}">
        <p14:creationId xmlns:p14="http://schemas.microsoft.com/office/powerpoint/2010/main" val="791018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ECA4-32A7-6047-A5FD-23267A1F9EB7}"/>
              </a:ext>
            </a:extLst>
          </p:cNvPr>
          <p:cNvSpPr>
            <a:spLocks noGrp="1"/>
          </p:cNvSpPr>
          <p:nvPr>
            <p:ph type="title"/>
          </p:nvPr>
        </p:nvSpPr>
        <p:spPr/>
        <p:txBody>
          <a:bodyPr/>
          <a:lstStyle/>
          <a:p>
            <a:r>
              <a:rPr lang="en-US" dirty="0" err="1"/>
              <a:t>PLRUm</a:t>
            </a:r>
            <a:endParaRPr lang="en-US" dirty="0"/>
          </a:p>
        </p:txBody>
      </p:sp>
      <p:pic>
        <p:nvPicPr>
          <p:cNvPr id="5" name="Content Placeholder 4">
            <a:extLst>
              <a:ext uri="{FF2B5EF4-FFF2-40B4-BE49-F238E27FC236}">
                <a16:creationId xmlns:a16="http://schemas.microsoft.com/office/drawing/2014/main" id="{ABAB9595-94DF-B142-9528-E5C294DE23E4}"/>
              </a:ext>
            </a:extLst>
          </p:cNvPr>
          <p:cNvPicPr>
            <a:picLocks noGrp="1" noChangeAspect="1"/>
          </p:cNvPicPr>
          <p:nvPr>
            <p:ph idx="1"/>
          </p:nvPr>
        </p:nvPicPr>
        <p:blipFill>
          <a:blip r:embed="rId2"/>
          <a:stretch>
            <a:fillRect/>
          </a:stretch>
        </p:blipFill>
        <p:spPr>
          <a:xfrm>
            <a:off x="523982" y="2003461"/>
            <a:ext cx="10829818" cy="4489414"/>
          </a:xfrm>
        </p:spPr>
      </p:pic>
    </p:spTree>
    <p:extLst>
      <p:ext uri="{BB962C8B-B14F-4D97-AF65-F5344CB8AC3E}">
        <p14:creationId xmlns:p14="http://schemas.microsoft.com/office/powerpoint/2010/main" val="358496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5E79-CCBD-EA46-A40C-3F213ABD9EE6}"/>
              </a:ext>
            </a:extLst>
          </p:cNvPr>
          <p:cNvSpPr>
            <a:spLocks noGrp="1"/>
          </p:cNvSpPr>
          <p:nvPr>
            <p:ph type="title"/>
          </p:nvPr>
        </p:nvSpPr>
        <p:spPr/>
        <p:txBody>
          <a:bodyPr/>
          <a:lstStyle/>
          <a:p>
            <a:r>
              <a:rPr lang="en-US" dirty="0" err="1"/>
              <a:t>PLRUm</a:t>
            </a:r>
            <a:endParaRPr lang="en-US" dirty="0"/>
          </a:p>
        </p:txBody>
      </p:sp>
      <p:sp>
        <p:nvSpPr>
          <p:cNvPr id="3" name="Content Placeholder 2">
            <a:extLst>
              <a:ext uri="{FF2B5EF4-FFF2-40B4-BE49-F238E27FC236}">
                <a16:creationId xmlns:a16="http://schemas.microsoft.com/office/drawing/2014/main" id="{D23E52E3-0DC6-FB4F-AE21-C68C7B4208DA}"/>
              </a:ext>
            </a:extLst>
          </p:cNvPr>
          <p:cNvSpPr>
            <a:spLocks noGrp="1"/>
          </p:cNvSpPr>
          <p:nvPr>
            <p:ph idx="1"/>
          </p:nvPr>
        </p:nvSpPr>
        <p:spPr/>
        <p:txBody>
          <a:bodyPr/>
          <a:lstStyle/>
          <a:p>
            <a:r>
              <a:rPr lang="en-US" dirty="0"/>
              <a:t>A problem could occur if the MRU bits for all cache memory blocks are set to a “1”. If this happens, all the blocks are unavailable for replacement causing a deadlock. </a:t>
            </a:r>
          </a:p>
          <a:p>
            <a:r>
              <a:rPr lang="en-US" dirty="0"/>
              <a:t>To prevent this type of deadlock, all the MRU bits in the set are cleared except the MRU bit being accessed when a potential overflow situation is detected. </a:t>
            </a:r>
          </a:p>
          <a:p>
            <a:endParaRPr lang="en-US" dirty="0"/>
          </a:p>
        </p:txBody>
      </p:sp>
    </p:spTree>
    <p:extLst>
      <p:ext uri="{BB962C8B-B14F-4D97-AF65-F5344CB8AC3E}">
        <p14:creationId xmlns:p14="http://schemas.microsoft.com/office/powerpoint/2010/main" val="4049099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1E70-2F02-0447-BCAE-63F0E6A8EEFF}"/>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39468CA-E970-2745-B271-F351D7042C62}"/>
              </a:ext>
            </a:extLst>
          </p:cNvPr>
          <p:cNvPicPr>
            <a:picLocks noGrp="1" noChangeAspect="1"/>
          </p:cNvPicPr>
          <p:nvPr>
            <p:ph idx="1"/>
          </p:nvPr>
        </p:nvPicPr>
        <p:blipFill>
          <a:blip r:embed="rId2"/>
          <a:stretch>
            <a:fillRect/>
          </a:stretch>
        </p:blipFill>
        <p:spPr>
          <a:xfrm>
            <a:off x="838199" y="365125"/>
            <a:ext cx="10874339" cy="6127750"/>
          </a:xfrm>
        </p:spPr>
      </p:pic>
    </p:spTree>
    <p:extLst>
      <p:ext uri="{BB962C8B-B14F-4D97-AF65-F5344CB8AC3E}">
        <p14:creationId xmlns:p14="http://schemas.microsoft.com/office/powerpoint/2010/main" val="3724329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0A1E-185D-7341-A0E0-6D346F4CD5E2}"/>
              </a:ext>
            </a:extLst>
          </p:cNvPr>
          <p:cNvSpPr>
            <a:spLocks noGrp="1"/>
          </p:cNvSpPr>
          <p:nvPr>
            <p:ph type="title"/>
          </p:nvPr>
        </p:nvSpPr>
        <p:spPr>
          <a:xfrm>
            <a:off x="838200" y="365125"/>
            <a:ext cx="10515600" cy="939693"/>
          </a:xfrm>
        </p:spPr>
        <p:txBody>
          <a:bodyPr>
            <a:normAutofit/>
          </a:bodyPr>
          <a:lstStyle/>
          <a:p>
            <a:r>
              <a:rPr lang="en-US" dirty="0"/>
              <a:t>Performance Comparison (cont)</a:t>
            </a:r>
            <a:endParaRPr lang="en-US" dirty="0">
              <a:effectLst/>
            </a:endParaRPr>
          </a:p>
        </p:txBody>
      </p:sp>
      <p:pic>
        <p:nvPicPr>
          <p:cNvPr id="5" name="Content Placeholder 4">
            <a:extLst>
              <a:ext uri="{FF2B5EF4-FFF2-40B4-BE49-F238E27FC236}">
                <a16:creationId xmlns:a16="http://schemas.microsoft.com/office/drawing/2014/main" id="{F474304C-53AF-DE48-A16A-00375F4F4E04}"/>
              </a:ext>
            </a:extLst>
          </p:cNvPr>
          <p:cNvPicPr>
            <a:picLocks noGrp="1" noChangeAspect="1"/>
          </p:cNvPicPr>
          <p:nvPr>
            <p:ph idx="1"/>
          </p:nvPr>
        </p:nvPicPr>
        <p:blipFill>
          <a:blip r:embed="rId2"/>
          <a:stretch>
            <a:fillRect/>
          </a:stretch>
        </p:blipFill>
        <p:spPr>
          <a:xfrm>
            <a:off x="2400938" y="1142998"/>
            <a:ext cx="7044986" cy="5245242"/>
          </a:xfrm>
        </p:spPr>
      </p:pic>
    </p:spTree>
    <p:extLst>
      <p:ext uri="{BB962C8B-B14F-4D97-AF65-F5344CB8AC3E}">
        <p14:creationId xmlns:p14="http://schemas.microsoft.com/office/powerpoint/2010/main" val="3650993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93368"/>
            <a:ext cx="10972800" cy="1143000"/>
          </a:xfrm>
        </p:spPr>
        <p:txBody>
          <a:bodyPr/>
          <a:lstStyle/>
          <a:p>
            <a:r>
              <a:rPr lang="en-US" dirty="0"/>
              <a:t>Cache performance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6545-6501-429D-8AAE-61784CB29E1E}"/>
              </a:ext>
            </a:extLst>
          </p:cNvPr>
          <p:cNvSpPr>
            <a:spLocks noGrp="1"/>
          </p:cNvSpPr>
          <p:nvPr>
            <p:ph type="title"/>
          </p:nvPr>
        </p:nvSpPr>
        <p:spPr>
          <a:xfrm>
            <a:off x="880533" y="418041"/>
            <a:ext cx="10515600" cy="699635"/>
          </a:xfrm>
        </p:spPr>
        <p:txBody>
          <a:bodyPr>
            <a:normAutofit/>
          </a:bodyPr>
          <a:lstStyle/>
          <a:p>
            <a:r>
              <a:rPr lang="en-US" sz="3000" b="1" dirty="0">
                <a:ea typeface="+mj-lt"/>
                <a:cs typeface="+mj-lt"/>
              </a:rPr>
              <a:t>What is cache performance?</a:t>
            </a:r>
            <a:endParaRPr lang="vi-VN" dirty="0"/>
          </a:p>
        </p:txBody>
      </p:sp>
      <p:sp>
        <p:nvSpPr>
          <p:cNvPr id="5" name="Chỗ dành sẵn cho Nội dung 4">
            <a:extLst>
              <a:ext uri="{FF2B5EF4-FFF2-40B4-BE49-F238E27FC236}">
                <a16:creationId xmlns:a16="http://schemas.microsoft.com/office/drawing/2014/main" id="{7BA7C52E-87F1-4828-BB10-22FD11BB4EF2}"/>
              </a:ext>
            </a:extLst>
          </p:cNvPr>
          <p:cNvSpPr>
            <a:spLocks noGrp="1"/>
          </p:cNvSpPr>
          <p:nvPr>
            <p:ph idx="1"/>
          </p:nvPr>
        </p:nvSpPr>
        <p:spPr>
          <a:xfrm>
            <a:off x="777016" y="1117676"/>
            <a:ext cx="10619117" cy="5309003"/>
          </a:xfrm>
        </p:spPr>
        <p:txBody>
          <a:bodyPr vert="horz" lIns="91440" tIns="45720" rIns="91440" bIns="45720" rtlCol="0" anchor="t">
            <a:normAutofit/>
          </a:bodyPr>
          <a:lstStyle/>
          <a:p>
            <a:pPr marL="0" indent="0">
              <a:buNone/>
            </a:pPr>
            <a:r>
              <a:rPr lang="en-US" sz="2400" dirty="0">
                <a:ea typeface="+mn-lt"/>
                <a:cs typeface="+mn-lt"/>
              </a:rPr>
              <a:t>When the processor needs to read or write a location in main memory, it first checks for a corresponding entry in the cache.</a:t>
            </a:r>
            <a:endParaRPr lang="vi-VN" sz="2400" dirty="0">
              <a:latin typeface="Calibri"/>
              <a:ea typeface="+mn-lt"/>
              <a:cs typeface="Arial" panose="020B0604020202020204" pitchFamily="34" charset="0"/>
            </a:endParaRPr>
          </a:p>
          <a:p>
            <a:pPr marL="971550" lvl="1" indent="-514350"/>
            <a:r>
              <a:rPr lang="en-US" dirty="0">
                <a:ea typeface="+mn-lt"/>
                <a:cs typeface="+mn-lt"/>
              </a:rPr>
              <a:t>in the cache</a:t>
            </a:r>
          </a:p>
          <a:p>
            <a:pPr marL="1371600" lvl="2" indent="-514350"/>
            <a:r>
              <a:rPr lang="en-US" b="1" dirty="0">
                <a:ea typeface="+mn-lt"/>
                <a:cs typeface="+mn-lt"/>
              </a:rPr>
              <a:t>cache hit</a:t>
            </a:r>
            <a:r>
              <a:rPr lang="en-US" dirty="0">
                <a:ea typeface="+mn-lt"/>
                <a:cs typeface="+mn-lt"/>
              </a:rPr>
              <a:t> has occurred and data is read from cache</a:t>
            </a:r>
          </a:p>
          <a:p>
            <a:pPr marL="971550" lvl="1" indent="-514350"/>
            <a:r>
              <a:rPr lang="en-US" dirty="0">
                <a:ea typeface="+mn-lt"/>
                <a:cs typeface="+mn-lt"/>
              </a:rPr>
              <a:t>NOT in the cache</a:t>
            </a:r>
          </a:p>
          <a:p>
            <a:pPr marL="1371600" lvl="2" indent="-514350"/>
            <a:r>
              <a:rPr lang="en-US" dirty="0">
                <a:ea typeface="+mn-lt"/>
                <a:cs typeface="+mn-lt"/>
              </a:rPr>
              <a:t>a cache miss has occurred. </a:t>
            </a:r>
          </a:p>
          <a:p>
            <a:pPr marL="1371600" lvl="2" indent="-514350"/>
            <a:r>
              <a:rPr lang="en-US" dirty="0">
                <a:ea typeface="+mn-lt"/>
                <a:cs typeface="+mn-lt"/>
              </a:rPr>
              <a:t>allocates a new entry and copies in data from main memory</a:t>
            </a:r>
          </a:p>
          <a:p>
            <a:pPr marL="1371600" lvl="2" indent="-514350"/>
            <a:r>
              <a:rPr lang="en-US" dirty="0">
                <a:ea typeface="+mn-lt"/>
                <a:cs typeface="+mn-lt"/>
              </a:rPr>
              <a:t>fulfilled from the contents of the cache.</a:t>
            </a:r>
          </a:p>
          <a:p>
            <a:pPr>
              <a:buNone/>
            </a:pPr>
            <a:r>
              <a:rPr lang="en-US" sz="2400" dirty="0">
                <a:ea typeface="+mn-lt"/>
                <a:cs typeface="+mn-lt"/>
              </a:rPr>
              <a:t>The </a:t>
            </a:r>
            <a:r>
              <a:rPr lang="en-US" sz="2400" b="1" dirty="0">
                <a:ea typeface="+mn-lt"/>
                <a:cs typeface="+mn-lt"/>
              </a:rPr>
              <a:t>performance</a:t>
            </a:r>
            <a:r>
              <a:rPr lang="en-US" sz="2400" dirty="0">
                <a:ea typeface="+mn-lt"/>
                <a:cs typeface="+mn-lt"/>
              </a:rPr>
              <a:t> of cache memory is </a:t>
            </a:r>
            <a:r>
              <a:rPr lang="en-US" sz="2400" b="1" dirty="0">
                <a:ea typeface="+mn-lt"/>
                <a:cs typeface="+mn-lt"/>
              </a:rPr>
              <a:t>frequently</a:t>
            </a:r>
            <a:r>
              <a:rPr lang="en-US" sz="2400" dirty="0">
                <a:ea typeface="+mn-lt"/>
                <a:cs typeface="+mn-lt"/>
              </a:rPr>
              <a:t> measured in terms of </a:t>
            </a:r>
          </a:p>
          <a:p>
            <a:pPr>
              <a:buNone/>
            </a:pPr>
            <a:r>
              <a:rPr lang="en-US" sz="2400" dirty="0">
                <a:ea typeface="+mn-lt"/>
                <a:cs typeface="+mn-lt"/>
              </a:rPr>
              <a:t>a quantity called </a:t>
            </a:r>
            <a:r>
              <a:rPr lang="en-US" sz="2400" b="1" dirty="0">
                <a:ea typeface="+mn-lt"/>
                <a:cs typeface="+mn-lt"/>
              </a:rPr>
              <a:t>Hit ratio</a:t>
            </a:r>
            <a:r>
              <a:rPr lang="en-US" sz="2400" dirty="0">
                <a:ea typeface="+mn-lt"/>
                <a:cs typeface="+mn-lt"/>
              </a:rPr>
              <a:t>.</a:t>
            </a:r>
            <a:endParaRPr lang="en-US" sz="2400" dirty="0">
              <a:cs typeface="Calibri"/>
            </a:endParaRPr>
          </a:p>
          <a:p>
            <a:pPr marL="914400" lvl="1" indent="-457200">
              <a:buFont typeface="Wingdings" panose="020B0604020202020204" pitchFamily="34" charset="0"/>
              <a:buChar char="§"/>
            </a:pPr>
            <a:r>
              <a:rPr lang="en-US" b="1" dirty="0">
                <a:ea typeface="+mn-lt"/>
                <a:cs typeface="+mn-lt"/>
              </a:rPr>
              <a:t>Hit ratio</a:t>
            </a:r>
            <a:r>
              <a:rPr lang="en-US" dirty="0">
                <a:ea typeface="+mn-lt"/>
                <a:cs typeface="+mn-lt"/>
              </a:rPr>
              <a:t> = hit / (hit + miss) =  no. of hits/total accesses</a:t>
            </a:r>
            <a:endParaRPr lang="en-US" sz="2400" dirty="0">
              <a:ea typeface="+mn-lt"/>
              <a:cs typeface="+mn-lt"/>
            </a:endParaRPr>
          </a:p>
        </p:txBody>
      </p:sp>
    </p:spTree>
    <p:extLst>
      <p:ext uri="{BB962C8B-B14F-4D97-AF65-F5344CB8AC3E}">
        <p14:creationId xmlns:p14="http://schemas.microsoft.com/office/powerpoint/2010/main" val="2698089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6545-6501-429D-8AAE-61784CB29E1E}"/>
              </a:ext>
            </a:extLst>
          </p:cNvPr>
          <p:cNvSpPr>
            <a:spLocks noGrp="1"/>
          </p:cNvSpPr>
          <p:nvPr>
            <p:ph type="title"/>
          </p:nvPr>
        </p:nvSpPr>
        <p:spPr>
          <a:xfrm>
            <a:off x="838200" y="365125"/>
            <a:ext cx="10515600" cy="699635"/>
          </a:xfrm>
        </p:spPr>
        <p:txBody>
          <a:bodyPr>
            <a:normAutofit/>
          </a:bodyPr>
          <a:lstStyle/>
          <a:p>
            <a:r>
              <a:rPr lang="en-US" sz="3000" b="1" dirty="0">
                <a:ea typeface="+mj-lt"/>
                <a:cs typeface="+mj-lt"/>
              </a:rPr>
              <a:t>Improving cache performance</a:t>
            </a:r>
          </a:p>
        </p:txBody>
      </p:sp>
      <p:sp>
        <p:nvSpPr>
          <p:cNvPr id="3" name="Content Placeholder 2">
            <a:extLst>
              <a:ext uri="{FF2B5EF4-FFF2-40B4-BE49-F238E27FC236}">
                <a16:creationId xmlns:a16="http://schemas.microsoft.com/office/drawing/2014/main" id="{F355C6E3-5BB3-4598-AEE2-EC69E240B5AE}"/>
              </a:ext>
            </a:extLst>
          </p:cNvPr>
          <p:cNvSpPr>
            <a:spLocks noGrp="1"/>
          </p:cNvSpPr>
          <p:nvPr>
            <p:ph idx="1"/>
          </p:nvPr>
        </p:nvSpPr>
        <p:spPr>
          <a:xfrm>
            <a:off x="838200" y="1226911"/>
            <a:ext cx="10515600" cy="4950052"/>
          </a:xfrm>
        </p:spPr>
        <p:txBody>
          <a:bodyPr vert="horz" lIns="91440" tIns="45720" rIns="91440" bIns="45720" rtlCol="0" anchor="t">
            <a:normAutofit/>
          </a:bodyPr>
          <a:lstStyle/>
          <a:p>
            <a:pPr marL="0" indent="0">
              <a:buNone/>
            </a:pPr>
            <a:r>
              <a:rPr lang="en-US" dirty="0">
                <a:ea typeface="+mn-lt"/>
                <a:cs typeface="+mn-lt"/>
              </a:rPr>
              <a:t>• Reducing Miss Rate</a:t>
            </a:r>
          </a:p>
          <a:p>
            <a:pPr marL="971550" lvl="1" indent="-514350">
              <a:buAutoNum type="arabicPeriod"/>
            </a:pPr>
            <a:r>
              <a:rPr lang="en-US" dirty="0">
                <a:ea typeface="+mn-lt"/>
                <a:cs typeface="+mn-lt"/>
              </a:rPr>
              <a:t>Larger Block size  </a:t>
            </a:r>
          </a:p>
          <a:p>
            <a:pPr marL="971550" lvl="1" indent="-514350">
              <a:buAutoNum type="arabicPeriod"/>
            </a:pPr>
            <a:r>
              <a:rPr lang="en-US" dirty="0">
                <a:ea typeface="+mn-lt"/>
                <a:cs typeface="+mn-lt"/>
              </a:rPr>
              <a:t>Higher Associativity </a:t>
            </a:r>
          </a:p>
          <a:p>
            <a:pPr marL="0" indent="0">
              <a:buNone/>
            </a:pPr>
            <a:r>
              <a:rPr lang="en-US" dirty="0">
                <a:ea typeface="+mn-lt"/>
                <a:cs typeface="+mn-lt"/>
              </a:rPr>
              <a:t>• Reducing Miss Penalty </a:t>
            </a:r>
            <a:endParaRPr lang="en-US" dirty="0"/>
          </a:p>
          <a:p>
            <a:pPr marL="971550" lvl="1" indent="-514350">
              <a:buAutoNum type="arabicPeriod"/>
            </a:pPr>
            <a:r>
              <a:rPr lang="en-US" dirty="0">
                <a:ea typeface="+mn-lt"/>
                <a:cs typeface="+mn-lt"/>
              </a:rPr>
              <a:t>Multilevel Caches</a:t>
            </a:r>
            <a:endParaRPr lang="en-US" dirty="0">
              <a:cs typeface="Calibri" panose="020F0502020204030204"/>
            </a:endParaRPr>
          </a:p>
          <a:p>
            <a:pPr marL="0" indent="0">
              <a:buNone/>
            </a:pPr>
            <a:r>
              <a:rPr lang="en-US" dirty="0">
                <a:ea typeface="+mn-lt"/>
                <a:cs typeface="+mn-lt"/>
              </a:rPr>
              <a:t>• Reducing hit time </a:t>
            </a:r>
          </a:p>
          <a:p>
            <a:pPr marL="971550" lvl="1" indent="-514350">
              <a:buAutoNum type="arabicPeriod"/>
            </a:pPr>
            <a:r>
              <a:rPr lang="en-US" dirty="0">
                <a:ea typeface="+mn-lt"/>
                <a:cs typeface="+mn-lt"/>
              </a:rPr>
              <a:t>Giving Reads Priority over Writes </a:t>
            </a:r>
            <a:endParaRPr lang="en-US" dirty="0">
              <a:cs typeface="Calibri" panose="020F0502020204030204"/>
            </a:endParaRPr>
          </a:p>
        </p:txBody>
      </p:sp>
    </p:spTree>
    <p:extLst>
      <p:ext uri="{BB962C8B-B14F-4D97-AF65-F5344CB8AC3E}">
        <p14:creationId xmlns:p14="http://schemas.microsoft.com/office/powerpoint/2010/main" val="257170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6545-6501-429D-8AAE-61784CB29E1E}"/>
              </a:ext>
            </a:extLst>
          </p:cNvPr>
          <p:cNvSpPr>
            <a:spLocks noGrp="1"/>
          </p:cNvSpPr>
          <p:nvPr>
            <p:ph type="title"/>
          </p:nvPr>
        </p:nvSpPr>
        <p:spPr>
          <a:xfrm>
            <a:off x="838200" y="365125"/>
            <a:ext cx="10515600" cy="699635"/>
          </a:xfrm>
        </p:spPr>
        <p:txBody>
          <a:bodyPr>
            <a:normAutofit/>
          </a:bodyPr>
          <a:lstStyle/>
          <a:p>
            <a:r>
              <a:rPr lang="en-US" sz="3000" b="1" dirty="0">
                <a:ea typeface="+mj-lt"/>
                <a:cs typeface="+mj-lt"/>
              </a:rPr>
              <a:t>Addressing Miss Rates:  Larger cache block size</a:t>
            </a:r>
            <a:endParaRPr lang="en-US" b="1">
              <a:ea typeface="+mj-lt"/>
              <a:cs typeface="+mj-lt"/>
            </a:endParaRPr>
          </a:p>
        </p:txBody>
      </p:sp>
      <p:sp>
        <p:nvSpPr>
          <p:cNvPr id="3" name="Content Placeholder 2">
            <a:extLst>
              <a:ext uri="{FF2B5EF4-FFF2-40B4-BE49-F238E27FC236}">
                <a16:creationId xmlns:a16="http://schemas.microsoft.com/office/drawing/2014/main" id="{F355C6E3-5BB3-4598-AEE2-EC69E240B5AE}"/>
              </a:ext>
            </a:extLst>
          </p:cNvPr>
          <p:cNvSpPr>
            <a:spLocks noGrp="1"/>
          </p:cNvSpPr>
          <p:nvPr>
            <p:ph idx="1"/>
          </p:nvPr>
        </p:nvSpPr>
        <p:spPr>
          <a:xfrm>
            <a:off x="838200" y="1226911"/>
            <a:ext cx="10515600" cy="4950052"/>
          </a:xfrm>
        </p:spPr>
        <p:txBody>
          <a:bodyPr vert="horz" lIns="91440" tIns="45720" rIns="91440" bIns="45720" rtlCol="0" anchor="t">
            <a:normAutofit/>
          </a:bodyPr>
          <a:lstStyle/>
          <a:p>
            <a:pPr marL="457200" indent="-457200"/>
            <a:r>
              <a:rPr lang="en-US" dirty="0">
                <a:ea typeface="+mn-lt"/>
                <a:cs typeface="+mn-lt"/>
              </a:rPr>
              <a:t>Easiest way</a:t>
            </a:r>
            <a:endParaRPr lang="en-US" dirty="0"/>
          </a:p>
          <a:p>
            <a:pPr marL="457200" indent="-457200"/>
            <a:r>
              <a:rPr lang="en-US" dirty="0">
                <a:ea typeface="+mn-lt"/>
                <a:cs typeface="+mn-lt"/>
              </a:rPr>
              <a:t>Temporal locality says that if something is accessed once, it'll probably be accessed again soon</a:t>
            </a:r>
          </a:p>
          <a:p>
            <a:pPr marL="457200" indent="-457200"/>
            <a:r>
              <a:rPr lang="en-US" dirty="0">
                <a:ea typeface="+mn-lt"/>
                <a:cs typeface="+mn-lt"/>
              </a:rPr>
              <a:t>Spatial locality says that if something is accessed, something nearby it will probably be accessed</a:t>
            </a:r>
          </a:p>
          <a:p>
            <a:pPr marL="0" indent="0">
              <a:buNone/>
            </a:pPr>
            <a:r>
              <a:rPr lang="en-US" dirty="0">
                <a:ea typeface="+mn-lt"/>
                <a:cs typeface="+mn-lt"/>
              </a:rPr>
              <a:t> =&gt; Larger block sizes help with spatial locality</a:t>
            </a:r>
            <a:endParaRPr lang="en-US" dirty="0">
              <a:cs typeface="Calibri"/>
            </a:endParaRPr>
          </a:p>
          <a:p>
            <a:pPr marL="457200" indent="-457200"/>
            <a:r>
              <a:rPr lang="en-US" dirty="0">
                <a:ea typeface="+mn-lt"/>
                <a:cs typeface="+mn-lt"/>
              </a:rPr>
              <a:t>Be careful though! – Larger block sizes can increase miss penalty!</a:t>
            </a:r>
            <a:endParaRPr lang="en-US" dirty="0">
              <a:cs typeface="Calibri" panose="020F0502020204030204"/>
            </a:endParaRPr>
          </a:p>
        </p:txBody>
      </p:sp>
    </p:spTree>
    <p:extLst>
      <p:ext uri="{BB962C8B-B14F-4D97-AF65-F5344CB8AC3E}">
        <p14:creationId xmlns:p14="http://schemas.microsoft.com/office/powerpoint/2010/main" val="4088356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6545-6501-429D-8AAE-61784CB29E1E}"/>
              </a:ext>
            </a:extLst>
          </p:cNvPr>
          <p:cNvSpPr>
            <a:spLocks noGrp="1"/>
          </p:cNvSpPr>
          <p:nvPr>
            <p:ph type="title"/>
          </p:nvPr>
        </p:nvSpPr>
        <p:spPr>
          <a:xfrm>
            <a:off x="838200" y="365125"/>
            <a:ext cx="10515600" cy="699635"/>
          </a:xfrm>
        </p:spPr>
        <p:txBody>
          <a:bodyPr>
            <a:normAutofit/>
          </a:bodyPr>
          <a:lstStyle/>
          <a:p>
            <a:r>
              <a:rPr lang="en-US" sz="3000" b="1" dirty="0">
                <a:ea typeface="+mj-lt"/>
                <a:cs typeface="+mj-lt"/>
              </a:rPr>
              <a:t>Addressing Miss Rates:  Larger cache block size</a:t>
            </a:r>
            <a:endParaRPr lang="en-US" b="1">
              <a:ea typeface="+mj-lt"/>
              <a:cs typeface="+mj-lt"/>
            </a:endParaRPr>
          </a:p>
        </p:txBody>
      </p:sp>
      <p:sp>
        <p:nvSpPr>
          <p:cNvPr id="3" name="Content Placeholder 2">
            <a:extLst>
              <a:ext uri="{FF2B5EF4-FFF2-40B4-BE49-F238E27FC236}">
                <a16:creationId xmlns:a16="http://schemas.microsoft.com/office/drawing/2014/main" id="{F355C6E3-5BB3-4598-AEE2-EC69E240B5AE}"/>
              </a:ext>
            </a:extLst>
          </p:cNvPr>
          <p:cNvSpPr>
            <a:spLocks noGrp="1"/>
          </p:cNvSpPr>
          <p:nvPr>
            <p:ph idx="1"/>
          </p:nvPr>
        </p:nvSpPr>
        <p:spPr>
          <a:xfrm>
            <a:off x="838200" y="1226911"/>
            <a:ext cx="10515600" cy="4950052"/>
          </a:xfrm>
        </p:spPr>
        <p:txBody>
          <a:bodyPr vert="horz" lIns="91440" tIns="45720" rIns="91440" bIns="45720" rtlCol="0" anchor="t">
            <a:normAutofit lnSpcReduction="10000"/>
          </a:bodyPr>
          <a:lstStyle/>
          <a:p>
            <a:pPr marL="457200" indent="-457200"/>
            <a:r>
              <a:rPr lang="en-US" dirty="0">
                <a:ea typeface="+mn-lt"/>
                <a:cs typeface="+mn-lt"/>
              </a:rPr>
              <a:t>We want to minimize cache miss rate &amp; cache miss penalty at same time! </a:t>
            </a:r>
          </a:p>
          <a:p>
            <a:pPr marL="457200" indent="-457200"/>
            <a:r>
              <a:rPr lang="en-US" dirty="0">
                <a:ea typeface="+mn-lt"/>
                <a:cs typeface="+mn-lt"/>
              </a:rPr>
              <a:t>Selection of block size depends on latency and bandwidth of lower-level memory: </a:t>
            </a:r>
          </a:p>
          <a:p>
            <a:pPr marL="857250" lvl="1" indent="-457200"/>
            <a:r>
              <a:rPr lang="en-US" dirty="0">
                <a:ea typeface="+mn-lt"/>
                <a:cs typeface="+mn-lt"/>
              </a:rPr>
              <a:t>High latency, high bandwidth encourage large block size </a:t>
            </a:r>
          </a:p>
          <a:p>
            <a:pPr marL="1257300" lvl="2" indent="-457200"/>
            <a:r>
              <a:rPr lang="en-US" sz="2000" dirty="0">
                <a:ea typeface="+mn-lt"/>
                <a:cs typeface="+mn-lt"/>
              </a:rPr>
              <a:t>Cache gets many more bytes per miss for a small increase in miss penalty</a:t>
            </a:r>
          </a:p>
          <a:p>
            <a:pPr marL="1257300" lvl="2" indent="-457200"/>
            <a:r>
              <a:rPr lang="en-US" sz="2400" dirty="0">
                <a:ea typeface="+mn-lt"/>
                <a:cs typeface="+mn-lt"/>
              </a:rPr>
              <a:t>(or … if it takes a long time to process miss, bring in as much information as you can when you do miss)</a:t>
            </a:r>
          </a:p>
          <a:p>
            <a:pPr marL="857250" lvl="1" indent="-457200"/>
            <a:r>
              <a:rPr lang="en-US" dirty="0">
                <a:ea typeface="+mn-lt"/>
                <a:cs typeface="+mn-lt"/>
              </a:rPr>
              <a:t>Low latency, low bandwidth encourage small block size</a:t>
            </a:r>
          </a:p>
          <a:p>
            <a:pPr marL="1257300" lvl="2" indent="-457200"/>
            <a:r>
              <a:rPr lang="en-US" dirty="0">
                <a:ea typeface="+mn-lt"/>
                <a:cs typeface="+mn-lt"/>
              </a:rPr>
              <a:t>If it doesn't take long to process miss, but bandwidth small, use small block sizes</a:t>
            </a:r>
          </a:p>
          <a:p>
            <a:pPr lvl="2">
              <a:buFont typeface="Courier New" panose="020B0604020202020204" pitchFamily="34" charset="0"/>
              <a:buChar char="o"/>
            </a:pPr>
            <a:endParaRPr lang="en-US" dirty="0">
              <a:ea typeface="+mn-lt"/>
              <a:cs typeface="+mn-lt"/>
            </a:endParaRPr>
          </a:p>
        </p:txBody>
      </p:sp>
    </p:spTree>
    <p:extLst>
      <p:ext uri="{BB962C8B-B14F-4D97-AF65-F5344CB8AC3E}">
        <p14:creationId xmlns:p14="http://schemas.microsoft.com/office/powerpoint/2010/main" val="2764760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6545-6501-429D-8AAE-61784CB29E1E}"/>
              </a:ext>
            </a:extLst>
          </p:cNvPr>
          <p:cNvSpPr>
            <a:spLocks noGrp="1"/>
          </p:cNvSpPr>
          <p:nvPr>
            <p:ph type="title"/>
          </p:nvPr>
        </p:nvSpPr>
        <p:spPr>
          <a:xfrm>
            <a:off x="838200" y="365125"/>
            <a:ext cx="10515600" cy="1325563"/>
          </a:xfrm>
        </p:spPr>
        <p:txBody>
          <a:bodyPr>
            <a:normAutofit/>
          </a:bodyPr>
          <a:lstStyle/>
          <a:p>
            <a:r>
              <a:rPr lang="en-US" sz="3000" b="1" dirty="0">
                <a:ea typeface="+mj-lt"/>
                <a:cs typeface="+mj-lt"/>
              </a:rPr>
              <a:t>Addressing Miss Rates:  Higher associativity</a:t>
            </a:r>
          </a:p>
        </p:txBody>
      </p:sp>
      <p:sp>
        <p:nvSpPr>
          <p:cNvPr id="3" name="Content Placeholder 2">
            <a:extLst>
              <a:ext uri="{FF2B5EF4-FFF2-40B4-BE49-F238E27FC236}">
                <a16:creationId xmlns:a16="http://schemas.microsoft.com/office/drawing/2014/main" id="{F355C6E3-5BB3-4598-AEE2-EC69E240B5AE}"/>
              </a:ext>
            </a:extLst>
          </p:cNvPr>
          <p:cNvSpPr>
            <a:spLocks noGrp="1"/>
          </p:cNvSpPr>
          <p:nvPr>
            <p:ph idx="1"/>
          </p:nvPr>
        </p:nvSpPr>
        <p:spPr>
          <a:xfrm>
            <a:off x="838200" y="1825625"/>
            <a:ext cx="3797807" cy="4351338"/>
          </a:xfrm>
        </p:spPr>
        <p:txBody>
          <a:bodyPr vert="horz" lIns="91440" tIns="45720" rIns="91440" bIns="45720" rtlCol="0" anchor="t">
            <a:normAutofit/>
          </a:bodyPr>
          <a:lstStyle/>
          <a:p>
            <a:pPr marL="0" indent="0">
              <a:buNone/>
            </a:pPr>
            <a:r>
              <a:rPr lang="en-US" sz="2400" dirty="0">
                <a:ea typeface="+mn-lt"/>
                <a:cs typeface="+mn-lt"/>
              </a:rPr>
              <a:t>Higher associativity =&gt; more complex hardware</a:t>
            </a:r>
          </a:p>
          <a:p>
            <a:pPr marL="0" indent="0">
              <a:buNone/>
            </a:pPr>
            <a:r>
              <a:rPr lang="en-US" sz="2400" dirty="0">
                <a:ea typeface="+mn-lt"/>
                <a:cs typeface="+mn-lt"/>
              </a:rPr>
              <a:t>But a highly-associative cache will have a lower miss rate </a:t>
            </a:r>
          </a:p>
          <a:p>
            <a:pPr marL="342900" indent="-342900"/>
            <a:r>
              <a:rPr lang="en-US" sz="2400" dirty="0">
                <a:ea typeface="+mn-lt"/>
                <a:cs typeface="+mn-lt"/>
              </a:rPr>
              <a:t>Each set has more blocks, so there’s less chance of a conflict between two addresses </a:t>
            </a:r>
          </a:p>
          <a:p>
            <a:pPr marL="342900" indent="-342900"/>
            <a:r>
              <a:rPr lang="en-US" sz="2400" dirty="0">
                <a:ea typeface="+mn-lt"/>
                <a:cs typeface="+mn-lt"/>
              </a:rPr>
              <a:t>Overall, this will reduce memory stall cycles</a:t>
            </a:r>
          </a:p>
          <a:p>
            <a:pPr marL="0" indent="0">
              <a:buNone/>
            </a:pPr>
            <a:endParaRPr lang="en-US" sz="2400"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810D6C8A-A160-4F27-A12C-5C0CA9392C05}"/>
              </a:ext>
            </a:extLst>
          </p:cNvPr>
          <p:cNvPicPr>
            <a:picLocks noChangeAspect="1"/>
          </p:cNvPicPr>
          <p:nvPr/>
        </p:nvPicPr>
        <p:blipFill rotWithShape="1">
          <a:blip r:embed="rId2"/>
          <a:srcRect r="12105"/>
          <a:stretch/>
        </p:blipFill>
        <p:spPr>
          <a:xfrm>
            <a:off x="5120640" y="1904281"/>
            <a:ext cx="6233160" cy="4272681"/>
          </a:xfrm>
          <a:prstGeom prst="rect">
            <a:avLst/>
          </a:prstGeom>
        </p:spPr>
      </p:pic>
    </p:spTree>
    <p:extLst>
      <p:ext uri="{BB962C8B-B14F-4D97-AF65-F5344CB8AC3E}">
        <p14:creationId xmlns:p14="http://schemas.microsoft.com/office/powerpoint/2010/main" val="179407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0E1C-E6D5-5F44-B499-888FEF7D79E2}"/>
              </a:ext>
            </a:extLst>
          </p:cNvPr>
          <p:cNvSpPr>
            <a:spLocks noGrp="1"/>
          </p:cNvSpPr>
          <p:nvPr>
            <p:ph type="title"/>
          </p:nvPr>
        </p:nvSpPr>
        <p:spPr/>
        <p:txBody>
          <a:bodyPr/>
          <a:lstStyle/>
          <a:p>
            <a:r>
              <a:rPr lang="en-US" dirty="0"/>
              <a:t>Intro (cont)</a:t>
            </a:r>
          </a:p>
        </p:txBody>
      </p:sp>
      <p:sp>
        <p:nvSpPr>
          <p:cNvPr id="3" name="Content Placeholder 2">
            <a:extLst>
              <a:ext uri="{FF2B5EF4-FFF2-40B4-BE49-F238E27FC236}">
                <a16:creationId xmlns:a16="http://schemas.microsoft.com/office/drawing/2014/main" id="{7B5BC9EB-E6FA-6E4E-8175-79CEC0D9EC03}"/>
              </a:ext>
            </a:extLst>
          </p:cNvPr>
          <p:cNvSpPr>
            <a:spLocks noGrp="1"/>
          </p:cNvSpPr>
          <p:nvPr>
            <p:ph idx="1"/>
          </p:nvPr>
        </p:nvSpPr>
        <p:spPr/>
        <p:txBody>
          <a:bodyPr/>
          <a:lstStyle/>
          <a:p>
            <a:pPr marL="0" indent="0">
              <a:buNone/>
            </a:pPr>
            <a:endParaRPr lang="en-US" dirty="0"/>
          </a:p>
        </p:txBody>
      </p:sp>
      <p:pic>
        <p:nvPicPr>
          <p:cNvPr id="4" name="Content Placeholder 4">
            <a:extLst>
              <a:ext uri="{FF2B5EF4-FFF2-40B4-BE49-F238E27FC236}">
                <a16:creationId xmlns:a16="http://schemas.microsoft.com/office/drawing/2014/main" id="{9476E86C-1A61-D048-BA56-04828B0E1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368" y="1626081"/>
            <a:ext cx="8903872" cy="4317517"/>
          </a:xfrm>
          <a:prstGeom prst="rect">
            <a:avLst/>
          </a:prstGeom>
        </p:spPr>
      </p:pic>
    </p:spTree>
    <p:extLst>
      <p:ext uri="{BB962C8B-B14F-4D97-AF65-F5344CB8AC3E}">
        <p14:creationId xmlns:p14="http://schemas.microsoft.com/office/powerpoint/2010/main" val="2991653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6545-6501-429D-8AAE-61784CB29E1E}"/>
              </a:ext>
            </a:extLst>
          </p:cNvPr>
          <p:cNvSpPr>
            <a:spLocks noGrp="1"/>
          </p:cNvSpPr>
          <p:nvPr>
            <p:ph type="title"/>
          </p:nvPr>
        </p:nvSpPr>
        <p:spPr>
          <a:xfrm>
            <a:off x="838200" y="365125"/>
            <a:ext cx="10515600" cy="699635"/>
          </a:xfrm>
        </p:spPr>
        <p:txBody>
          <a:bodyPr>
            <a:normAutofit/>
          </a:bodyPr>
          <a:lstStyle/>
          <a:p>
            <a:r>
              <a:rPr lang="en-US" sz="3000" b="1" dirty="0">
                <a:ea typeface="+mj-lt"/>
                <a:cs typeface="+mj-lt"/>
              </a:rPr>
              <a:t>Addressing Miss Penalties: Second-level caches</a:t>
            </a:r>
            <a:endParaRPr lang="en-US" b="1" dirty="0">
              <a:ea typeface="+mj-lt"/>
              <a:cs typeface="+mj-lt"/>
            </a:endParaRPr>
          </a:p>
        </p:txBody>
      </p:sp>
      <p:sp>
        <p:nvSpPr>
          <p:cNvPr id="3" name="Content Placeholder 2">
            <a:extLst>
              <a:ext uri="{FF2B5EF4-FFF2-40B4-BE49-F238E27FC236}">
                <a16:creationId xmlns:a16="http://schemas.microsoft.com/office/drawing/2014/main" id="{F355C6E3-5BB3-4598-AEE2-EC69E240B5AE}"/>
              </a:ext>
            </a:extLst>
          </p:cNvPr>
          <p:cNvSpPr>
            <a:spLocks noGrp="1"/>
          </p:cNvSpPr>
          <p:nvPr>
            <p:ph idx="1"/>
          </p:nvPr>
        </p:nvSpPr>
        <p:spPr>
          <a:xfrm>
            <a:off x="838200" y="1226911"/>
            <a:ext cx="10515600" cy="4950052"/>
          </a:xfrm>
        </p:spPr>
        <p:txBody>
          <a:bodyPr vert="horz" lIns="91440" tIns="45720" rIns="91440" bIns="45720" rtlCol="0" anchor="t">
            <a:normAutofit lnSpcReduction="10000"/>
          </a:bodyPr>
          <a:lstStyle/>
          <a:p>
            <a:pPr marL="457200" indent="-457200"/>
            <a:r>
              <a:rPr lang="en-US" dirty="0">
                <a:ea typeface="+mn-lt"/>
                <a:cs typeface="+mn-lt"/>
              </a:rPr>
              <a:t>This technique focuses on cache/main memory interface </a:t>
            </a:r>
            <a:endParaRPr lang="en-US" dirty="0"/>
          </a:p>
          <a:p>
            <a:pPr marL="457200" indent="-457200"/>
            <a:r>
              <a:rPr lang="en-US" dirty="0">
                <a:ea typeface="+mn-lt"/>
                <a:cs typeface="+mn-lt"/>
              </a:rPr>
              <a:t>Processor/memory performance gap makes us consider: </a:t>
            </a:r>
          </a:p>
          <a:p>
            <a:pPr marL="971550" lvl="1" indent="-514350">
              <a:buAutoNum type="arabicPeriod"/>
            </a:pPr>
            <a:r>
              <a:rPr lang="en-US" dirty="0">
                <a:ea typeface="+mn-lt"/>
                <a:cs typeface="+mn-lt"/>
              </a:rPr>
              <a:t>If we should make caches faster to keep pace with CPUs </a:t>
            </a:r>
          </a:p>
          <a:p>
            <a:pPr marL="971550" lvl="1" indent="-514350">
              <a:buAutoNum type="arabicPeriod"/>
            </a:pPr>
            <a:r>
              <a:rPr lang="en-US" dirty="0">
                <a:ea typeface="+mn-lt"/>
                <a:cs typeface="+mn-lt"/>
              </a:rPr>
              <a:t>If we should make caches larger to overcome widening gap between CPU and main memory </a:t>
            </a:r>
          </a:p>
          <a:p>
            <a:pPr marL="457200" indent="-457200"/>
            <a:r>
              <a:rPr lang="en-US" dirty="0">
                <a:ea typeface="+mn-lt"/>
                <a:cs typeface="+mn-lt"/>
              </a:rPr>
              <a:t>One solution is to do both: </a:t>
            </a:r>
          </a:p>
          <a:p>
            <a:pPr marL="0" indent="0">
              <a:buNone/>
            </a:pPr>
            <a:r>
              <a:rPr lang="en-US" dirty="0">
                <a:ea typeface="+mn-lt"/>
                <a:cs typeface="+mn-lt"/>
              </a:rPr>
              <a:t>Add another level of cache (L2) between the 1st level cache (L1) and main memory </a:t>
            </a:r>
          </a:p>
          <a:p>
            <a:pPr marL="0" indent="0">
              <a:buNone/>
            </a:pPr>
            <a:r>
              <a:rPr lang="en-US" sz="2400" i="1" dirty="0">
                <a:ea typeface="+mn-lt"/>
                <a:cs typeface="+mn-lt"/>
              </a:rPr>
              <a:t>Ideally L1 will be fast enough to match the speed of the CPU while L2 will be large enough to reduce the penalty of going to main memory</a:t>
            </a:r>
            <a:endParaRPr lang="en-US" sz="2400" i="1" dirty="0">
              <a:cs typeface="Calibri"/>
            </a:endParaRPr>
          </a:p>
        </p:txBody>
      </p:sp>
    </p:spTree>
    <p:extLst>
      <p:ext uri="{BB962C8B-B14F-4D97-AF65-F5344CB8AC3E}">
        <p14:creationId xmlns:p14="http://schemas.microsoft.com/office/powerpoint/2010/main" val="2480219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6545-6501-429D-8AAE-61784CB29E1E}"/>
              </a:ext>
            </a:extLst>
          </p:cNvPr>
          <p:cNvSpPr>
            <a:spLocks noGrp="1"/>
          </p:cNvSpPr>
          <p:nvPr>
            <p:ph type="title"/>
          </p:nvPr>
        </p:nvSpPr>
        <p:spPr>
          <a:xfrm>
            <a:off x="838200" y="365125"/>
            <a:ext cx="10515600" cy="699635"/>
          </a:xfrm>
        </p:spPr>
        <p:txBody>
          <a:bodyPr>
            <a:normAutofit/>
          </a:bodyPr>
          <a:lstStyle/>
          <a:p>
            <a:r>
              <a:rPr lang="en-US" sz="3000" b="1" dirty="0">
                <a:ea typeface="+mj-lt"/>
                <a:cs typeface="+mj-lt"/>
              </a:rPr>
              <a:t>Addressing Miss Penalties: Second-level caches</a:t>
            </a:r>
            <a:endParaRPr lang="en-US" b="1" dirty="0">
              <a:ea typeface="+mj-lt"/>
              <a:cs typeface="+mj-lt"/>
            </a:endParaRPr>
          </a:p>
        </p:txBody>
      </p:sp>
      <p:sp>
        <p:nvSpPr>
          <p:cNvPr id="3" name="Content Placeholder 2">
            <a:extLst>
              <a:ext uri="{FF2B5EF4-FFF2-40B4-BE49-F238E27FC236}">
                <a16:creationId xmlns:a16="http://schemas.microsoft.com/office/drawing/2014/main" id="{F355C6E3-5BB3-4598-AEE2-EC69E240B5AE}"/>
              </a:ext>
            </a:extLst>
          </p:cNvPr>
          <p:cNvSpPr>
            <a:spLocks noGrp="1"/>
          </p:cNvSpPr>
          <p:nvPr>
            <p:ph idx="1"/>
          </p:nvPr>
        </p:nvSpPr>
        <p:spPr>
          <a:xfrm>
            <a:off x="838200" y="1226911"/>
            <a:ext cx="10515600" cy="4950052"/>
          </a:xfrm>
        </p:spPr>
        <p:txBody>
          <a:bodyPr vert="horz" lIns="91440" tIns="45720" rIns="91440" bIns="45720" rtlCol="0" anchor="t">
            <a:normAutofit/>
          </a:bodyPr>
          <a:lstStyle/>
          <a:p>
            <a:pPr marL="0" indent="0">
              <a:buNone/>
            </a:pPr>
            <a:r>
              <a:rPr lang="en-US" dirty="0">
                <a:ea typeface="+mn-lt"/>
                <a:cs typeface="+mn-lt"/>
              </a:rPr>
              <a:t>Introduce a new definition for </a:t>
            </a:r>
            <a:r>
              <a:rPr lang="en-US" b="1" dirty="0">
                <a:ea typeface="+mn-lt"/>
                <a:cs typeface="+mn-lt"/>
              </a:rPr>
              <a:t>average memory access time</a:t>
            </a:r>
            <a:r>
              <a:rPr lang="en-US" dirty="0">
                <a:ea typeface="+mn-lt"/>
                <a:cs typeface="+mn-lt"/>
              </a:rPr>
              <a:t>: </a:t>
            </a:r>
          </a:p>
          <a:p>
            <a:pPr marL="0" indent="0">
              <a:buNone/>
            </a:pPr>
            <a:r>
              <a:rPr lang="en-US" dirty="0">
                <a:ea typeface="+mn-lt"/>
                <a:cs typeface="+mn-lt"/>
              </a:rPr>
              <a:t>– Hit timeL1 + Miss RateL1 * Miss PenaltyL1 </a:t>
            </a:r>
          </a:p>
          <a:p>
            <a:pPr marL="0" indent="0">
              <a:buNone/>
            </a:pPr>
            <a:r>
              <a:rPr lang="en-US" dirty="0">
                <a:ea typeface="+mn-lt"/>
                <a:cs typeface="+mn-lt"/>
              </a:rPr>
              <a:t>– Where, Miss PenaltyL1 = </a:t>
            </a:r>
          </a:p>
          <a:p>
            <a:pPr lvl="1" indent="-514350"/>
            <a:r>
              <a:rPr lang="en-US" dirty="0">
                <a:ea typeface="+mn-lt"/>
                <a:cs typeface="+mn-lt"/>
              </a:rPr>
              <a:t>Hit TimeL2 + Miss RateL2 * Miss PenaltyL2 </a:t>
            </a:r>
          </a:p>
          <a:p>
            <a:pPr lvl="1" indent="-514350"/>
            <a:r>
              <a:rPr lang="en-US" dirty="0">
                <a:ea typeface="+mn-lt"/>
                <a:cs typeface="+mn-lt"/>
              </a:rPr>
              <a:t>So 2nd level miss rate measure from 1st level cache misses…</a:t>
            </a:r>
            <a:endParaRPr lang="en-US" dirty="0">
              <a:cs typeface="Calibri"/>
            </a:endParaRPr>
          </a:p>
        </p:txBody>
      </p:sp>
    </p:spTree>
    <p:extLst>
      <p:ext uri="{BB962C8B-B14F-4D97-AF65-F5344CB8AC3E}">
        <p14:creationId xmlns:p14="http://schemas.microsoft.com/office/powerpoint/2010/main" val="2738929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6545-6501-429D-8AAE-61784CB29E1E}"/>
              </a:ext>
            </a:extLst>
          </p:cNvPr>
          <p:cNvSpPr>
            <a:spLocks noGrp="1"/>
          </p:cNvSpPr>
          <p:nvPr>
            <p:ph type="title"/>
          </p:nvPr>
        </p:nvSpPr>
        <p:spPr>
          <a:xfrm>
            <a:off x="838200" y="365125"/>
            <a:ext cx="10515600" cy="699635"/>
          </a:xfrm>
        </p:spPr>
        <p:txBody>
          <a:bodyPr>
            <a:normAutofit/>
          </a:bodyPr>
          <a:lstStyle/>
          <a:p>
            <a:r>
              <a:rPr lang="en-US" sz="3000" b="1" dirty="0">
                <a:ea typeface="+mj-lt"/>
                <a:cs typeface="+mj-lt"/>
              </a:rPr>
              <a:t>Addressing Hit Time</a:t>
            </a:r>
            <a:endParaRPr lang="en-US" b="1">
              <a:cs typeface="Calibri Light"/>
            </a:endParaRPr>
          </a:p>
        </p:txBody>
      </p:sp>
      <p:sp>
        <p:nvSpPr>
          <p:cNvPr id="3" name="Content Placeholder 2">
            <a:extLst>
              <a:ext uri="{FF2B5EF4-FFF2-40B4-BE49-F238E27FC236}">
                <a16:creationId xmlns:a16="http://schemas.microsoft.com/office/drawing/2014/main" id="{F355C6E3-5BB3-4598-AEE2-EC69E240B5AE}"/>
              </a:ext>
            </a:extLst>
          </p:cNvPr>
          <p:cNvSpPr>
            <a:spLocks noGrp="1"/>
          </p:cNvSpPr>
          <p:nvPr>
            <p:ph idx="1"/>
          </p:nvPr>
        </p:nvSpPr>
        <p:spPr>
          <a:xfrm>
            <a:off x="838200" y="1226911"/>
            <a:ext cx="10515600" cy="4950052"/>
          </a:xfrm>
        </p:spPr>
        <p:txBody>
          <a:bodyPr vert="horz" lIns="91440" tIns="45720" rIns="91440" bIns="45720" rtlCol="0" anchor="t">
            <a:normAutofit/>
          </a:bodyPr>
          <a:lstStyle/>
          <a:p>
            <a:pPr marL="457200" indent="-457200">
              <a:buFont typeface="Arial"/>
              <a:buChar char="•"/>
            </a:pPr>
            <a:r>
              <a:rPr lang="en-US" dirty="0">
                <a:ea typeface="+mn-lt"/>
                <a:cs typeface="+mn-lt"/>
              </a:rPr>
              <a:t>Recall our average memory access time equation: </a:t>
            </a:r>
          </a:p>
          <a:p>
            <a:pPr marL="0" indent="0">
              <a:buNone/>
            </a:pPr>
            <a:r>
              <a:rPr lang="en-US" dirty="0">
                <a:ea typeface="+mn-lt"/>
                <a:cs typeface="+mn-lt"/>
              </a:rPr>
              <a:t>– Hit time + Miss Rate * Miss Penalty </a:t>
            </a:r>
          </a:p>
          <a:p>
            <a:pPr marL="457200" indent="-457200">
              <a:buFont typeface="Arial"/>
              <a:buChar char="•"/>
            </a:pPr>
            <a:r>
              <a:rPr lang="en-US" dirty="0">
                <a:ea typeface="+mn-lt"/>
                <a:cs typeface="+mn-lt"/>
              </a:rPr>
              <a:t>We've talked about reducing the Miss Rate and the Miss Penalty – Hit time can also be a big component… </a:t>
            </a:r>
          </a:p>
          <a:p>
            <a:pPr marL="457200" indent="-457200">
              <a:buFont typeface="Arial"/>
              <a:buChar char="•"/>
            </a:pPr>
            <a:r>
              <a:rPr lang="en-US" dirty="0">
                <a:ea typeface="+mn-lt"/>
                <a:cs typeface="+mn-lt"/>
              </a:rPr>
              <a:t>On many machines cache accesses can affect the clock cycle time – so making this small is a good thing</a:t>
            </a:r>
            <a:endParaRPr lang="en-US" dirty="0"/>
          </a:p>
        </p:txBody>
      </p:sp>
    </p:spTree>
    <p:extLst>
      <p:ext uri="{BB962C8B-B14F-4D97-AF65-F5344CB8AC3E}">
        <p14:creationId xmlns:p14="http://schemas.microsoft.com/office/powerpoint/2010/main" val="1666148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27872"/>
            <a:ext cx="10972800" cy="1143000"/>
          </a:xfrm>
        </p:spPr>
        <p:txBody>
          <a:bodyPr/>
          <a:lstStyle/>
          <a:p>
            <a:r>
              <a:rPr lang="en-US" dirty="0"/>
              <a:t>Multi-level Caches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Cache Levels</a:t>
            </a:r>
          </a:p>
        </p:txBody>
      </p:sp>
      <p:sp>
        <p:nvSpPr>
          <p:cNvPr id="3" name="Content Placeholder 2"/>
          <p:cNvSpPr>
            <a:spLocks noGrp="1"/>
          </p:cNvSpPr>
          <p:nvPr>
            <p:ph idx="1"/>
          </p:nvPr>
        </p:nvSpPr>
        <p:spPr/>
        <p:txBody>
          <a:bodyPr/>
          <a:lstStyle/>
          <a:p>
            <a:r>
              <a:rPr lang="en-US" dirty="0"/>
              <a:t>With advancing technology, have more room on die for bigger L1 caches and for L2 (and in some cases even L3) cache</a:t>
            </a:r>
          </a:p>
          <a:p>
            <a:r>
              <a:rPr lang="en-US" b="1" dirty="0">
                <a:solidFill>
                  <a:srgbClr val="FF0000"/>
                </a:solidFill>
              </a:rPr>
              <a:t>Multilevel caching is a way to reduce miss penalty</a:t>
            </a:r>
            <a:r>
              <a:rPr lang="en-US" dirty="0"/>
              <a:t> </a:t>
            </a:r>
          </a:p>
          <a:p>
            <a:r>
              <a:rPr lang="en-US" dirty="0"/>
              <a:t>So what does this look like?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Cache Diagram</a:t>
            </a:r>
          </a:p>
        </p:txBody>
      </p:sp>
      <p:pic>
        <p:nvPicPr>
          <p:cNvPr id="1026" name="Picture 2"/>
          <p:cNvPicPr>
            <a:picLocks noGrp="1" noChangeAspect="1" noChangeArrowheads="1"/>
          </p:cNvPicPr>
          <p:nvPr>
            <p:ph idx="1"/>
          </p:nvPr>
        </p:nvPicPr>
        <p:blipFill>
          <a:blip r:embed="rId2"/>
          <a:srcRect/>
          <a:stretch>
            <a:fillRect/>
          </a:stretch>
        </p:blipFill>
        <p:spPr bwMode="auto">
          <a:xfrm>
            <a:off x="2069097" y="1600200"/>
            <a:ext cx="8053805" cy="452596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Cache AMAT</a:t>
            </a:r>
          </a:p>
        </p:txBody>
      </p:sp>
      <p:sp>
        <p:nvSpPr>
          <p:cNvPr id="3" name="Content Placeholder 2"/>
          <p:cNvSpPr>
            <a:spLocks noGrp="1"/>
          </p:cNvSpPr>
          <p:nvPr>
            <p:ph idx="1"/>
          </p:nvPr>
        </p:nvSpPr>
        <p:spPr/>
        <p:txBody>
          <a:bodyPr/>
          <a:lstStyle/>
          <a:p>
            <a:r>
              <a:rPr lang="en-US" dirty="0"/>
              <a:t>AMAT = L1 HT + L1 MR × L1 MP </a:t>
            </a:r>
          </a:p>
          <a:p>
            <a:pPr lvl="1"/>
            <a:r>
              <a:rPr lang="en-US" dirty="0"/>
              <a:t>Now L1 MP depends on other cache levels </a:t>
            </a:r>
          </a:p>
          <a:p>
            <a:r>
              <a:rPr lang="en-US" dirty="0"/>
              <a:t>L1 MP = L2 HT + L2 MR × L2 MP </a:t>
            </a:r>
          </a:p>
          <a:p>
            <a:pPr lvl="1"/>
            <a:r>
              <a:rPr lang="en-US" dirty="0"/>
              <a:t>If more levels, then continue this chain </a:t>
            </a:r>
          </a:p>
          <a:p>
            <a:pPr lvl="2"/>
            <a:r>
              <a:rPr lang="en-US" dirty="0"/>
              <a:t>(i.e. </a:t>
            </a:r>
            <a:r>
              <a:rPr lang="en-US" dirty="0" err="1">
                <a:solidFill>
                  <a:srgbClr val="FF0000"/>
                </a:solidFill>
              </a:rPr>
              <a:t>MPi</a:t>
            </a:r>
            <a:r>
              <a:rPr lang="en-US" dirty="0">
                <a:solidFill>
                  <a:srgbClr val="FF0000"/>
                </a:solidFill>
              </a:rPr>
              <a:t> = HTi+1 + MRi+1 × MPi+1</a:t>
            </a:r>
            <a:r>
              <a:rPr lang="en-US" dirty="0"/>
              <a:t>) </a:t>
            </a:r>
          </a:p>
          <a:p>
            <a:pPr lvl="1"/>
            <a:r>
              <a:rPr lang="en-US" dirty="0"/>
              <a:t>Final MP is main memory access time </a:t>
            </a:r>
          </a:p>
          <a:p>
            <a:r>
              <a:rPr lang="en-US" dirty="0"/>
              <a:t>For two levels: </a:t>
            </a:r>
          </a:p>
          <a:p>
            <a:pPr lvl="1"/>
            <a:r>
              <a:rPr lang="en-US" dirty="0">
                <a:solidFill>
                  <a:srgbClr val="FF0000"/>
                </a:solidFill>
              </a:rPr>
              <a:t>AMAT = L1 HT + L1 MR × (L2 HT + L2 MR × L2 MP)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Cache AMAT Example</a:t>
            </a:r>
          </a:p>
        </p:txBody>
      </p:sp>
      <p:sp>
        <p:nvSpPr>
          <p:cNvPr id="3" name="Content Placeholder 2"/>
          <p:cNvSpPr>
            <a:spLocks noGrp="1"/>
          </p:cNvSpPr>
          <p:nvPr>
            <p:ph idx="1"/>
          </p:nvPr>
        </p:nvSpPr>
        <p:spPr/>
        <p:txBody>
          <a:bodyPr/>
          <a:lstStyle/>
          <a:p>
            <a:r>
              <a:rPr lang="en-US" dirty="0"/>
              <a:t>Processor specs: 1 cycle L1 HT, 2% L1 MR, 5 cycle L2 HT, 5% L2 MR, 100 cycle main memory HT </a:t>
            </a:r>
          </a:p>
          <a:p>
            <a:pPr lvl="1"/>
            <a:r>
              <a:rPr lang="en-US" dirty="0"/>
              <a:t>Here assuming unified L1$ </a:t>
            </a:r>
          </a:p>
          <a:p>
            <a:r>
              <a:rPr lang="en-US" dirty="0"/>
              <a:t>Without L2$: </a:t>
            </a:r>
          </a:p>
          <a:p>
            <a:pPr>
              <a:buNone/>
            </a:pPr>
            <a:r>
              <a:rPr lang="en-US" dirty="0"/>
              <a:t>	AMAT1 = 1 + 0.02 × 100 = </a:t>
            </a:r>
            <a:r>
              <a:rPr lang="en-US" dirty="0">
                <a:solidFill>
                  <a:srgbClr val="FF0000"/>
                </a:solidFill>
              </a:rPr>
              <a:t>3</a:t>
            </a:r>
          </a:p>
          <a:p>
            <a:r>
              <a:rPr lang="en-US" dirty="0"/>
              <a:t>With L2$: </a:t>
            </a:r>
          </a:p>
          <a:p>
            <a:pPr>
              <a:buNone/>
            </a:pPr>
            <a:r>
              <a:rPr lang="en-US" dirty="0"/>
              <a:t>	AMAT2 = 1 + 0.02 × (5 + 0.05 × 100) = </a:t>
            </a:r>
            <a:r>
              <a:rPr lang="en-US" dirty="0">
                <a:solidFill>
                  <a:srgbClr val="FF0000"/>
                </a:solidFill>
              </a:rPr>
              <a:t>1.2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vs. Global Miss Rates</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Local miss rate</a:t>
            </a:r>
            <a:r>
              <a:rPr lang="en-US" dirty="0"/>
              <a:t>: Fraction of references to one level of a cache that miss </a:t>
            </a:r>
          </a:p>
          <a:p>
            <a:pPr lvl="1"/>
            <a:r>
              <a:rPr lang="en-US" dirty="0"/>
              <a:t>e.g. L2$ local MR = L2$ misses/L1$ misses </a:t>
            </a:r>
          </a:p>
          <a:p>
            <a:pPr lvl="1"/>
            <a:r>
              <a:rPr lang="en-US" dirty="0"/>
              <a:t>Specific to level of caching (as used in AMAT) </a:t>
            </a:r>
          </a:p>
          <a:p>
            <a:r>
              <a:rPr lang="en-US" dirty="0">
                <a:solidFill>
                  <a:srgbClr val="FF0000"/>
                </a:solidFill>
              </a:rPr>
              <a:t>Global miss rate</a:t>
            </a:r>
            <a:r>
              <a:rPr lang="en-US" dirty="0"/>
              <a:t>: Fraction of all references that miss in all levels of a multilevel cache </a:t>
            </a:r>
          </a:p>
          <a:p>
            <a:pPr lvl="1"/>
            <a:r>
              <a:rPr lang="en-US" dirty="0"/>
              <a:t>Property of the overall memory hierarchy </a:t>
            </a:r>
          </a:p>
          <a:p>
            <a:pPr lvl="1"/>
            <a:r>
              <a:rPr lang="en-US" dirty="0"/>
              <a:t>Global MR is the product of all local MRs </a:t>
            </a:r>
          </a:p>
          <a:p>
            <a:pPr lvl="2"/>
            <a:r>
              <a:rPr lang="en-US" dirty="0"/>
              <a:t>Start at Global MR = </a:t>
            </a:r>
            <a:r>
              <a:rPr lang="en-US" dirty="0" err="1"/>
              <a:t>Ln</a:t>
            </a:r>
            <a:r>
              <a:rPr lang="en-US" dirty="0"/>
              <a:t> misses/L1 accesses and expand </a:t>
            </a:r>
          </a:p>
          <a:p>
            <a:pPr lvl="2"/>
            <a:r>
              <a:rPr lang="en-US" dirty="0"/>
              <a:t>So by definition, global MR ≤ any local MR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Hierarchy with Two Cache Levels</a:t>
            </a:r>
          </a:p>
        </p:txBody>
      </p:sp>
      <p:sp>
        <p:nvSpPr>
          <p:cNvPr id="3" name="Content Placeholder 2"/>
          <p:cNvSpPr>
            <a:spLocks noGrp="1"/>
          </p:cNvSpPr>
          <p:nvPr>
            <p:ph idx="1"/>
          </p:nvPr>
        </p:nvSpPr>
        <p:spPr>
          <a:xfrm>
            <a:off x="609600" y="4149306"/>
            <a:ext cx="10972800" cy="1976860"/>
          </a:xfrm>
        </p:spPr>
        <p:txBody>
          <a:bodyPr>
            <a:normAutofit lnSpcReduction="10000"/>
          </a:bodyPr>
          <a:lstStyle/>
          <a:p>
            <a:r>
              <a:rPr lang="en-US" dirty="0"/>
              <a:t>For every 1000 CPU to memory references</a:t>
            </a:r>
          </a:p>
          <a:p>
            <a:pPr lvl="1"/>
            <a:r>
              <a:rPr lang="en-US" dirty="0"/>
              <a:t>40 will miss in L1$; what is the local MR? </a:t>
            </a:r>
            <a:r>
              <a:rPr lang="en-US" dirty="0">
                <a:solidFill>
                  <a:srgbClr val="FF0000"/>
                </a:solidFill>
              </a:rPr>
              <a:t>0.04</a:t>
            </a:r>
          </a:p>
          <a:p>
            <a:pPr lvl="1"/>
            <a:r>
              <a:rPr lang="en-US" dirty="0"/>
              <a:t>20 will miss in L2$; what is the local MR? </a:t>
            </a:r>
            <a:r>
              <a:rPr lang="en-US" dirty="0">
                <a:solidFill>
                  <a:srgbClr val="FF0000"/>
                </a:solidFill>
              </a:rPr>
              <a:t>0.5</a:t>
            </a:r>
          </a:p>
          <a:p>
            <a:pPr lvl="1"/>
            <a:r>
              <a:rPr lang="en-US" dirty="0"/>
              <a:t>Global miss rate?                                           </a:t>
            </a:r>
            <a:r>
              <a:rPr lang="en-US" dirty="0">
                <a:solidFill>
                  <a:srgbClr val="FF0000"/>
                </a:solidFill>
              </a:rPr>
              <a:t>0.02</a:t>
            </a:r>
          </a:p>
        </p:txBody>
      </p:sp>
      <p:pic>
        <p:nvPicPr>
          <p:cNvPr id="2051" name="Picture 3"/>
          <p:cNvPicPr>
            <a:picLocks noChangeAspect="1" noChangeArrowheads="1"/>
          </p:cNvPicPr>
          <p:nvPr/>
        </p:nvPicPr>
        <p:blipFill>
          <a:blip r:embed="rId2"/>
          <a:srcRect/>
          <a:stretch>
            <a:fillRect/>
          </a:stretch>
        </p:blipFill>
        <p:spPr bwMode="auto">
          <a:xfrm>
            <a:off x="1535413" y="1264488"/>
            <a:ext cx="8810625" cy="2362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F928-A4B3-A04D-93EF-FB20D51B0973}"/>
              </a:ext>
            </a:extLst>
          </p:cNvPr>
          <p:cNvSpPr>
            <a:spLocks noGrp="1"/>
          </p:cNvSpPr>
          <p:nvPr>
            <p:ph type="title"/>
          </p:nvPr>
        </p:nvSpPr>
        <p:spPr/>
        <p:txBody>
          <a:bodyPr/>
          <a:lstStyle/>
          <a:p>
            <a:r>
              <a:rPr lang="en-US" dirty="0"/>
              <a:t>Locality of reference in memory </a:t>
            </a:r>
          </a:p>
        </p:txBody>
      </p:sp>
      <p:sp>
        <p:nvSpPr>
          <p:cNvPr id="3" name="Content Placeholder 2">
            <a:extLst>
              <a:ext uri="{FF2B5EF4-FFF2-40B4-BE49-F238E27FC236}">
                <a16:creationId xmlns:a16="http://schemas.microsoft.com/office/drawing/2014/main" id="{8F7283E2-9871-694C-881E-ED59BC38D7BC}"/>
              </a:ext>
            </a:extLst>
          </p:cNvPr>
          <p:cNvSpPr>
            <a:spLocks noGrp="1"/>
          </p:cNvSpPr>
          <p:nvPr>
            <p:ph idx="1"/>
          </p:nvPr>
        </p:nvSpPr>
        <p:spPr>
          <a:xfrm>
            <a:off x="609600" y="1600203"/>
            <a:ext cx="10972800" cy="2100529"/>
          </a:xfrm>
        </p:spPr>
        <p:txBody>
          <a:bodyPr/>
          <a:lstStyle/>
          <a:p>
            <a:r>
              <a:rPr lang="en-US" dirty="0"/>
              <a:t>Temporal locality </a:t>
            </a:r>
          </a:p>
          <a:p>
            <a:r>
              <a:rPr lang="en-US" dirty="0"/>
              <a:t>Spatial locality </a:t>
            </a:r>
          </a:p>
          <a:p>
            <a:r>
              <a:rPr lang="en-US" dirty="0"/>
              <a:t>Or both.</a:t>
            </a:r>
          </a:p>
        </p:txBody>
      </p:sp>
    </p:spTree>
    <p:extLst>
      <p:ext uri="{BB962C8B-B14F-4D97-AF65-F5344CB8AC3E}">
        <p14:creationId xmlns:p14="http://schemas.microsoft.com/office/powerpoint/2010/main" val="2263903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Considerations</a:t>
            </a:r>
          </a:p>
        </p:txBody>
      </p:sp>
      <p:sp>
        <p:nvSpPr>
          <p:cNvPr id="3" name="Content Placeholder 2"/>
          <p:cNvSpPr>
            <a:spLocks noGrp="1"/>
          </p:cNvSpPr>
          <p:nvPr>
            <p:ph idx="1"/>
          </p:nvPr>
        </p:nvSpPr>
        <p:spPr/>
        <p:txBody>
          <a:bodyPr/>
          <a:lstStyle/>
          <a:p>
            <a:r>
              <a:rPr lang="en-US" dirty="0"/>
              <a:t>L1$ focuses on </a:t>
            </a:r>
            <a:r>
              <a:rPr lang="en-US" i="1" dirty="0"/>
              <a:t>low hit time </a:t>
            </a:r>
            <a:r>
              <a:rPr lang="en-US" dirty="0"/>
              <a:t>(fast access) </a:t>
            </a:r>
          </a:p>
          <a:p>
            <a:pPr lvl="1"/>
            <a:r>
              <a:rPr lang="en-US" dirty="0"/>
              <a:t>minimize HT to achieve shorter clock cycle </a:t>
            </a:r>
          </a:p>
          <a:p>
            <a:pPr lvl="1"/>
            <a:r>
              <a:rPr lang="en-US" dirty="0"/>
              <a:t>L1 MP significantly reduced by presence of L2$, so can be smaller/faster even with higher MR </a:t>
            </a:r>
          </a:p>
          <a:p>
            <a:pPr lvl="2"/>
            <a:r>
              <a:rPr lang="en-US" dirty="0"/>
              <a:t>e.g. smaller $ (fewer rows) </a:t>
            </a:r>
          </a:p>
          <a:p>
            <a:r>
              <a:rPr lang="en-US" dirty="0"/>
              <a:t>L2$, L3$ focus on </a:t>
            </a:r>
            <a:r>
              <a:rPr lang="en-US" i="1" dirty="0"/>
              <a:t>low miss rate</a:t>
            </a:r>
            <a:r>
              <a:rPr lang="en-US" dirty="0"/>
              <a:t> </a:t>
            </a:r>
          </a:p>
          <a:p>
            <a:pPr lvl="1"/>
            <a:r>
              <a:rPr lang="en-US" dirty="0"/>
              <a:t>As much as possible avoid reaching to main memory (heavy penalty) </a:t>
            </a:r>
          </a:p>
          <a:p>
            <a:pPr lvl="2"/>
            <a:r>
              <a:rPr lang="en-US" dirty="0"/>
              <a:t>e.g. larger $ with larger block sizes (same # rows)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5343"/>
            <a:ext cx="10972800" cy="1143000"/>
          </a:xfrm>
        </p:spPr>
        <p:txBody>
          <a:bodyPr/>
          <a:lstStyle/>
          <a:p>
            <a:r>
              <a:rPr lang="en-US"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0881-3D06-6444-A71D-4439BFCAC1C7}"/>
              </a:ext>
            </a:extLst>
          </p:cNvPr>
          <p:cNvSpPr>
            <a:spLocks noGrp="1"/>
          </p:cNvSpPr>
          <p:nvPr>
            <p:ph type="title"/>
          </p:nvPr>
        </p:nvSpPr>
        <p:spPr>
          <a:xfrm>
            <a:off x="838200" y="365126"/>
            <a:ext cx="10515600" cy="846158"/>
          </a:xfrm>
        </p:spPr>
        <p:txBody>
          <a:bodyPr/>
          <a:lstStyle/>
          <a:p>
            <a:r>
              <a:rPr lang="en-US" dirty="0"/>
              <a:t>Review: Caching Basics </a:t>
            </a:r>
          </a:p>
        </p:txBody>
      </p:sp>
      <p:sp>
        <p:nvSpPr>
          <p:cNvPr id="3" name="Content Placeholder 2">
            <a:extLst>
              <a:ext uri="{FF2B5EF4-FFF2-40B4-BE49-F238E27FC236}">
                <a16:creationId xmlns:a16="http://schemas.microsoft.com/office/drawing/2014/main" id="{5D339316-C84F-664E-B222-E44299781988}"/>
              </a:ext>
            </a:extLst>
          </p:cNvPr>
          <p:cNvSpPr>
            <a:spLocks noGrp="1"/>
          </p:cNvSpPr>
          <p:nvPr>
            <p:ph idx="1"/>
          </p:nvPr>
        </p:nvSpPr>
        <p:spPr>
          <a:xfrm>
            <a:off x="838200" y="1255610"/>
            <a:ext cx="10515600" cy="5420763"/>
          </a:xfrm>
        </p:spPr>
        <p:txBody>
          <a:bodyPr>
            <a:normAutofit/>
          </a:bodyPr>
          <a:lstStyle/>
          <a:p>
            <a:pPr>
              <a:buFont typeface="Wingdings" pitchFamily="2" charset="2"/>
              <a:buChar char="q"/>
            </a:pPr>
            <a:r>
              <a:rPr lang="en-US" sz="2400" dirty="0">
                <a:solidFill>
                  <a:srgbClr val="FF0000"/>
                </a:solidFill>
              </a:rPr>
              <a:t>Block</a:t>
            </a:r>
            <a:r>
              <a:rPr lang="en-US" sz="2400" dirty="0"/>
              <a:t> (line): Unit of storage in the cache</a:t>
            </a:r>
          </a:p>
          <a:p>
            <a:pPr>
              <a:buFont typeface="Wingdings" pitchFamily="2" charset="2"/>
              <a:buChar char="ü"/>
            </a:pPr>
            <a:r>
              <a:rPr lang="en-US" sz="2400" dirty="0"/>
              <a:t>Memory is logically divided into cache blocks that map to locations in the cache </a:t>
            </a:r>
          </a:p>
          <a:p>
            <a:pPr>
              <a:buFont typeface="Wingdings" pitchFamily="2" charset="2"/>
              <a:buChar char="q"/>
            </a:pPr>
            <a:r>
              <a:rPr lang="en-US" sz="2400" dirty="0"/>
              <a:t>When data referenced </a:t>
            </a:r>
          </a:p>
          <a:p>
            <a:pPr>
              <a:buFont typeface="Wingdings" pitchFamily="2" charset="2"/>
              <a:buChar char="ü"/>
            </a:pPr>
            <a:r>
              <a:rPr lang="en-US" sz="2400" dirty="0">
                <a:solidFill>
                  <a:srgbClr val="FF0000"/>
                </a:solidFill>
              </a:rPr>
              <a:t>HIT</a:t>
            </a:r>
            <a:r>
              <a:rPr lang="en-US" sz="2400" dirty="0"/>
              <a:t>: If in cache, use cached data instead of accessing memory </a:t>
            </a:r>
          </a:p>
          <a:p>
            <a:pPr>
              <a:buFont typeface="Wingdings" pitchFamily="2" charset="2"/>
              <a:buChar char="ü"/>
            </a:pPr>
            <a:r>
              <a:rPr lang="en-US" sz="2400" dirty="0">
                <a:solidFill>
                  <a:srgbClr val="FF0000"/>
                </a:solidFill>
              </a:rPr>
              <a:t>MISS</a:t>
            </a:r>
            <a:r>
              <a:rPr lang="en-US" sz="2400" dirty="0"/>
              <a:t>: If not in cache, bring block into cache </a:t>
            </a:r>
          </a:p>
          <a:p>
            <a:pPr marL="0" indent="0">
              <a:buNone/>
            </a:pPr>
            <a:r>
              <a:rPr lang="en-US" sz="2400" dirty="0"/>
              <a:t>    - Maybe have to kick something else out to do it </a:t>
            </a:r>
          </a:p>
          <a:p>
            <a:pPr>
              <a:buFont typeface="Wingdings" pitchFamily="2" charset="2"/>
              <a:buChar char="q"/>
            </a:pPr>
            <a:r>
              <a:rPr lang="en-US" sz="2400" dirty="0">
                <a:solidFill>
                  <a:srgbClr val="00B0F0"/>
                </a:solidFill>
              </a:rPr>
              <a:t>Some important cache design decisions </a:t>
            </a:r>
          </a:p>
          <a:p>
            <a:r>
              <a:rPr lang="en-US" sz="2400" dirty="0"/>
              <a:t>Placement: where and how to place/find a block in cache? </a:t>
            </a:r>
          </a:p>
          <a:p>
            <a:r>
              <a:rPr lang="en-US" sz="2400" dirty="0"/>
              <a:t>Replacement: what data to remove to make room in cache? </a:t>
            </a:r>
          </a:p>
          <a:p>
            <a:r>
              <a:rPr lang="en-US" sz="2400" dirty="0"/>
              <a:t>Granularity of management: large, small, uniform blocks? </a:t>
            </a:r>
          </a:p>
          <a:p>
            <a:r>
              <a:rPr lang="en-US" sz="2400" dirty="0"/>
              <a:t>Write policy: what do we do about writes? </a:t>
            </a:r>
          </a:p>
          <a:p>
            <a:r>
              <a:rPr lang="en-US" sz="2400" dirty="0"/>
              <a:t>Instructions/data: Do we treat them separately? </a:t>
            </a:r>
          </a:p>
          <a:p>
            <a:endParaRPr lang="en-US" dirty="0"/>
          </a:p>
        </p:txBody>
      </p:sp>
    </p:spTree>
    <p:extLst>
      <p:ext uri="{BB962C8B-B14F-4D97-AF65-F5344CB8AC3E}">
        <p14:creationId xmlns:p14="http://schemas.microsoft.com/office/powerpoint/2010/main" val="336653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B9D-32E9-EA45-8D55-4138897A762A}"/>
              </a:ext>
            </a:extLst>
          </p:cNvPr>
          <p:cNvSpPr>
            <a:spLocks noGrp="1"/>
          </p:cNvSpPr>
          <p:nvPr>
            <p:ph type="title"/>
          </p:nvPr>
        </p:nvSpPr>
        <p:spPr/>
        <p:txBody>
          <a:bodyPr/>
          <a:lstStyle/>
          <a:p>
            <a:r>
              <a:rPr lang="en-US" dirty="0"/>
              <a:t>Blocks and Addressing the Cache </a:t>
            </a:r>
          </a:p>
        </p:txBody>
      </p:sp>
      <p:sp>
        <p:nvSpPr>
          <p:cNvPr id="3" name="Content Placeholder 2">
            <a:extLst>
              <a:ext uri="{FF2B5EF4-FFF2-40B4-BE49-F238E27FC236}">
                <a16:creationId xmlns:a16="http://schemas.microsoft.com/office/drawing/2014/main" id="{55231A78-DFDF-E641-A248-04B66374117C}"/>
              </a:ext>
            </a:extLst>
          </p:cNvPr>
          <p:cNvSpPr>
            <a:spLocks noGrp="1"/>
          </p:cNvSpPr>
          <p:nvPr>
            <p:ph idx="1"/>
          </p:nvPr>
        </p:nvSpPr>
        <p:spPr>
          <a:xfrm>
            <a:off x="838200" y="1825625"/>
            <a:ext cx="10515600" cy="4838222"/>
          </a:xfrm>
        </p:spPr>
        <p:txBody>
          <a:bodyPr>
            <a:normAutofit fontScale="92500" lnSpcReduction="20000"/>
          </a:bodyPr>
          <a:lstStyle/>
          <a:p>
            <a:pPr>
              <a:buFont typeface="Wingdings" pitchFamily="2" charset="2"/>
              <a:buChar char="q"/>
            </a:pPr>
            <a:r>
              <a:rPr lang="en-US" dirty="0"/>
              <a:t>Memory is logically divided into fixed-size blocks </a:t>
            </a:r>
          </a:p>
          <a:p>
            <a:pPr>
              <a:buFont typeface="Wingdings" pitchFamily="2" charset="2"/>
              <a:buChar char="q"/>
            </a:pPr>
            <a:r>
              <a:rPr lang="en-US" dirty="0"/>
              <a:t>Each block maps to a location in the cache, determined by the index bits in the address</a:t>
            </a:r>
            <a:br>
              <a:rPr lang="en-US" dirty="0"/>
            </a:br>
            <a:r>
              <a:rPr lang="en-US" dirty="0"/>
              <a:t> - used to index into the tag and data stores </a:t>
            </a:r>
          </a:p>
          <a:p>
            <a:pPr marL="0" indent="0">
              <a:buNone/>
            </a:pPr>
            <a:endParaRPr lang="en-US" dirty="0"/>
          </a:p>
          <a:p>
            <a:pPr>
              <a:buFont typeface="Wingdings" pitchFamily="2" charset="2"/>
              <a:buChar char="q"/>
            </a:pPr>
            <a:r>
              <a:rPr lang="en-US" dirty="0"/>
              <a:t>Cache access:</a:t>
            </a:r>
            <a:br>
              <a:rPr lang="en-US" dirty="0"/>
            </a:br>
            <a:r>
              <a:rPr lang="en-US" dirty="0"/>
              <a:t>1) index into the tag and data stores with index bits in address </a:t>
            </a:r>
          </a:p>
          <a:p>
            <a:pPr>
              <a:buNone/>
            </a:pPr>
            <a:r>
              <a:rPr lang="en-US" dirty="0"/>
              <a:t>    2) check valid bit in tag store</a:t>
            </a:r>
            <a:br>
              <a:rPr lang="en-US" dirty="0"/>
            </a:br>
            <a:r>
              <a:rPr lang="en-US" dirty="0"/>
              <a:t>3) compare tag bits in address with the stored tag in tag store </a:t>
            </a:r>
          </a:p>
          <a:p>
            <a:pPr>
              <a:buFont typeface="Wingdings" pitchFamily="2" charset="2"/>
              <a:buChar char="q"/>
            </a:pPr>
            <a:r>
              <a:rPr lang="en-US" dirty="0"/>
              <a:t>If a block is in the cache (cache hit), the stored tag should be valid and match the tag of the block </a:t>
            </a:r>
          </a:p>
          <a:p>
            <a:endParaRPr lang="en-US" dirty="0"/>
          </a:p>
        </p:txBody>
      </p:sp>
      <p:pic>
        <p:nvPicPr>
          <p:cNvPr id="9" name="Picture 8">
            <a:extLst>
              <a:ext uri="{FF2B5EF4-FFF2-40B4-BE49-F238E27FC236}">
                <a16:creationId xmlns:a16="http://schemas.microsoft.com/office/drawing/2014/main" id="{5C83B57D-22B3-E24C-816C-4FDB05F95F20}"/>
              </a:ext>
            </a:extLst>
          </p:cNvPr>
          <p:cNvPicPr>
            <a:picLocks noChangeAspect="1"/>
          </p:cNvPicPr>
          <p:nvPr/>
        </p:nvPicPr>
        <p:blipFill>
          <a:blip r:embed="rId3"/>
          <a:stretch>
            <a:fillRect/>
          </a:stretch>
        </p:blipFill>
        <p:spPr>
          <a:xfrm>
            <a:off x="7979253" y="2766512"/>
            <a:ext cx="3022600" cy="1625600"/>
          </a:xfrm>
          <a:prstGeom prst="rect">
            <a:avLst/>
          </a:prstGeom>
        </p:spPr>
      </p:pic>
    </p:spTree>
    <p:extLst>
      <p:ext uri="{BB962C8B-B14F-4D97-AF65-F5344CB8AC3E}">
        <p14:creationId xmlns:p14="http://schemas.microsoft.com/office/powerpoint/2010/main" val="330397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026B-EA8F-BC45-A9C5-C601E43B495D}"/>
              </a:ext>
            </a:extLst>
          </p:cNvPr>
          <p:cNvSpPr>
            <a:spLocks noGrp="1"/>
          </p:cNvSpPr>
          <p:nvPr>
            <p:ph type="title"/>
          </p:nvPr>
        </p:nvSpPr>
        <p:spPr>
          <a:xfrm>
            <a:off x="838200" y="365125"/>
            <a:ext cx="10515600" cy="752475"/>
          </a:xfrm>
        </p:spPr>
        <p:txBody>
          <a:bodyPr>
            <a:normAutofit fontScale="90000"/>
          </a:bodyPr>
          <a:lstStyle/>
          <a:p>
            <a:r>
              <a:rPr lang="en-US" dirty="0"/>
              <a:t>Cache Abstraction and Metrics </a:t>
            </a:r>
          </a:p>
        </p:txBody>
      </p:sp>
      <p:sp>
        <p:nvSpPr>
          <p:cNvPr id="3" name="Content Placeholder 2">
            <a:extLst>
              <a:ext uri="{FF2B5EF4-FFF2-40B4-BE49-F238E27FC236}">
                <a16:creationId xmlns:a16="http://schemas.microsoft.com/office/drawing/2014/main" id="{BADA8412-5F88-F54C-9C01-99D80AD99EB8}"/>
              </a:ext>
            </a:extLst>
          </p:cNvPr>
          <p:cNvSpPr>
            <a:spLocks noGrp="1"/>
          </p:cNvSpPr>
          <p:nvPr>
            <p:ph idx="1"/>
          </p:nvPr>
        </p:nvSpPr>
        <p:spPr>
          <a:xfrm>
            <a:off x="838200" y="1825625"/>
            <a:ext cx="10515600" cy="4667250"/>
          </a:xfrm>
        </p:spPr>
        <p:txBody>
          <a:bodyPr>
            <a:normAutofit fontScale="92500" lnSpcReduction="10000"/>
          </a:bodyPr>
          <a:lstStyle/>
          <a:p>
            <a:endParaRPr lang="en-US" dirty="0"/>
          </a:p>
          <a:p>
            <a:endParaRPr lang="en-US" dirty="0"/>
          </a:p>
          <a:p>
            <a:endParaRPr lang="en-US" dirty="0"/>
          </a:p>
          <a:p>
            <a:endParaRPr lang="en-US" dirty="0"/>
          </a:p>
          <a:p>
            <a:endParaRPr lang="en-US" dirty="0"/>
          </a:p>
          <a:p>
            <a:r>
              <a:rPr lang="en-US" dirty="0"/>
              <a:t>Cache hit rate = (# hits) / (# hits + # misses) = (# hits) / (# accesses) </a:t>
            </a:r>
          </a:p>
          <a:p>
            <a:r>
              <a:rPr lang="en-US" dirty="0"/>
              <a:t>Average memory access time (AMAT) </a:t>
            </a:r>
          </a:p>
          <a:p>
            <a:pPr marL="0" indent="0">
              <a:buNone/>
            </a:pPr>
            <a:r>
              <a:rPr lang="en-US" dirty="0"/>
              <a:t>	= (hit-rate * hit-latency ) + ( miss-rate * miss-latency)</a:t>
            </a:r>
          </a:p>
        </p:txBody>
      </p:sp>
      <p:pic>
        <p:nvPicPr>
          <p:cNvPr id="4" name="Picture 3">
            <a:extLst>
              <a:ext uri="{FF2B5EF4-FFF2-40B4-BE49-F238E27FC236}">
                <a16:creationId xmlns:a16="http://schemas.microsoft.com/office/drawing/2014/main" id="{6B98135D-AEF8-1A4F-B07C-6FF1FE3F61D9}"/>
              </a:ext>
            </a:extLst>
          </p:cNvPr>
          <p:cNvPicPr>
            <a:picLocks noChangeAspect="1"/>
          </p:cNvPicPr>
          <p:nvPr/>
        </p:nvPicPr>
        <p:blipFill>
          <a:blip r:embed="rId3"/>
          <a:stretch>
            <a:fillRect/>
          </a:stretch>
        </p:blipFill>
        <p:spPr>
          <a:xfrm>
            <a:off x="1766169" y="952011"/>
            <a:ext cx="7339643" cy="3207239"/>
          </a:xfrm>
          <a:prstGeom prst="rect">
            <a:avLst/>
          </a:prstGeom>
        </p:spPr>
      </p:pic>
    </p:spTree>
    <p:extLst>
      <p:ext uri="{BB962C8B-B14F-4D97-AF65-F5344CB8AC3E}">
        <p14:creationId xmlns:p14="http://schemas.microsoft.com/office/powerpoint/2010/main" val="276233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4E15-827D-274B-89CA-1196958B8DCC}"/>
              </a:ext>
            </a:extLst>
          </p:cNvPr>
          <p:cNvSpPr>
            <a:spLocks noGrp="1"/>
          </p:cNvSpPr>
          <p:nvPr>
            <p:ph type="title"/>
          </p:nvPr>
        </p:nvSpPr>
        <p:spPr>
          <a:xfrm>
            <a:off x="838200" y="365125"/>
            <a:ext cx="10515600" cy="636957"/>
          </a:xfrm>
        </p:spPr>
        <p:txBody>
          <a:bodyPr>
            <a:normAutofit fontScale="90000"/>
          </a:bodyPr>
          <a:lstStyle/>
          <a:p>
            <a:r>
              <a:rPr lang="en-US" dirty="0"/>
              <a:t>Direct-Mapped Cache: Placement and Access </a:t>
            </a:r>
          </a:p>
        </p:txBody>
      </p:sp>
      <p:sp>
        <p:nvSpPr>
          <p:cNvPr id="3" name="Content Placeholder 2">
            <a:extLst>
              <a:ext uri="{FF2B5EF4-FFF2-40B4-BE49-F238E27FC236}">
                <a16:creationId xmlns:a16="http://schemas.microsoft.com/office/drawing/2014/main" id="{C44EBDF4-DB85-2842-A59F-0C35E96E00F5}"/>
              </a:ext>
            </a:extLst>
          </p:cNvPr>
          <p:cNvSpPr>
            <a:spLocks noGrp="1"/>
          </p:cNvSpPr>
          <p:nvPr>
            <p:ph idx="1"/>
          </p:nvPr>
        </p:nvSpPr>
        <p:spPr>
          <a:xfrm>
            <a:off x="838199" y="1202499"/>
            <a:ext cx="9212181" cy="5511452"/>
          </a:xfrm>
        </p:spPr>
        <p:txBody>
          <a:bodyPr/>
          <a:lstStyle/>
          <a:p>
            <a:pPr>
              <a:buFont typeface="Wingdings" pitchFamily="2" charset="2"/>
              <a:buChar char="q"/>
            </a:pPr>
            <a:r>
              <a:rPr lang="en-US" dirty="0"/>
              <a:t> Assume byte-addressable memory: 256 bytes, 8-byte blocks -&gt; 32 blocks </a:t>
            </a:r>
          </a:p>
          <a:p>
            <a:pPr>
              <a:buFont typeface="Wingdings" pitchFamily="2" charset="2"/>
              <a:buChar char="q"/>
            </a:pPr>
            <a:r>
              <a:rPr lang="en-US" dirty="0"/>
              <a:t> Assume cache: 64 bytes, 8 blocks </a:t>
            </a:r>
          </a:p>
          <a:p>
            <a:pPr marL="0" indent="0">
              <a:buNone/>
            </a:pPr>
            <a:r>
              <a:rPr lang="en-US" dirty="0"/>
              <a:t>Direct-mapped: A block can go to only one location </a:t>
            </a:r>
          </a:p>
          <a:p>
            <a:endParaRPr lang="en-US" dirty="0"/>
          </a:p>
        </p:txBody>
      </p:sp>
      <p:pic>
        <p:nvPicPr>
          <p:cNvPr id="4" name="Picture 3">
            <a:extLst>
              <a:ext uri="{FF2B5EF4-FFF2-40B4-BE49-F238E27FC236}">
                <a16:creationId xmlns:a16="http://schemas.microsoft.com/office/drawing/2014/main" id="{58E6D351-C49B-AE4A-AA76-7747AE10F4BF}"/>
              </a:ext>
            </a:extLst>
          </p:cNvPr>
          <p:cNvPicPr>
            <a:picLocks noChangeAspect="1"/>
          </p:cNvPicPr>
          <p:nvPr/>
        </p:nvPicPr>
        <p:blipFill>
          <a:blip r:embed="rId2"/>
          <a:stretch>
            <a:fillRect/>
          </a:stretch>
        </p:blipFill>
        <p:spPr>
          <a:xfrm>
            <a:off x="2955948" y="3431435"/>
            <a:ext cx="5175096" cy="2374030"/>
          </a:xfrm>
          <a:prstGeom prst="rect">
            <a:avLst/>
          </a:prstGeom>
        </p:spPr>
      </p:pic>
      <p:pic>
        <p:nvPicPr>
          <p:cNvPr id="5" name="Picture 4">
            <a:extLst>
              <a:ext uri="{FF2B5EF4-FFF2-40B4-BE49-F238E27FC236}">
                <a16:creationId xmlns:a16="http://schemas.microsoft.com/office/drawing/2014/main" id="{9E30F411-61CA-0D41-9199-478D0719CA53}"/>
              </a:ext>
            </a:extLst>
          </p:cNvPr>
          <p:cNvPicPr>
            <a:picLocks noChangeAspect="1"/>
          </p:cNvPicPr>
          <p:nvPr/>
        </p:nvPicPr>
        <p:blipFill>
          <a:blip r:embed="rId3"/>
          <a:stretch>
            <a:fillRect/>
          </a:stretch>
        </p:blipFill>
        <p:spPr>
          <a:xfrm>
            <a:off x="10050381" y="1002082"/>
            <a:ext cx="1704765" cy="5304772"/>
          </a:xfrm>
          <a:prstGeom prst="rect">
            <a:avLst/>
          </a:prstGeom>
        </p:spPr>
      </p:pic>
      <p:sp>
        <p:nvSpPr>
          <p:cNvPr id="6" name="Rectangle 5">
            <a:extLst>
              <a:ext uri="{FF2B5EF4-FFF2-40B4-BE49-F238E27FC236}">
                <a16:creationId xmlns:a16="http://schemas.microsoft.com/office/drawing/2014/main" id="{579501B8-1991-8E43-938A-7CA60E2B862C}"/>
              </a:ext>
            </a:extLst>
          </p:cNvPr>
          <p:cNvSpPr/>
          <p:nvPr/>
        </p:nvSpPr>
        <p:spPr>
          <a:xfrm>
            <a:off x="1043836" y="5805465"/>
            <a:ext cx="7087208" cy="646331"/>
          </a:xfrm>
          <a:prstGeom prst="rect">
            <a:avLst/>
          </a:prstGeom>
        </p:spPr>
        <p:txBody>
          <a:bodyPr wrap="square">
            <a:spAutoFit/>
          </a:bodyPr>
          <a:lstStyle/>
          <a:p>
            <a:pPr marL="285750" indent="-285750">
              <a:buFont typeface="Wingdings" pitchFamily="2" charset="2"/>
              <a:buChar char="q"/>
            </a:pPr>
            <a:r>
              <a:rPr lang="en-US" dirty="0">
                <a:solidFill>
                  <a:srgbClr val="FF0000"/>
                </a:solidFill>
                <a:latin typeface="Tahoma" panose="020B0604030504040204" pitchFamily="34" charset="0"/>
              </a:rPr>
              <a:t>Addresses with same index contend for the same location </a:t>
            </a:r>
          </a:p>
          <a:p>
            <a:r>
              <a:rPr lang="en-US" dirty="0">
                <a:solidFill>
                  <a:srgbClr val="FF0000"/>
                </a:solidFill>
                <a:latin typeface="Tahoma" panose="020B0604030504040204" pitchFamily="34" charset="0"/>
              </a:rPr>
              <a:t> </a:t>
            </a:r>
            <a:r>
              <a:rPr lang="en-US" sz="1000" dirty="0">
                <a:solidFill>
                  <a:srgbClr val="CC9900"/>
                </a:solidFill>
                <a:latin typeface="Wingdings" pitchFamily="2" charset="2"/>
              </a:rPr>
              <a:t>n </a:t>
            </a:r>
            <a:r>
              <a:rPr lang="en-US" sz="1600" dirty="0">
                <a:solidFill>
                  <a:srgbClr val="FF0000"/>
                </a:solidFill>
                <a:latin typeface="Tahoma" panose="020B0604030504040204" pitchFamily="34" charset="0"/>
              </a:rPr>
              <a:t>Cause conflict misses </a:t>
            </a:r>
            <a:endParaRPr lang="en-US" dirty="0">
              <a:effectLst/>
            </a:endParaRPr>
          </a:p>
        </p:txBody>
      </p:sp>
    </p:spTree>
    <p:extLst>
      <p:ext uri="{BB962C8B-B14F-4D97-AF65-F5344CB8AC3E}">
        <p14:creationId xmlns:p14="http://schemas.microsoft.com/office/powerpoint/2010/main" val="301408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3558</Words>
  <Application>Microsoft Macintosh PowerPoint</Application>
  <PresentationFormat>Widescreen</PresentationFormat>
  <Paragraphs>324</Paragraphs>
  <Slides>51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Courier New</vt:lpstr>
      <vt:lpstr>Tahoma</vt:lpstr>
      <vt:lpstr>Times New Roman</vt:lpstr>
      <vt:lpstr>Wingdings</vt:lpstr>
      <vt:lpstr>Office Theme</vt:lpstr>
      <vt:lpstr>Cache</vt:lpstr>
      <vt:lpstr>Outline</vt:lpstr>
      <vt:lpstr>Intro</vt:lpstr>
      <vt:lpstr>Intro (cont)</vt:lpstr>
      <vt:lpstr>Locality of reference in memory </vt:lpstr>
      <vt:lpstr>Review: Caching Basics </vt:lpstr>
      <vt:lpstr>Blocks and Addressing the Cache </vt:lpstr>
      <vt:lpstr>Cache Abstraction and Metrics </vt:lpstr>
      <vt:lpstr>Direct-Mapped Cache: Placement and Access </vt:lpstr>
      <vt:lpstr>  Direct-Mapped Caches   </vt:lpstr>
      <vt:lpstr>Set Associativity </vt:lpstr>
      <vt:lpstr>Higher Associativity </vt:lpstr>
      <vt:lpstr>Full Associativity</vt:lpstr>
      <vt:lpstr>Associativity (and Tradeoffs) </vt:lpstr>
      <vt:lpstr>Issues in Set-Associative Caches </vt:lpstr>
      <vt:lpstr>Cache Policy</vt:lpstr>
      <vt:lpstr>PowerPoint Presentation</vt:lpstr>
      <vt:lpstr>Algorithms of replacement policy</vt:lpstr>
      <vt:lpstr>Intro</vt:lpstr>
      <vt:lpstr>Intro</vt:lpstr>
      <vt:lpstr>Random</vt:lpstr>
      <vt:lpstr>LRU(Least Recently Used)</vt:lpstr>
      <vt:lpstr>LRU(Least Recently Used)</vt:lpstr>
      <vt:lpstr>FIFO</vt:lpstr>
      <vt:lpstr>PowerPoint Presentation</vt:lpstr>
      <vt:lpstr>PLRU</vt:lpstr>
      <vt:lpstr>PLRUt</vt:lpstr>
      <vt:lpstr>PLRUt</vt:lpstr>
      <vt:lpstr>PLRUm</vt:lpstr>
      <vt:lpstr>PLRUm</vt:lpstr>
      <vt:lpstr>PLRUm</vt:lpstr>
      <vt:lpstr>PowerPoint Presentation</vt:lpstr>
      <vt:lpstr>Performance Comparison (cont)</vt:lpstr>
      <vt:lpstr>Cache performance</vt:lpstr>
      <vt:lpstr>What is cache performance?</vt:lpstr>
      <vt:lpstr>Improving cache performance</vt:lpstr>
      <vt:lpstr>Addressing Miss Rates:  Larger cache block size</vt:lpstr>
      <vt:lpstr>Addressing Miss Rates:  Larger cache block size</vt:lpstr>
      <vt:lpstr>Addressing Miss Rates:  Higher associativity</vt:lpstr>
      <vt:lpstr>Addressing Miss Penalties: Second-level caches</vt:lpstr>
      <vt:lpstr>Addressing Miss Penalties: Second-level caches</vt:lpstr>
      <vt:lpstr>Addressing Hit Time</vt:lpstr>
      <vt:lpstr>Multi-level Caches</vt:lpstr>
      <vt:lpstr>Multiple Cache Levels</vt:lpstr>
      <vt:lpstr>Multilevel Cache Diagram</vt:lpstr>
      <vt:lpstr>Multilevel Cache AMAT</vt:lpstr>
      <vt:lpstr>Multilevel Cache AMAT Example</vt:lpstr>
      <vt:lpstr>Local vs. Global Miss Rates</vt:lpstr>
      <vt:lpstr>Memory Hierarchy with Two Cache Levels</vt:lpstr>
      <vt:lpstr>Design Considerations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dc:title>
  <dc:creator>Microsoft Office User</dc:creator>
  <cp:lastModifiedBy>Microsoft Office User</cp:lastModifiedBy>
  <cp:revision>158</cp:revision>
  <dcterms:created xsi:type="dcterms:W3CDTF">2019-10-26T01:23:52Z</dcterms:created>
  <dcterms:modified xsi:type="dcterms:W3CDTF">2019-10-27T04:45:36Z</dcterms:modified>
</cp:coreProperties>
</file>