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81" r:id="rId5"/>
    <p:sldId id="258" r:id="rId6"/>
    <p:sldId id="279" r:id="rId7"/>
    <p:sldId id="282" r:id="rId8"/>
    <p:sldId id="264" r:id="rId9"/>
    <p:sldId id="259" r:id="rId10"/>
    <p:sldId id="265" r:id="rId11"/>
    <p:sldId id="266" r:id="rId12"/>
    <p:sldId id="267" r:id="rId13"/>
    <p:sldId id="268" r:id="rId14"/>
    <p:sldId id="260" r:id="rId15"/>
    <p:sldId id="271" r:id="rId16"/>
    <p:sldId id="261" r:id="rId17"/>
    <p:sldId id="273" r:id="rId18"/>
    <p:sldId id="274" r:id="rId19"/>
    <p:sldId id="275" r:id="rId20"/>
    <p:sldId id="262" r:id="rId21"/>
    <p:sldId id="276" r:id="rId22"/>
    <p:sldId id="277" r:id="rId23"/>
    <p:sldId id="278" r:id="rId24"/>
    <p:sldId id="26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52F79-3A6B-4751-B361-2C2D1783596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F9F7-8385-4212-A700-7519B6FB9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0F9F7-8385-4212-A700-7519B6FB9C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336-AF4F-4BED-8CA1-BDBD5558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EAB6-BC4A-ED0A-9CA2-616F2E4A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2436-8804-7562-0379-8304D25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9F73-153D-2F6F-BE20-637D159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9571-65E1-374A-D62C-554D5558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AA91-4AB3-3D98-4DAF-5567A643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8FC1B-A074-CD7E-570E-E0AABB75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8048-07BF-E5E4-EF07-567E530A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D5-D47A-D2EB-7515-541AF557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5775-E297-1CD5-DD49-46106634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628D6-6A0C-206D-2375-4C9CC17C7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F909-59C9-628D-A9C4-C4E8AB6B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A368-DA49-F4D8-CF17-E90FBC75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1404-CE32-B34A-81AD-C8D8B115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70CC-E000-9CDF-7DAE-D993A95A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52E-130E-5443-5287-649331C3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439F-0AEA-1147-3D12-09B5567E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6A1FC-99E6-09ED-233F-300A48D7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B0A1-A3C6-52B6-92BC-4EF45228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A11-2537-F3AE-7A19-7328788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4C80-AB80-57DF-4AC1-3FC7DD4B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552F-584C-6D97-D32C-2F0EDC9F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CF75-0877-0ED5-4F3E-902826C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BA59-0D75-8B95-2F19-7E0CFF0C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D909-64C7-6C21-FD81-55A6BA98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A445-B1B6-8571-501A-AC3784F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D993-E861-79C7-D944-AAD9A451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D846F-B5D5-316E-84BF-89500C71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0F38-1223-D0EC-0C94-69E43DC1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F0A1-F2BB-2C17-6FF6-4437BDD4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DE29-74B4-A79B-B485-DEB8DCA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E3B6-CA0B-2704-A61D-84E8919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5B2A-6053-7ABA-81E6-8C580A2F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A8E3-A3D7-F198-4F85-316DB66D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2201A-1C1D-CA85-8E7B-3FFF423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E0918-57BB-73AD-DAA6-C386E8F2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35497-60C0-7895-F5DE-54BD11B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AA34-C6D0-783D-28E6-F087EE23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4EAF-A619-0D54-E972-158F8F08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482-DA21-DA9A-451C-8B3D50FE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6FC60-F31B-2C0F-E63D-6EA98A6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32F8E-67CA-C46D-DB39-0B71CD3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8EB48-354F-91C3-6B3A-7D1BCA14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C88DE-522E-C39E-04B3-C0257A9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397A1-F2A8-7AF4-8766-DE66D16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98C02-C135-BCA2-BD6B-F1D25D9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2B80-71FB-AB12-C12D-B1418FF3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7914-0D66-3581-7F21-8E386F26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AC24-3076-1FCD-0BEE-06323ECC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14DA-FC83-6EE1-5F91-7291E4BD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55FD-7E4F-A1B1-215A-ED90A41B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A9F1-3085-A140-80BB-04DC3E6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99BA-7C54-DBF4-2B77-EDF5DA7E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77820-B2DE-B3DD-2A63-FA8EDAC8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CD88E-B72B-1084-BE22-CE2B1F1F9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6E70-EECB-D005-6542-8018F4C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38E3-F438-5D92-3B30-618EBC3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7EFA-EB5F-B9C3-0DA4-168335D5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629EC-7474-1677-1589-0B20E527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9C60F-DA75-BAE2-B785-7BA092F6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AA71-E111-24FE-BC9D-CB4868E59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6E5A-B524-4FD9-8F78-9ABAF4E9474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8AF0-BE68-C575-52D3-A7F9D1E6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E0BE-60C9-F5C4-FE42-356FDF7A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A53DB-D969-4900-97D5-9A83D258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apcarbonaction.com/en/alloc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capcarbonaction.com/en/ets/german-national-emissions-trading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capcarbonaction.com/en/ets/german-national-emissions-trading-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23E0-6677-5600-946F-53F14C5A2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433" y="1050519"/>
            <a:ext cx="8174031" cy="2387600"/>
          </a:xfrm>
        </p:spPr>
        <p:txBody>
          <a:bodyPr/>
          <a:lstStyle/>
          <a:p>
            <a:r>
              <a:rPr lang="en-US" dirty="0">
                <a:latin typeface="Sitka Subheading Semibold" pitchFamily="2" charset="0"/>
              </a:rPr>
              <a:t>Wind Farm Valuation in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8358C-3FF0-BF14-1C9D-579BDEE5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5204" y="3682099"/>
            <a:ext cx="7010490" cy="1655762"/>
          </a:xfrm>
        </p:spPr>
        <p:txBody>
          <a:bodyPr/>
          <a:lstStyle/>
          <a:p>
            <a:r>
              <a:rPr lang="en-US" dirty="0">
                <a:latin typeface="Javanese Text" panose="02000000000000000000" pitchFamily="2" charset="0"/>
              </a:rPr>
              <a:t>How Carbon Credit Allocation Affects NPV under Spot and Forward Contracts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9AB39-C753-9D1C-0033-631FC935CB51}"/>
              </a:ext>
            </a:extLst>
          </p:cNvPr>
          <p:cNvSpPr txBox="1"/>
          <p:nvPr/>
        </p:nvSpPr>
        <p:spPr>
          <a:xfrm>
            <a:off x="3966880" y="6069698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vanese Text" panose="02000000000000000000" pitchFamily="2" charset="0"/>
              </a:rPr>
              <a:t>C</a:t>
            </a:r>
            <a:r>
              <a:rPr lang="en-US" altLang="zh-CN" dirty="0">
                <a:latin typeface="Javanese Text" panose="02000000000000000000" pitchFamily="2" charset="0"/>
              </a:rPr>
              <a:t>huyang Yu</a:t>
            </a:r>
          </a:p>
          <a:p>
            <a:r>
              <a:rPr lang="en-US" dirty="0">
                <a:latin typeface="Javanese Text" panose="02000000000000000000" pitchFamily="2" charset="0"/>
              </a:rPr>
              <a:t>Master of Science in Engineering Management </a:t>
            </a:r>
          </a:p>
        </p:txBody>
      </p:sp>
      <p:pic>
        <p:nvPicPr>
          <p:cNvPr id="6" name="Picture 5" descr="A row of wind turbines&#10;&#10;AI-generated content may be incorrect.">
            <a:extLst>
              <a:ext uri="{FF2B5EF4-FFF2-40B4-BE49-F238E27FC236}">
                <a16:creationId xmlns:a16="http://schemas.microsoft.com/office/drawing/2014/main" id="{F7413D85-20AA-7D96-7E8E-3799F879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8"/>
          <a:stretch/>
        </p:blipFill>
        <p:spPr>
          <a:xfrm>
            <a:off x="1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A6D32-AB4D-65AA-864B-9B0FEC8D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65A4-3A31-4CCA-7D7A-0B6135C9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8F717-253B-931B-E380-9DEEDD3349DF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01EFC-0DD8-09D6-AE70-CFD047B03FE2}"/>
              </a:ext>
            </a:extLst>
          </p:cNvPr>
          <p:cNvSpPr txBox="1"/>
          <p:nvPr/>
        </p:nvSpPr>
        <p:spPr>
          <a:xfrm>
            <a:off x="241662" y="2103120"/>
            <a:ext cx="24189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Data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C00E-ECBF-A1F6-2AF9-997BF225F722}"/>
              </a:ext>
            </a:extLst>
          </p:cNvPr>
          <p:cNvSpPr txBox="1"/>
          <p:nvPr/>
        </p:nvSpPr>
        <p:spPr>
          <a:xfrm>
            <a:off x="241662" y="3422469"/>
            <a:ext cx="25172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Calculation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9FA67-66A7-18AA-7CBF-40C082276D54}"/>
              </a:ext>
            </a:extLst>
          </p:cNvPr>
          <p:cNvSpPr txBox="1"/>
          <p:nvPr/>
        </p:nvSpPr>
        <p:spPr>
          <a:xfrm>
            <a:off x="3213462" y="2103120"/>
            <a:ext cx="769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R, Geometric Brownie Motion, Monte Carlo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769-2891-16FC-5129-9FA02045ED49}"/>
              </a:ext>
            </a:extLst>
          </p:cNvPr>
          <p:cNvSpPr txBox="1"/>
          <p:nvPr/>
        </p:nvSpPr>
        <p:spPr>
          <a:xfrm>
            <a:off x="3213462" y="3422468"/>
            <a:ext cx="904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Total revenue = Electricity sales revenue + Carbon credit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BA0FC-4C42-6A00-DD46-B32E42A87CAA}"/>
              </a:ext>
            </a:extLst>
          </p:cNvPr>
          <p:cNvSpPr txBox="1"/>
          <p:nvPr/>
        </p:nvSpPr>
        <p:spPr>
          <a:xfrm>
            <a:off x="3213461" y="4280151"/>
            <a:ext cx="795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Electricity sales revenue = Generation (500 MWh) *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FDE20-D62B-75ED-DC3E-868ABBEF1FB1}"/>
              </a:ext>
            </a:extLst>
          </p:cNvPr>
          <p:cNvSpPr txBox="1"/>
          <p:nvPr/>
        </p:nvSpPr>
        <p:spPr>
          <a:xfrm>
            <a:off x="3213461" y="5137834"/>
            <a:ext cx="7819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revenue = Price * Carbon credit allocated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4596D-3C2C-FB61-6F77-6F4628823D72}"/>
              </a:ext>
            </a:extLst>
          </p:cNvPr>
          <p:cNvSpPr txBox="1"/>
          <p:nvPr/>
        </p:nvSpPr>
        <p:spPr>
          <a:xfrm>
            <a:off x="3213461" y="5995517"/>
            <a:ext cx="889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allocated = Allocation rate * Generation *  </a:t>
            </a:r>
            <a:r>
              <a:rPr lang="en-US" sz="2400" dirty="0" err="1">
                <a:latin typeface="Aptos Serif" panose="02020604070405020304" pitchFamily="18" charset="0"/>
                <a:cs typeface="Aptos Serif" panose="02020604070405020304" pitchFamily="18" charset="0"/>
              </a:rPr>
              <a:t>EmFac</a:t>
            </a: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0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56FE9-82C3-61D1-E92D-CDB7E908B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87B5-C0DE-D6E7-404A-872D9BC9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0D0CC-75AE-790A-F22D-D2C0C6A518EE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838EE-7DA4-6D10-9D7B-A220B16350A9}"/>
              </a:ext>
            </a:extLst>
          </p:cNvPr>
          <p:cNvSpPr txBox="1"/>
          <p:nvPr/>
        </p:nvSpPr>
        <p:spPr>
          <a:xfrm>
            <a:off x="838200" y="2057399"/>
            <a:ext cx="16081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Spot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06A66-3AF4-DFD6-2C1B-445A1274E3EE}"/>
              </a:ext>
            </a:extLst>
          </p:cNvPr>
          <p:cNvSpPr txBox="1"/>
          <p:nvPr/>
        </p:nvSpPr>
        <p:spPr>
          <a:xfrm>
            <a:off x="8784772" y="6368142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Data from Bloomberg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11EE-66C3-DFF0-1F44-EB26FD1E08ED}"/>
              </a:ext>
            </a:extLst>
          </p:cNvPr>
          <p:cNvSpPr txBox="1"/>
          <p:nvPr/>
        </p:nvSpPr>
        <p:spPr>
          <a:xfrm>
            <a:off x="2926080" y="2057399"/>
            <a:ext cx="887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LPXBHR01 for spot electricity, EEXX04EA for spot carbon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56EFD-4C06-DBF6-0F43-1BFD6F7A5275}"/>
              </a:ext>
            </a:extLst>
          </p:cNvPr>
          <p:cNvSpPr txBox="1"/>
          <p:nvPr/>
        </p:nvSpPr>
        <p:spPr>
          <a:xfrm>
            <a:off x="2926080" y="2797628"/>
            <a:ext cx="865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Simulate future electricity &amp; carbon prices using Monte Carlo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206FE-B801-B586-6412-D5D6D33DBFC3}"/>
              </a:ext>
            </a:extLst>
          </p:cNvPr>
          <p:cNvSpPr txBox="1"/>
          <p:nvPr/>
        </p:nvSpPr>
        <p:spPr>
          <a:xfrm>
            <a:off x="2926080" y="3537857"/>
            <a:ext cx="6919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Generate 1000 price paths for 10 years (monthly)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6623-5607-5D8C-01EF-72DBD91E979F}"/>
              </a:ext>
            </a:extLst>
          </p:cNvPr>
          <p:cNvSpPr txBox="1"/>
          <p:nvPr/>
        </p:nvSpPr>
        <p:spPr>
          <a:xfrm>
            <a:off x="2926080" y="4278086"/>
            <a:ext cx="870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Compute and plot NPV using the Discounted Cash Flow (DCF)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44029-3E45-CBB0-865D-1C4CAC8C9220}"/>
              </a:ext>
            </a:extLst>
          </p:cNvPr>
          <p:cNvSpPr txBox="1"/>
          <p:nvPr/>
        </p:nvSpPr>
        <p:spPr>
          <a:xfrm>
            <a:off x="838200" y="5031377"/>
            <a:ext cx="11624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F80F-A246-40E2-ED3D-64034FE8E361}"/>
              </a:ext>
            </a:extLst>
          </p:cNvPr>
          <p:cNvSpPr txBox="1"/>
          <p:nvPr/>
        </p:nvSpPr>
        <p:spPr>
          <a:xfrm>
            <a:off x="2926080" y="5031377"/>
            <a:ext cx="74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4 histograms: 1 without allocation + 3 allocation rate</a:t>
            </a:r>
          </a:p>
        </p:txBody>
      </p:sp>
    </p:spTree>
    <p:extLst>
      <p:ext uri="{BB962C8B-B14F-4D97-AF65-F5344CB8AC3E}">
        <p14:creationId xmlns:p14="http://schemas.microsoft.com/office/powerpoint/2010/main" val="40712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2741E-AB61-B67D-D198-58B710E0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F0C-2A2F-245F-73B9-3389AD56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F4798-D594-3E8D-E9AF-6425BD0A4B3A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64FB4-BC2C-FC2C-79C9-D64C2308D2B4}"/>
              </a:ext>
            </a:extLst>
          </p:cNvPr>
          <p:cNvSpPr txBox="1"/>
          <p:nvPr/>
        </p:nvSpPr>
        <p:spPr>
          <a:xfrm>
            <a:off x="838200" y="2096588"/>
            <a:ext cx="263149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Forward Contract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B4898-C13C-9EBA-C1BB-673B2521B764}"/>
              </a:ext>
            </a:extLst>
          </p:cNvPr>
          <p:cNvSpPr txBox="1"/>
          <p:nvPr/>
        </p:nvSpPr>
        <p:spPr>
          <a:xfrm>
            <a:off x="3788228" y="2096588"/>
            <a:ext cx="7623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ELGBYR1, ELGBYR3, ELGBYR5 for forward electricity</a:t>
            </a:r>
          </a:p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MOZ25, MOZ27, MOZ29 (future) for forward carbon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10B7C-204D-2B90-3463-DF8CC34B6EFE}"/>
              </a:ext>
            </a:extLst>
          </p:cNvPr>
          <p:cNvSpPr txBox="1"/>
          <p:nvPr/>
        </p:nvSpPr>
        <p:spPr>
          <a:xfrm>
            <a:off x="3788227" y="3333485"/>
            <a:ext cx="72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After the contract expires, prices revert to Spot simulation (n=1000) for the rest 9, 7, and 5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242A5-FC64-0B26-97B8-E8A54F355715}"/>
              </a:ext>
            </a:extLst>
          </p:cNvPr>
          <p:cNvSpPr txBox="1"/>
          <p:nvPr/>
        </p:nvSpPr>
        <p:spPr>
          <a:xfrm>
            <a:off x="3788226" y="4489407"/>
            <a:ext cx="72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Compute and plot NPV using “</a:t>
            </a:r>
            <a:r>
              <a:rPr lang="en-US" sz="2400" i="1" dirty="0" err="1">
                <a:latin typeface="Aptos Serif" panose="02020604070405020304" pitchFamily="18" charset="0"/>
                <a:cs typeface="Aptos Serif" panose="02020604070405020304" pitchFamily="18" charset="0"/>
              </a:rPr>
              <a:t>rbind</a:t>
            </a:r>
            <a:r>
              <a:rPr lang="en-US" sz="2400" i="1" dirty="0">
                <a:latin typeface="Aptos Serif" panose="02020604070405020304" pitchFamily="18" charset="0"/>
                <a:cs typeface="Aptos Serif" panose="02020604070405020304" pitchFamily="18" charset="0"/>
              </a:rPr>
              <a:t> (forward, spot)”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9890D-5A25-F058-0269-44BB4F4A8E3A}"/>
              </a:ext>
            </a:extLst>
          </p:cNvPr>
          <p:cNvSpPr txBox="1"/>
          <p:nvPr/>
        </p:nvSpPr>
        <p:spPr>
          <a:xfrm>
            <a:off x="838200" y="5645331"/>
            <a:ext cx="11624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7AC3-7C62-CBDC-3E40-810D10468A30}"/>
              </a:ext>
            </a:extLst>
          </p:cNvPr>
          <p:cNvSpPr txBox="1"/>
          <p:nvPr/>
        </p:nvSpPr>
        <p:spPr>
          <a:xfrm>
            <a:off x="3788228" y="5645330"/>
            <a:ext cx="835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15 histograms: 3 without </a:t>
            </a:r>
            <a:r>
              <a:rPr lang="en-US" altLang="zh-CN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allocation</a:t>
            </a: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 + 3 * 4 different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1B13D-638C-6D18-0B8B-F85CD065905D}"/>
              </a:ext>
            </a:extLst>
          </p:cNvPr>
          <p:cNvSpPr txBox="1"/>
          <p:nvPr/>
        </p:nvSpPr>
        <p:spPr>
          <a:xfrm>
            <a:off x="8784772" y="6368142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Data from Bloomberg Terminal</a:t>
            </a:r>
          </a:p>
        </p:txBody>
      </p:sp>
    </p:spTree>
    <p:extLst>
      <p:ext uri="{BB962C8B-B14F-4D97-AF65-F5344CB8AC3E}">
        <p14:creationId xmlns:p14="http://schemas.microsoft.com/office/powerpoint/2010/main" val="351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5CB23-C00C-B086-A1CA-F78D70D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495-F4A4-1CF8-7C3F-59296EB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237FE-D5CC-4CF7-AEC0-F4FE2F3ED39A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5FB67-DCB6-614B-1EF6-CC3029500068}"/>
              </a:ext>
            </a:extLst>
          </p:cNvPr>
          <p:cNvSpPr txBox="1"/>
          <p:nvPr/>
        </p:nvSpPr>
        <p:spPr>
          <a:xfrm>
            <a:off x="838200" y="2018210"/>
            <a:ext cx="252537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Spot vs.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C95C-9339-FFE0-A04A-BBE234CCA7D6}"/>
              </a:ext>
            </a:extLst>
          </p:cNvPr>
          <p:cNvSpPr txBox="1"/>
          <p:nvPr/>
        </p:nvSpPr>
        <p:spPr>
          <a:xfrm>
            <a:off x="4134395" y="2018210"/>
            <a:ext cx="624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Plot NPV confidence interval from 3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E8A76-1D2D-E63B-DCA1-5CE8AFE985B9}"/>
              </a:ext>
            </a:extLst>
          </p:cNvPr>
          <p:cNvSpPr txBox="1"/>
          <p:nvPr/>
        </p:nvSpPr>
        <p:spPr>
          <a:xfrm>
            <a:off x="4134395" y="2807397"/>
            <a:ext cx="738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Spot vs. Forward without carbon credit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C4D1D-F84E-423D-4266-C28B7EE2F618}"/>
              </a:ext>
            </a:extLst>
          </p:cNvPr>
          <p:cNvSpPr txBox="1"/>
          <p:nvPr/>
        </p:nvSpPr>
        <p:spPr>
          <a:xfrm>
            <a:off x="4134395" y="3596584"/>
            <a:ext cx="801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With vs. without carbon credit allocation in Spot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E9045-B367-81A8-09B9-99B194B70078}"/>
              </a:ext>
            </a:extLst>
          </p:cNvPr>
          <p:cNvSpPr txBox="1"/>
          <p:nvPr/>
        </p:nvSpPr>
        <p:spPr>
          <a:xfrm>
            <a:off x="4134395" y="4385771"/>
            <a:ext cx="780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Across different allocation rates in Forward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CC146-9369-9C69-EC18-CACDDDFE31BD}"/>
              </a:ext>
            </a:extLst>
          </p:cNvPr>
          <p:cNvSpPr txBox="1"/>
          <p:nvPr/>
        </p:nvSpPr>
        <p:spPr>
          <a:xfrm>
            <a:off x="838199" y="5122815"/>
            <a:ext cx="11624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360D1-B74D-A38C-ED75-113F09B5A518}"/>
              </a:ext>
            </a:extLst>
          </p:cNvPr>
          <p:cNvSpPr txBox="1"/>
          <p:nvPr/>
        </p:nvSpPr>
        <p:spPr>
          <a:xfrm>
            <a:off x="4134394" y="5174958"/>
            <a:ext cx="33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1 + 1 + 4 error bar plots</a:t>
            </a:r>
          </a:p>
        </p:txBody>
      </p:sp>
    </p:spTree>
    <p:extLst>
      <p:ext uri="{BB962C8B-B14F-4D97-AF65-F5344CB8AC3E}">
        <p14:creationId xmlns:p14="http://schemas.microsoft.com/office/powerpoint/2010/main" val="21176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AD306-1AE3-E2A4-1735-8ABEC488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CB0B-3D46-CDC3-801F-D7AF655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Spot Price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DCDC9-B473-BFEE-5E58-BE110BF74982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6E7CE356-16D5-DA69-3842-20A8A5FF9D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690688"/>
            <a:ext cx="6004424" cy="44408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E6B99-3D46-B1A4-5BFB-A94A591F6C35}"/>
              </a:ext>
            </a:extLst>
          </p:cNvPr>
          <p:cNvSpPr txBox="1"/>
          <p:nvPr/>
        </p:nvSpPr>
        <p:spPr>
          <a:xfrm>
            <a:off x="6842624" y="2416629"/>
            <a:ext cx="516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Wind farms must purchase all carbon credits, so NPV is solely determined by electricity sales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812B-CCBD-5131-E343-7991E79E5501}"/>
              </a:ext>
            </a:extLst>
          </p:cNvPr>
          <p:cNvSpPr txBox="1"/>
          <p:nvPr/>
        </p:nvSpPr>
        <p:spPr>
          <a:xfrm>
            <a:off x="6786019" y="4158233"/>
            <a:ext cx="516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NPV remains low, indicating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limited profitability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under the current 100% auction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CAFDB-053C-050C-E216-1A02BF85217C}"/>
              </a:ext>
            </a:extLst>
          </p:cNvPr>
          <p:cNvSpPr/>
          <p:nvPr/>
        </p:nvSpPr>
        <p:spPr>
          <a:xfrm>
            <a:off x="1846967" y="2416629"/>
            <a:ext cx="1077902" cy="2757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CBAFC-D4D5-721C-421F-CEA5A716D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699-0D32-23FC-B9FE-EEF008E6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Spot Price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79F5F-B39E-1CA9-F913-CD2FEFD80632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1FCAC1D4-0CB0-53DA-43DA-C17492E674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895" y="1690688"/>
            <a:ext cx="5551033" cy="44408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DE2AE-0947-F41F-7C80-CE8F0231C5C1}"/>
              </a:ext>
            </a:extLst>
          </p:cNvPr>
          <p:cNvSpPr txBox="1"/>
          <p:nvPr/>
        </p:nvSpPr>
        <p:spPr>
          <a:xfrm>
            <a:off x="6842624" y="2658292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NPV increases compared to the “without </a:t>
            </a:r>
            <a:r>
              <a:rPr lang="en-US" altLang="zh-CN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allocation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” scenario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0A0D9-DF75-0CFE-A7EF-C2DE8B4C870B}"/>
              </a:ext>
            </a:extLst>
          </p:cNvPr>
          <p:cNvSpPr txBox="1"/>
          <p:nvPr/>
        </p:nvSpPr>
        <p:spPr>
          <a:xfrm>
            <a:off x="6842624" y="4428308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Higher allocation rates may further increase NPV</a:t>
            </a:r>
          </a:p>
        </p:txBody>
      </p:sp>
    </p:spTree>
    <p:extLst>
      <p:ext uri="{BB962C8B-B14F-4D97-AF65-F5344CB8AC3E}">
        <p14:creationId xmlns:p14="http://schemas.microsoft.com/office/powerpoint/2010/main" val="17614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0324E-FAF7-3AB7-8D39-03FF087E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0F11-B04B-F799-DA8E-BC284933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Forward Contract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34587-1F21-DF6C-90F0-14175D117960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ack and grey bars&#10;&#10;AI-generated content may be incorrect.">
            <a:extLst>
              <a:ext uri="{FF2B5EF4-FFF2-40B4-BE49-F238E27FC236}">
                <a16:creationId xmlns:a16="http://schemas.microsoft.com/office/drawing/2014/main" id="{A49DD49B-1799-960D-ECD2-01E78523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76"/>
            <a:ext cx="5821741" cy="400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CF43D-DADF-7FFD-F965-E41D4B968A5B}"/>
              </a:ext>
            </a:extLst>
          </p:cNvPr>
          <p:cNvSpPr txBox="1"/>
          <p:nvPr/>
        </p:nvSpPr>
        <p:spPr>
          <a:xfrm>
            <a:off x="6896833" y="2839592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Longer contracts make revenue more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stable</a:t>
            </a:r>
            <a:endParaRPr lang="en-US" sz="2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AD761-1E34-CEA8-CC08-1D21FCC37DE0}"/>
              </a:ext>
            </a:extLst>
          </p:cNvPr>
          <p:cNvSpPr/>
          <p:nvPr/>
        </p:nvSpPr>
        <p:spPr>
          <a:xfrm>
            <a:off x="681197" y="5253197"/>
            <a:ext cx="6314884" cy="398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34AC5-2A8A-8BAC-DF4D-14D93419D6BF}"/>
              </a:ext>
            </a:extLst>
          </p:cNvPr>
          <p:cNvSpPr txBox="1"/>
          <p:nvPr/>
        </p:nvSpPr>
        <p:spPr>
          <a:xfrm>
            <a:off x="6896833" y="4144458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3-year contracts can generate higher revenue</a:t>
            </a:r>
          </a:p>
        </p:txBody>
      </p:sp>
    </p:spTree>
    <p:extLst>
      <p:ext uri="{BB962C8B-B14F-4D97-AF65-F5344CB8AC3E}">
        <p14:creationId xmlns:p14="http://schemas.microsoft.com/office/powerpoint/2010/main" val="34635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EA9C3-4822-6299-0508-46F37F93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3533-226A-6028-BB6B-F428F0B0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Forward Contract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EC9DA-6929-35F3-CC7F-276E1D38648C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C3A80-D9C2-03B8-F94E-2A3EFC99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116" y="1981076"/>
            <a:ext cx="5010303" cy="4008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DC5062-7DA2-8ABE-FC69-52DABE0CBB84}"/>
              </a:ext>
            </a:extLst>
          </p:cNvPr>
          <p:cNvSpPr txBox="1"/>
          <p:nvPr/>
        </p:nvSpPr>
        <p:spPr>
          <a:xfrm>
            <a:off x="6842624" y="3631254"/>
            <a:ext cx="516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NPV increases compared to Allocation Rate = 0% (without carbon credit allocated)</a:t>
            </a:r>
          </a:p>
        </p:txBody>
      </p:sp>
    </p:spTree>
    <p:extLst>
      <p:ext uri="{BB962C8B-B14F-4D97-AF65-F5344CB8AC3E}">
        <p14:creationId xmlns:p14="http://schemas.microsoft.com/office/powerpoint/2010/main" val="3644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A63B7-2D71-A7FD-36BF-6F2777F1A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0472-0CF1-AFB9-745A-7D871911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Forward Contract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C15B1-59F4-D2E4-EC5F-240CB79113FB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39A6A-258D-1EF0-A431-5ED716386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116" y="1981076"/>
            <a:ext cx="5010302" cy="4008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07A39-79DB-254E-322A-90A9947B1409}"/>
              </a:ext>
            </a:extLst>
          </p:cNvPr>
          <p:cNvSpPr txBox="1"/>
          <p:nvPr/>
        </p:nvSpPr>
        <p:spPr>
          <a:xfrm>
            <a:off x="6842624" y="3631254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Increasing the allocation rate to 50% further boosts NPV</a:t>
            </a:r>
          </a:p>
        </p:txBody>
      </p:sp>
    </p:spTree>
    <p:extLst>
      <p:ext uri="{BB962C8B-B14F-4D97-AF65-F5344CB8AC3E}">
        <p14:creationId xmlns:p14="http://schemas.microsoft.com/office/powerpoint/2010/main" val="8865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F074E-1FF6-4E85-E59E-E0403892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49CE-A6BA-1872-9603-AFBB224A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Forward Contract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87347-EC6C-C429-A84D-1154029F6B52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8800B-7B68-CB1C-B6A5-D8E38EE55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2116" y="1981076"/>
            <a:ext cx="5010302" cy="4008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0B16A4-25E6-2877-4291-B04FC643FFAD}"/>
              </a:ext>
            </a:extLst>
          </p:cNvPr>
          <p:cNvSpPr txBox="1"/>
          <p:nvPr/>
        </p:nvSpPr>
        <p:spPr>
          <a:xfrm>
            <a:off x="6842624" y="3631254"/>
            <a:ext cx="516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80% allocation rate yields the highest NPV among the 3 rates, but the increase is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not that much 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when from 20% to 50%</a:t>
            </a:r>
          </a:p>
        </p:txBody>
      </p:sp>
    </p:spTree>
    <p:extLst>
      <p:ext uri="{BB962C8B-B14F-4D97-AF65-F5344CB8AC3E}">
        <p14:creationId xmlns:p14="http://schemas.microsoft.com/office/powerpoint/2010/main" val="7789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11F4-72D5-058D-71ED-8DC098B4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BD4B-0FFC-6CBA-E93C-EC8E60AF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238"/>
            <a:ext cx="10515600" cy="4351338"/>
          </a:xfrm>
        </p:spPr>
        <p:txBody>
          <a:bodyPr/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Contexts</a:t>
            </a:r>
          </a:p>
          <a:p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Methodology</a:t>
            </a:r>
          </a:p>
          <a:p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Output Interpretation</a:t>
            </a:r>
          </a:p>
          <a:p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Conclusion and Recommendation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14917-53ED-9AE4-1491-FEFCA46DF396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EAED2-6720-C477-EA15-29944E7A3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7CC7-06EF-01AE-2414-A13B5F4B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1E153-0EB2-7FA9-BA24-77CBA16C5E90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A64DA20D-98D8-9116-C674-E7A60ED67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497"/>
            <a:ext cx="5429981" cy="4343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CB7E8-925A-07C8-20AC-37D07A579A3F}"/>
              </a:ext>
            </a:extLst>
          </p:cNvPr>
          <p:cNvSpPr txBox="1"/>
          <p:nvPr/>
        </p:nvSpPr>
        <p:spPr>
          <a:xfrm>
            <a:off x="6781255" y="2721114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Forward contracts show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lower NPV variance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compared to spot pricing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FC8842-5E3D-CAC0-5643-151AF3AFBC4E}"/>
              </a:ext>
            </a:extLst>
          </p:cNvPr>
          <p:cNvSpPr/>
          <p:nvPr/>
        </p:nvSpPr>
        <p:spPr>
          <a:xfrm>
            <a:off x="1650830" y="2374985"/>
            <a:ext cx="3559409" cy="13869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A672C-3B37-B3B9-5CC3-73682F8DB05B}"/>
              </a:ext>
            </a:extLst>
          </p:cNvPr>
          <p:cNvSpPr txBox="1"/>
          <p:nvPr/>
        </p:nvSpPr>
        <p:spPr>
          <a:xfrm>
            <a:off x="6781254" y="4190489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Forward contracts provide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stability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, and yield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higher returns</a:t>
            </a:r>
          </a:p>
        </p:txBody>
      </p:sp>
    </p:spTree>
    <p:extLst>
      <p:ext uri="{BB962C8B-B14F-4D97-AF65-F5344CB8AC3E}">
        <p14:creationId xmlns:p14="http://schemas.microsoft.com/office/powerpoint/2010/main" val="32076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C685C-0B59-9083-56B1-3AD3544C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8526-FD59-032E-65AB-B689CB0C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0009-A883-279B-8DB5-150A19C405AC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C0E2E-D4CD-9068-2EE1-AF13F2CC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18497"/>
            <a:ext cx="5429981" cy="4343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A0D6B-FACD-80EE-8330-569F8E783B32}"/>
              </a:ext>
            </a:extLst>
          </p:cNvPr>
          <p:cNvSpPr txBox="1"/>
          <p:nvPr/>
        </p:nvSpPr>
        <p:spPr>
          <a:xfrm>
            <a:off x="6603283" y="2721114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NPV is significantly higher with carbon credit allocation compared to without</a:t>
            </a:r>
            <a:endParaRPr lang="en-US" sz="2000" dirty="0">
              <a:solidFill>
                <a:srgbClr val="FF00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4515A-B4DF-B912-EF0E-E24ED112550B}"/>
              </a:ext>
            </a:extLst>
          </p:cNvPr>
          <p:cNvSpPr txBox="1"/>
          <p:nvPr/>
        </p:nvSpPr>
        <p:spPr>
          <a:xfrm>
            <a:off x="6603283" y="4190489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Greater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variance 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in NPV when carbon credit allocation is included</a:t>
            </a:r>
            <a:endParaRPr lang="en-US" sz="2000" dirty="0">
              <a:solidFill>
                <a:srgbClr val="FF00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8B0EE-6A76-8E80-E6E4-0D74C2C66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1123-AE19-4C7F-477C-F99F3B94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8E79C-990F-FCD6-376E-322A4C4AFCD3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BD718-9393-BF10-B5DC-8F5D56DCD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18497"/>
            <a:ext cx="5429980" cy="4343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4BDA7-0AB8-5DB0-8E99-39F01629F416}"/>
              </a:ext>
            </a:extLst>
          </p:cNvPr>
          <p:cNvSpPr txBox="1"/>
          <p:nvPr/>
        </p:nvSpPr>
        <p:spPr>
          <a:xfrm>
            <a:off x="6603283" y="2721114"/>
            <a:ext cx="5168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No significant difference between forward contract durations when allocation rate = 0%</a:t>
            </a:r>
            <a:endParaRPr lang="en-US" sz="2000" dirty="0">
              <a:solidFill>
                <a:srgbClr val="FF00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DFCEF-EC0E-B075-B011-147FD8A89F85}"/>
              </a:ext>
            </a:extLst>
          </p:cNvPr>
          <p:cNvSpPr txBox="1"/>
          <p:nvPr/>
        </p:nvSpPr>
        <p:spPr>
          <a:xfrm>
            <a:off x="6603283" y="4190489"/>
            <a:ext cx="5168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The same as the previous histogram: longer – more stable; 3Y – highest NPV</a:t>
            </a:r>
            <a:endParaRPr lang="en-US" sz="2000" dirty="0">
              <a:solidFill>
                <a:srgbClr val="FF00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DAD99-9310-28B3-7CB1-5A6C68BB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6BF4-3DC8-5C85-2967-9AD701A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Output –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5E16A-EA0B-E6DF-F30B-DB852232E527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CBB0C-C0B8-444A-AE50-BF51DA0F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43" y="1946508"/>
            <a:ext cx="3706229" cy="2964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B646EC-8CFC-9E48-BC8E-610A13D3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8234" y="1946508"/>
            <a:ext cx="3706229" cy="2964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FA44E-6742-85D4-C923-220707D15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514" y="1977856"/>
            <a:ext cx="3706229" cy="2964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6DDE1-A7CC-3934-4F9E-A5639281659D}"/>
              </a:ext>
            </a:extLst>
          </p:cNvPr>
          <p:cNvSpPr txBox="1"/>
          <p:nvPr/>
        </p:nvSpPr>
        <p:spPr>
          <a:xfrm>
            <a:off x="1503541" y="5198659"/>
            <a:ext cx="1005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Higher allocation rates enhance wind farm NPV under forward contracts, but the increase in NPV from 50% to 80% is smaller than from 20% to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EB32E-A96B-EF3C-D522-EEC8C6F1DA3F}"/>
              </a:ext>
            </a:extLst>
          </p:cNvPr>
          <p:cNvSpPr txBox="1"/>
          <p:nvPr/>
        </p:nvSpPr>
        <p:spPr>
          <a:xfrm>
            <a:off x="1503542" y="6048000"/>
            <a:ext cx="1005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Longer forward contracts (3Y, 5Y) benefit more from carbon credit allocation – more predictable</a:t>
            </a:r>
            <a:endParaRPr lang="en-US" sz="2000" dirty="0">
              <a:solidFill>
                <a:srgbClr val="FF0000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A52C7-AE55-18D1-3A99-A042CC7A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1312-71F5-58E8-A159-9C0779C8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 &amp; Recommendation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D2FA6-53D8-E755-DB5E-C9737F262695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6172A-2397-D7AC-9AE8-91FB56CDAA49}"/>
              </a:ext>
            </a:extLst>
          </p:cNvPr>
          <p:cNvSpPr txBox="1"/>
          <p:nvPr/>
        </p:nvSpPr>
        <p:spPr>
          <a:xfrm>
            <a:off x="2104960" y="2068139"/>
            <a:ext cx="176362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8834-3A72-61C1-C7CA-6286C3689C3D}"/>
              </a:ext>
            </a:extLst>
          </p:cNvPr>
          <p:cNvSpPr txBox="1"/>
          <p:nvPr/>
        </p:nvSpPr>
        <p:spPr>
          <a:xfrm>
            <a:off x="7387262" y="2068139"/>
            <a:ext cx="269977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B52E5-14E7-4C6C-CD33-31DB54C948A6}"/>
              </a:ext>
            </a:extLst>
          </p:cNvPr>
          <p:cNvSpPr txBox="1"/>
          <p:nvPr/>
        </p:nvSpPr>
        <p:spPr>
          <a:xfrm>
            <a:off x="838199" y="2911858"/>
            <a:ext cx="5175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allocation significantly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enhances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wind farm 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Higher allocation rates 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generally lead to better financial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Forward contracts offer more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stable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valuation but are highly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sensitive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to carbon credit allocation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555D7-D005-6CFA-9FD9-20E71FE4570F}"/>
              </a:ext>
            </a:extLst>
          </p:cNvPr>
          <p:cNvSpPr txBox="1"/>
          <p:nvPr/>
        </p:nvSpPr>
        <p:spPr>
          <a:xfrm>
            <a:off x="6177828" y="2907255"/>
            <a:ext cx="57768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We can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introduce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carbon credit allocation to improve wind farm valuation and encourage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A moderate allocation rate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(50%) 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may provide an optimal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We can consider </a:t>
            </a:r>
            <a:r>
              <a:rPr lang="en-US" sz="20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forward contracts with carbon credit allocation</a:t>
            </a:r>
            <a:r>
              <a:rPr lang="en-US" sz="2000" dirty="0">
                <a:latin typeface="Aptos Serif" panose="02020604070405020304" pitchFamily="18" charset="0"/>
                <a:cs typeface="Aptos Serif" panose="02020604070405020304" pitchFamily="18" charset="0"/>
              </a:rPr>
              <a:t> as a more stable investment option</a:t>
            </a:r>
          </a:p>
        </p:txBody>
      </p:sp>
    </p:spTree>
    <p:extLst>
      <p:ext uri="{BB962C8B-B14F-4D97-AF65-F5344CB8AC3E}">
        <p14:creationId xmlns:p14="http://schemas.microsoft.com/office/powerpoint/2010/main" val="30273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6DB12-B3F9-013F-4101-B97FA35A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814B-0527-6C76-63F9-3E3888C6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433" y="1050519"/>
            <a:ext cx="8174031" cy="2387600"/>
          </a:xfrm>
        </p:spPr>
        <p:txBody>
          <a:bodyPr/>
          <a:lstStyle/>
          <a:p>
            <a:r>
              <a:rPr lang="en-US" dirty="0">
                <a:latin typeface="Sitka Subheading Semibold" pitchFamily="2" charset="0"/>
              </a:rPr>
              <a:t>Thanks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6F5D9-F247-5F0B-AED5-95081137732A}"/>
              </a:ext>
            </a:extLst>
          </p:cNvPr>
          <p:cNvSpPr txBox="1"/>
          <p:nvPr/>
        </p:nvSpPr>
        <p:spPr>
          <a:xfrm>
            <a:off x="3966880" y="6069698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vanese Text" panose="02000000000000000000" pitchFamily="2" charset="0"/>
              </a:rPr>
              <a:t>C</a:t>
            </a:r>
            <a:r>
              <a:rPr lang="en-US" altLang="zh-CN" dirty="0">
                <a:latin typeface="Javanese Text" panose="02000000000000000000" pitchFamily="2" charset="0"/>
              </a:rPr>
              <a:t>huyang Yu</a:t>
            </a:r>
          </a:p>
          <a:p>
            <a:r>
              <a:rPr lang="en-US" dirty="0">
                <a:latin typeface="Javanese Text" panose="02000000000000000000" pitchFamily="2" charset="0"/>
              </a:rPr>
              <a:t>Master of Science in Engineering Management </a:t>
            </a:r>
          </a:p>
        </p:txBody>
      </p:sp>
      <p:pic>
        <p:nvPicPr>
          <p:cNvPr id="6" name="Picture 5" descr="A row of wind turbines&#10;&#10;AI-generated content may be incorrect.">
            <a:extLst>
              <a:ext uri="{FF2B5EF4-FFF2-40B4-BE49-F238E27FC236}">
                <a16:creationId xmlns:a16="http://schemas.microsoft.com/office/drawing/2014/main" id="{FB6346D5-A453-5013-6539-FF02C70C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8"/>
          <a:stretch/>
        </p:blipFill>
        <p:spPr>
          <a:xfrm>
            <a:off x="1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C9DD8-68D5-9910-9FCA-2F475ED79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A182-15A6-647E-BFEF-764C74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5A8BB-50CD-5102-5620-74C5ED700A37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BAC2-F7C9-062A-D010-FFD1B787A4C3}"/>
              </a:ext>
            </a:extLst>
          </p:cNvPr>
          <p:cNvSpPr txBox="1"/>
          <p:nvPr/>
        </p:nvSpPr>
        <p:spPr>
          <a:xfrm rot="10800000" flipV="1">
            <a:off x="1282631" y="2632996"/>
            <a:ext cx="938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Javanese Text" panose="02000000000000000000" pitchFamily="2" charset="0"/>
              </a:rPr>
              <a:t>Cap-and-Trade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D6623-09D6-2B9D-5F4D-3CF0E8552724}"/>
              </a:ext>
            </a:extLst>
          </p:cNvPr>
          <p:cNvSpPr txBox="1"/>
          <p:nvPr/>
        </p:nvSpPr>
        <p:spPr>
          <a:xfrm>
            <a:off x="2198050" y="4917170"/>
            <a:ext cx="755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Javanese Text" panose="02000000000000000000" pitchFamily="2" charset="0"/>
              </a:rPr>
              <a:t>California, </a:t>
            </a:r>
            <a:r>
              <a:rPr lang="en-US" sz="2400" dirty="0">
                <a:solidFill>
                  <a:srgbClr val="FF0000"/>
                </a:solidFill>
                <a:latin typeface="Javanese Text" panose="02000000000000000000" pitchFamily="2" charset="0"/>
              </a:rPr>
              <a:t>European Union</a:t>
            </a:r>
            <a:r>
              <a:rPr lang="en-US" sz="2400" dirty="0">
                <a:latin typeface="Javanese Text" panose="02000000000000000000" pitchFamily="2" charset="0"/>
              </a:rPr>
              <a:t>, China, South Korea, Japan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2E59A-C53B-9ACF-BFB6-2A8AE2939F76}"/>
              </a:ext>
            </a:extLst>
          </p:cNvPr>
          <p:cNvSpPr txBox="1"/>
          <p:nvPr/>
        </p:nvSpPr>
        <p:spPr>
          <a:xfrm>
            <a:off x="3112593" y="342748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Javanese Text" panose="02000000000000000000" pitchFamily="2" charset="0"/>
              </a:rPr>
              <a:t>Government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09CFF-DF51-FC5F-461B-AD5162C56838}"/>
              </a:ext>
            </a:extLst>
          </p:cNvPr>
          <p:cNvSpPr txBox="1"/>
          <p:nvPr/>
        </p:nvSpPr>
        <p:spPr>
          <a:xfrm>
            <a:off x="5529799" y="3427486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Javanese Text" panose="02000000000000000000" pitchFamily="2" charset="0"/>
              </a:rPr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2569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31327-5486-AEA6-D662-C10273E2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4DD1-624E-DDE6-FC36-3F8E6198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32538-3743-6470-9165-723FD346FE0C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CFAE1-61E5-FD94-FCB8-81965C431A44}"/>
              </a:ext>
            </a:extLst>
          </p:cNvPr>
          <p:cNvSpPr txBox="1"/>
          <p:nvPr/>
        </p:nvSpPr>
        <p:spPr>
          <a:xfrm rot="10800000" flipV="1">
            <a:off x="1403744" y="2824342"/>
            <a:ext cx="9384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Javanese Text" panose="02000000000000000000" pitchFamily="2" charset="0"/>
              </a:rPr>
              <a:t>When CO₂ emissions exceed the </a:t>
            </a:r>
            <a:r>
              <a:rPr lang="en-US" sz="4000" dirty="0">
                <a:latin typeface="Javanese Text" panose="02000000000000000000" pitchFamily="2" charset="0"/>
              </a:rPr>
              <a:t>cap</a:t>
            </a:r>
            <a:r>
              <a:rPr lang="en-US" sz="2800" dirty="0">
                <a:latin typeface="Javanese Text" panose="02000000000000000000" pitchFamily="2" charset="0"/>
              </a:rPr>
              <a:t> set by the government, companies need </a:t>
            </a:r>
            <a:r>
              <a:rPr lang="en-US" sz="4000" dirty="0">
                <a:latin typeface="Javanese Text" panose="02000000000000000000" pitchFamily="2" charset="0"/>
              </a:rPr>
              <a:t>carbon credits </a:t>
            </a:r>
            <a:r>
              <a:rPr lang="en-US" sz="2800" dirty="0">
                <a:latin typeface="Javanese Text" panose="02000000000000000000" pitchFamily="2" charset="0"/>
              </a:rPr>
              <a:t>to offset them.</a:t>
            </a:r>
          </a:p>
        </p:txBody>
      </p:sp>
    </p:spTree>
    <p:extLst>
      <p:ext uri="{BB962C8B-B14F-4D97-AF65-F5344CB8AC3E}">
        <p14:creationId xmlns:p14="http://schemas.microsoft.com/office/powerpoint/2010/main" val="108130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DA26C-CC19-B724-479A-A556C24F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C2D2-5C08-CF38-15F2-EA77EE19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265B6-E6A5-F089-ACF2-3EA3D2A834D1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erson and person&#10;&#10;AI-generated content may be incorrect.">
            <a:extLst>
              <a:ext uri="{FF2B5EF4-FFF2-40B4-BE49-F238E27FC236}">
                <a16:creationId xmlns:a16="http://schemas.microsoft.com/office/drawing/2014/main" id="{6BDB1A57-DDC3-25E9-F588-B5DA28DD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42" y="1316945"/>
            <a:ext cx="6543011" cy="53605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93DF1-A9B7-CDDB-03ED-291D857C2446}"/>
              </a:ext>
            </a:extLst>
          </p:cNvPr>
          <p:cNvSpPr txBox="1"/>
          <p:nvPr/>
        </p:nvSpPr>
        <p:spPr>
          <a:xfrm>
            <a:off x="8003291" y="6429322"/>
            <a:ext cx="4188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https://icapcarbonaction.com/en/allocation</a:t>
            </a:r>
            <a:r>
              <a:rPr lang="en-US" sz="1600" dirty="0"/>
              <a:t>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16A8003-1F00-2F69-4FC9-AEF5BD765925}"/>
              </a:ext>
            </a:extLst>
          </p:cNvPr>
          <p:cNvCxnSpPr>
            <a:cxnSpLocks/>
          </p:cNvCxnSpPr>
          <p:nvPr/>
        </p:nvCxnSpPr>
        <p:spPr>
          <a:xfrm>
            <a:off x="3790824" y="1465462"/>
            <a:ext cx="4166273" cy="135646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48E7D-FDB6-FEDB-E624-2583F903F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87CE-B89F-E1AD-7899-2DFD030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8BA5D-9C5E-B039-EB40-70CFB830BDDB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AD23-D4CB-B410-4A7B-15DA541B8060}"/>
              </a:ext>
            </a:extLst>
          </p:cNvPr>
          <p:cNvSpPr txBox="1"/>
          <p:nvPr/>
        </p:nvSpPr>
        <p:spPr>
          <a:xfrm>
            <a:off x="838200" y="2170207"/>
            <a:ext cx="214802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D7D5-D4A6-C024-07A6-2169CAB1DBC9}"/>
              </a:ext>
            </a:extLst>
          </p:cNvPr>
          <p:cNvSpPr txBox="1"/>
          <p:nvPr/>
        </p:nvSpPr>
        <p:spPr>
          <a:xfrm>
            <a:off x="838200" y="4750664"/>
            <a:ext cx="22169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</a:t>
            </a:r>
          </a:p>
          <a:p>
            <a:pPr algn="ctr"/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54D85-E7FE-1EE5-3E64-E1B04864FECB}"/>
              </a:ext>
            </a:extLst>
          </p:cNvPr>
          <p:cNvSpPr txBox="1"/>
          <p:nvPr/>
        </p:nvSpPr>
        <p:spPr>
          <a:xfrm>
            <a:off x="4049606" y="1690688"/>
            <a:ext cx="68292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Auctioned + allocated for free</a:t>
            </a:r>
            <a:endParaRPr lang="en-US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1 credit = a reduction of 1 ton of CO</a:t>
            </a:r>
            <a:r>
              <a:rPr lang="en-US" sz="2800" baseline="-25000" dirty="0">
                <a:latin typeface="Aptos Serif" panose="02020604070405020304" pitchFamily="18" charset="0"/>
                <a:cs typeface="Aptos Serif" panose="02020604070405020304" pitchFamily="18" charset="0"/>
              </a:rPr>
              <a:t>2</a:t>
            </a:r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 or </a:t>
            </a:r>
          </a:p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                    other greenhouse gas emission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6FDEA-3231-E46D-534E-C16A02D8BAF4}"/>
              </a:ext>
            </a:extLst>
          </p:cNvPr>
          <p:cNvSpPr txBox="1"/>
          <p:nvPr/>
        </p:nvSpPr>
        <p:spPr>
          <a:xfrm>
            <a:off x="4049606" y="4042777"/>
            <a:ext cx="7782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The monetary value assigned to this tradable credit</a:t>
            </a:r>
          </a:p>
          <a:p>
            <a:endParaRPr lang="en-US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Sell and buy to offset greenhouse gas emissions</a:t>
            </a:r>
          </a:p>
        </p:txBody>
      </p:sp>
    </p:spTree>
    <p:extLst>
      <p:ext uri="{BB962C8B-B14F-4D97-AF65-F5344CB8AC3E}">
        <p14:creationId xmlns:p14="http://schemas.microsoft.com/office/powerpoint/2010/main" val="15805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A6BC2-D51C-D89A-CC0A-13F82DF1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7109-4346-AC36-ECA5-0710D19D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43716-9F5F-3B6D-5530-BC3F0324AEE8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546DC-E8BA-46C7-7F99-343255128FFA}"/>
              </a:ext>
            </a:extLst>
          </p:cNvPr>
          <p:cNvSpPr txBox="1"/>
          <p:nvPr/>
        </p:nvSpPr>
        <p:spPr>
          <a:xfrm>
            <a:off x="3933008" y="6397863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https://icapcarbonaction.com/en/ets/german-national-emissions-trading-system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8F0D7-0A7B-FC33-6CF2-861B33A2CFCB}"/>
              </a:ext>
            </a:extLst>
          </p:cNvPr>
          <p:cNvCxnSpPr>
            <a:cxnSpLocks/>
          </p:cNvCxnSpPr>
          <p:nvPr/>
        </p:nvCxnSpPr>
        <p:spPr>
          <a:xfrm>
            <a:off x="3620648" y="4258621"/>
            <a:ext cx="48081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D0E535-7779-6C2D-9EAC-FBBC3772FE16}"/>
              </a:ext>
            </a:extLst>
          </p:cNvPr>
          <p:cNvSpPr/>
          <p:nvPr/>
        </p:nvSpPr>
        <p:spPr>
          <a:xfrm>
            <a:off x="3620648" y="3429000"/>
            <a:ext cx="4808170" cy="781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Javanese Text" panose="02000000000000000000" pitchFamily="2" charset="0"/>
              </a:rPr>
              <a:t>Allocation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FBFD0-3E10-4FB2-B62C-348DE6BC80B4}"/>
              </a:ext>
            </a:extLst>
          </p:cNvPr>
          <p:cNvSpPr txBox="1"/>
          <p:nvPr/>
        </p:nvSpPr>
        <p:spPr>
          <a:xfrm>
            <a:off x="8428818" y="4135357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Javanese Text" panose="02000000000000000000" pitchFamily="2" charset="0"/>
              </a:rPr>
              <a:t>Cap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2C4943-53B2-BBEB-F623-5A2090866907}"/>
              </a:ext>
            </a:extLst>
          </p:cNvPr>
          <p:cNvCxnSpPr>
            <a:cxnSpLocks/>
          </p:cNvCxnSpPr>
          <p:nvPr/>
        </p:nvCxnSpPr>
        <p:spPr>
          <a:xfrm>
            <a:off x="2736526" y="5779594"/>
            <a:ext cx="70850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14DB02-BEC1-3276-49EB-F82E6ED47D25}"/>
              </a:ext>
            </a:extLst>
          </p:cNvPr>
          <p:cNvSpPr txBox="1"/>
          <p:nvPr/>
        </p:nvSpPr>
        <p:spPr>
          <a:xfrm>
            <a:off x="9937680" y="5638162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Javanese Text" panose="02000000000000000000" pitchFamily="2" charset="0"/>
              </a:rPr>
              <a:t>0 </a:t>
            </a:r>
            <a:r>
              <a:rPr lang="en-US" altLang="zh-CN" sz="2000" dirty="0">
                <a:latin typeface="Javanese Text" panose="02000000000000000000" pitchFamily="2" charset="0"/>
              </a:rPr>
              <a:t>emission</a:t>
            </a:r>
            <a:endParaRPr lang="en-US" sz="2000" dirty="0">
              <a:latin typeface="Javanese Text" panose="020000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3E614A-FED6-19E2-07E4-565593E88A4A}"/>
              </a:ext>
            </a:extLst>
          </p:cNvPr>
          <p:cNvCxnSpPr>
            <a:cxnSpLocks/>
          </p:cNvCxnSpPr>
          <p:nvPr/>
        </p:nvCxnSpPr>
        <p:spPr>
          <a:xfrm>
            <a:off x="3136198" y="4022048"/>
            <a:ext cx="0" cy="175754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C5C0B7-CFF0-3C80-BCBF-B38BB63608E6}"/>
              </a:ext>
            </a:extLst>
          </p:cNvPr>
          <p:cNvSpPr txBox="1"/>
          <p:nvPr/>
        </p:nvSpPr>
        <p:spPr>
          <a:xfrm>
            <a:off x="162516" y="3590477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avanese Text" panose="02000000000000000000" pitchFamily="2" charset="0"/>
              </a:rPr>
              <a:t>Sell surplus carbon credit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9ECE5B-00E3-0F3F-E202-BE04084F2CB3}"/>
              </a:ext>
            </a:extLst>
          </p:cNvPr>
          <p:cNvCxnSpPr>
            <a:cxnSpLocks/>
          </p:cNvCxnSpPr>
          <p:nvPr/>
        </p:nvCxnSpPr>
        <p:spPr>
          <a:xfrm>
            <a:off x="9350283" y="1465992"/>
            <a:ext cx="0" cy="431360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967D8CC-5262-CDA3-96E1-E1D08EDE2440}"/>
              </a:ext>
            </a:extLst>
          </p:cNvPr>
          <p:cNvSpPr/>
          <p:nvPr/>
        </p:nvSpPr>
        <p:spPr>
          <a:xfrm>
            <a:off x="9513293" y="1514455"/>
            <a:ext cx="145310" cy="191454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AE3DE-D49B-4EC8-B05B-4C5D0AE3C32F}"/>
              </a:ext>
            </a:extLst>
          </p:cNvPr>
          <p:cNvSpPr txBox="1"/>
          <p:nvPr/>
        </p:nvSpPr>
        <p:spPr>
          <a:xfrm>
            <a:off x="9658603" y="2202287"/>
            <a:ext cx="241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avanese Text" panose="02000000000000000000" pitchFamily="2" charset="0"/>
              </a:rPr>
              <a:t>Purchase for excessive emission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09ABA4AA-CB54-24D0-51B7-7065F5450011}"/>
              </a:ext>
            </a:extLst>
          </p:cNvPr>
          <p:cNvSpPr/>
          <p:nvPr/>
        </p:nvSpPr>
        <p:spPr>
          <a:xfrm>
            <a:off x="2885056" y="3429000"/>
            <a:ext cx="45719" cy="593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/>
      <p:bldP spid="22" grpId="0"/>
      <p:bldP spid="25" grpId="0" animBg="1"/>
      <p:bldP spid="26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63565-07D8-D60D-385A-5DC5BAB9B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5F9-6669-801A-FDC9-B5AD5B5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40053-0A63-7DC1-B7D2-8D120DEDBA47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C4A9A-0F67-E373-4FCD-1FB49702D7DC}"/>
              </a:ext>
            </a:extLst>
          </p:cNvPr>
          <p:cNvSpPr txBox="1"/>
          <p:nvPr/>
        </p:nvSpPr>
        <p:spPr>
          <a:xfrm>
            <a:off x="3933008" y="6397863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https://icapcarbonaction.com/en/ets/german-national-emissions-trading-system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C3DB7-A5B0-7204-E753-73F08FAF8961}"/>
              </a:ext>
            </a:extLst>
          </p:cNvPr>
          <p:cNvSpPr txBox="1"/>
          <p:nvPr/>
        </p:nvSpPr>
        <p:spPr>
          <a:xfrm>
            <a:off x="838200" y="2026516"/>
            <a:ext cx="22169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Allocated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B4CCB-1C94-B442-5EFC-C2DD7B4B9747}"/>
              </a:ext>
            </a:extLst>
          </p:cNvPr>
          <p:cNvSpPr txBox="1"/>
          <p:nvPr/>
        </p:nvSpPr>
        <p:spPr>
          <a:xfrm>
            <a:off x="838200" y="4721328"/>
            <a:ext cx="22169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Allocation in 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7CFB-564F-1630-98E7-2BD9D30BAFEA}"/>
              </a:ext>
            </a:extLst>
          </p:cNvPr>
          <p:cNvSpPr txBox="1"/>
          <p:nvPr/>
        </p:nvSpPr>
        <p:spPr>
          <a:xfrm>
            <a:off x="4049607" y="2011127"/>
            <a:ext cx="7396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credits freely allocated to a wind farm by the government – a </a:t>
            </a:r>
            <a:r>
              <a:rPr lang="en-US" sz="2800" dirty="0">
                <a:solidFill>
                  <a:srgbClr val="FF0000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benchmark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C8C4E-CC43-0D47-2348-C3FB6C00CD13}"/>
              </a:ext>
            </a:extLst>
          </p:cNvPr>
          <p:cNvSpPr txBox="1"/>
          <p:nvPr/>
        </p:nvSpPr>
        <p:spPr>
          <a:xfrm>
            <a:off x="4049607" y="4391963"/>
            <a:ext cx="7537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100% auction system for the buyers</a:t>
            </a:r>
          </a:p>
          <a:p>
            <a:endParaRPr lang="en-US" sz="2800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Companies must purchase all credits at market prices (auction)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F0A4A-AD9C-43DA-512C-00E6752572E8}"/>
              </a:ext>
            </a:extLst>
          </p:cNvPr>
          <p:cNvSpPr txBox="1"/>
          <p:nvPr/>
        </p:nvSpPr>
        <p:spPr>
          <a:xfrm>
            <a:off x="838200" y="3263227"/>
            <a:ext cx="221695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Emission Factor</a:t>
            </a:r>
            <a:endParaRPr lang="en-US" sz="24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2A290-3022-CF21-C46B-21B97AFAD85F}"/>
              </a:ext>
            </a:extLst>
          </p:cNvPr>
          <p:cNvSpPr txBox="1"/>
          <p:nvPr/>
        </p:nvSpPr>
        <p:spPr>
          <a:xfrm>
            <a:off x="4049606" y="3247838"/>
            <a:ext cx="7740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Standard</a:t>
            </a:r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 CO₂ emissions per MWh, </a:t>
            </a:r>
            <a:r>
              <a:rPr lang="en-US" altLang="zh-CN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varies by energy source,</a:t>
            </a:r>
            <a:r>
              <a:rPr lang="en-US" sz="2800" dirty="0">
                <a:latin typeface="Aptos Serif" panose="02020604070405020304" pitchFamily="18" charset="0"/>
                <a:cs typeface="Aptos Serif" panose="02020604070405020304" pitchFamily="18" charset="0"/>
              </a:rPr>
              <a:t> 0.015 t/MWh for wind farm</a:t>
            </a:r>
          </a:p>
        </p:txBody>
      </p:sp>
    </p:spTree>
    <p:extLst>
      <p:ext uri="{BB962C8B-B14F-4D97-AF65-F5344CB8AC3E}">
        <p14:creationId xmlns:p14="http://schemas.microsoft.com/office/powerpoint/2010/main" val="10048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A8FBD-72E6-6064-36CC-DA407EFF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56B8-617D-133A-A21D-F01C346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64C1B-16AB-4B7C-F66A-2378D1F69624}"/>
              </a:ext>
            </a:extLst>
          </p:cNvPr>
          <p:cNvSpPr/>
          <p:nvPr/>
        </p:nvSpPr>
        <p:spPr>
          <a:xfrm>
            <a:off x="0" y="589597"/>
            <a:ext cx="838200" cy="814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FDB99-6881-3546-8823-50647F71CF45}"/>
              </a:ext>
            </a:extLst>
          </p:cNvPr>
          <p:cNvSpPr txBox="1"/>
          <p:nvPr/>
        </p:nvSpPr>
        <p:spPr>
          <a:xfrm>
            <a:off x="838200" y="2099827"/>
            <a:ext cx="164198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70001-6F21-E5A6-C2AD-1194EC8F7FC2}"/>
              </a:ext>
            </a:extLst>
          </p:cNvPr>
          <p:cNvSpPr txBox="1"/>
          <p:nvPr/>
        </p:nvSpPr>
        <p:spPr>
          <a:xfrm>
            <a:off x="3085012" y="1915160"/>
            <a:ext cx="830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Impact of  </a:t>
            </a:r>
            <a:r>
              <a:rPr lang="en-US" altLang="zh-CN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carbon credit allocation</a:t>
            </a:r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 introduction to the German carbon credit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BA4FE-D5E8-80D6-21F6-EB2CDF6EADEE}"/>
              </a:ext>
            </a:extLst>
          </p:cNvPr>
          <p:cNvSpPr txBox="1"/>
          <p:nvPr/>
        </p:nvSpPr>
        <p:spPr>
          <a:xfrm>
            <a:off x="3085012" y="3413034"/>
            <a:ext cx="830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Impact of  different allocation rate</a:t>
            </a:r>
          </a:p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(0% - without carbon credit, 20%, 50%, 80%)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1603-E358-790F-F080-9D0889F8CAAC}"/>
              </a:ext>
            </a:extLst>
          </p:cNvPr>
          <p:cNvSpPr txBox="1"/>
          <p:nvPr/>
        </p:nvSpPr>
        <p:spPr>
          <a:xfrm>
            <a:off x="3085012" y="4910908"/>
            <a:ext cx="830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Impact across different contract types</a:t>
            </a:r>
          </a:p>
          <a:p>
            <a:r>
              <a:rPr lang="en-US" sz="2400" dirty="0">
                <a:latin typeface="Aptos Serif" panose="02020604070405020304" pitchFamily="18" charset="0"/>
                <a:cs typeface="Aptos Serif" panose="02020604070405020304" pitchFamily="18" charset="0"/>
              </a:rPr>
              <a:t>Spot vs. Forward (1Y, 3Y, 5Y)</a:t>
            </a:r>
          </a:p>
        </p:txBody>
      </p:sp>
    </p:spTree>
    <p:extLst>
      <p:ext uri="{BB962C8B-B14F-4D97-AF65-F5344CB8AC3E}">
        <p14:creationId xmlns:p14="http://schemas.microsoft.com/office/powerpoint/2010/main" val="12742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858</Words>
  <Application>Microsoft Office PowerPoint</Application>
  <PresentationFormat>Widescreen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等线</vt:lpstr>
      <vt:lpstr>Aptos</vt:lpstr>
      <vt:lpstr>Aptos Display</vt:lpstr>
      <vt:lpstr>Aptos Serif</vt:lpstr>
      <vt:lpstr>Arial</vt:lpstr>
      <vt:lpstr>Arial Rounded MT Bold</vt:lpstr>
      <vt:lpstr>Javanese Text</vt:lpstr>
      <vt:lpstr>Sitka Subheading Semibold</vt:lpstr>
      <vt:lpstr>Office Theme</vt:lpstr>
      <vt:lpstr>Wind Farm Valuation in Germany</vt:lpstr>
      <vt:lpstr>Table of Contents</vt:lpstr>
      <vt:lpstr>Contexts</vt:lpstr>
      <vt:lpstr>Contexts</vt:lpstr>
      <vt:lpstr>Contexts</vt:lpstr>
      <vt:lpstr>Contexts</vt:lpstr>
      <vt:lpstr>Contexts</vt:lpstr>
      <vt:lpstr>Contexts</vt:lpstr>
      <vt:lpstr>Methodology</vt:lpstr>
      <vt:lpstr>Methodology</vt:lpstr>
      <vt:lpstr>Methodology</vt:lpstr>
      <vt:lpstr>Methodology</vt:lpstr>
      <vt:lpstr>Methodology</vt:lpstr>
      <vt:lpstr>Output – Spot Price</vt:lpstr>
      <vt:lpstr>Output – Spot Price</vt:lpstr>
      <vt:lpstr>Output – Forward Contract</vt:lpstr>
      <vt:lpstr>Output – Forward Contract</vt:lpstr>
      <vt:lpstr>Output – Forward Contract</vt:lpstr>
      <vt:lpstr>Output – Forward Contract</vt:lpstr>
      <vt:lpstr>Output – Comparison</vt:lpstr>
      <vt:lpstr>Output – Comparison</vt:lpstr>
      <vt:lpstr>Output – Comparison</vt:lpstr>
      <vt:lpstr>Output – Comparison</vt:lpstr>
      <vt:lpstr>Conclusion &amp; Recommendation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Chuyang Yu</dc:creator>
  <cp:lastModifiedBy>Chuyang Yu</cp:lastModifiedBy>
  <cp:revision>13</cp:revision>
  <dcterms:created xsi:type="dcterms:W3CDTF">2025-03-15T18:37:09Z</dcterms:created>
  <dcterms:modified xsi:type="dcterms:W3CDTF">2025-03-26T18:40:18Z</dcterms:modified>
</cp:coreProperties>
</file>