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5"/>
  </p:notesMasterIdLst>
  <p:sldIdLst>
    <p:sldId id="7696" r:id="rId4"/>
    <p:sldId id="7737" r:id="rId5"/>
    <p:sldId id="7735" r:id="rId6"/>
    <p:sldId id="7736" r:id="rId7"/>
    <p:sldId id="7683" r:id="rId8"/>
    <p:sldId id="7704" r:id="rId9"/>
    <p:sldId id="7738" r:id="rId10"/>
    <p:sldId id="7709" r:id="rId11"/>
    <p:sldId id="7731" r:id="rId12"/>
    <p:sldId id="7711" r:id="rId13"/>
    <p:sldId id="7722" r:id="rId14"/>
    <p:sldId id="7734" r:id="rId15"/>
    <p:sldId id="7726" r:id="rId16"/>
    <p:sldId id="7730" r:id="rId17"/>
    <p:sldId id="7732" r:id="rId18"/>
    <p:sldId id="7733" r:id="rId19"/>
    <p:sldId id="467" r:id="rId20"/>
    <p:sldId id="7739" r:id="rId21"/>
    <p:sldId id="7718" r:id="rId22"/>
    <p:sldId id="7719" r:id="rId23"/>
    <p:sldId id="7708"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F92"/>
    <a:srgbClr val="F3C300"/>
    <a:srgbClr val="FAF6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F2EF7-4872-18F6-706C-B0C86BD0F81C}" v="41" dt="2024-10-21T16:34:24.4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8" d="100"/>
          <a:sy n="78" d="100"/>
        </p:scale>
        <p:origin x="71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0E61C4-F578-4058-AB9A-879AF025E08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IN"/>
        </a:p>
      </dgm:t>
    </dgm:pt>
    <dgm:pt modelId="{563A7CFC-5721-422A-B171-06EE28200469}">
      <dgm:prSet phldrT="[Text]" phldr="1"/>
      <dgm:spPr>
        <a:noFill/>
      </dgm:spPr>
      <dgm:t>
        <a:bodyPr/>
        <a:lstStyle/>
        <a:p>
          <a:endParaRPr lang="en-IN"/>
        </a:p>
      </dgm:t>
    </dgm:pt>
    <dgm:pt modelId="{33330A1B-C033-49AC-A4B3-17AECD5A10FE}" type="parTrans" cxnId="{8B7E3828-C96C-4904-9EE3-DC2864B9DAD7}">
      <dgm:prSet/>
      <dgm:spPr/>
      <dgm:t>
        <a:bodyPr/>
        <a:lstStyle/>
        <a:p>
          <a:endParaRPr lang="en-IN"/>
        </a:p>
      </dgm:t>
    </dgm:pt>
    <dgm:pt modelId="{AFBD27DD-BB28-4B67-833A-6970DB4D9E20}" type="sibTrans" cxnId="{8B7E3828-C96C-4904-9EE3-DC2864B9DAD7}">
      <dgm:prSet/>
      <dgm:spPr/>
      <dgm:t>
        <a:bodyPr/>
        <a:lstStyle/>
        <a:p>
          <a:endParaRPr lang="en-IN"/>
        </a:p>
      </dgm:t>
    </dgm:pt>
    <dgm:pt modelId="{D2306324-E592-43EA-908F-7AFCDC7A1768}">
      <dgm:prSet phldrT="[Text]" phldr="0" custT="1"/>
      <dgm:spPr/>
      <dgm:t>
        <a:bodyPr/>
        <a:lstStyle/>
        <a:p>
          <a:r>
            <a:rPr lang="en-IN" sz="1800">
              <a:latin typeface="Verdana" panose="020B0604030504040204" pitchFamily="34" charset="0"/>
              <a:ea typeface="Verdana" panose="020B0604030504040204" pitchFamily="34" charset="0"/>
            </a:rPr>
            <a:t>Doctors</a:t>
          </a:r>
        </a:p>
      </dgm:t>
    </dgm:pt>
    <dgm:pt modelId="{327C7887-F95C-4FA9-84A0-A29A2F70A068}" type="parTrans" cxnId="{24973CB6-F216-431C-9917-82363481A6E0}">
      <dgm:prSet/>
      <dgm:spPr/>
      <dgm:t>
        <a:bodyPr/>
        <a:lstStyle/>
        <a:p>
          <a:endParaRPr lang="en-IN"/>
        </a:p>
      </dgm:t>
    </dgm:pt>
    <dgm:pt modelId="{0D20F8C3-BE85-4E42-9522-065D638E85B7}" type="sibTrans" cxnId="{24973CB6-F216-431C-9917-82363481A6E0}">
      <dgm:prSet/>
      <dgm:spPr/>
      <dgm:t>
        <a:bodyPr/>
        <a:lstStyle/>
        <a:p>
          <a:endParaRPr lang="en-IN"/>
        </a:p>
      </dgm:t>
    </dgm:pt>
    <dgm:pt modelId="{37D5FB13-4061-4EE9-9CE5-ECC811FD6FAB}">
      <dgm:prSet phldrT="[Text]" custT="1"/>
      <dgm:spPr/>
      <dgm:t>
        <a:bodyPr/>
        <a:lstStyle/>
        <a:p>
          <a:r>
            <a:rPr lang="en-IN" sz="1800">
              <a:latin typeface="Verdana" panose="020B0604030504040204" pitchFamily="34" charset="0"/>
              <a:ea typeface="Verdana" panose="020B0604030504040204" pitchFamily="34" charset="0"/>
            </a:rPr>
            <a:t>Transportation</a:t>
          </a:r>
        </a:p>
      </dgm:t>
    </dgm:pt>
    <dgm:pt modelId="{5FC73753-5173-466D-A597-C64AC741DE6F}" type="parTrans" cxnId="{E47620DF-09C9-4748-8612-112CC58956F1}">
      <dgm:prSet/>
      <dgm:spPr/>
      <dgm:t>
        <a:bodyPr/>
        <a:lstStyle/>
        <a:p>
          <a:endParaRPr lang="en-IN"/>
        </a:p>
      </dgm:t>
    </dgm:pt>
    <dgm:pt modelId="{894152DE-C8CF-4FA7-A6C8-EE71FBC664C5}" type="sibTrans" cxnId="{E47620DF-09C9-4748-8612-112CC58956F1}">
      <dgm:prSet/>
      <dgm:spPr/>
      <dgm:t>
        <a:bodyPr/>
        <a:lstStyle/>
        <a:p>
          <a:endParaRPr lang="en-IN"/>
        </a:p>
      </dgm:t>
    </dgm:pt>
    <dgm:pt modelId="{945391B1-ADD5-40B1-96AB-EA93A4C74708}">
      <dgm:prSet phldrT="[Text]" custT="1"/>
      <dgm:spPr/>
      <dgm:t>
        <a:bodyPr/>
        <a:lstStyle/>
        <a:p>
          <a:r>
            <a:rPr lang="en-IN" sz="1800">
              <a:latin typeface="Verdana" panose="020B0604030504040204" pitchFamily="34" charset="0"/>
              <a:ea typeface="Verdana" panose="020B0604030504040204" pitchFamily="34" charset="0"/>
            </a:rPr>
            <a:t>Diagnostics</a:t>
          </a:r>
        </a:p>
      </dgm:t>
    </dgm:pt>
    <dgm:pt modelId="{6F328B91-B77A-44A9-8D15-332AAC16AA97}" type="parTrans" cxnId="{6259455C-D4E6-46B4-B9D6-DE92A3797E3D}">
      <dgm:prSet/>
      <dgm:spPr/>
      <dgm:t>
        <a:bodyPr/>
        <a:lstStyle/>
        <a:p>
          <a:endParaRPr lang="en-IN"/>
        </a:p>
      </dgm:t>
    </dgm:pt>
    <dgm:pt modelId="{2C978CEF-D608-468F-B15E-1B235ECEE218}" type="sibTrans" cxnId="{6259455C-D4E6-46B4-B9D6-DE92A3797E3D}">
      <dgm:prSet/>
      <dgm:spPr/>
      <dgm:t>
        <a:bodyPr/>
        <a:lstStyle/>
        <a:p>
          <a:endParaRPr lang="en-IN"/>
        </a:p>
      </dgm:t>
    </dgm:pt>
    <dgm:pt modelId="{9B80F707-A9EB-4DBD-88D1-12203483619D}">
      <dgm:prSet custT="1"/>
      <dgm:spPr/>
      <dgm:t>
        <a:bodyPr/>
        <a:lstStyle/>
        <a:p>
          <a:r>
            <a:rPr lang="en-IN" sz="1800">
              <a:latin typeface="Verdana" panose="020B0604030504040204" pitchFamily="34" charset="0"/>
              <a:ea typeface="Verdana" panose="020B0604030504040204" pitchFamily="34" charset="0"/>
            </a:rPr>
            <a:t>Nurses</a:t>
          </a:r>
        </a:p>
      </dgm:t>
    </dgm:pt>
    <dgm:pt modelId="{347087E6-4CB5-4CE7-BB43-61F3E565E3A8}" type="parTrans" cxnId="{8CF9FCC3-5878-4924-966C-24CE4F3B2C22}">
      <dgm:prSet/>
      <dgm:spPr/>
      <dgm:t>
        <a:bodyPr/>
        <a:lstStyle/>
        <a:p>
          <a:endParaRPr lang="en-IN"/>
        </a:p>
      </dgm:t>
    </dgm:pt>
    <dgm:pt modelId="{4A663879-ADF1-469A-B449-98AAFECD73FF}" type="sibTrans" cxnId="{8CF9FCC3-5878-4924-966C-24CE4F3B2C22}">
      <dgm:prSet/>
      <dgm:spPr/>
      <dgm:t>
        <a:bodyPr/>
        <a:lstStyle/>
        <a:p>
          <a:endParaRPr lang="en-IN"/>
        </a:p>
      </dgm:t>
    </dgm:pt>
    <dgm:pt modelId="{FFD2B5D1-DBDB-42EF-B8F1-F8ED583D5FB4}">
      <dgm:prSet custT="1"/>
      <dgm:spPr/>
      <dgm:t>
        <a:bodyPr/>
        <a:lstStyle/>
        <a:p>
          <a:r>
            <a:rPr lang="en-IN" sz="1800">
              <a:latin typeface="Verdana" panose="020B0604030504040204" pitchFamily="34" charset="0"/>
              <a:ea typeface="Verdana" panose="020B0604030504040204" pitchFamily="34" charset="0"/>
            </a:rPr>
            <a:t>Patients</a:t>
          </a:r>
        </a:p>
      </dgm:t>
    </dgm:pt>
    <dgm:pt modelId="{7F36BC46-90B9-48C6-8E13-150B0BECBB7D}" type="parTrans" cxnId="{1030C888-C517-43DC-9938-985189B4BC7E}">
      <dgm:prSet/>
      <dgm:spPr/>
      <dgm:t>
        <a:bodyPr/>
        <a:lstStyle/>
        <a:p>
          <a:endParaRPr lang="en-IN"/>
        </a:p>
      </dgm:t>
    </dgm:pt>
    <dgm:pt modelId="{7AFD24F0-76A4-40E0-B305-A6FF8A9F93FB}" type="sibTrans" cxnId="{1030C888-C517-43DC-9938-985189B4BC7E}">
      <dgm:prSet/>
      <dgm:spPr/>
      <dgm:t>
        <a:bodyPr/>
        <a:lstStyle/>
        <a:p>
          <a:endParaRPr lang="en-IN"/>
        </a:p>
      </dgm:t>
    </dgm:pt>
    <dgm:pt modelId="{5DBDBD17-6F6D-4CCF-988B-D2540B4021BE}">
      <dgm:prSet custT="1"/>
      <dgm:spPr/>
      <dgm:t>
        <a:bodyPr/>
        <a:lstStyle/>
        <a:p>
          <a:r>
            <a:rPr lang="en-IN" sz="1800">
              <a:latin typeface="Verdana" panose="020B0604030504040204" pitchFamily="34" charset="0"/>
              <a:ea typeface="Verdana" panose="020B0604030504040204" pitchFamily="34" charset="0"/>
            </a:rPr>
            <a:t>Pharmacy</a:t>
          </a:r>
        </a:p>
      </dgm:t>
    </dgm:pt>
    <dgm:pt modelId="{53DE675F-92B5-4241-B79D-A8B2F2FFB890}" type="parTrans" cxnId="{39B6108F-CEEC-488D-9BAC-68181BAD5969}">
      <dgm:prSet/>
      <dgm:spPr/>
      <dgm:t>
        <a:bodyPr/>
        <a:lstStyle/>
        <a:p>
          <a:endParaRPr lang="en-IN"/>
        </a:p>
      </dgm:t>
    </dgm:pt>
    <dgm:pt modelId="{2EF61ED0-676E-408F-B0D9-91552D14626E}" type="sibTrans" cxnId="{39B6108F-CEEC-488D-9BAC-68181BAD5969}">
      <dgm:prSet/>
      <dgm:spPr/>
      <dgm:t>
        <a:bodyPr/>
        <a:lstStyle/>
        <a:p>
          <a:endParaRPr lang="en-IN"/>
        </a:p>
      </dgm:t>
    </dgm:pt>
    <dgm:pt modelId="{53D8B576-6BBB-4641-842D-9937E3A0A9DE}" type="pres">
      <dgm:prSet presAssocID="{640E61C4-F578-4058-AB9A-879AF025E08F}" presName="Name0" presStyleCnt="0">
        <dgm:presLayoutVars>
          <dgm:chPref val="1"/>
          <dgm:dir/>
          <dgm:animOne val="branch"/>
          <dgm:animLvl val="lvl"/>
          <dgm:resizeHandles val="exact"/>
        </dgm:presLayoutVars>
      </dgm:prSet>
      <dgm:spPr/>
    </dgm:pt>
    <dgm:pt modelId="{D75911EE-41CA-461A-B52D-ED20AE610D54}" type="pres">
      <dgm:prSet presAssocID="{563A7CFC-5721-422A-B171-06EE28200469}" presName="root1" presStyleCnt="0"/>
      <dgm:spPr/>
    </dgm:pt>
    <dgm:pt modelId="{37FC0148-F65A-416F-A3E5-4555FCBE4E4D}" type="pres">
      <dgm:prSet presAssocID="{563A7CFC-5721-422A-B171-06EE28200469}" presName="LevelOneTextNode" presStyleLbl="node0" presStyleIdx="0" presStyleCnt="1">
        <dgm:presLayoutVars>
          <dgm:chPref val="3"/>
        </dgm:presLayoutVars>
      </dgm:prSet>
      <dgm:spPr/>
    </dgm:pt>
    <dgm:pt modelId="{FF550DAE-961D-4AAB-8778-FBD93F8A0C46}" type="pres">
      <dgm:prSet presAssocID="{563A7CFC-5721-422A-B171-06EE28200469}" presName="level2hierChild" presStyleCnt="0"/>
      <dgm:spPr/>
    </dgm:pt>
    <dgm:pt modelId="{8274D325-D01A-4574-AB61-4C3F72182820}" type="pres">
      <dgm:prSet presAssocID="{327C7887-F95C-4FA9-84A0-A29A2F70A068}" presName="conn2-1" presStyleLbl="parChTrans1D2" presStyleIdx="0" presStyleCnt="6"/>
      <dgm:spPr/>
    </dgm:pt>
    <dgm:pt modelId="{7DF04770-4DCD-4404-B9A2-C63BBFA7FA1D}" type="pres">
      <dgm:prSet presAssocID="{327C7887-F95C-4FA9-84A0-A29A2F70A068}" presName="connTx" presStyleLbl="parChTrans1D2" presStyleIdx="0" presStyleCnt="6"/>
      <dgm:spPr/>
    </dgm:pt>
    <dgm:pt modelId="{E871441B-BA60-4C09-A5ED-271055129B09}" type="pres">
      <dgm:prSet presAssocID="{D2306324-E592-43EA-908F-7AFCDC7A1768}" presName="root2" presStyleCnt="0"/>
      <dgm:spPr/>
    </dgm:pt>
    <dgm:pt modelId="{E4F17F36-493B-4ECF-A6A6-2CD9FD303548}" type="pres">
      <dgm:prSet presAssocID="{D2306324-E592-43EA-908F-7AFCDC7A1768}" presName="LevelTwoTextNode" presStyleLbl="node2" presStyleIdx="0" presStyleCnt="6">
        <dgm:presLayoutVars>
          <dgm:chPref val="3"/>
        </dgm:presLayoutVars>
      </dgm:prSet>
      <dgm:spPr/>
    </dgm:pt>
    <dgm:pt modelId="{6377984F-35F8-40A1-BB2D-BF6A0CAF2D07}" type="pres">
      <dgm:prSet presAssocID="{D2306324-E592-43EA-908F-7AFCDC7A1768}" presName="level3hierChild" presStyleCnt="0"/>
      <dgm:spPr/>
    </dgm:pt>
    <dgm:pt modelId="{C3695ED5-6BE2-4542-8B41-9BF0E8E2C3DA}" type="pres">
      <dgm:prSet presAssocID="{5FC73753-5173-466D-A597-C64AC741DE6F}" presName="conn2-1" presStyleLbl="parChTrans1D2" presStyleIdx="1" presStyleCnt="6"/>
      <dgm:spPr/>
    </dgm:pt>
    <dgm:pt modelId="{26665CBF-4D1A-4F13-82F0-EF2254BBF7C2}" type="pres">
      <dgm:prSet presAssocID="{5FC73753-5173-466D-A597-C64AC741DE6F}" presName="connTx" presStyleLbl="parChTrans1D2" presStyleIdx="1" presStyleCnt="6"/>
      <dgm:spPr/>
    </dgm:pt>
    <dgm:pt modelId="{E4BE580E-9BB8-4B39-84E2-58879B6C009D}" type="pres">
      <dgm:prSet presAssocID="{37D5FB13-4061-4EE9-9CE5-ECC811FD6FAB}" presName="root2" presStyleCnt="0"/>
      <dgm:spPr/>
    </dgm:pt>
    <dgm:pt modelId="{FABB9B21-3355-405B-A0B2-91FAC2020934}" type="pres">
      <dgm:prSet presAssocID="{37D5FB13-4061-4EE9-9CE5-ECC811FD6FAB}" presName="LevelTwoTextNode" presStyleLbl="node2" presStyleIdx="1" presStyleCnt="6">
        <dgm:presLayoutVars>
          <dgm:chPref val="3"/>
        </dgm:presLayoutVars>
      </dgm:prSet>
      <dgm:spPr/>
    </dgm:pt>
    <dgm:pt modelId="{FF282C4B-EA91-4126-BF8C-4C28F3BFA4C1}" type="pres">
      <dgm:prSet presAssocID="{37D5FB13-4061-4EE9-9CE5-ECC811FD6FAB}" presName="level3hierChild" presStyleCnt="0"/>
      <dgm:spPr/>
    </dgm:pt>
    <dgm:pt modelId="{4B2F2B62-60F0-4CE0-9F38-DEA4658C1E1E}" type="pres">
      <dgm:prSet presAssocID="{6F328B91-B77A-44A9-8D15-332AAC16AA97}" presName="conn2-1" presStyleLbl="parChTrans1D2" presStyleIdx="2" presStyleCnt="6"/>
      <dgm:spPr/>
    </dgm:pt>
    <dgm:pt modelId="{1B9136F6-EA35-4BDD-90C0-32E1D53C5514}" type="pres">
      <dgm:prSet presAssocID="{6F328B91-B77A-44A9-8D15-332AAC16AA97}" presName="connTx" presStyleLbl="parChTrans1D2" presStyleIdx="2" presStyleCnt="6"/>
      <dgm:spPr/>
    </dgm:pt>
    <dgm:pt modelId="{CC02F9B8-BD88-4126-A780-985A87D56BEF}" type="pres">
      <dgm:prSet presAssocID="{945391B1-ADD5-40B1-96AB-EA93A4C74708}" presName="root2" presStyleCnt="0"/>
      <dgm:spPr/>
    </dgm:pt>
    <dgm:pt modelId="{F7AD60F7-7F76-4C7F-BFD5-40AA37D9B63D}" type="pres">
      <dgm:prSet presAssocID="{945391B1-ADD5-40B1-96AB-EA93A4C74708}" presName="LevelTwoTextNode" presStyleLbl="node2" presStyleIdx="2" presStyleCnt="6">
        <dgm:presLayoutVars>
          <dgm:chPref val="3"/>
        </dgm:presLayoutVars>
      </dgm:prSet>
      <dgm:spPr/>
    </dgm:pt>
    <dgm:pt modelId="{1BDFB8BC-EC17-46B6-83A8-1B9FB5D863A7}" type="pres">
      <dgm:prSet presAssocID="{945391B1-ADD5-40B1-96AB-EA93A4C74708}" presName="level3hierChild" presStyleCnt="0"/>
      <dgm:spPr/>
    </dgm:pt>
    <dgm:pt modelId="{3CD8DC49-2B26-4A61-A0BA-00B729E62F3E}" type="pres">
      <dgm:prSet presAssocID="{347087E6-4CB5-4CE7-BB43-61F3E565E3A8}" presName="conn2-1" presStyleLbl="parChTrans1D2" presStyleIdx="3" presStyleCnt="6"/>
      <dgm:spPr/>
    </dgm:pt>
    <dgm:pt modelId="{44CE3E26-6DA3-4103-8457-695AACF9C24D}" type="pres">
      <dgm:prSet presAssocID="{347087E6-4CB5-4CE7-BB43-61F3E565E3A8}" presName="connTx" presStyleLbl="parChTrans1D2" presStyleIdx="3" presStyleCnt="6"/>
      <dgm:spPr/>
    </dgm:pt>
    <dgm:pt modelId="{4400E542-2F71-411B-A1D1-4429629A9D8D}" type="pres">
      <dgm:prSet presAssocID="{9B80F707-A9EB-4DBD-88D1-12203483619D}" presName="root2" presStyleCnt="0"/>
      <dgm:spPr/>
    </dgm:pt>
    <dgm:pt modelId="{D80BE4A2-95C4-4DA6-A193-E5BB700AF857}" type="pres">
      <dgm:prSet presAssocID="{9B80F707-A9EB-4DBD-88D1-12203483619D}" presName="LevelTwoTextNode" presStyleLbl="node2" presStyleIdx="3" presStyleCnt="6">
        <dgm:presLayoutVars>
          <dgm:chPref val="3"/>
        </dgm:presLayoutVars>
      </dgm:prSet>
      <dgm:spPr/>
    </dgm:pt>
    <dgm:pt modelId="{2948BE15-89A5-4AA3-B483-E0B73C7A2ECF}" type="pres">
      <dgm:prSet presAssocID="{9B80F707-A9EB-4DBD-88D1-12203483619D}" presName="level3hierChild" presStyleCnt="0"/>
      <dgm:spPr/>
    </dgm:pt>
    <dgm:pt modelId="{953039B9-87A7-4B10-B271-F26C137A4A97}" type="pres">
      <dgm:prSet presAssocID="{7F36BC46-90B9-48C6-8E13-150B0BECBB7D}" presName="conn2-1" presStyleLbl="parChTrans1D2" presStyleIdx="4" presStyleCnt="6"/>
      <dgm:spPr/>
    </dgm:pt>
    <dgm:pt modelId="{605F1E08-982D-47A9-8451-5A45EE2F353C}" type="pres">
      <dgm:prSet presAssocID="{7F36BC46-90B9-48C6-8E13-150B0BECBB7D}" presName="connTx" presStyleLbl="parChTrans1D2" presStyleIdx="4" presStyleCnt="6"/>
      <dgm:spPr/>
    </dgm:pt>
    <dgm:pt modelId="{A5DA68A1-188B-4FF5-B3D3-C4F5737C8CCF}" type="pres">
      <dgm:prSet presAssocID="{FFD2B5D1-DBDB-42EF-B8F1-F8ED583D5FB4}" presName="root2" presStyleCnt="0"/>
      <dgm:spPr/>
    </dgm:pt>
    <dgm:pt modelId="{ECFB2564-47F0-47B6-B05F-43CCB30AC61E}" type="pres">
      <dgm:prSet presAssocID="{FFD2B5D1-DBDB-42EF-B8F1-F8ED583D5FB4}" presName="LevelTwoTextNode" presStyleLbl="node2" presStyleIdx="4" presStyleCnt="6">
        <dgm:presLayoutVars>
          <dgm:chPref val="3"/>
        </dgm:presLayoutVars>
      </dgm:prSet>
      <dgm:spPr/>
    </dgm:pt>
    <dgm:pt modelId="{18C12725-36E9-4FC8-ABB2-CD49B973CB7A}" type="pres">
      <dgm:prSet presAssocID="{FFD2B5D1-DBDB-42EF-B8F1-F8ED583D5FB4}" presName="level3hierChild" presStyleCnt="0"/>
      <dgm:spPr/>
    </dgm:pt>
    <dgm:pt modelId="{F7312153-FDCD-4646-B9A4-925B8774EAC7}" type="pres">
      <dgm:prSet presAssocID="{53DE675F-92B5-4241-B79D-A8B2F2FFB890}" presName="conn2-1" presStyleLbl="parChTrans1D2" presStyleIdx="5" presStyleCnt="6"/>
      <dgm:spPr/>
    </dgm:pt>
    <dgm:pt modelId="{B0EFE65D-1C88-42D2-8DBB-144F1261FFD1}" type="pres">
      <dgm:prSet presAssocID="{53DE675F-92B5-4241-B79D-A8B2F2FFB890}" presName="connTx" presStyleLbl="parChTrans1D2" presStyleIdx="5" presStyleCnt="6"/>
      <dgm:spPr/>
    </dgm:pt>
    <dgm:pt modelId="{71904F4F-BA46-4F90-AD7E-099EE18B1385}" type="pres">
      <dgm:prSet presAssocID="{5DBDBD17-6F6D-4CCF-988B-D2540B4021BE}" presName="root2" presStyleCnt="0"/>
      <dgm:spPr/>
    </dgm:pt>
    <dgm:pt modelId="{66662A99-D2EC-4B05-9CF8-973182ACAAF9}" type="pres">
      <dgm:prSet presAssocID="{5DBDBD17-6F6D-4CCF-988B-D2540B4021BE}" presName="LevelTwoTextNode" presStyleLbl="node2" presStyleIdx="5" presStyleCnt="6">
        <dgm:presLayoutVars>
          <dgm:chPref val="3"/>
        </dgm:presLayoutVars>
      </dgm:prSet>
      <dgm:spPr/>
    </dgm:pt>
    <dgm:pt modelId="{EA822AC2-7BAD-4E9B-8D9D-CDEC4BD71279}" type="pres">
      <dgm:prSet presAssocID="{5DBDBD17-6F6D-4CCF-988B-D2540B4021BE}" presName="level3hierChild" presStyleCnt="0"/>
      <dgm:spPr/>
    </dgm:pt>
  </dgm:ptLst>
  <dgm:cxnLst>
    <dgm:cxn modelId="{7DE27A07-CDAA-4959-A91D-106198781DEF}" type="presOf" srcId="{6F328B91-B77A-44A9-8D15-332AAC16AA97}" destId="{4B2F2B62-60F0-4CE0-9F38-DEA4658C1E1E}" srcOrd="0" destOrd="0" presId="urn:microsoft.com/office/officeart/2008/layout/HorizontalMultiLevelHierarchy"/>
    <dgm:cxn modelId="{081C8908-F7C1-4B45-8CE2-36924DEA393F}" type="presOf" srcId="{347087E6-4CB5-4CE7-BB43-61F3E565E3A8}" destId="{44CE3E26-6DA3-4103-8457-695AACF9C24D}" srcOrd="1" destOrd="0" presId="urn:microsoft.com/office/officeart/2008/layout/HorizontalMultiLevelHierarchy"/>
    <dgm:cxn modelId="{8B7E3828-C96C-4904-9EE3-DC2864B9DAD7}" srcId="{640E61C4-F578-4058-AB9A-879AF025E08F}" destId="{563A7CFC-5721-422A-B171-06EE28200469}" srcOrd="0" destOrd="0" parTransId="{33330A1B-C033-49AC-A4B3-17AECD5A10FE}" sibTransId="{AFBD27DD-BB28-4B67-833A-6970DB4D9E20}"/>
    <dgm:cxn modelId="{845FE22C-6DE5-4541-BC74-6174AE7BEB3F}" type="presOf" srcId="{7F36BC46-90B9-48C6-8E13-150B0BECBB7D}" destId="{953039B9-87A7-4B10-B271-F26C137A4A97}" srcOrd="0" destOrd="0" presId="urn:microsoft.com/office/officeart/2008/layout/HorizontalMultiLevelHierarchy"/>
    <dgm:cxn modelId="{6259455C-D4E6-46B4-B9D6-DE92A3797E3D}" srcId="{563A7CFC-5721-422A-B171-06EE28200469}" destId="{945391B1-ADD5-40B1-96AB-EA93A4C74708}" srcOrd="2" destOrd="0" parTransId="{6F328B91-B77A-44A9-8D15-332AAC16AA97}" sibTransId="{2C978CEF-D608-468F-B15E-1B235ECEE218}"/>
    <dgm:cxn modelId="{F6CA6B67-A764-43BA-AB94-578ABBD9E376}" type="presOf" srcId="{53DE675F-92B5-4241-B79D-A8B2F2FFB890}" destId="{F7312153-FDCD-4646-B9A4-925B8774EAC7}" srcOrd="0" destOrd="0" presId="urn:microsoft.com/office/officeart/2008/layout/HorizontalMultiLevelHierarchy"/>
    <dgm:cxn modelId="{A737FE47-FE0A-4B97-B561-208842987705}" type="presOf" srcId="{5DBDBD17-6F6D-4CCF-988B-D2540B4021BE}" destId="{66662A99-D2EC-4B05-9CF8-973182ACAAF9}" srcOrd="0" destOrd="0" presId="urn:microsoft.com/office/officeart/2008/layout/HorizontalMultiLevelHierarchy"/>
    <dgm:cxn modelId="{305FE668-0785-410B-B7FE-0C37DA7B8636}" type="presOf" srcId="{5FC73753-5173-466D-A597-C64AC741DE6F}" destId="{C3695ED5-6BE2-4542-8B41-9BF0E8E2C3DA}" srcOrd="0" destOrd="0" presId="urn:microsoft.com/office/officeart/2008/layout/HorizontalMultiLevelHierarchy"/>
    <dgm:cxn modelId="{7D1FEE4A-6CDA-4F57-ADA5-4E4B6179849E}" type="presOf" srcId="{37D5FB13-4061-4EE9-9CE5-ECC811FD6FAB}" destId="{FABB9B21-3355-405B-A0B2-91FAC2020934}" srcOrd="0" destOrd="0" presId="urn:microsoft.com/office/officeart/2008/layout/HorizontalMultiLevelHierarchy"/>
    <dgm:cxn modelId="{B350DA4F-9493-445C-A063-64AF18AD4780}" type="presOf" srcId="{640E61C4-F578-4058-AB9A-879AF025E08F}" destId="{53D8B576-6BBB-4641-842D-9937E3A0A9DE}" srcOrd="0" destOrd="0" presId="urn:microsoft.com/office/officeart/2008/layout/HorizontalMultiLevelHierarchy"/>
    <dgm:cxn modelId="{24107473-6A19-46E7-A52E-CC49874B5DB7}" type="presOf" srcId="{6F328B91-B77A-44A9-8D15-332AAC16AA97}" destId="{1B9136F6-EA35-4BDD-90C0-32E1D53C5514}" srcOrd="1" destOrd="0" presId="urn:microsoft.com/office/officeart/2008/layout/HorizontalMultiLevelHierarchy"/>
    <dgm:cxn modelId="{1727E154-88BF-4493-9932-23194D0ECEF4}" type="presOf" srcId="{53DE675F-92B5-4241-B79D-A8B2F2FFB890}" destId="{B0EFE65D-1C88-42D2-8DBB-144F1261FFD1}" srcOrd="1" destOrd="0" presId="urn:microsoft.com/office/officeart/2008/layout/HorizontalMultiLevelHierarchy"/>
    <dgm:cxn modelId="{8ABB627B-65FD-40FD-B2B1-0AD4E148416D}" type="presOf" srcId="{327C7887-F95C-4FA9-84A0-A29A2F70A068}" destId="{8274D325-D01A-4574-AB61-4C3F72182820}" srcOrd="0" destOrd="0" presId="urn:microsoft.com/office/officeart/2008/layout/HorizontalMultiLevelHierarchy"/>
    <dgm:cxn modelId="{9D83B884-FF07-476A-BC27-316396FDF3E0}" type="presOf" srcId="{563A7CFC-5721-422A-B171-06EE28200469}" destId="{37FC0148-F65A-416F-A3E5-4555FCBE4E4D}" srcOrd="0" destOrd="0" presId="urn:microsoft.com/office/officeart/2008/layout/HorizontalMultiLevelHierarchy"/>
    <dgm:cxn modelId="{1030C888-C517-43DC-9938-985189B4BC7E}" srcId="{563A7CFC-5721-422A-B171-06EE28200469}" destId="{FFD2B5D1-DBDB-42EF-B8F1-F8ED583D5FB4}" srcOrd="4" destOrd="0" parTransId="{7F36BC46-90B9-48C6-8E13-150B0BECBB7D}" sibTransId="{7AFD24F0-76A4-40E0-B305-A6FF8A9F93FB}"/>
    <dgm:cxn modelId="{39B6108F-CEEC-488D-9BAC-68181BAD5969}" srcId="{563A7CFC-5721-422A-B171-06EE28200469}" destId="{5DBDBD17-6F6D-4CCF-988B-D2540B4021BE}" srcOrd="5" destOrd="0" parTransId="{53DE675F-92B5-4241-B79D-A8B2F2FFB890}" sibTransId="{2EF61ED0-676E-408F-B0D9-91552D14626E}"/>
    <dgm:cxn modelId="{ECB6EC9D-A909-41D2-A2C6-E5D85ECF3A61}" type="presOf" srcId="{945391B1-ADD5-40B1-96AB-EA93A4C74708}" destId="{F7AD60F7-7F76-4C7F-BFD5-40AA37D9B63D}" srcOrd="0" destOrd="0" presId="urn:microsoft.com/office/officeart/2008/layout/HorizontalMultiLevelHierarchy"/>
    <dgm:cxn modelId="{81BAF9A3-3A2B-482A-8DFD-74C09F0621CC}" type="presOf" srcId="{FFD2B5D1-DBDB-42EF-B8F1-F8ED583D5FB4}" destId="{ECFB2564-47F0-47B6-B05F-43CCB30AC61E}" srcOrd="0" destOrd="0" presId="urn:microsoft.com/office/officeart/2008/layout/HorizontalMultiLevelHierarchy"/>
    <dgm:cxn modelId="{C86FA0A6-976D-4370-AF2D-BE565D72AFE3}" type="presOf" srcId="{347087E6-4CB5-4CE7-BB43-61F3E565E3A8}" destId="{3CD8DC49-2B26-4A61-A0BA-00B729E62F3E}" srcOrd="0" destOrd="0" presId="urn:microsoft.com/office/officeart/2008/layout/HorizontalMultiLevelHierarchy"/>
    <dgm:cxn modelId="{94A125A7-8381-4F89-A63A-00915FEB19B3}" type="presOf" srcId="{327C7887-F95C-4FA9-84A0-A29A2F70A068}" destId="{7DF04770-4DCD-4404-B9A2-C63BBFA7FA1D}" srcOrd="1" destOrd="0" presId="urn:microsoft.com/office/officeart/2008/layout/HorizontalMultiLevelHierarchy"/>
    <dgm:cxn modelId="{1631FFB1-EA71-434B-8790-DC3B02EDC5BC}" type="presOf" srcId="{D2306324-E592-43EA-908F-7AFCDC7A1768}" destId="{E4F17F36-493B-4ECF-A6A6-2CD9FD303548}" srcOrd="0" destOrd="0" presId="urn:microsoft.com/office/officeart/2008/layout/HorizontalMultiLevelHierarchy"/>
    <dgm:cxn modelId="{24973CB6-F216-431C-9917-82363481A6E0}" srcId="{563A7CFC-5721-422A-B171-06EE28200469}" destId="{D2306324-E592-43EA-908F-7AFCDC7A1768}" srcOrd="0" destOrd="0" parTransId="{327C7887-F95C-4FA9-84A0-A29A2F70A068}" sibTransId="{0D20F8C3-BE85-4E42-9522-065D638E85B7}"/>
    <dgm:cxn modelId="{8CF9FCC3-5878-4924-966C-24CE4F3B2C22}" srcId="{563A7CFC-5721-422A-B171-06EE28200469}" destId="{9B80F707-A9EB-4DBD-88D1-12203483619D}" srcOrd="3" destOrd="0" parTransId="{347087E6-4CB5-4CE7-BB43-61F3E565E3A8}" sibTransId="{4A663879-ADF1-469A-B449-98AAFECD73FF}"/>
    <dgm:cxn modelId="{F8BCBCCB-CFC0-44A9-A55F-B21CE21689B3}" type="presOf" srcId="{9B80F707-A9EB-4DBD-88D1-12203483619D}" destId="{D80BE4A2-95C4-4DA6-A193-E5BB700AF857}" srcOrd="0" destOrd="0" presId="urn:microsoft.com/office/officeart/2008/layout/HorizontalMultiLevelHierarchy"/>
    <dgm:cxn modelId="{E47620DF-09C9-4748-8612-112CC58956F1}" srcId="{563A7CFC-5721-422A-B171-06EE28200469}" destId="{37D5FB13-4061-4EE9-9CE5-ECC811FD6FAB}" srcOrd="1" destOrd="0" parTransId="{5FC73753-5173-466D-A597-C64AC741DE6F}" sibTransId="{894152DE-C8CF-4FA7-A6C8-EE71FBC664C5}"/>
    <dgm:cxn modelId="{8EC0AFEE-1D7B-41AF-B9D8-88B89DE6DA82}" type="presOf" srcId="{5FC73753-5173-466D-A597-C64AC741DE6F}" destId="{26665CBF-4D1A-4F13-82F0-EF2254BBF7C2}" srcOrd="1" destOrd="0" presId="urn:microsoft.com/office/officeart/2008/layout/HorizontalMultiLevelHierarchy"/>
    <dgm:cxn modelId="{7B55BCF1-E8D0-4D0B-BFD2-1960652BDB97}" type="presOf" srcId="{7F36BC46-90B9-48C6-8E13-150B0BECBB7D}" destId="{605F1E08-982D-47A9-8451-5A45EE2F353C}" srcOrd="1" destOrd="0" presId="urn:microsoft.com/office/officeart/2008/layout/HorizontalMultiLevelHierarchy"/>
    <dgm:cxn modelId="{F5C33684-5AB7-45B9-B1BA-8B5394740417}" type="presParOf" srcId="{53D8B576-6BBB-4641-842D-9937E3A0A9DE}" destId="{D75911EE-41CA-461A-B52D-ED20AE610D54}" srcOrd="0" destOrd="0" presId="urn:microsoft.com/office/officeart/2008/layout/HorizontalMultiLevelHierarchy"/>
    <dgm:cxn modelId="{2976D089-48F7-40BE-B208-8C4B943BE04E}" type="presParOf" srcId="{D75911EE-41CA-461A-B52D-ED20AE610D54}" destId="{37FC0148-F65A-416F-A3E5-4555FCBE4E4D}" srcOrd="0" destOrd="0" presId="urn:microsoft.com/office/officeart/2008/layout/HorizontalMultiLevelHierarchy"/>
    <dgm:cxn modelId="{227E1151-BE99-4AC7-9D1E-DB314719F858}" type="presParOf" srcId="{D75911EE-41CA-461A-B52D-ED20AE610D54}" destId="{FF550DAE-961D-4AAB-8778-FBD93F8A0C46}" srcOrd="1" destOrd="0" presId="urn:microsoft.com/office/officeart/2008/layout/HorizontalMultiLevelHierarchy"/>
    <dgm:cxn modelId="{F052CCC6-9BA2-4240-AC56-0CDC41912607}" type="presParOf" srcId="{FF550DAE-961D-4AAB-8778-FBD93F8A0C46}" destId="{8274D325-D01A-4574-AB61-4C3F72182820}" srcOrd="0" destOrd="0" presId="urn:microsoft.com/office/officeart/2008/layout/HorizontalMultiLevelHierarchy"/>
    <dgm:cxn modelId="{F1CFBA6F-97ED-4325-B963-DBEC3101EAD3}" type="presParOf" srcId="{8274D325-D01A-4574-AB61-4C3F72182820}" destId="{7DF04770-4DCD-4404-B9A2-C63BBFA7FA1D}" srcOrd="0" destOrd="0" presId="urn:microsoft.com/office/officeart/2008/layout/HorizontalMultiLevelHierarchy"/>
    <dgm:cxn modelId="{0D775233-1F10-475F-B016-E052DD3979D5}" type="presParOf" srcId="{FF550DAE-961D-4AAB-8778-FBD93F8A0C46}" destId="{E871441B-BA60-4C09-A5ED-271055129B09}" srcOrd="1" destOrd="0" presId="urn:microsoft.com/office/officeart/2008/layout/HorizontalMultiLevelHierarchy"/>
    <dgm:cxn modelId="{06B58A00-915E-4C94-8BAE-E85507CF60B6}" type="presParOf" srcId="{E871441B-BA60-4C09-A5ED-271055129B09}" destId="{E4F17F36-493B-4ECF-A6A6-2CD9FD303548}" srcOrd="0" destOrd="0" presId="urn:microsoft.com/office/officeart/2008/layout/HorizontalMultiLevelHierarchy"/>
    <dgm:cxn modelId="{74188DF3-489F-4EEF-842A-3F32608CBC93}" type="presParOf" srcId="{E871441B-BA60-4C09-A5ED-271055129B09}" destId="{6377984F-35F8-40A1-BB2D-BF6A0CAF2D07}" srcOrd="1" destOrd="0" presId="urn:microsoft.com/office/officeart/2008/layout/HorizontalMultiLevelHierarchy"/>
    <dgm:cxn modelId="{D0741DB7-B3E6-4023-B4D1-190464E67C3E}" type="presParOf" srcId="{FF550DAE-961D-4AAB-8778-FBD93F8A0C46}" destId="{C3695ED5-6BE2-4542-8B41-9BF0E8E2C3DA}" srcOrd="2" destOrd="0" presId="urn:microsoft.com/office/officeart/2008/layout/HorizontalMultiLevelHierarchy"/>
    <dgm:cxn modelId="{BDE63333-0978-46CF-A22D-762A293C8667}" type="presParOf" srcId="{C3695ED5-6BE2-4542-8B41-9BF0E8E2C3DA}" destId="{26665CBF-4D1A-4F13-82F0-EF2254BBF7C2}" srcOrd="0" destOrd="0" presId="urn:microsoft.com/office/officeart/2008/layout/HorizontalMultiLevelHierarchy"/>
    <dgm:cxn modelId="{6B38AFE7-97AA-4201-916F-34D629D49A5B}" type="presParOf" srcId="{FF550DAE-961D-4AAB-8778-FBD93F8A0C46}" destId="{E4BE580E-9BB8-4B39-84E2-58879B6C009D}" srcOrd="3" destOrd="0" presId="urn:microsoft.com/office/officeart/2008/layout/HorizontalMultiLevelHierarchy"/>
    <dgm:cxn modelId="{714256DD-730A-4AE6-95C2-D55C1D9FD970}" type="presParOf" srcId="{E4BE580E-9BB8-4B39-84E2-58879B6C009D}" destId="{FABB9B21-3355-405B-A0B2-91FAC2020934}" srcOrd="0" destOrd="0" presId="urn:microsoft.com/office/officeart/2008/layout/HorizontalMultiLevelHierarchy"/>
    <dgm:cxn modelId="{0963D659-045E-4516-B195-E7F4FBE212BC}" type="presParOf" srcId="{E4BE580E-9BB8-4B39-84E2-58879B6C009D}" destId="{FF282C4B-EA91-4126-BF8C-4C28F3BFA4C1}" srcOrd="1" destOrd="0" presId="urn:microsoft.com/office/officeart/2008/layout/HorizontalMultiLevelHierarchy"/>
    <dgm:cxn modelId="{9B8AD9F1-1E9D-499C-ABE2-D0169B3A913B}" type="presParOf" srcId="{FF550DAE-961D-4AAB-8778-FBD93F8A0C46}" destId="{4B2F2B62-60F0-4CE0-9F38-DEA4658C1E1E}" srcOrd="4" destOrd="0" presId="urn:microsoft.com/office/officeart/2008/layout/HorizontalMultiLevelHierarchy"/>
    <dgm:cxn modelId="{99A016ED-11AE-4A95-BE3F-1DF852761ED9}" type="presParOf" srcId="{4B2F2B62-60F0-4CE0-9F38-DEA4658C1E1E}" destId="{1B9136F6-EA35-4BDD-90C0-32E1D53C5514}" srcOrd="0" destOrd="0" presId="urn:microsoft.com/office/officeart/2008/layout/HorizontalMultiLevelHierarchy"/>
    <dgm:cxn modelId="{B8157133-EE2E-4856-92F2-862F041193A6}" type="presParOf" srcId="{FF550DAE-961D-4AAB-8778-FBD93F8A0C46}" destId="{CC02F9B8-BD88-4126-A780-985A87D56BEF}" srcOrd="5" destOrd="0" presId="urn:microsoft.com/office/officeart/2008/layout/HorizontalMultiLevelHierarchy"/>
    <dgm:cxn modelId="{40E19EC7-336B-4E6D-9E3C-F23F6467CD7C}" type="presParOf" srcId="{CC02F9B8-BD88-4126-A780-985A87D56BEF}" destId="{F7AD60F7-7F76-4C7F-BFD5-40AA37D9B63D}" srcOrd="0" destOrd="0" presId="urn:microsoft.com/office/officeart/2008/layout/HorizontalMultiLevelHierarchy"/>
    <dgm:cxn modelId="{0555F64E-73FE-486A-AA11-8BEABBA8FC70}" type="presParOf" srcId="{CC02F9B8-BD88-4126-A780-985A87D56BEF}" destId="{1BDFB8BC-EC17-46B6-83A8-1B9FB5D863A7}" srcOrd="1" destOrd="0" presId="urn:microsoft.com/office/officeart/2008/layout/HorizontalMultiLevelHierarchy"/>
    <dgm:cxn modelId="{17348D7A-4964-4278-AD2D-D4BD162C0368}" type="presParOf" srcId="{FF550DAE-961D-4AAB-8778-FBD93F8A0C46}" destId="{3CD8DC49-2B26-4A61-A0BA-00B729E62F3E}" srcOrd="6" destOrd="0" presId="urn:microsoft.com/office/officeart/2008/layout/HorizontalMultiLevelHierarchy"/>
    <dgm:cxn modelId="{003C913B-D63B-4B84-9471-0269DCDF2382}" type="presParOf" srcId="{3CD8DC49-2B26-4A61-A0BA-00B729E62F3E}" destId="{44CE3E26-6DA3-4103-8457-695AACF9C24D}" srcOrd="0" destOrd="0" presId="urn:microsoft.com/office/officeart/2008/layout/HorizontalMultiLevelHierarchy"/>
    <dgm:cxn modelId="{E68CE744-8C09-470F-8459-D5D3F221C6F5}" type="presParOf" srcId="{FF550DAE-961D-4AAB-8778-FBD93F8A0C46}" destId="{4400E542-2F71-411B-A1D1-4429629A9D8D}" srcOrd="7" destOrd="0" presId="urn:microsoft.com/office/officeart/2008/layout/HorizontalMultiLevelHierarchy"/>
    <dgm:cxn modelId="{DEE34474-BB40-4F68-A57C-36ADC3AA5801}" type="presParOf" srcId="{4400E542-2F71-411B-A1D1-4429629A9D8D}" destId="{D80BE4A2-95C4-4DA6-A193-E5BB700AF857}" srcOrd="0" destOrd="0" presId="urn:microsoft.com/office/officeart/2008/layout/HorizontalMultiLevelHierarchy"/>
    <dgm:cxn modelId="{75ED7CC3-2420-4AE4-A9FD-660A9E80608A}" type="presParOf" srcId="{4400E542-2F71-411B-A1D1-4429629A9D8D}" destId="{2948BE15-89A5-4AA3-B483-E0B73C7A2ECF}" srcOrd="1" destOrd="0" presId="urn:microsoft.com/office/officeart/2008/layout/HorizontalMultiLevelHierarchy"/>
    <dgm:cxn modelId="{F18D2106-A9D2-4144-B6B8-2735B6317548}" type="presParOf" srcId="{FF550DAE-961D-4AAB-8778-FBD93F8A0C46}" destId="{953039B9-87A7-4B10-B271-F26C137A4A97}" srcOrd="8" destOrd="0" presId="urn:microsoft.com/office/officeart/2008/layout/HorizontalMultiLevelHierarchy"/>
    <dgm:cxn modelId="{73B4AAF8-F7C5-497C-863B-659124061E59}" type="presParOf" srcId="{953039B9-87A7-4B10-B271-F26C137A4A97}" destId="{605F1E08-982D-47A9-8451-5A45EE2F353C}" srcOrd="0" destOrd="0" presId="urn:microsoft.com/office/officeart/2008/layout/HorizontalMultiLevelHierarchy"/>
    <dgm:cxn modelId="{ACF92FFD-F794-4618-B825-90F55CCC1C03}" type="presParOf" srcId="{FF550DAE-961D-4AAB-8778-FBD93F8A0C46}" destId="{A5DA68A1-188B-4FF5-B3D3-C4F5737C8CCF}" srcOrd="9" destOrd="0" presId="urn:microsoft.com/office/officeart/2008/layout/HorizontalMultiLevelHierarchy"/>
    <dgm:cxn modelId="{E6AE2334-48B3-4313-9642-907355A1F00F}" type="presParOf" srcId="{A5DA68A1-188B-4FF5-B3D3-C4F5737C8CCF}" destId="{ECFB2564-47F0-47B6-B05F-43CCB30AC61E}" srcOrd="0" destOrd="0" presId="urn:microsoft.com/office/officeart/2008/layout/HorizontalMultiLevelHierarchy"/>
    <dgm:cxn modelId="{E92728F8-8BF4-48BF-8186-292BD761686F}" type="presParOf" srcId="{A5DA68A1-188B-4FF5-B3D3-C4F5737C8CCF}" destId="{18C12725-36E9-4FC8-ABB2-CD49B973CB7A}" srcOrd="1" destOrd="0" presId="urn:microsoft.com/office/officeart/2008/layout/HorizontalMultiLevelHierarchy"/>
    <dgm:cxn modelId="{B821F54A-08CC-4490-9ED6-EAF2452BF2B6}" type="presParOf" srcId="{FF550DAE-961D-4AAB-8778-FBD93F8A0C46}" destId="{F7312153-FDCD-4646-B9A4-925B8774EAC7}" srcOrd="10" destOrd="0" presId="urn:microsoft.com/office/officeart/2008/layout/HorizontalMultiLevelHierarchy"/>
    <dgm:cxn modelId="{FE6468EC-F0C3-449F-8526-8EAD490E9B29}" type="presParOf" srcId="{F7312153-FDCD-4646-B9A4-925B8774EAC7}" destId="{B0EFE65D-1C88-42D2-8DBB-144F1261FFD1}" srcOrd="0" destOrd="0" presId="urn:microsoft.com/office/officeart/2008/layout/HorizontalMultiLevelHierarchy"/>
    <dgm:cxn modelId="{145A8A79-4EC6-4DFE-AAF4-F2D204A4ACBE}" type="presParOf" srcId="{FF550DAE-961D-4AAB-8778-FBD93F8A0C46}" destId="{71904F4F-BA46-4F90-AD7E-099EE18B1385}" srcOrd="11" destOrd="0" presId="urn:microsoft.com/office/officeart/2008/layout/HorizontalMultiLevelHierarchy"/>
    <dgm:cxn modelId="{C3006BDB-FE30-4097-91CB-118A0163776C}" type="presParOf" srcId="{71904F4F-BA46-4F90-AD7E-099EE18B1385}" destId="{66662A99-D2EC-4B05-9CF8-973182ACAAF9}" srcOrd="0" destOrd="0" presId="urn:microsoft.com/office/officeart/2008/layout/HorizontalMultiLevelHierarchy"/>
    <dgm:cxn modelId="{83D13516-0E37-4D6F-BEB8-6F2CB3E52B6D}" type="presParOf" srcId="{71904F4F-BA46-4F90-AD7E-099EE18B1385}" destId="{EA822AC2-7BAD-4E9B-8D9D-CDEC4BD7127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7D9AD6-CD46-4299-AD1A-19928DA90CA6}" type="doc">
      <dgm:prSet loTypeId="urn:microsoft.com/office/officeart/2005/8/layout/hChevron3" loCatId="process" qsTypeId="urn:microsoft.com/office/officeart/2005/8/quickstyle/simple1" qsCatId="simple" csTypeId="urn:microsoft.com/office/officeart/2005/8/colors/colorful5" csCatId="colorful" phldr="1"/>
      <dgm:spPr/>
    </dgm:pt>
    <dgm:pt modelId="{A254F080-E885-4CBF-9474-59B3BF2A7A19}" type="pres">
      <dgm:prSet presAssocID="{2E7D9AD6-CD46-4299-AD1A-19928DA90CA6}" presName="Name0" presStyleCnt="0">
        <dgm:presLayoutVars>
          <dgm:dir/>
          <dgm:resizeHandles val="exact"/>
        </dgm:presLayoutVars>
      </dgm:prSet>
      <dgm:spPr/>
    </dgm:pt>
  </dgm:ptLst>
  <dgm:cxnLst>
    <dgm:cxn modelId="{F3B994D1-CD6B-48A5-8351-53D2A01F04B4}" type="presOf" srcId="{2E7D9AD6-CD46-4299-AD1A-19928DA90CA6}" destId="{A254F080-E885-4CBF-9474-59B3BF2A7A19}" srcOrd="0"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312153-FDCD-4646-B9A4-925B8774EAC7}">
      <dsp:nvSpPr>
        <dsp:cNvPr id="0" name=""/>
        <dsp:cNvSpPr/>
      </dsp:nvSpPr>
      <dsp:spPr>
        <a:xfrm>
          <a:off x="2967367" y="2709333"/>
          <a:ext cx="490048" cy="2334451"/>
        </a:xfrm>
        <a:custGeom>
          <a:avLst/>
          <a:gdLst/>
          <a:ahLst/>
          <a:cxnLst/>
          <a:rect l="0" t="0" r="0" b="0"/>
          <a:pathLst>
            <a:path>
              <a:moveTo>
                <a:pt x="0" y="0"/>
              </a:moveTo>
              <a:lnTo>
                <a:pt x="245024" y="0"/>
              </a:lnTo>
              <a:lnTo>
                <a:pt x="245024" y="2334451"/>
              </a:lnTo>
              <a:lnTo>
                <a:pt x="490048" y="233445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152758" y="3816926"/>
        <a:ext cx="119266" cy="119266"/>
      </dsp:txXfrm>
    </dsp:sp>
    <dsp:sp modelId="{953039B9-87A7-4B10-B271-F26C137A4A97}">
      <dsp:nvSpPr>
        <dsp:cNvPr id="0" name=""/>
        <dsp:cNvSpPr/>
      </dsp:nvSpPr>
      <dsp:spPr>
        <a:xfrm>
          <a:off x="2967367" y="2709333"/>
          <a:ext cx="490048" cy="1400671"/>
        </a:xfrm>
        <a:custGeom>
          <a:avLst/>
          <a:gdLst/>
          <a:ahLst/>
          <a:cxnLst/>
          <a:rect l="0" t="0" r="0" b="0"/>
          <a:pathLst>
            <a:path>
              <a:moveTo>
                <a:pt x="0" y="0"/>
              </a:moveTo>
              <a:lnTo>
                <a:pt x="245024" y="0"/>
              </a:lnTo>
              <a:lnTo>
                <a:pt x="245024" y="1400671"/>
              </a:lnTo>
              <a:lnTo>
                <a:pt x="490048" y="1400671"/>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75293" y="3372571"/>
        <a:ext cx="74196" cy="74196"/>
      </dsp:txXfrm>
    </dsp:sp>
    <dsp:sp modelId="{3CD8DC49-2B26-4A61-A0BA-00B729E62F3E}">
      <dsp:nvSpPr>
        <dsp:cNvPr id="0" name=""/>
        <dsp:cNvSpPr/>
      </dsp:nvSpPr>
      <dsp:spPr>
        <a:xfrm>
          <a:off x="2967367" y="2709333"/>
          <a:ext cx="490048" cy="466890"/>
        </a:xfrm>
        <a:custGeom>
          <a:avLst/>
          <a:gdLst/>
          <a:ahLst/>
          <a:cxnLst/>
          <a:rect l="0" t="0" r="0" b="0"/>
          <a:pathLst>
            <a:path>
              <a:moveTo>
                <a:pt x="0" y="0"/>
              </a:moveTo>
              <a:lnTo>
                <a:pt x="245024" y="0"/>
              </a:lnTo>
              <a:lnTo>
                <a:pt x="245024" y="466890"/>
              </a:lnTo>
              <a:lnTo>
                <a:pt x="490048" y="46689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95470" y="2925857"/>
        <a:ext cx="33842" cy="33842"/>
      </dsp:txXfrm>
    </dsp:sp>
    <dsp:sp modelId="{4B2F2B62-60F0-4CE0-9F38-DEA4658C1E1E}">
      <dsp:nvSpPr>
        <dsp:cNvPr id="0" name=""/>
        <dsp:cNvSpPr/>
      </dsp:nvSpPr>
      <dsp:spPr>
        <a:xfrm>
          <a:off x="2967367" y="2242443"/>
          <a:ext cx="490048" cy="466890"/>
        </a:xfrm>
        <a:custGeom>
          <a:avLst/>
          <a:gdLst/>
          <a:ahLst/>
          <a:cxnLst/>
          <a:rect l="0" t="0" r="0" b="0"/>
          <a:pathLst>
            <a:path>
              <a:moveTo>
                <a:pt x="0" y="466890"/>
              </a:moveTo>
              <a:lnTo>
                <a:pt x="245024" y="466890"/>
              </a:lnTo>
              <a:lnTo>
                <a:pt x="245024" y="0"/>
              </a:lnTo>
              <a:lnTo>
                <a:pt x="490048"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95470" y="2458966"/>
        <a:ext cx="33842" cy="33842"/>
      </dsp:txXfrm>
    </dsp:sp>
    <dsp:sp modelId="{C3695ED5-6BE2-4542-8B41-9BF0E8E2C3DA}">
      <dsp:nvSpPr>
        <dsp:cNvPr id="0" name=""/>
        <dsp:cNvSpPr/>
      </dsp:nvSpPr>
      <dsp:spPr>
        <a:xfrm>
          <a:off x="2967367" y="1308662"/>
          <a:ext cx="490048" cy="1400671"/>
        </a:xfrm>
        <a:custGeom>
          <a:avLst/>
          <a:gdLst/>
          <a:ahLst/>
          <a:cxnLst/>
          <a:rect l="0" t="0" r="0" b="0"/>
          <a:pathLst>
            <a:path>
              <a:moveTo>
                <a:pt x="0" y="1400671"/>
              </a:moveTo>
              <a:lnTo>
                <a:pt x="245024" y="1400671"/>
              </a:lnTo>
              <a:lnTo>
                <a:pt x="245024" y="0"/>
              </a:lnTo>
              <a:lnTo>
                <a:pt x="490048"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75293" y="1971899"/>
        <a:ext cx="74196" cy="74196"/>
      </dsp:txXfrm>
    </dsp:sp>
    <dsp:sp modelId="{8274D325-D01A-4574-AB61-4C3F72182820}">
      <dsp:nvSpPr>
        <dsp:cNvPr id="0" name=""/>
        <dsp:cNvSpPr/>
      </dsp:nvSpPr>
      <dsp:spPr>
        <a:xfrm>
          <a:off x="2967367" y="374881"/>
          <a:ext cx="490048" cy="2334451"/>
        </a:xfrm>
        <a:custGeom>
          <a:avLst/>
          <a:gdLst/>
          <a:ahLst/>
          <a:cxnLst/>
          <a:rect l="0" t="0" r="0" b="0"/>
          <a:pathLst>
            <a:path>
              <a:moveTo>
                <a:pt x="0" y="2334451"/>
              </a:moveTo>
              <a:lnTo>
                <a:pt x="245024" y="2334451"/>
              </a:lnTo>
              <a:lnTo>
                <a:pt x="245024" y="0"/>
              </a:lnTo>
              <a:lnTo>
                <a:pt x="490048" y="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3152758" y="1482474"/>
        <a:ext cx="119266" cy="119266"/>
      </dsp:txXfrm>
    </dsp:sp>
    <dsp:sp modelId="{37FC0148-F65A-416F-A3E5-4555FCBE4E4D}">
      <dsp:nvSpPr>
        <dsp:cNvPr id="0" name=""/>
        <dsp:cNvSpPr/>
      </dsp:nvSpPr>
      <dsp:spPr>
        <a:xfrm rot="16200000">
          <a:off x="628001" y="2335821"/>
          <a:ext cx="3931708" cy="747024"/>
        </a:xfrm>
        <a:prstGeom prst="rect">
          <a:avLst/>
        </a:prstGeom>
        <a:no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2133600">
            <a:lnSpc>
              <a:spcPct val="90000"/>
            </a:lnSpc>
            <a:spcBef>
              <a:spcPct val="0"/>
            </a:spcBef>
            <a:spcAft>
              <a:spcPct val="35000"/>
            </a:spcAft>
            <a:buNone/>
          </a:pPr>
          <a:endParaRPr lang="en-IN" sz="4800" kern="1200"/>
        </a:p>
      </dsp:txBody>
      <dsp:txXfrm>
        <a:off x="628001" y="2335821"/>
        <a:ext cx="3931708" cy="747024"/>
      </dsp:txXfrm>
    </dsp:sp>
    <dsp:sp modelId="{E4F17F36-493B-4ECF-A6A6-2CD9FD303548}">
      <dsp:nvSpPr>
        <dsp:cNvPr id="0" name=""/>
        <dsp:cNvSpPr/>
      </dsp:nvSpPr>
      <dsp:spPr>
        <a:xfrm>
          <a:off x="3457416" y="1369"/>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Doctors</a:t>
          </a:r>
        </a:p>
      </dsp:txBody>
      <dsp:txXfrm>
        <a:off x="3457416" y="1369"/>
        <a:ext cx="2450240" cy="747024"/>
      </dsp:txXfrm>
    </dsp:sp>
    <dsp:sp modelId="{FABB9B21-3355-405B-A0B2-91FAC2020934}">
      <dsp:nvSpPr>
        <dsp:cNvPr id="0" name=""/>
        <dsp:cNvSpPr/>
      </dsp:nvSpPr>
      <dsp:spPr>
        <a:xfrm>
          <a:off x="3457416" y="935150"/>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Transportation</a:t>
          </a:r>
        </a:p>
      </dsp:txBody>
      <dsp:txXfrm>
        <a:off x="3457416" y="935150"/>
        <a:ext cx="2450240" cy="747024"/>
      </dsp:txXfrm>
    </dsp:sp>
    <dsp:sp modelId="{F7AD60F7-7F76-4C7F-BFD5-40AA37D9B63D}">
      <dsp:nvSpPr>
        <dsp:cNvPr id="0" name=""/>
        <dsp:cNvSpPr/>
      </dsp:nvSpPr>
      <dsp:spPr>
        <a:xfrm>
          <a:off x="3457416" y="1868930"/>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Diagnostics</a:t>
          </a:r>
        </a:p>
      </dsp:txBody>
      <dsp:txXfrm>
        <a:off x="3457416" y="1868930"/>
        <a:ext cx="2450240" cy="747024"/>
      </dsp:txXfrm>
    </dsp:sp>
    <dsp:sp modelId="{D80BE4A2-95C4-4DA6-A193-E5BB700AF857}">
      <dsp:nvSpPr>
        <dsp:cNvPr id="0" name=""/>
        <dsp:cNvSpPr/>
      </dsp:nvSpPr>
      <dsp:spPr>
        <a:xfrm>
          <a:off x="3457416" y="2802711"/>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Nurses</a:t>
          </a:r>
        </a:p>
      </dsp:txBody>
      <dsp:txXfrm>
        <a:off x="3457416" y="2802711"/>
        <a:ext cx="2450240" cy="747024"/>
      </dsp:txXfrm>
    </dsp:sp>
    <dsp:sp modelId="{ECFB2564-47F0-47B6-B05F-43CCB30AC61E}">
      <dsp:nvSpPr>
        <dsp:cNvPr id="0" name=""/>
        <dsp:cNvSpPr/>
      </dsp:nvSpPr>
      <dsp:spPr>
        <a:xfrm>
          <a:off x="3457416" y="3736492"/>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Patients</a:t>
          </a:r>
        </a:p>
      </dsp:txBody>
      <dsp:txXfrm>
        <a:off x="3457416" y="3736492"/>
        <a:ext cx="2450240" cy="747024"/>
      </dsp:txXfrm>
    </dsp:sp>
    <dsp:sp modelId="{66662A99-D2EC-4B05-9CF8-973182ACAAF9}">
      <dsp:nvSpPr>
        <dsp:cNvPr id="0" name=""/>
        <dsp:cNvSpPr/>
      </dsp:nvSpPr>
      <dsp:spPr>
        <a:xfrm>
          <a:off x="3457416" y="4670273"/>
          <a:ext cx="2450240" cy="74702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a:latin typeface="Verdana" panose="020B0604030504040204" pitchFamily="34" charset="0"/>
              <a:ea typeface="Verdana" panose="020B0604030504040204" pitchFamily="34" charset="0"/>
            </a:rPr>
            <a:t>Pharmacy</a:t>
          </a:r>
        </a:p>
      </dsp:txBody>
      <dsp:txXfrm>
        <a:off x="3457416" y="4670273"/>
        <a:ext cx="2450240" cy="747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81496-4FD0-4E66-AA0C-FD400F1DF323}" type="datetimeFigureOut">
              <a:t>2024/10/21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31BB18-5417-493D-BD77-517DF5397F7E}" type="slidenum">
              <a:t>‹#›</a:t>
            </a:fld>
            <a:endParaRPr lang="en-US"/>
          </a:p>
        </p:txBody>
      </p:sp>
    </p:spTree>
    <p:extLst>
      <p:ext uri="{BB962C8B-B14F-4D97-AF65-F5344CB8AC3E}">
        <p14:creationId xmlns:p14="http://schemas.microsoft.com/office/powerpoint/2010/main" val="319469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6</a:t>
            </a:fld>
            <a:endParaRPr lang="en-US"/>
          </a:p>
        </p:txBody>
      </p:sp>
    </p:spTree>
    <p:extLst>
      <p:ext uri="{BB962C8B-B14F-4D97-AF65-F5344CB8AC3E}">
        <p14:creationId xmlns:p14="http://schemas.microsoft.com/office/powerpoint/2010/main" val="3272033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15</a:t>
            </a:fld>
            <a:endParaRPr lang="en-US"/>
          </a:p>
        </p:txBody>
      </p:sp>
    </p:spTree>
    <p:extLst>
      <p:ext uri="{BB962C8B-B14F-4D97-AF65-F5344CB8AC3E}">
        <p14:creationId xmlns:p14="http://schemas.microsoft.com/office/powerpoint/2010/main" val="3858783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16</a:t>
            </a:fld>
            <a:endParaRPr lang="en-US"/>
          </a:p>
        </p:txBody>
      </p:sp>
    </p:spTree>
    <p:extLst>
      <p:ext uri="{BB962C8B-B14F-4D97-AF65-F5344CB8AC3E}">
        <p14:creationId xmlns:p14="http://schemas.microsoft.com/office/powerpoint/2010/main" val="326217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F4A2C8-6C88-4E71-83EE-698B9D4FE22F}" type="slidenum">
              <a:rPr lang="en-US" smtClean="0"/>
              <a:pPr/>
              <a:t>17</a:t>
            </a:fld>
            <a:endParaRPr lang="en-US"/>
          </a:p>
        </p:txBody>
      </p:sp>
    </p:spTree>
    <p:extLst>
      <p:ext uri="{BB962C8B-B14F-4D97-AF65-F5344CB8AC3E}">
        <p14:creationId xmlns:p14="http://schemas.microsoft.com/office/powerpoint/2010/main" val="1140139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517A2-7CC6-C98B-55EF-18F70743A4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1A5CD-7A04-770E-C017-1DC2A4FD32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830E39-F3E6-C5AE-918F-6A63ED003A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31328-0DCA-4F3C-B850-9D6ADD825CBA}"/>
              </a:ext>
            </a:extLst>
          </p:cNvPr>
          <p:cNvSpPr>
            <a:spLocks noGrp="1"/>
          </p:cNvSpPr>
          <p:nvPr>
            <p:ph type="sldNum" sz="quarter" idx="5"/>
          </p:nvPr>
        </p:nvSpPr>
        <p:spPr/>
        <p:txBody>
          <a:bodyPr/>
          <a:lstStyle/>
          <a:p>
            <a:fld id="{C0F4A2C8-6C88-4E71-83EE-698B9D4FE22F}" type="slidenum">
              <a:rPr lang="en-US" smtClean="0"/>
              <a:pPr/>
              <a:t>18</a:t>
            </a:fld>
            <a:endParaRPr lang="en-US"/>
          </a:p>
        </p:txBody>
      </p:sp>
    </p:spTree>
    <p:extLst>
      <p:ext uri="{BB962C8B-B14F-4D97-AF65-F5344CB8AC3E}">
        <p14:creationId xmlns:p14="http://schemas.microsoft.com/office/powerpoint/2010/main" val="789308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7</a:t>
            </a:fld>
            <a:endParaRPr lang="en-US"/>
          </a:p>
        </p:txBody>
      </p:sp>
    </p:spTree>
    <p:extLst>
      <p:ext uri="{BB962C8B-B14F-4D97-AF65-F5344CB8AC3E}">
        <p14:creationId xmlns:p14="http://schemas.microsoft.com/office/powerpoint/2010/main" val="1700066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8</a:t>
            </a:fld>
            <a:endParaRPr lang="en-US"/>
          </a:p>
        </p:txBody>
      </p:sp>
    </p:spTree>
    <p:extLst>
      <p:ext uri="{BB962C8B-B14F-4D97-AF65-F5344CB8AC3E}">
        <p14:creationId xmlns:p14="http://schemas.microsoft.com/office/powerpoint/2010/main" val="295223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9</a:t>
            </a:fld>
            <a:endParaRPr lang="en-US"/>
          </a:p>
        </p:txBody>
      </p:sp>
    </p:spTree>
    <p:extLst>
      <p:ext uri="{BB962C8B-B14F-4D97-AF65-F5344CB8AC3E}">
        <p14:creationId xmlns:p14="http://schemas.microsoft.com/office/powerpoint/2010/main" val="101588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10</a:t>
            </a:fld>
            <a:endParaRPr lang="en-US"/>
          </a:p>
        </p:txBody>
      </p:sp>
    </p:spTree>
    <p:extLst>
      <p:ext uri="{BB962C8B-B14F-4D97-AF65-F5344CB8AC3E}">
        <p14:creationId xmlns:p14="http://schemas.microsoft.com/office/powerpoint/2010/main" val="632091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11</a:t>
            </a:fld>
            <a:endParaRPr lang="en-US"/>
          </a:p>
        </p:txBody>
      </p:sp>
    </p:spTree>
    <p:extLst>
      <p:ext uri="{BB962C8B-B14F-4D97-AF65-F5344CB8AC3E}">
        <p14:creationId xmlns:p14="http://schemas.microsoft.com/office/powerpoint/2010/main" val="279648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12</a:t>
            </a:fld>
            <a:endParaRPr lang="en-US"/>
          </a:p>
        </p:txBody>
      </p:sp>
    </p:spTree>
    <p:extLst>
      <p:ext uri="{BB962C8B-B14F-4D97-AF65-F5344CB8AC3E}">
        <p14:creationId xmlns:p14="http://schemas.microsoft.com/office/powerpoint/2010/main" val="343591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13</a:t>
            </a:fld>
            <a:endParaRPr lang="en-US"/>
          </a:p>
        </p:txBody>
      </p:sp>
    </p:spTree>
    <p:extLst>
      <p:ext uri="{BB962C8B-B14F-4D97-AF65-F5344CB8AC3E}">
        <p14:creationId xmlns:p14="http://schemas.microsoft.com/office/powerpoint/2010/main" val="310060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4160B7F-5932-4533-B84C-72E59420D5FB}" type="slidenum">
              <a:rPr lang="en-US" smtClean="0"/>
              <a:t>14</a:t>
            </a:fld>
            <a:endParaRPr lang="en-US"/>
          </a:p>
        </p:txBody>
      </p:sp>
    </p:spTree>
    <p:extLst>
      <p:ext uri="{BB962C8B-B14F-4D97-AF65-F5344CB8AC3E}">
        <p14:creationId xmlns:p14="http://schemas.microsoft.com/office/powerpoint/2010/main" val="191041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2558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2024/10/21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D17B11-CCD8-4EEC-AD7E-F410C1454966}" type="datetimeFigureOut">
              <a:rPr lang="zh-CN" altLang="en-US" smtClean="0"/>
              <a:t>2024/10/21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17000" r="-17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7D081C-DCE7-2018-7407-EF1709A60973}"/>
              </a:ext>
            </a:extLst>
          </p:cNvPr>
          <p:cNvSpPr/>
          <p:nvPr/>
        </p:nvSpPr>
        <p:spPr>
          <a:xfrm>
            <a:off x="-2" y="0"/>
            <a:ext cx="12192001" cy="6858000"/>
          </a:xfrm>
          <a:prstGeom prst="rect">
            <a:avLst/>
          </a:prstGeom>
          <a:solidFill>
            <a:schemeClr val="bg2">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IN" sz="1500" err="1">
              <a:solidFill>
                <a:schemeClr val="bg1"/>
              </a:solidFill>
            </a:endParaRPr>
          </a:p>
        </p:txBody>
      </p:sp>
      <p:sp>
        <p:nvSpPr>
          <p:cNvPr id="12" name="object 8">
            <a:extLst>
              <a:ext uri="{FF2B5EF4-FFF2-40B4-BE49-F238E27FC236}">
                <a16:creationId xmlns:a16="http://schemas.microsoft.com/office/drawing/2014/main" id="{FD1B8B91-AEA5-4B25-DAAB-27624BF95E08}"/>
              </a:ext>
            </a:extLst>
          </p:cNvPr>
          <p:cNvSpPr txBox="1"/>
          <p:nvPr/>
        </p:nvSpPr>
        <p:spPr>
          <a:xfrm>
            <a:off x="-2" y="2293300"/>
            <a:ext cx="12192001" cy="3816429"/>
          </a:xfrm>
          <a:prstGeom prst="rect">
            <a:avLst/>
          </a:prstGeom>
        </p:spPr>
        <p:txBody>
          <a:bodyPr vert="horz" wrap="square" lIns="0" tIns="0" rIns="0" bIns="0" rtlCol="0" anchor="t">
            <a:spAutoFit/>
          </a:bodyPr>
          <a:lstStyle/>
          <a:p>
            <a:pPr marL="12700" algn="ctr"/>
            <a:r>
              <a:rPr lang="en-IN" sz="4800" spc="55" dirty="0">
                <a:latin typeface="Verdana"/>
                <a:ea typeface="Verdana"/>
                <a:cs typeface="KPMG Extralight"/>
              </a:rPr>
              <a:t>Optimizing Patient Discharge Process to Minimize Delays</a:t>
            </a:r>
            <a:endParaRPr lang="en-IN" sz="4800" spc="55" dirty="0">
              <a:latin typeface="Verdana" panose="020B0604030504040204" pitchFamily="34" charset="0"/>
              <a:ea typeface="Verdana" panose="020B0604030504040204" pitchFamily="34" charset="0"/>
              <a:cs typeface="KPMG Extralight"/>
            </a:endParaRPr>
          </a:p>
          <a:p>
            <a:pPr marL="12700">
              <a:lnSpc>
                <a:spcPct val="100000"/>
              </a:lnSpc>
            </a:pPr>
            <a:endParaRPr lang="en-IN" sz="4800" spc="55" dirty="0">
              <a:latin typeface="Verdana" panose="020B0604030504040204" pitchFamily="34" charset="0"/>
              <a:ea typeface="Verdana" panose="020B0604030504040204" pitchFamily="34" charset="0"/>
              <a:cs typeface="KPMG Extralight"/>
            </a:endParaRPr>
          </a:p>
          <a:p>
            <a:pPr marL="12700">
              <a:lnSpc>
                <a:spcPct val="100000"/>
              </a:lnSpc>
            </a:pPr>
            <a:endParaRPr lang="en-IN" sz="4800" spc="55" dirty="0">
              <a:latin typeface="Verdana" panose="020B0604030504040204" pitchFamily="34" charset="0"/>
              <a:ea typeface="Verdana" panose="020B0604030504040204" pitchFamily="34" charset="0"/>
              <a:cs typeface="KPMG Extralight"/>
            </a:endParaRPr>
          </a:p>
          <a:p>
            <a:pPr marL="12700">
              <a:lnSpc>
                <a:spcPct val="100000"/>
              </a:lnSpc>
            </a:pPr>
            <a:r>
              <a:rPr lang="en-IN" sz="2400" spc="55" dirty="0">
                <a:latin typeface="Verdana"/>
                <a:ea typeface="Verdana"/>
                <a:cs typeface="KPMG Extralight"/>
              </a:rPr>
              <a:t>Host: </a:t>
            </a:r>
            <a:r>
              <a:rPr lang="en-IN" sz="2400" spc="55" dirty="0" err="1">
                <a:latin typeface="Verdana"/>
                <a:ea typeface="Verdana"/>
                <a:cs typeface="KPMG Extralight"/>
              </a:rPr>
              <a:t>Dr.</a:t>
            </a:r>
            <a:r>
              <a:rPr lang="en-IN" sz="2400" spc="55" dirty="0">
                <a:latin typeface="Verdana"/>
                <a:ea typeface="Verdana"/>
                <a:cs typeface="KPMG Extralight"/>
              </a:rPr>
              <a:t> Renee Blanding</a:t>
            </a:r>
          </a:p>
          <a:p>
            <a:pPr marL="12700"/>
            <a:r>
              <a:rPr lang="en-IN" sz="2400" spc="55" dirty="0">
                <a:latin typeface="Verdana"/>
                <a:ea typeface="Verdana"/>
                <a:cs typeface="KPMG Extralight"/>
              </a:rPr>
              <a:t>Team:</a:t>
            </a:r>
            <a:r>
              <a:rPr lang="en-IN" sz="3200" spc="55" dirty="0">
                <a:latin typeface="Verdana"/>
                <a:ea typeface="Verdana"/>
                <a:cs typeface="KPMG Extralight"/>
              </a:rPr>
              <a:t> </a:t>
            </a:r>
            <a:r>
              <a:rPr lang="en-IN" sz="2400" spc="55" dirty="0">
                <a:latin typeface="Verdana"/>
                <a:ea typeface="Verdana"/>
                <a:cs typeface="KPMG Extralight"/>
              </a:rPr>
              <a:t>Mohit Gupta, </a:t>
            </a:r>
            <a:r>
              <a:rPr lang="en-IN" sz="2400" spc="55" dirty="0" err="1">
                <a:latin typeface="Verdana"/>
                <a:ea typeface="Verdana"/>
                <a:cs typeface="KPMG Extralight"/>
              </a:rPr>
              <a:t>Sharvi</a:t>
            </a:r>
            <a:r>
              <a:rPr lang="en-IN" sz="2400" spc="55" dirty="0">
                <a:latin typeface="Verdana"/>
                <a:ea typeface="Verdana"/>
                <a:cs typeface="KPMG Extralight"/>
              </a:rPr>
              <a:t> Dadhich, </a:t>
            </a:r>
            <a:r>
              <a:rPr lang="en-IN" sz="2400" spc="55" dirty="0" err="1">
                <a:latin typeface="Verdana"/>
                <a:ea typeface="Verdana"/>
                <a:cs typeface="KPMG Extralight"/>
              </a:rPr>
              <a:t>Chuyang</a:t>
            </a:r>
            <a:r>
              <a:rPr lang="en-IN" sz="2400" spc="55" dirty="0">
                <a:latin typeface="Verdana"/>
                <a:ea typeface="Verdana"/>
                <a:cs typeface="KPMG Extralight"/>
              </a:rPr>
              <a:t> Yu, Siddhay Kapat</a:t>
            </a:r>
          </a:p>
        </p:txBody>
      </p:sp>
      <p:pic>
        <p:nvPicPr>
          <p:cNvPr id="3" name="Picture 2">
            <a:extLst>
              <a:ext uri="{FF2B5EF4-FFF2-40B4-BE49-F238E27FC236}">
                <a16:creationId xmlns:a16="http://schemas.microsoft.com/office/drawing/2014/main" id="{412081A5-447C-AD41-925D-9AF3F9F2B09D}"/>
              </a:ext>
            </a:extLst>
          </p:cNvPr>
          <p:cNvPicPr>
            <a:picLocks noChangeAspect="1"/>
          </p:cNvPicPr>
          <p:nvPr/>
        </p:nvPicPr>
        <p:blipFill>
          <a:blip r:embed="rId3"/>
          <a:stretch>
            <a:fillRect/>
          </a:stretch>
        </p:blipFill>
        <p:spPr>
          <a:xfrm>
            <a:off x="196768" y="138099"/>
            <a:ext cx="3184101" cy="668268"/>
          </a:xfrm>
          <a:prstGeom prst="rect">
            <a:avLst/>
          </a:prstGeom>
        </p:spPr>
      </p:pic>
      <p:pic>
        <p:nvPicPr>
          <p:cNvPr id="5" name="Picture 4" descr="A black background with blue text&#10;&#10;Description automatically generated">
            <a:extLst>
              <a:ext uri="{FF2B5EF4-FFF2-40B4-BE49-F238E27FC236}">
                <a16:creationId xmlns:a16="http://schemas.microsoft.com/office/drawing/2014/main" id="{B735A87B-A8DC-0093-5A25-C22606E8BE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7165" y="-253291"/>
            <a:ext cx="4691604" cy="1439453"/>
          </a:xfrm>
          <a:prstGeom prst="rect">
            <a:avLst/>
          </a:prstGeom>
        </p:spPr>
      </p:pic>
    </p:spTree>
    <p:extLst>
      <p:ext uri="{BB962C8B-B14F-4D97-AF65-F5344CB8AC3E}">
        <p14:creationId xmlns:p14="http://schemas.microsoft.com/office/powerpoint/2010/main" val="167948729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Discharge List</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838266" y="3243322"/>
            <a:ext cx="2746344" cy="375677"/>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algn="ctr" eaLnBrk="0" hangingPunct="0">
              <a:defRPr/>
            </a:pPr>
            <a:r>
              <a:rPr lang="en-US" kern="0" dirty="0">
                <a:solidFill>
                  <a:srgbClr val="000000"/>
                </a:solidFill>
                <a:latin typeface="Verdana"/>
                <a:ea typeface="Verdana"/>
                <a:cs typeface="Arial"/>
              </a:rPr>
              <a:t>Day of admission</a:t>
            </a:r>
            <a:endParaRPr lang="zh-CN" altLang="en-US" dirty="0"/>
          </a:p>
          <a:p>
            <a:pPr algn="ctr">
              <a:defRPr/>
            </a:pPr>
            <a:r>
              <a:rPr lang="en-US" altLang="zh-CN" kern="0" dirty="0">
                <a:latin typeface="Verdana"/>
                <a:ea typeface="Verdana"/>
                <a:cs typeface="Arial"/>
              </a:rPr>
              <a:t>For case manager</a:t>
            </a:r>
          </a:p>
        </p:txBody>
      </p:sp>
      <p:pic>
        <p:nvPicPr>
          <p:cNvPr id="54" name="图片 53">
            <a:extLst>
              <a:ext uri="{FF2B5EF4-FFF2-40B4-BE49-F238E27FC236}">
                <a16:creationId xmlns:a16="http://schemas.microsoft.com/office/drawing/2014/main" id="{AACD295A-C2EE-EBF0-0C16-C3D3364483EC}"/>
              </a:ext>
            </a:extLst>
          </p:cNvPr>
          <p:cNvPicPr>
            <a:picLocks noChangeAspect="1"/>
          </p:cNvPicPr>
          <p:nvPr/>
        </p:nvPicPr>
        <p:blipFill>
          <a:blip r:embed="rId3"/>
          <a:stretch>
            <a:fillRect/>
          </a:stretch>
        </p:blipFill>
        <p:spPr>
          <a:xfrm>
            <a:off x="5608424" y="235623"/>
            <a:ext cx="4993344" cy="6386753"/>
          </a:xfrm>
          <a:prstGeom prst="rect">
            <a:avLst/>
          </a:prstGeom>
        </p:spPr>
      </p:pic>
    </p:spTree>
    <p:extLst>
      <p:ext uri="{BB962C8B-B14F-4D97-AF65-F5344CB8AC3E}">
        <p14:creationId xmlns:p14="http://schemas.microsoft.com/office/powerpoint/2010/main" val="254204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Discharge List</a:t>
            </a:r>
            <a:endParaRPr lang="en-US" sz="4800" kern="0" spc="-15">
              <a:solidFill>
                <a:srgbClr val="00338D"/>
              </a:solidFill>
              <a:latin typeface="Verdana" panose="020B0604030504040204" pitchFamily="34" charset="0"/>
              <a:ea typeface="Verdana" panose="020B0604030504040204" pitchFamily="34" charset="0"/>
              <a:cs typeface="+mj-cs"/>
            </a:endParaRPr>
          </a:p>
        </p:txBody>
      </p:sp>
      <p:pic>
        <p:nvPicPr>
          <p:cNvPr id="2" name="图片 1" descr="表格&#10;&#10;已自动生成说明">
            <a:extLst>
              <a:ext uri="{FF2B5EF4-FFF2-40B4-BE49-F238E27FC236}">
                <a16:creationId xmlns:a16="http://schemas.microsoft.com/office/drawing/2014/main" id="{38A3D7CC-E6B6-90CB-D068-44B61B8B8DD5}"/>
              </a:ext>
            </a:extLst>
          </p:cNvPr>
          <p:cNvPicPr>
            <a:picLocks noChangeAspect="1"/>
          </p:cNvPicPr>
          <p:nvPr/>
        </p:nvPicPr>
        <p:blipFill>
          <a:blip r:embed="rId3"/>
          <a:stretch>
            <a:fillRect/>
          </a:stretch>
        </p:blipFill>
        <p:spPr>
          <a:xfrm>
            <a:off x="3750586" y="1371600"/>
            <a:ext cx="4104210" cy="4659085"/>
          </a:xfrm>
          <a:prstGeom prst="rect">
            <a:avLst/>
          </a:prstGeom>
        </p:spPr>
      </p:pic>
      <p:pic>
        <p:nvPicPr>
          <p:cNvPr id="3" name="图片 2" descr="表格&#10;&#10;已自动生成说明">
            <a:extLst>
              <a:ext uri="{FF2B5EF4-FFF2-40B4-BE49-F238E27FC236}">
                <a16:creationId xmlns:a16="http://schemas.microsoft.com/office/drawing/2014/main" id="{33327025-527C-E296-9C37-F077E35B9077}"/>
              </a:ext>
            </a:extLst>
          </p:cNvPr>
          <p:cNvPicPr>
            <a:picLocks noChangeAspect="1"/>
          </p:cNvPicPr>
          <p:nvPr/>
        </p:nvPicPr>
        <p:blipFill>
          <a:blip r:embed="rId4"/>
          <a:stretch>
            <a:fillRect/>
          </a:stretch>
        </p:blipFill>
        <p:spPr>
          <a:xfrm>
            <a:off x="7878986" y="1371600"/>
            <a:ext cx="4314074" cy="4659085"/>
          </a:xfrm>
          <a:prstGeom prst="rect">
            <a:avLst/>
          </a:prstGeom>
        </p:spPr>
      </p:pic>
      <p:sp>
        <p:nvSpPr>
          <p:cNvPr id="8" name="文本框 7">
            <a:extLst>
              <a:ext uri="{FF2B5EF4-FFF2-40B4-BE49-F238E27FC236}">
                <a16:creationId xmlns:a16="http://schemas.microsoft.com/office/drawing/2014/main" id="{BAD88570-EC08-91E9-4384-58C6E684700E}"/>
              </a:ext>
            </a:extLst>
          </p:cNvPr>
          <p:cNvSpPr txBox="1"/>
          <p:nvPr/>
        </p:nvSpPr>
        <p:spPr>
          <a:xfrm>
            <a:off x="4214623" y="6179344"/>
            <a:ext cx="31725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atin typeface="Verdana"/>
                <a:ea typeface="宋体"/>
                <a:cs typeface="Arial"/>
              </a:rPr>
              <a:t>The day before</a:t>
            </a:r>
            <a:r>
              <a:rPr lang="zh-CN">
                <a:latin typeface="Verdana"/>
                <a:ea typeface="宋体"/>
              </a:rPr>
              <a:t> </a:t>
            </a:r>
            <a:r>
              <a:rPr lang="zh-CN">
                <a:latin typeface="Verdana"/>
                <a:ea typeface="宋体"/>
                <a:cs typeface="Arial"/>
              </a:rPr>
              <a:t>discharge</a:t>
            </a:r>
            <a:endParaRPr lang="zh-CN"/>
          </a:p>
        </p:txBody>
      </p:sp>
      <p:sp>
        <p:nvSpPr>
          <p:cNvPr id="10" name="文本框 9">
            <a:extLst>
              <a:ext uri="{FF2B5EF4-FFF2-40B4-BE49-F238E27FC236}">
                <a16:creationId xmlns:a16="http://schemas.microsoft.com/office/drawing/2014/main" id="{49A29C8C-DF48-BA16-C9DD-EEFC083B66C2}"/>
              </a:ext>
            </a:extLst>
          </p:cNvPr>
          <p:cNvSpPr txBox="1"/>
          <p:nvPr/>
        </p:nvSpPr>
        <p:spPr>
          <a:xfrm>
            <a:off x="8447955" y="6197486"/>
            <a:ext cx="31725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kern="0">
                <a:solidFill>
                  <a:srgbClr val="000000"/>
                </a:solidFill>
                <a:latin typeface="Verdana"/>
                <a:ea typeface="宋体"/>
                <a:cs typeface="Arial"/>
              </a:rPr>
              <a:t>The day of discharge</a:t>
            </a:r>
            <a:endParaRPr lang="zh-CN"/>
          </a:p>
        </p:txBody>
      </p:sp>
      <p:sp>
        <p:nvSpPr>
          <p:cNvPr id="5" name="Rounded Rectangle 50">
            <a:extLst>
              <a:ext uri="{FF2B5EF4-FFF2-40B4-BE49-F238E27FC236}">
                <a16:creationId xmlns:a16="http://schemas.microsoft.com/office/drawing/2014/main" id="{E6F9E314-56C4-9C3B-078C-B595B80FC069}"/>
              </a:ext>
            </a:extLst>
          </p:cNvPr>
          <p:cNvSpPr/>
          <p:nvPr/>
        </p:nvSpPr>
        <p:spPr bwMode="auto">
          <a:xfrm>
            <a:off x="838266" y="3243322"/>
            <a:ext cx="2746344" cy="375677"/>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algn="ctr" eaLnBrk="0" hangingPunct="0">
              <a:defRPr/>
            </a:pPr>
            <a:r>
              <a:rPr lang="en-US" altLang="zh-CN" kern="0" dirty="0">
                <a:solidFill>
                  <a:srgbClr val="000000"/>
                </a:solidFill>
                <a:latin typeface="Verdana"/>
                <a:ea typeface="Verdana"/>
                <a:cs typeface="Arial"/>
              </a:rPr>
              <a:t>For Doctor</a:t>
            </a:r>
            <a:endParaRPr lang="en-US" altLang="zh-CN" kern="0" dirty="0">
              <a:latin typeface="Verdana"/>
              <a:ea typeface="Verdana"/>
              <a:cs typeface="Arial"/>
            </a:endParaRPr>
          </a:p>
        </p:txBody>
      </p:sp>
    </p:spTree>
    <p:extLst>
      <p:ext uri="{BB962C8B-B14F-4D97-AF65-F5344CB8AC3E}">
        <p14:creationId xmlns:p14="http://schemas.microsoft.com/office/powerpoint/2010/main" val="55272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Discharge List</a:t>
            </a:r>
            <a:endParaRPr lang="en-US" sz="4800" kern="0" spc="-15">
              <a:solidFill>
                <a:srgbClr val="00338D"/>
              </a:solidFill>
              <a:latin typeface="Verdana" panose="020B0604030504040204" pitchFamily="34" charset="0"/>
              <a:ea typeface="Verdana" panose="020B0604030504040204" pitchFamily="34" charset="0"/>
              <a:cs typeface="+mj-cs"/>
            </a:endParaRPr>
          </a:p>
        </p:txBody>
      </p:sp>
      <p:pic>
        <p:nvPicPr>
          <p:cNvPr id="5" name="图片 4" descr="表格&#10;&#10;已自动生成说明">
            <a:extLst>
              <a:ext uri="{FF2B5EF4-FFF2-40B4-BE49-F238E27FC236}">
                <a16:creationId xmlns:a16="http://schemas.microsoft.com/office/drawing/2014/main" id="{B8C73230-D0CD-572C-EC3E-7CBB7E9FE2CE}"/>
              </a:ext>
            </a:extLst>
          </p:cNvPr>
          <p:cNvPicPr>
            <a:picLocks noChangeAspect="1"/>
          </p:cNvPicPr>
          <p:nvPr/>
        </p:nvPicPr>
        <p:blipFill>
          <a:blip r:embed="rId3"/>
          <a:stretch>
            <a:fillRect/>
          </a:stretch>
        </p:blipFill>
        <p:spPr>
          <a:xfrm>
            <a:off x="3437751" y="1168907"/>
            <a:ext cx="4280599" cy="4770283"/>
          </a:xfrm>
          <a:prstGeom prst="rect">
            <a:avLst/>
          </a:prstGeom>
        </p:spPr>
      </p:pic>
      <p:pic>
        <p:nvPicPr>
          <p:cNvPr id="6" name="图片 5" descr="表格&#10;&#10;已自动生成说明">
            <a:extLst>
              <a:ext uri="{FF2B5EF4-FFF2-40B4-BE49-F238E27FC236}">
                <a16:creationId xmlns:a16="http://schemas.microsoft.com/office/drawing/2014/main" id="{8AB9E646-9CD2-D4B9-112E-0F3022FEC3BB}"/>
              </a:ext>
            </a:extLst>
          </p:cNvPr>
          <p:cNvPicPr>
            <a:picLocks noChangeAspect="1"/>
          </p:cNvPicPr>
          <p:nvPr/>
        </p:nvPicPr>
        <p:blipFill>
          <a:blip r:embed="rId4"/>
          <a:stretch>
            <a:fillRect/>
          </a:stretch>
        </p:blipFill>
        <p:spPr>
          <a:xfrm>
            <a:off x="7879529" y="1165981"/>
            <a:ext cx="4312991" cy="4767942"/>
          </a:xfrm>
          <a:prstGeom prst="rect">
            <a:avLst/>
          </a:prstGeom>
        </p:spPr>
      </p:pic>
      <p:sp>
        <p:nvSpPr>
          <p:cNvPr id="7" name="文本框 6">
            <a:extLst>
              <a:ext uri="{FF2B5EF4-FFF2-40B4-BE49-F238E27FC236}">
                <a16:creationId xmlns:a16="http://schemas.microsoft.com/office/drawing/2014/main" id="{386ED408-DB65-4C00-5578-45D794D2E429}"/>
              </a:ext>
            </a:extLst>
          </p:cNvPr>
          <p:cNvSpPr txBox="1"/>
          <p:nvPr/>
        </p:nvSpPr>
        <p:spPr>
          <a:xfrm>
            <a:off x="3990861" y="6094677"/>
            <a:ext cx="31725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dirty="0">
                <a:latin typeface="Verdana"/>
                <a:ea typeface="宋体"/>
                <a:cs typeface="Arial"/>
              </a:rPr>
              <a:t>The day before discharge</a:t>
            </a:r>
          </a:p>
        </p:txBody>
      </p:sp>
      <p:sp>
        <p:nvSpPr>
          <p:cNvPr id="8" name="文本框 7">
            <a:extLst>
              <a:ext uri="{FF2B5EF4-FFF2-40B4-BE49-F238E27FC236}">
                <a16:creationId xmlns:a16="http://schemas.microsoft.com/office/drawing/2014/main" id="{73A66A13-E697-BE06-DA8E-DABFE138DC03}"/>
              </a:ext>
            </a:extLst>
          </p:cNvPr>
          <p:cNvSpPr txBox="1"/>
          <p:nvPr/>
        </p:nvSpPr>
        <p:spPr>
          <a:xfrm>
            <a:off x="8447955" y="6094676"/>
            <a:ext cx="31725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zh-CN" altLang="en-US" kern="0">
                <a:solidFill>
                  <a:srgbClr val="000000"/>
                </a:solidFill>
                <a:latin typeface="Verdana"/>
                <a:ea typeface="宋体"/>
                <a:cs typeface="Arial"/>
              </a:rPr>
              <a:t>The day of </a:t>
            </a:r>
            <a:r>
              <a:rPr lang="zh-CN" altLang="en-US">
                <a:latin typeface="Verdana"/>
                <a:ea typeface="宋体"/>
                <a:cs typeface="Arial"/>
              </a:rPr>
              <a:t>discharge</a:t>
            </a:r>
          </a:p>
        </p:txBody>
      </p:sp>
      <p:sp>
        <p:nvSpPr>
          <p:cNvPr id="2" name="Rounded Rectangle 50">
            <a:extLst>
              <a:ext uri="{FF2B5EF4-FFF2-40B4-BE49-F238E27FC236}">
                <a16:creationId xmlns:a16="http://schemas.microsoft.com/office/drawing/2014/main" id="{861F07BA-A0CE-9858-075A-8447777BDB60}"/>
              </a:ext>
            </a:extLst>
          </p:cNvPr>
          <p:cNvSpPr/>
          <p:nvPr/>
        </p:nvSpPr>
        <p:spPr bwMode="auto">
          <a:xfrm>
            <a:off x="838266" y="3243322"/>
            <a:ext cx="2746344" cy="375677"/>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algn="ctr" eaLnBrk="0" hangingPunct="0">
              <a:defRPr/>
            </a:pPr>
            <a:r>
              <a:rPr lang="en-US" altLang="zh-CN" kern="0" dirty="0">
                <a:solidFill>
                  <a:srgbClr val="000000"/>
                </a:solidFill>
                <a:latin typeface="Verdana"/>
                <a:ea typeface="Verdana"/>
                <a:cs typeface="Arial"/>
              </a:rPr>
              <a:t>For Nurses</a:t>
            </a:r>
            <a:endParaRPr lang="en-US" altLang="zh-CN" kern="0" dirty="0">
              <a:latin typeface="Verdana"/>
              <a:ea typeface="Verdana"/>
              <a:cs typeface="Arial"/>
            </a:endParaRPr>
          </a:p>
        </p:txBody>
      </p:sp>
    </p:spTree>
    <p:extLst>
      <p:ext uri="{BB962C8B-B14F-4D97-AF65-F5344CB8AC3E}">
        <p14:creationId xmlns:p14="http://schemas.microsoft.com/office/powerpoint/2010/main" val="128259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extLst>
              <p:ext uri="{D42A27DB-BD31-4B8C-83A1-F6EECF244321}">
                <p14:modId xmlns:p14="http://schemas.microsoft.com/office/powerpoint/2010/main" val="3192206927"/>
              </p:ext>
            </p:extLst>
          </p:nvPr>
        </p:nvGraphicFramePr>
        <p:xfrm>
          <a:off x="363620" y="-367353"/>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2556" y="490861"/>
            <a:ext cx="10515600" cy="734804"/>
          </a:xfrm>
          <a:prstGeom prst="rect">
            <a:avLst/>
          </a:prstGeom>
        </p:spPr>
        <p:txBody>
          <a:bodyPr lIns="0" tIns="0" rIns="0" bIns="0" anchor="t"/>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3-Step Solution</a:t>
            </a:r>
          </a:p>
          <a:p>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157607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705959" y="3780533"/>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a:solidFill>
                  <a:schemeClr val="tx1"/>
                </a:solidFill>
                <a:latin typeface="Verdana"/>
                <a:ea typeface="Verdana"/>
              </a:rPr>
              <a:t>Discharge List</a:t>
            </a:r>
          </a:p>
        </p:txBody>
      </p:sp>
      <p:sp>
        <p:nvSpPr>
          <p:cNvPr id="53" name="Rectangle: Rounded Corners 52">
            <a:extLst>
              <a:ext uri="{FF2B5EF4-FFF2-40B4-BE49-F238E27FC236}">
                <a16:creationId xmlns:a16="http://schemas.microsoft.com/office/drawing/2014/main" id="{27E51DE5-9307-5CE5-FC57-891F0AE9A7A1}"/>
              </a:ext>
            </a:extLst>
          </p:cNvPr>
          <p:cNvSpPr/>
          <p:nvPr/>
        </p:nvSpPr>
        <p:spPr>
          <a:xfrm>
            <a:off x="708660" y="1944898"/>
            <a:ext cx="276492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Bef>
                <a:spcPts val="600"/>
              </a:spcBef>
              <a:buSzPct val="100000"/>
            </a:pPr>
            <a:r>
              <a:rPr lang="en-US" altLang="zh-CN" b="1">
                <a:solidFill>
                  <a:schemeClr val="tx1"/>
                </a:solidFill>
                <a:latin typeface="Verdana"/>
                <a:ea typeface="Verdana"/>
              </a:rPr>
              <a:t>Pre-Order Drugs</a:t>
            </a:r>
            <a:endParaRPr lang="en-US" altLang="zh-CN" sz="1800" b="1">
              <a:solidFill>
                <a:schemeClr val="tx1"/>
              </a:solidFill>
              <a:latin typeface="Verdana" panose="020B0604030504040204" pitchFamily="34" charset="0"/>
              <a:ea typeface="Verdana" panose="020B0604030504040204" pitchFamily="34" charset="0"/>
            </a:endParaRPr>
          </a:p>
        </p:txBody>
      </p:sp>
      <p:sp>
        <p:nvSpPr>
          <p:cNvPr id="54" name="Rectangle: Rounded Corners 53">
            <a:extLst>
              <a:ext uri="{FF2B5EF4-FFF2-40B4-BE49-F238E27FC236}">
                <a16:creationId xmlns:a16="http://schemas.microsoft.com/office/drawing/2014/main" id="{A0646BB2-7C5D-68F6-1CD5-5885EF1932F1}"/>
              </a:ext>
            </a:extLst>
          </p:cNvPr>
          <p:cNvSpPr/>
          <p:nvPr/>
        </p:nvSpPr>
        <p:spPr>
          <a:xfrm>
            <a:off x="6976015" y="3780533"/>
            <a:ext cx="2757021" cy="7092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600"/>
              </a:spcBef>
            </a:pPr>
            <a:r>
              <a:rPr lang="en-US" altLang="zh-CN" b="1">
                <a:solidFill>
                  <a:schemeClr val="tx1"/>
                </a:solidFill>
                <a:latin typeface="Verdana"/>
                <a:ea typeface="Verdana"/>
              </a:rPr>
              <a:t>Notification on Epic</a:t>
            </a:r>
            <a:endParaRPr lang="en-US">
              <a:solidFill>
                <a:schemeClr val="tx1"/>
              </a:solidFill>
              <a:latin typeface="Verdana"/>
              <a:ea typeface="Verdana"/>
            </a:endParaRPr>
          </a:p>
        </p:txBody>
      </p:sp>
      <p:sp>
        <p:nvSpPr>
          <p:cNvPr id="50" name="矩形: 圆角 129">
            <a:extLst>
              <a:ext uri="{FF2B5EF4-FFF2-40B4-BE49-F238E27FC236}">
                <a16:creationId xmlns:a16="http://schemas.microsoft.com/office/drawing/2014/main" id="{FF5BD58B-7B26-CC1B-AE13-E613F57DC63E}"/>
              </a:ext>
            </a:extLst>
          </p:cNvPr>
          <p:cNvSpPr/>
          <p:nvPr/>
        </p:nvSpPr>
        <p:spPr>
          <a:xfrm>
            <a:off x="3881437" y="1373100"/>
            <a:ext cx="6191250" cy="183356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dirty="0">
                <a:solidFill>
                  <a:schemeClr val="tx1"/>
                </a:solidFill>
                <a:latin typeface="Verdana"/>
                <a:ea typeface="Verdana"/>
              </a:rPr>
              <a:t>Submit prescription orders to the outpatient pharmacy a day before discharge to ensure medications are ready for pickup. Any changes on discharge day can be adjusted, saving an estimated of </a:t>
            </a:r>
            <a:r>
              <a:rPr lang="en-US" b="1" dirty="0">
                <a:solidFill>
                  <a:schemeClr val="tx1"/>
                </a:solidFill>
                <a:highlight>
                  <a:srgbClr val="FFFF00"/>
                </a:highlight>
                <a:latin typeface="Verdana"/>
                <a:ea typeface="Verdana"/>
              </a:rPr>
              <a:t>1 hour and 30 minutes.</a:t>
            </a:r>
          </a:p>
        </p:txBody>
      </p:sp>
      <p:grpSp>
        <p:nvGrpSpPr>
          <p:cNvPr id="45" name="Group 44">
            <a:extLst>
              <a:ext uri="{FF2B5EF4-FFF2-40B4-BE49-F238E27FC236}">
                <a16:creationId xmlns:a16="http://schemas.microsoft.com/office/drawing/2014/main" id="{3C15B8F6-718D-603A-726C-0EB4DBA2A8B0}"/>
              </a:ext>
            </a:extLst>
          </p:cNvPr>
          <p:cNvGrpSpPr/>
          <p:nvPr/>
        </p:nvGrpSpPr>
        <p:grpSpPr>
          <a:xfrm>
            <a:off x="1215823" y="4938255"/>
            <a:ext cx="1781548" cy="616050"/>
            <a:chOff x="4968" y="2856050"/>
            <a:chExt cx="1540126" cy="616050"/>
          </a:xfrm>
        </p:grpSpPr>
        <p:sp>
          <p:nvSpPr>
            <p:cNvPr id="46" name="Arrow: Pentagon 45">
              <a:extLst>
                <a:ext uri="{FF2B5EF4-FFF2-40B4-BE49-F238E27FC236}">
                  <a16:creationId xmlns:a16="http://schemas.microsoft.com/office/drawing/2014/main" id="{4B9DCC62-F8F2-8EC5-8F42-B395DDA931F2}"/>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7" name="Arrow: Pentagon 4">
              <a:extLst>
                <a:ext uri="{FF2B5EF4-FFF2-40B4-BE49-F238E27FC236}">
                  <a16:creationId xmlns:a16="http://schemas.microsoft.com/office/drawing/2014/main" id="{AFC8AB80-6E2A-2B90-536D-59E8FBA73B92}"/>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48" name="Group 47">
            <a:extLst>
              <a:ext uri="{FF2B5EF4-FFF2-40B4-BE49-F238E27FC236}">
                <a16:creationId xmlns:a16="http://schemas.microsoft.com/office/drawing/2014/main" id="{5AD1E37C-61EB-A781-5FE9-73FF2AC3D831}"/>
              </a:ext>
            </a:extLst>
          </p:cNvPr>
          <p:cNvGrpSpPr/>
          <p:nvPr/>
        </p:nvGrpSpPr>
        <p:grpSpPr>
          <a:xfrm>
            <a:off x="2648701" y="4951157"/>
            <a:ext cx="1781548" cy="616050"/>
            <a:chOff x="2469171" y="2856050"/>
            <a:chExt cx="1540126" cy="616050"/>
          </a:xfrm>
        </p:grpSpPr>
        <p:sp>
          <p:nvSpPr>
            <p:cNvPr id="49" name="Arrow: Chevron 48">
              <a:extLst>
                <a:ext uri="{FF2B5EF4-FFF2-40B4-BE49-F238E27FC236}">
                  <a16:creationId xmlns:a16="http://schemas.microsoft.com/office/drawing/2014/main" id="{FB9909B5-AA89-3BDE-DD64-1AD0C259478C}"/>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55" name="Arrow: Chevron 8">
              <a:extLst>
                <a:ext uri="{FF2B5EF4-FFF2-40B4-BE49-F238E27FC236}">
                  <a16:creationId xmlns:a16="http://schemas.microsoft.com/office/drawing/2014/main" id="{ABE73E45-6368-3357-0661-41038021CE67}"/>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59" name="Group 58">
            <a:extLst>
              <a:ext uri="{FF2B5EF4-FFF2-40B4-BE49-F238E27FC236}">
                <a16:creationId xmlns:a16="http://schemas.microsoft.com/office/drawing/2014/main" id="{7DB3DD04-31A8-64FD-4253-623F1BAE0DC2}"/>
              </a:ext>
            </a:extLst>
          </p:cNvPr>
          <p:cNvGrpSpPr/>
          <p:nvPr/>
        </p:nvGrpSpPr>
        <p:grpSpPr>
          <a:xfrm>
            <a:off x="3880802" y="4951157"/>
            <a:ext cx="1781548" cy="616050"/>
            <a:chOff x="3701272" y="2856050"/>
            <a:chExt cx="1540126" cy="616050"/>
          </a:xfrm>
        </p:grpSpPr>
        <p:sp>
          <p:nvSpPr>
            <p:cNvPr id="60" name="Arrow: Chevron 59">
              <a:extLst>
                <a:ext uri="{FF2B5EF4-FFF2-40B4-BE49-F238E27FC236}">
                  <a16:creationId xmlns:a16="http://schemas.microsoft.com/office/drawing/2014/main" id="{2223A6E1-134B-8635-A500-AAD8A49C5F35}"/>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61" name="Arrow: Chevron 10">
              <a:extLst>
                <a:ext uri="{FF2B5EF4-FFF2-40B4-BE49-F238E27FC236}">
                  <a16:creationId xmlns:a16="http://schemas.microsoft.com/office/drawing/2014/main" id="{C5CCF2FA-D2BD-C83F-83E7-483F085D7556}"/>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62" name="Group 61">
            <a:extLst>
              <a:ext uri="{FF2B5EF4-FFF2-40B4-BE49-F238E27FC236}">
                <a16:creationId xmlns:a16="http://schemas.microsoft.com/office/drawing/2014/main" id="{BBD6F2A0-B042-2C4C-3F76-2D13CDACD38E}"/>
              </a:ext>
            </a:extLst>
          </p:cNvPr>
          <p:cNvGrpSpPr/>
          <p:nvPr/>
        </p:nvGrpSpPr>
        <p:grpSpPr>
          <a:xfrm>
            <a:off x="5105265" y="4948526"/>
            <a:ext cx="1781548" cy="616050"/>
            <a:chOff x="4925735" y="2853419"/>
            <a:chExt cx="1540126" cy="616050"/>
          </a:xfrm>
        </p:grpSpPr>
        <p:sp>
          <p:nvSpPr>
            <p:cNvPr id="63" name="Arrow: Chevron 62">
              <a:extLst>
                <a:ext uri="{FF2B5EF4-FFF2-40B4-BE49-F238E27FC236}">
                  <a16:creationId xmlns:a16="http://schemas.microsoft.com/office/drawing/2014/main" id="{DE5E1A77-D3E1-434C-8C81-989C09965CFB}"/>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64" name="Arrow: Chevron 12">
              <a:extLst>
                <a:ext uri="{FF2B5EF4-FFF2-40B4-BE49-F238E27FC236}">
                  <a16:creationId xmlns:a16="http://schemas.microsoft.com/office/drawing/2014/main" id="{18B64295-83B3-2EA4-0A26-561AE7A5D2A4}"/>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65" name="Group 64">
            <a:extLst>
              <a:ext uri="{FF2B5EF4-FFF2-40B4-BE49-F238E27FC236}">
                <a16:creationId xmlns:a16="http://schemas.microsoft.com/office/drawing/2014/main" id="{F306CED8-E589-77F8-D760-8FB0A59933F3}"/>
              </a:ext>
            </a:extLst>
          </p:cNvPr>
          <p:cNvGrpSpPr/>
          <p:nvPr/>
        </p:nvGrpSpPr>
        <p:grpSpPr>
          <a:xfrm>
            <a:off x="6345005" y="4951157"/>
            <a:ext cx="1781548" cy="616050"/>
            <a:chOff x="6165475" y="2856050"/>
            <a:chExt cx="1540126" cy="616050"/>
          </a:xfrm>
        </p:grpSpPr>
        <p:sp>
          <p:nvSpPr>
            <p:cNvPr id="67" name="Arrow: Chevron 66">
              <a:extLst>
                <a:ext uri="{FF2B5EF4-FFF2-40B4-BE49-F238E27FC236}">
                  <a16:creationId xmlns:a16="http://schemas.microsoft.com/office/drawing/2014/main" id="{AD51F88F-B06F-DFD7-8103-98100807B0E9}"/>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68" name="Arrow: Chevron 14">
              <a:extLst>
                <a:ext uri="{FF2B5EF4-FFF2-40B4-BE49-F238E27FC236}">
                  <a16:creationId xmlns:a16="http://schemas.microsoft.com/office/drawing/2014/main" id="{DC7BD39E-38AB-9189-9C43-06D3C28EECF2}"/>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69" name="Group 68">
            <a:extLst>
              <a:ext uri="{FF2B5EF4-FFF2-40B4-BE49-F238E27FC236}">
                <a16:creationId xmlns:a16="http://schemas.microsoft.com/office/drawing/2014/main" id="{15BCF5EC-4AF6-27B9-187F-DB3278D4C885}"/>
              </a:ext>
            </a:extLst>
          </p:cNvPr>
          <p:cNvGrpSpPr/>
          <p:nvPr/>
        </p:nvGrpSpPr>
        <p:grpSpPr>
          <a:xfrm>
            <a:off x="7577107" y="4951157"/>
            <a:ext cx="1781548" cy="616050"/>
            <a:chOff x="7397577" y="2856050"/>
            <a:chExt cx="1540126" cy="616050"/>
          </a:xfrm>
        </p:grpSpPr>
        <p:sp>
          <p:nvSpPr>
            <p:cNvPr id="70" name="Arrow: Chevron 69">
              <a:extLst>
                <a:ext uri="{FF2B5EF4-FFF2-40B4-BE49-F238E27FC236}">
                  <a16:creationId xmlns:a16="http://schemas.microsoft.com/office/drawing/2014/main" id="{B32B50ED-10CD-5863-0E97-8EB3B9188232}"/>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71" name="Arrow: Chevron 16">
              <a:extLst>
                <a:ext uri="{FF2B5EF4-FFF2-40B4-BE49-F238E27FC236}">
                  <a16:creationId xmlns:a16="http://schemas.microsoft.com/office/drawing/2014/main" id="{E5B637DF-0F5D-1339-1AA7-0C24BE8E65C0}"/>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72" name="Group 71">
            <a:extLst>
              <a:ext uri="{FF2B5EF4-FFF2-40B4-BE49-F238E27FC236}">
                <a16:creationId xmlns:a16="http://schemas.microsoft.com/office/drawing/2014/main" id="{8B52AE3B-CFEE-1C46-7F44-9876EB879E5D}"/>
              </a:ext>
            </a:extLst>
          </p:cNvPr>
          <p:cNvGrpSpPr/>
          <p:nvPr/>
        </p:nvGrpSpPr>
        <p:grpSpPr>
          <a:xfrm>
            <a:off x="8809208" y="4951157"/>
            <a:ext cx="1781548" cy="616050"/>
            <a:chOff x="8629678" y="2856050"/>
            <a:chExt cx="1540126" cy="616050"/>
          </a:xfrm>
        </p:grpSpPr>
        <p:sp>
          <p:nvSpPr>
            <p:cNvPr id="73" name="Arrow: Chevron 72">
              <a:extLst>
                <a:ext uri="{FF2B5EF4-FFF2-40B4-BE49-F238E27FC236}">
                  <a16:creationId xmlns:a16="http://schemas.microsoft.com/office/drawing/2014/main" id="{910260A6-FE22-3A7C-6C13-BEB026C432B5}"/>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74" name="Arrow: Chevron 18">
              <a:extLst>
                <a:ext uri="{FF2B5EF4-FFF2-40B4-BE49-F238E27FC236}">
                  <a16:creationId xmlns:a16="http://schemas.microsoft.com/office/drawing/2014/main" id="{26EB0F7A-E199-C164-0601-EEABB15B04B1}"/>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Hosptial</a:t>
              </a:r>
            </a:p>
          </p:txBody>
        </p:sp>
      </p:grpSp>
    </p:spTree>
    <p:extLst>
      <p:ext uri="{BB962C8B-B14F-4D97-AF65-F5344CB8AC3E}">
        <p14:creationId xmlns:p14="http://schemas.microsoft.com/office/powerpoint/2010/main" val="1190145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3-Step Solution</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157607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705959" y="1714092"/>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dirty="0">
                <a:solidFill>
                  <a:schemeClr val="tx1"/>
                </a:solidFill>
                <a:latin typeface="Verdana" panose="020B0604030504040204" pitchFamily="34" charset="0"/>
                <a:ea typeface="Verdana" panose="020B0604030504040204" pitchFamily="34" charset="0"/>
              </a:rPr>
              <a:t>Notification on Epic</a:t>
            </a:r>
            <a:endParaRPr lang="en-US" dirty="0">
              <a:solidFill>
                <a:schemeClr val="tx1"/>
              </a:solidFill>
              <a:latin typeface="Verdana" panose="020B0604030504040204" pitchFamily="34" charset="0"/>
              <a:ea typeface="Verdana" panose="020B0604030504040204" pitchFamily="34" charset="0"/>
            </a:endParaRPr>
          </a:p>
        </p:txBody>
      </p:sp>
      <p:sp>
        <p:nvSpPr>
          <p:cNvPr id="130" name="矩形: 圆角 129">
            <a:extLst>
              <a:ext uri="{FF2B5EF4-FFF2-40B4-BE49-F238E27FC236}">
                <a16:creationId xmlns:a16="http://schemas.microsoft.com/office/drawing/2014/main" id="{514BDB8E-79A9-0D4B-A301-8FCF26FDE4FE}"/>
              </a:ext>
            </a:extLst>
          </p:cNvPr>
          <p:cNvSpPr/>
          <p:nvPr/>
        </p:nvSpPr>
        <p:spPr>
          <a:xfrm>
            <a:off x="3881437" y="1226344"/>
            <a:ext cx="6191250" cy="1833562"/>
          </a:xfrm>
          <a:prstGeom prst="roundRect">
            <a:avLst/>
          </a:prstGeom>
          <a:solidFill>
            <a:schemeClr val="bg2">
              <a:lumMod val="90000"/>
            </a:schemeClr>
          </a:solidFill>
          <a:ln>
            <a:solidFill>
              <a:schemeClr val="tx2">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altLang="zh-CN" dirty="0">
                <a:solidFill>
                  <a:schemeClr val="tx1"/>
                </a:solidFill>
                <a:latin typeface="Verdana"/>
                <a:ea typeface="+mn-lt"/>
              </a:rPr>
              <a:t>Enable nurse-oriented notifications in EPIC. When a doctor places an order, real-time alerts will notify nurses, ensuring they are aware of patients ready for discharge. It is estimated that this step could save approximately</a:t>
            </a:r>
            <a:r>
              <a:rPr lang="en-US" altLang="zh-CN" b="1" dirty="0">
                <a:solidFill>
                  <a:schemeClr val="tx1"/>
                </a:solidFill>
                <a:latin typeface="Verdana"/>
                <a:ea typeface="+mn-lt"/>
              </a:rPr>
              <a:t> </a:t>
            </a:r>
            <a:r>
              <a:rPr lang="en-US" altLang="zh-CN" b="1" dirty="0">
                <a:solidFill>
                  <a:schemeClr val="tx1"/>
                </a:solidFill>
                <a:highlight>
                  <a:srgbClr val="FFFF00"/>
                </a:highlight>
                <a:latin typeface="Verdana"/>
                <a:ea typeface="+mn-lt"/>
              </a:rPr>
              <a:t>1 hour and 30 minutes.</a:t>
            </a:r>
            <a:r>
              <a:rPr lang="en-US" altLang="zh-CN" dirty="0">
                <a:solidFill>
                  <a:schemeClr val="tx1"/>
                </a:solidFill>
                <a:highlight>
                  <a:srgbClr val="FFFF00"/>
                </a:highlight>
                <a:latin typeface="Verdana"/>
                <a:ea typeface="+mn-lt"/>
              </a:rPr>
              <a:t> </a:t>
            </a:r>
            <a:r>
              <a:rPr lang="en-US" altLang="zh-CN" dirty="0">
                <a:solidFill>
                  <a:schemeClr val="tx1"/>
                </a:solidFill>
                <a:latin typeface="Verdana"/>
                <a:ea typeface="+mn-lt"/>
              </a:rPr>
              <a:t> </a:t>
            </a:r>
            <a:endParaRPr lang="en-US" altLang="zh-CN" dirty="0">
              <a:solidFill>
                <a:schemeClr val="tx1"/>
              </a:solidFill>
              <a:latin typeface="Verdana"/>
              <a:ea typeface="宋体"/>
            </a:endParaRPr>
          </a:p>
        </p:txBody>
      </p:sp>
      <p:sp>
        <p:nvSpPr>
          <p:cNvPr id="14" name="Rectangle: Rounded Corners 13">
            <a:extLst>
              <a:ext uri="{FF2B5EF4-FFF2-40B4-BE49-F238E27FC236}">
                <a16:creationId xmlns:a16="http://schemas.microsoft.com/office/drawing/2014/main" id="{B8741090-A9E7-B76A-F870-4AE56C6AD46C}"/>
              </a:ext>
            </a:extLst>
          </p:cNvPr>
          <p:cNvSpPr/>
          <p:nvPr/>
        </p:nvSpPr>
        <p:spPr>
          <a:xfrm>
            <a:off x="702247" y="3748245"/>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dirty="0">
                <a:solidFill>
                  <a:schemeClr val="tx1"/>
                </a:solidFill>
                <a:latin typeface="Verdana"/>
                <a:ea typeface="Verdana"/>
              </a:rPr>
              <a:t>Discharge List</a:t>
            </a:r>
          </a:p>
        </p:txBody>
      </p:sp>
      <p:sp>
        <p:nvSpPr>
          <p:cNvPr id="16" name="Rectangle: Rounded Corners 15">
            <a:extLst>
              <a:ext uri="{FF2B5EF4-FFF2-40B4-BE49-F238E27FC236}">
                <a16:creationId xmlns:a16="http://schemas.microsoft.com/office/drawing/2014/main" id="{747FAC36-15C9-52E2-BE5F-FE52EE7B8FBE}"/>
              </a:ext>
            </a:extLst>
          </p:cNvPr>
          <p:cNvSpPr/>
          <p:nvPr/>
        </p:nvSpPr>
        <p:spPr>
          <a:xfrm>
            <a:off x="3506917" y="3747757"/>
            <a:ext cx="2395777"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a:solidFill>
                  <a:schemeClr val="tx1"/>
                </a:solidFill>
                <a:latin typeface="Verdana" panose="020B0604030504040204" pitchFamily="34" charset="0"/>
                <a:ea typeface="Verdana" panose="020B0604030504040204" pitchFamily="34" charset="0"/>
              </a:rPr>
              <a:t>Pre-order Drugs</a:t>
            </a:r>
          </a:p>
        </p:txBody>
      </p:sp>
      <p:grpSp>
        <p:nvGrpSpPr>
          <p:cNvPr id="3" name="Group 2">
            <a:extLst>
              <a:ext uri="{FF2B5EF4-FFF2-40B4-BE49-F238E27FC236}">
                <a16:creationId xmlns:a16="http://schemas.microsoft.com/office/drawing/2014/main" id="{1EF54259-6E2D-229A-98CE-40FF9325CA45}"/>
              </a:ext>
            </a:extLst>
          </p:cNvPr>
          <p:cNvGrpSpPr/>
          <p:nvPr/>
        </p:nvGrpSpPr>
        <p:grpSpPr>
          <a:xfrm>
            <a:off x="1215823" y="4938255"/>
            <a:ext cx="1781548" cy="616050"/>
            <a:chOff x="4968" y="2856050"/>
            <a:chExt cx="1540126" cy="616050"/>
          </a:xfrm>
        </p:grpSpPr>
        <p:sp>
          <p:nvSpPr>
            <p:cNvPr id="4" name="Arrow: Pentagon 3">
              <a:extLst>
                <a:ext uri="{FF2B5EF4-FFF2-40B4-BE49-F238E27FC236}">
                  <a16:creationId xmlns:a16="http://schemas.microsoft.com/office/drawing/2014/main" id="{5D12B0CC-A32B-6174-CBD2-0BD09A0CB88E}"/>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5" name="Arrow: Pentagon 4">
              <a:extLst>
                <a:ext uri="{FF2B5EF4-FFF2-40B4-BE49-F238E27FC236}">
                  <a16:creationId xmlns:a16="http://schemas.microsoft.com/office/drawing/2014/main" id="{72355BBA-9826-D527-981D-3B9F79507931}"/>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6" name="Group 5">
            <a:extLst>
              <a:ext uri="{FF2B5EF4-FFF2-40B4-BE49-F238E27FC236}">
                <a16:creationId xmlns:a16="http://schemas.microsoft.com/office/drawing/2014/main" id="{43BAC8A1-0F45-9543-9706-65A24E561B10}"/>
              </a:ext>
            </a:extLst>
          </p:cNvPr>
          <p:cNvGrpSpPr/>
          <p:nvPr/>
        </p:nvGrpSpPr>
        <p:grpSpPr>
          <a:xfrm>
            <a:off x="2648701" y="4951157"/>
            <a:ext cx="1781548" cy="616050"/>
            <a:chOff x="2469171" y="2856050"/>
            <a:chExt cx="1540126" cy="616050"/>
          </a:xfrm>
        </p:grpSpPr>
        <p:sp>
          <p:nvSpPr>
            <p:cNvPr id="7" name="Arrow: Chevron 6">
              <a:extLst>
                <a:ext uri="{FF2B5EF4-FFF2-40B4-BE49-F238E27FC236}">
                  <a16:creationId xmlns:a16="http://schemas.microsoft.com/office/drawing/2014/main" id="{B62E9C42-E512-0AA3-0E54-12FDB3877C34}"/>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8" name="Arrow: Chevron 8">
              <a:extLst>
                <a:ext uri="{FF2B5EF4-FFF2-40B4-BE49-F238E27FC236}">
                  <a16:creationId xmlns:a16="http://schemas.microsoft.com/office/drawing/2014/main" id="{0B3CB002-B4EE-E493-0427-700FA64D2681}"/>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12" name="Group 11">
            <a:extLst>
              <a:ext uri="{FF2B5EF4-FFF2-40B4-BE49-F238E27FC236}">
                <a16:creationId xmlns:a16="http://schemas.microsoft.com/office/drawing/2014/main" id="{562EFC72-13AF-CDE6-E575-6B7BBA6DED56}"/>
              </a:ext>
            </a:extLst>
          </p:cNvPr>
          <p:cNvGrpSpPr/>
          <p:nvPr/>
        </p:nvGrpSpPr>
        <p:grpSpPr>
          <a:xfrm>
            <a:off x="3880802" y="4951157"/>
            <a:ext cx="1781548" cy="616050"/>
            <a:chOff x="3701272" y="2856050"/>
            <a:chExt cx="1540126" cy="616050"/>
          </a:xfrm>
        </p:grpSpPr>
        <p:sp>
          <p:nvSpPr>
            <p:cNvPr id="15" name="Arrow: Chevron 14">
              <a:extLst>
                <a:ext uri="{FF2B5EF4-FFF2-40B4-BE49-F238E27FC236}">
                  <a16:creationId xmlns:a16="http://schemas.microsoft.com/office/drawing/2014/main" id="{74E161C7-E9DF-F55E-6F11-64E1E2CF742B}"/>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7" name="Arrow: Chevron 10">
              <a:extLst>
                <a:ext uri="{FF2B5EF4-FFF2-40B4-BE49-F238E27FC236}">
                  <a16:creationId xmlns:a16="http://schemas.microsoft.com/office/drawing/2014/main" id="{1807B5E0-6C4C-7B72-1AFA-086A46938B4A}"/>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22" name="Group 21">
            <a:extLst>
              <a:ext uri="{FF2B5EF4-FFF2-40B4-BE49-F238E27FC236}">
                <a16:creationId xmlns:a16="http://schemas.microsoft.com/office/drawing/2014/main" id="{3D760B6F-A057-6E6D-1037-3ED714B42D7A}"/>
              </a:ext>
            </a:extLst>
          </p:cNvPr>
          <p:cNvGrpSpPr/>
          <p:nvPr/>
        </p:nvGrpSpPr>
        <p:grpSpPr>
          <a:xfrm>
            <a:off x="5105265" y="4948526"/>
            <a:ext cx="1781548" cy="616050"/>
            <a:chOff x="4925735" y="2853419"/>
            <a:chExt cx="1540126" cy="616050"/>
          </a:xfrm>
        </p:grpSpPr>
        <p:sp>
          <p:nvSpPr>
            <p:cNvPr id="39" name="Arrow: Chevron 38">
              <a:extLst>
                <a:ext uri="{FF2B5EF4-FFF2-40B4-BE49-F238E27FC236}">
                  <a16:creationId xmlns:a16="http://schemas.microsoft.com/office/drawing/2014/main" id="{7CD0DB77-4E23-A7C7-850E-D24CA958AD38}"/>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0" name="Arrow: Chevron 12">
              <a:extLst>
                <a:ext uri="{FF2B5EF4-FFF2-40B4-BE49-F238E27FC236}">
                  <a16:creationId xmlns:a16="http://schemas.microsoft.com/office/drawing/2014/main" id="{01A70F37-A131-0B54-B716-8309948F75DF}"/>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41" name="Group 40">
            <a:extLst>
              <a:ext uri="{FF2B5EF4-FFF2-40B4-BE49-F238E27FC236}">
                <a16:creationId xmlns:a16="http://schemas.microsoft.com/office/drawing/2014/main" id="{4F62ED30-C18C-92F8-4F4A-AF716AF6E1F6}"/>
              </a:ext>
            </a:extLst>
          </p:cNvPr>
          <p:cNvGrpSpPr/>
          <p:nvPr/>
        </p:nvGrpSpPr>
        <p:grpSpPr>
          <a:xfrm>
            <a:off x="6345005" y="4951157"/>
            <a:ext cx="1781548" cy="616050"/>
            <a:chOff x="6165475" y="2856050"/>
            <a:chExt cx="1540126" cy="616050"/>
          </a:xfrm>
        </p:grpSpPr>
        <p:sp>
          <p:nvSpPr>
            <p:cNvPr id="42" name="Arrow: Chevron 41">
              <a:extLst>
                <a:ext uri="{FF2B5EF4-FFF2-40B4-BE49-F238E27FC236}">
                  <a16:creationId xmlns:a16="http://schemas.microsoft.com/office/drawing/2014/main" id="{2B1C9EE0-228F-4F71-3B40-9A4000189363}"/>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3" name="Arrow: Chevron 14">
              <a:extLst>
                <a:ext uri="{FF2B5EF4-FFF2-40B4-BE49-F238E27FC236}">
                  <a16:creationId xmlns:a16="http://schemas.microsoft.com/office/drawing/2014/main" id="{B474480F-52F3-7058-F42A-14EABF5F5A30}"/>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44" name="Group 43">
            <a:extLst>
              <a:ext uri="{FF2B5EF4-FFF2-40B4-BE49-F238E27FC236}">
                <a16:creationId xmlns:a16="http://schemas.microsoft.com/office/drawing/2014/main" id="{3BC61173-20CD-D268-1F58-00109C48D0A0}"/>
              </a:ext>
            </a:extLst>
          </p:cNvPr>
          <p:cNvGrpSpPr/>
          <p:nvPr/>
        </p:nvGrpSpPr>
        <p:grpSpPr>
          <a:xfrm>
            <a:off x="7577107" y="4951157"/>
            <a:ext cx="1781548" cy="616050"/>
            <a:chOff x="7397577" y="2856050"/>
            <a:chExt cx="1540126" cy="616050"/>
          </a:xfrm>
        </p:grpSpPr>
        <p:sp>
          <p:nvSpPr>
            <p:cNvPr id="45" name="Arrow: Chevron 44">
              <a:extLst>
                <a:ext uri="{FF2B5EF4-FFF2-40B4-BE49-F238E27FC236}">
                  <a16:creationId xmlns:a16="http://schemas.microsoft.com/office/drawing/2014/main" id="{834562A9-0DD3-A0AA-C30C-BC55F66FDBB4}"/>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6" name="Arrow: Chevron 16">
              <a:extLst>
                <a:ext uri="{FF2B5EF4-FFF2-40B4-BE49-F238E27FC236}">
                  <a16:creationId xmlns:a16="http://schemas.microsoft.com/office/drawing/2014/main" id="{5F6A0A0B-7F89-243E-304F-41B4A6D7CD2B}"/>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47" name="Group 46">
            <a:extLst>
              <a:ext uri="{FF2B5EF4-FFF2-40B4-BE49-F238E27FC236}">
                <a16:creationId xmlns:a16="http://schemas.microsoft.com/office/drawing/2014/main" id="{6ABC2D7F-D4C0-61C8-4EE0-4CF8D1CCB0B4}"/>
              </a:ext>
            </a:extLst>
          </p:cNvPr>
          <p:cNvGrpSpPr/>
          <p:nvPr/>
        </p:nvGrpSpPr>
        <p:grpSpPr>
          <a:xfrm>
            <a:off x="8809208" y="4951157"/>
            <a:ext cx="1781548" cy="616050"/>
            <a:chOff x="8629678" y="2856050"/>
            <a:chExt cx="1540126" cy="616050"/>
          </a:xfrm>
        </p:grpSpPr>
        <p:sp>
          <p:nvSpPr>
            <p:cNvPr id="48" name="Arrow: Chevron 47">
              <a:extLst>
                <a:ext uri="{FF2B5EF4-FFF2-40B4-BE49-F238E27FC236}">
                  <a16:creationId xmlns:a16="http://schemas.microsoft.com/office/drawing/2014/main" id="{4294BC45-84A6-B623-FB84-90F672A1B843}"/>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9" name="Arrow: Chevron 18">
              <a:extLst>
                <a:ext uri="{FF2B5EF4-FFF2-40B4-BE49-F238E27FC236}">
                  <a16:creationId xmlns:a16="http://schemas.microsoft.com/office/drawing/2014/main" id="{02E3F9DE-36D4-66E5-84E0-1C22ED578D10}"/>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Hosptial</a:t>
              </a:r>
            </a:p>
          </p:txBody>
        </p:sp>
      </p:grpSp>
    </p:spTree>
    <p:extLst>
      <p:ext uri="{BB962C8B-B14F-4D97-AF65-F5344CB8AC3E}">
        <p14:creationId xmlns:p14="http://schemas.microsoft.com/office/powerpoint/2010/main" val="3730364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Using AI</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157607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705959" y="1714092"/>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Verdana" panose="020B0604030504040204" pitchFamily="34" charset="0"/>
                <a:ea typeface="Verdana" panose="020B0604030504040204" pitchFamily="34" charset="0"/>
              </a:rPr>
              <a:t>AI Med Rec</a:t>
            </a:r>
          </a:p>
        </p:txBody>
      </p:sp>
      <p:sp>
        <p:nvSpPr>
          <p:cNvPr id="53" name="Rectangle: Rounded Corners 52">
            <a:extLst>
              <a:ext uri="{FF2B5EF4-FFF2-40B4-BE49-F238E27FC236}">
                <a16:creationId xmlns:a16="http://schemas.microsoft.com/office/drawing/2014/main" id="{27E51DE5-9307-5CE5-FC57-891F0AE9A7A1}"/>
              </a:ext>
            </a:extLst>
          </p:cNvPr>
          <p:cNvSpPr/>
          <p:nvPr/>
        </p:nvSpPr>
        <p:spPr>
          <a:xfrm>
            <a:off x="8405997" y="5775956"/>
            <a:ext cx="1916929"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a:solidFill>
                  <a:schemeClr val="tx1"/>
                </a:solidFill>
                <a:latin typeface="Verdana" panose="020B0604030504040204" pitchFamily="34" charset="0"/>
                <a:ea typeface="Verdana" panose="020B0604030504040204" pitchFamily="34" charset="0"/>
              </a:rPr>
              <a:t>AI Transport</a:t>
            </a:r>
          </a:p>
        </p:txBody>
      </p:sp>
      <p:sp>
        <p:nvSpPr>
          <p:cNvPr id="130" name="矩形: 圆角 129">
            <a:extLst>
              <a:ext uri="{FF2B5EF4-FFF2-40B4-BE49-F238E27FC236}">
                <a16:creationId xmlns:a16="http://schemas.microsoft.com/office/drawing/2014/main" id="{514BDB8E-79A9-0D4B-A301-8FCF26FDE4FE}"/>
              </a:ext>
            </a:extLst>
          </p:cNvPr>
          <p:cNvSpPr/>
          <p:nvPr/>
        </p:nvSpPr>
        <p:spPr>
          <a:xfrm>
            <a:off x="3881437" y="1226343"/>
            <a:ext cx="6191250" cy="2522935"/>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altLang="zh-CN">
                <a:solidFill>
                  <a:schemeClr val="tx1"/>
                </a:solidFill>
                <a:latin typeface="Verdana"/>
                <a:ea typeface="Verdana"/>
              </a:rPr>
              <a:t>We propose integrating predictive analytics and</a:t>
            </a:r>
            <a:r>
              <a:rPr lang="en-US" altLang="zh-CN">
                <a:latin typeface="Verdana"/>
                <a:ea typeface="Verdana"/>
              </a:rPr>
              <a:t> </a:t>
            </a:r>
            <a:r>
              <a:rPr lang="en-US" altLang="zh-CN">
                <a:solidFill>
                  <a:schemeClr val="tx1"/>
                </a:solidFill>
                <a:latin typeface="Verdana"/>
                <a:ea typeface="Verdana"/>
              </a:rPr>
              <a:t>AI-driven clinical decision support systems (CDSS) with Epic EHR to streamline medication reconciliation at discharge. This solution prioritizes high-risk medications and provides real-time alerts, reducing reconciliation time from 75 minutes to approximately </a:t>
            </a:r>
            <a:r>
              <a:rPr lang="en-US" altLang="zh-CN" b="1">
                <a:solidFill>
                  <a:schemeClr val="tx1"/>
                </a:solidFill>
                <a:highlight>
                  <a:srgbClr val="FFFF00"/>
                </a:highlight>
                <a:latin typeface="Verdana"/>
                <a:ea typeface="Verdana"/>
              </a:rPr>
              <a:t>15-30 minutes</a:t>
            </a:r>
            <a:r>
              <a:rPr lang="en-US" altLang="zh-CN">
                <a:solidFill>
                  <a:schemeClr val="tx1"/>
                </a:solidFill>
                <a:latin typeface="Verdana"/>
                <a:ea typeface="Verdana"/>
              </a:rPr>
              <a:t>, enhancing efficiency and patient safety.</a:t>
            </a:r>
            <a:endParaRPr lang="en-US"/>
          </a:p>
        </p:txBody>
      </p:sp>
      <p:grpSp>
        <p:nvGrpSpPr>
          <p:cNvPr id="3" name="Group 2">
            <a:extLst>
              <a:ext uri="{FF2B5EF4-FFF2-40B4-BE49-F238E27FC236}">
                <a16:creationId xmlns:a16="http://schemas.microsoft.com/office/drawing/2014/main" id="{F5E00D91-7A0C-9B45-2B1A-070057A619B9}"/>
              </a:ext>
            </a:extLst>
          </p:cNvPr>
          <p:cNvGrpSpPr/>
          <p:nvPr/>
        </p:nvGrpSpPr>
        <p:grpSpPr>
          <a:xfrm>
            <a:off x="1215823" y="4938255"/>
            <a:ext cx="1781548" cy="616050"/>
            <a:chOff x="4968" y="2856050"/>
            <a:chExt cx="1540126" cy="616050"/>
          </a:xfrm>
        </p:grpSpPr>
        <p:sp>
          <p:nvSpPr>
            <p:cNvPr id="4" name="Arrow: Pentagon 3">
              <a:extLst>
                <a:ext uri="{FF2B5EF4-FFF2-40B4-BE49-F238E27FC236}">
                  <a16:creationId xmlns:a16="http://schemas.microsoft.com/office/drawing/2014/main" id="{B19C6E00-1088-1AD8-26D1-4C7F8A95CBB5}"/>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5" name="Arrow: Pentagon 4">
              <a:extLst>
                <a:ext uri="{FF2B5EF4-FFF2-40B4-BE49-F238E27FC236}">
                  <a16:creationId xmlns:a16="http://schemas.microsoft.com/office/drawing/2014/main" id="{2C260E96-B6D4-989A-822A-50AACA23525B}"/>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6" name="Group 5">
            <a:extLst>
              <a:ext uri="{FF2B5EF4-FFF2-40B4-BE49-F238E27FC236}">
                <a16:creationId xmlns:a16="http://schemas.microsoft.com/office/drawing/2014/main" id="{EADEBA9B-74B3-2AA6-9F84-1CA750FBCCE1}"/>
              </a:ext>
            </a:extLst>
          </p:cNvPr>
          <p:cNvGrpSpPr/>
          <p:nvPr/>
        </p:nvGrpSpPr>
        <p:grpSpPr>
          <a:xfrm>
            <a:off x="2648701" y="4951157"/>
            <a:ext cx="1781548" cy="616050"/>
            <a:chOff x="2469171" y="2856050"/>
            <a:chExt cx="1540126" cy="616050"/>
          </a:xfrm>
        </p:grpSpPr>
        <p:sp>
          <p:nvSpPr>
            <p:cNvPr id="7" name="Arrow: Chevron 6">
              <a:extLst>
                <a:ext uri="{FF2B5EF4-FFF2-40B4-BE49-F238E27FC236}">
                  <a16:creationId xmlns:a16="http://schemas.microsoft.com/office/drawing/2014/main" id="{3F5C0D84-52AD-EA3B-D734-F63A0E2140FE}"/>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8" name="Arrow: Chevron 8">
              <a:extLst>
                <a:ext uri="{FF2B5EF4-FFF2-40B4-BE49-F238E27FC236}">
                  <a16:creationId xmlns:a16="http://schemas.microsoft.com/office/drawing/2014/main" id="{18ADA6F2-AC85-ACD4-7602-D996E3AD1BA4}"/>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12" name="Group 11">
            <a:extLst>
              <a:ext uri="{FF2B5EF4-FFF2-40B4-BE49-F238E27FC236}">
                <a16:creationId xmlns:a16="http://schemas.microsoft.com/office/drawing/2014/main" id="{18086A22-5837-3713-1A79-9A0612422B13}"/>
              </a:ext>
            </a:extLst>
          </p:cNvPr>
          <p:cNvGrpSpPr/>
          <p:nvPr/>
        </p:nvGrpSpPr>
        <p:grpSpPr>
          <a:xfrm>
            <a:off x="3880802" y="4951157"/>
            <a:ext cx="1781548" cy="616050"/>
            <a:chOff x="3701272" y="2856050"/>
            <a:chExt cx="1540126" cy="616050"/>
          </a:xfrm>
        </p:grpSpPr>
        <p:sp>
          <p:nvSpPr>
            <p:cNvPr id="14" name="Arrow: Chevron 13">
              <a:extLst>
                <a:ext uri="{FF2B5EF4-FFF2-40B4-BE49-F238E27FC236}">
                  <a16:creationId xmlns:a16="http://schemas.microsoft.com/office/drawing/2014/main" id="{B365FBFC-18A6-B04D-B200-5F81C2E01988}"/>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5" name="Arrow: Chevron 10">
              <a:extLst>
                <a:ext uri="{FF2B5EF4-FFF2-40B4-BE49-F238E27FC236}">
                  <a16:creationId xmlns:a16="http://schemas.microsoft.com/office/drawing/2014/main" id="{9AA272D2-9866-7629-5A13-86BCCD9F4909}"/>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16" name="Group 15">
            <a:extLst>
              <a:ext uri="{FF2B5EF4-FFF2-40B4-BE49-F238E27FC236}">
                <a16:creationId xmlns:a16="http://schemas.microsoft.com/office/drawing/2014/main" id="{05CC143B-7C84-89AD-6971-4CE8C662120B}"/>
              </a:ext>
            </a:extLst>
          </p:cNvPr>
          <p:cNvGrpSpPr/>
          <p:nvPr/>
        </p:nvGrpSpPr>
        <p:grpSpPr>
          <a:xfrm>
            <a:off x="5105265" y="4948526"/>
            <a:ext cx="1781548" cy="616050"/>
            <a:chOff x="4925735" y="2853419"/>
            <a:chExt cx="1540126" cy="616050"/>
          </a:xfrm>
        </p:grpSpPr>
        <p:sp>
          <p:nvSpPr>
            <p:cNvPr id="17" name="Arrow: Chevron 16">
              <a:extLst>
                <a:ext uri="{FF2B5EF4-FFF2-40B4-BE49-F238E27FC236}">
                  <a16:creationId xmlns:a16="http://schemas.microsoft.com/office/drawing/2014/main" id="{AE6345A3-5CFD-1F1F-05B6-3A25739C7958}"/>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2" name="Arrow: Chevron 12">
              <a:extLst>
                <a:ext uri="{FF2B5EF4-FFF2-40B4-BE49-F238E27FC236}">
                  <a16:creationId xmlns:a16="http://schemas.microsoft.com/office/drawing/2014/main" id="{E58B5708-F13E-ED14-DE20-D3B55C25D7C7}"/>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39" name="Group 38">
            <a:extLst>
              <a:ext uri="{FF2B5EF4-FFF2-40B4-BE49-F238E27FC236}">
                <a16:creationId xmlns:a16="http://schemas.microsoft.com/office/drawing/2014/main" id="{90F0DF3B-C7B2-A289-792B-5989AF2A3F20}"/>
              </a:ext>
            </a:extLst>
          </p:cNvPr>
          <p:cNvGrpSpPr/>
          <p:nvPr/>
        </p:nvGrpSpPr>
        <p:grpSpPr>
          <a:xfrm>
            <a:off x="6345005" y="4951157"/>
            <a:ext cx="1781548" cy="616050"/>
            <a:chOff x="6165475" y="2856050"/>
            <a:chExt cx="1540126" cy="616050"/>
          </a:xfrm>
        </p:grpSpPr>
        <p:sp>
          <p:nvSpPr>
            <p:cNvPr id="40" name="Arrow: Chevron 39">
              <a:extLst>
                <a:ext uri="{FF2B5EF4-FFF2-40B4-BE49-F238E27FC236}">
                  <a16:creationId xmlns:a16="http://schemas.microsoft.com/office/drawing/2014/main" id="{0B260B7A-0DE1-0849-6F57-53F0FBA04841}"/>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1" name="Arrow: Chevron 14">
              <a:extLst>
                <a:ext uri="{FF2B5EF4-FFF2-40B4-BE49-F238E27FC236}">
                  <a16:creationId xmlns:a16="http://schemas.microsoft.com/office/drawing/2014/main" id="{B74127AE-6C8E-E5CC-2F40-1693BA92003C}"/>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42" name="Group 41">
            <a:extLst>
              <a:ext uri="{FF2B5EF4-FFF2-40B4-BE49-F238E27FC236}">
                <a16:creationId xmlns:a16="http://schemas.microsoft.com/office/drawing/2014/main" id="{B6672663-ACCF-6DEB-F0AA-8292A4310238}"/>
              </a:ext>
            </a:extLst>
          </p:cNvPr>
          <p:cNvGrpSpPr/>
          <p:nvPr/>
        </p:nvGrpSpPr>
        <p:grpSpPr>
          <a:xfrm>
            <a:off x="7577107" y="4951157"/>
            <a:ext cx="1781548" cy="616050"/>
            <a:chOff x="7397577" y="2856050"/>
            <a:chExt cx="1540126" cy="616050"/>
          </a:xfrm>
        </p:grpSpPr>
        <p:sp>
          <p:nvSpPr>
            <p:cNvPr id="43" name="Arrow: Chevron 42">
              <a:extLst>
                <a:ext uri="{FF2B5EF4-FFF2-40B4-BE49-F238E27FC236}">
                  <a16:creationId xmlns:a16="http://schemas.microsoft.com/office/drawing/2014/main" id="{78179A75-3984-CF52-A2DA-468E00B05D60}"/>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4" name="Arrow: Chevron 16">
              <a:extLst>
                <a:ext uri="{FF2B5EF4-FFF2-40B4-BE49-F238E27FC236}">
                  <a16:creationId xmlns:a16="http://schemas.microsoft.com/office/drawing/2014/main" id="{E8394FA8-3F10-8C46-E3A9-71C3C8AE30D7}"/>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45" name="Group 44">
            <a:extLst>
              <a:ext uri="{FF2B5EF4-FFF2-40B4-BE49-F238E27FC236}">
                <a16:creationId xmlns:a16="http://schemas.microsoft.com/office/drawing/2014/main" id="{18591A60-3DE4-AA08-B2F8-9E3A3955CB40}"/>
              </a:ext>
            </a:extLst>
          </p:cNvPr>
          <p:cNvGrpSpPr/>
          <p:nvPr/>
        </p:nvGrpSpPr>
        <p:grpSpPr>
          <a:xfrm>
            <a:off x="8809208" y="4951157"/>
            <a:ext cx="1781548" cy="616050"/>
            <a:chOff x="8629678" y="2856050"/>
            <a:chExt cx="1540126" cy="616050"/>
          </a:xfrm>
        </p:grpSpPr>
        <p:sp>
          <p:nvSpPr>
            <p:cNvPr id="46" name="Arrow: Chevron 45">
              <a:extLst>
                <a:ext uri="{FF2B5EF4-FFF2-40B4-BE49-F238E27FC236}">
                  <a16:creationId xmlns:a16="http://schemas.microsoft.com/office/drawing/2014/main" id="{B8D2716E-4FD9-5245-1087-037ABD7D5829}"/>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7" name="Arrow: Chevron 18">
              <a:extLst>
                <a:ext uri="{FF2B5EF4-FFF2-40B4-BE49-F238E27FC236}">
                  <a16:creationId xmlns:a16="http://schemas.microsoft.com/office/drawing/2014/main" id="{4E899ED5-8938-4C3E-C53A-01CBB3AC1A05}"/>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Hosptial</a:t>
              </a:r>
            </a:p>
          </p:txBody>
        </p:sp>
      </p:grpSp>
    </p:spTree>
    <p:extLst>
      <p:ext uri="{BB962C8B-B14F-4D97-AF65-F5344CB8AC3E}">
        <p14:creationId xmlns:p14="http://schemas.microsoft.com/office/powerpoint/2010/main" val="78694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Using AI</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157607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705959" y="1714092"/>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Verdana" panose="020B0604030504040204" pitchFamily="34" charset="0"/>
                <a:ea typeface="Verdana" panose="020B0604030504040204" pitchFamily="34" charset="0"/>
              </a:rPr>
              <a:t>AI Transport</a:t>
            </a:r>
          </a:p>
        </p:txBody>
      </p:sp>
      <p:sp>
        <p:nvSpPr>
          <p:cNvPr id="130" name="矩形: 圆角 129">
            <a:extLst>
              <a:ext uri="{FF2B5EF4-FFF2-40B4-BE49-F238E27FC236}">
                <a16:creationId xmlns:a16="http://schemas.microsoft.com/office/drawing/2014/main" id="{514BDB8E-79A9-0D4B-A301-8FCF26FDE4FE}"/>
              </a:ext>
            </a:extLst>
          </p:cNvPr>
          <p:cNvSpPr/>
          <p:nvPr/>
        </p:nvSpPr>
        <p:spPr>
          <a:xfrm>
            <a:off x="3881437" y="1226343"/>
            <a:ext cx="6191250" cy="2303437"/>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800" dirty="0">
                <a:solidFill>
                  <a:schemeClr val="tx1"/>
                </a:solidFill>
                <a:latin typeface="Verdana" panose="020B0604030504040204" pitchFamily="34" charset="0"/>
                <a:ea typeface="Verdana" panose="020B0604030504040204" pitchFamily="34" charset="0"/>
                <a:cs typeface="Verdana" panose="020B0604030504040204" pitchFamily="34" charset="0"/>
              </a:rPr>
              <a:t>Transportation from the hospital to homes or secondary facilities often presents challenges. Leveraging existing AI models that predict treatment needs, we can also estimate the patient's length of stay. This prediction can notify families of the pickup date and schedule ambulance services, ensuring a smooth discharge process and minimal delays</a:t>
            </a:r>
            <a:endParaRPr lang="zh-CN" altLang="en-US" dirty="0">
              <a:solidFill>
                <a:schemeClr val="tx1"/>
              </a:solidFill>
            </a:endParaRPr>
          </a:p>
        </p:txBody>
      </p:sp>
      <p:sp>
        <p:nvSpPr>
          <p:cNvPr id="3" name="Rectangle: Rounded Corners 2">
            <a:extLst>
              <a:ext uri="{FF2B5EF4-FFF2-40B4-BE49-F238E27FC236}">
                <a16:creationId xmlns:a16="http://schemas.microsoft.com/office/drawing/2014/main" id="{FD19C4A9-9799-37CC-D501-ADCF50FDD1B1}"/>
              </a:ext>
            </a:extLst>
          </p:cNvPr>
          <p:cNvSpPr/>
          <p:nvPr/>
        </p:nvSpPr>
        <p:spPr>
          <a:xfrm>
            <a:off x="3670728" y="5775956"/>
            <a:ext cx="1916929"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dirty="0">
                <a:solidFill>
                  <a:schemeClr val="tx1"/>
                </a:solidFill>
                <a:latin typeface="Verdana" panose="020B0604030504040204" pitchFamily="34" charset="0"/>
                <a:ea typeface="Verdana" panose="020B0604030504040204" pitchFamily="34" charset="0"/>
              </a:rPr>
              <a:t>AI Med Rec</a:t>
            </a:r>
          </a:p>
        </p:txBody>
      </p:sp>
      <p:grpSp>
        <p:nvGrpSpPr>
          <p:cNvPr id="4" name="Group 3">
            <a:extLst>
              <a:ext uri="{FF2B5EF4-FFF2-40B4-BE49-F238E27FC236}">
                <a16:creationId xmlns:a16="http://schemas.microsoft.com/office/drawing/2014/main" id="{7DF10BB6-032B-94AD-3F3E-7BD135865FBD}"/>
              </a:ext>
            </a:extLst>
          </p:cNvPr>
          <p:cNvGrpSpPr/>
          <p:nvPr/>
        </p:nvGrpSpPr>
        <p:grpSpPr>
          <a:xfrm>
            <a:off x="1215823" y="4938255"/>
            <a:ext cx="1781548" cy="616050"/>
            <a:chOff x="4968" y="2856050"/>
            <a:chExt cx="1540126" cy="616050"/>
          </a:xfrm>
        </p:grpSpPr>
        <p:sp>
          <p:nvSpPr>
            <p:cNvPr id="5" name="Arrow: Pentagon 4">
              <a:extLst>
                <a:ext uri="{FF2B5EF4-FFF2-40B4-BE49-F238E27FC236}">
                  <a16:creationId xmlns:a16="http://schemas.microsoft.com/office/drawing/2014/main" id="{7A707857-C234-8A39-C56B-885C822A4480}"/>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6" name="Arrow: Pentagon 4">
              <a:extLst>
                <a:ext uri="{FF2B5EF4-FFF2-40B4-BE49-F238E27FC236}">
                  <a16:creationId xmlns:a16="http://schemas.microsoft.com/office/drawing/2014/main" id="{0D09FCBF-8CDD-0B98-D4B2-016F0B8D86F4}"/>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7" name="Group 6">
            <a:extLst>
              <a:ext uri="{FF2B5EF4-FFF2-40B4-BE49-F238E27FC236}">
                <a16:creationId xmlns:a16="http://schemas.microsoft.com/office/drawing/2014/main" id="{785CC809-7E7E-4907-5BDC-5A1BE0B2C049}"/>
              </a:ext>
            </a:extLst>
          </p:cNvPr>
          <p:cNvGrpSpPr/>
          <p:nvPr/>
        </p:nvGrpSpPr>
        <p:grpSpPr>
          <a:xfrm>
            <a:off x="2648701" y="4951157"/>
            <a:ext cx="1781548" cy="616050"/>
            <a:chOff x="2469171" y="2856050"/>
            <a:chExt cx="1540126" cy="616050"/>
          </a:xfrm>
        </p:grpSpPr>
        <p:sp>
          <p:nvSpPr>
            <p:cNvPr id="8" name="Arrow: Chevron 7">
              <a:extLst>
                <a:ext uri="{FF2B5EF4-FFF2-40B4-BE49-F238E27FC236}">
                  <a16:creationId xmlns:a16="http://schemas.microsoft.com/office/drawing/2014/main" id="{B9586E48-77EA-1409-7436-D056B90BE0DA}"/>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2" name="Arrow: Chevron 8">
              <a:extLst>
                <a:ext uri="{FF2B5EF4-FFF2-40B4-BE49-F238E27FC236}">
                  <a16:creationId xmlns:a16="http://schemas.microsoft.com/office/drawing/2014/main" id="{E5348C04-C339-6175-9BEA-E63F4E9FC108}"/>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14" name="Group 13">
            <a:extLst>
              <a:ext uri="{FF2B5EF4-FFF2-40B4-BE49-F238E27FC236}">
                <a16:creationId xmlns:a16="http://schemas.microsoft.com/office/drawing/2014/main" id="{565F3E85-9EF5-8C15-068C-25176F071697}"/>
              </a:ext>
            </a:extLst>
          </p:cNvPr>
          <p:cNvGrpSpPr/>
          <p:nvPr/>
        </p:nvGrpSpPr>
        <p:grpSpPr>
          <a:xfrm>
            <a:off x="3880802" y="4951157"/>
            <a:ext cx="1781548" cy="616050"/>
            <a:chOff x="3701272" y="2856050"/>
            <a:chExt cx="1540126" cy="616050"/>
          </a:xfrm>
        </p:grpSpPr>
        <p:sp>
          <p:nvSpPr>
            <p:cNvPr id="15" name="Arrow: Chevron 14">
              <a:extLst>
                <a:ext uri="{FF2B5EF4-FFF2-40B4-BE49-F238E27FC236}">
                  <a16:creationId xmlns:a16="http://schemas.microsoft.com/office/drawing/2014/main" id="{35157A71-92DA-BD2C-77D6-2B4F25B0E1CB}"/>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6" name="Arrow: Chevron 10">
              <a:extLst>
                <a:ext uri="{FF2B5EF4-FFF2-40B4-BE49-F238E27FC236}">
                  <a16:creationId xmlns:a16="http://schemas.microsoft.com/office/drawing/2014/main" id="{92961600-B9FC-65E5-7E21-1A66322D21CA}"/>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17" name="Group 16">
            <a:extLst>
              <a:ext uri="{FF2B5EF4-FFF2-40B4-BE49-F238E27FC236}">
                <a16:creationId xmlns:a16="http://schemas.microsoft.com/office/drawing/2014/main" id="{CB7E5764-F037-E0B8-E03B-1205EB9A3F36}"/>
              </a:ext>
            </a:extLst>
          </p:cNvPr>
          <p:cNvGrpSpPr/>
          <p:nvPr/>
        </p:nvGrpSpPr>
        <p:grpSpPr>
          <a:xfrm>
            <a:off x="5105265" y="4948526"/>
            <a:ext cx="1781548" cy="616050"/>
            <a:chOff x="4925735" y="2853419"/>
            <a:chExt cx="1540126" cy="616050"/>
          </a:xfrm>
        </p:grpSpPr>
        <p:sp>
          <p:nvSpPr>
            <p:cNvPr id="22" name="Arrow: Chevron 21">
              <a:extLst>
                <a:ext uri="{FF2B5EF4-FFF2-40B4-BE49-F238E27FC236}">
                  <a16:creationId xmlns:a16="http://schemas.microsoft.com/office/drawing/2014/main" id="{8BC6E979-E2B3-AD98-D13C-3C7D742BE4B5}"/>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9" name="Arrow: Chevron 12">
              <a:extLst>
                <a:ext uri="{FF2B5EF4-FFF2-40B4-BE49-F238E27FC236}">
                  <a16:creationId xmlns:a16="http://schemas.microsoft.com/office/drawing/2014/main" id="{70730C66-AB30-1279-0034-B4C6761B1D84}"/>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40" name="Group 39">
            <a:extLst>
              <a:ext uri="{FF2B5EF4-FFF2-40B4-BE49-F238E27FC236}">
                <a16:creationId xmlns:a16="http://schemas.microsoft.com/office/drawing/2014/main" id="{A6CAF809-624A-1129-0D06-7BE6E1D928F6}"/>
              </a:ext>
            </a:extLst>
          </p:cNvPr>
          <p:cNvGrpSpPr/>
          <p:nvPr/>
        </p:nvGrpSpPr>
        <p:grpSpPr>
          <a:xfrm>
            <a:off x="6345005" y="4951157"/>
            <a:ext cx="1781548" cy="616050"/>
            <a:chOff x="6165475" y="2856050"/>
            <a:chExt cx="1540126" cy="616050"/>
          </a:xfrm>
        </p:grpSpPr>
        <p:sp>
          <p:nvSpPr>
            <p:cNvPr id="41" name="Arrow: Chevron 40">
              <a:extLst>
                <a:ext uri="{FF2B5EF4-FFF2-40B4-BE49-F238E27FC236}">
                  <a16:creationId xmlns:a16="http://schemas.microsoft.com/office/drawing/2014/main" id="{C4692836-AAEF-970A-D677-D1A4FD830FC4}"/>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2" name="Arrow: Chevron 14">
              <a:extLst>
                <a:ext uri="{FF2B5EF4-FFF2-40B4-BE49-F238E27FC236}">
                  <a16:creationId xmlns:a16="http://schemas.microsoft.com/office/drawing/2014/main" id="{CECB8936-F311-23B8-9316-D1773724459F}"/>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43" name="Group 42">
            <a:extLst>
              <a:ext uri="{FF2B5EF4-FFF2-40B4-BE49-F238E27FC236}">
                <a16:creationId xmlns:a16="http://schemas.microsoft.com/office/drawing/2014/main" id="{BADEDF91-67D7-97A0-D9B1-AD1CBDC5FDF0}"/>
              </a:ext>
            </a:extLst>
          </p:cNvPr>
          <p:cNvGrpSpPr/>
          <p:nvPr/>
        </p:nvGrpSpPr>
        <p:grpSpPr>
          <a:xfrm>
            <a:off x="7577107" y="4951157"/>
            <a:ext cx="1781548" cy="616050"/>
            <a:chOff x="7397577" y="2856050"/>
            <a:chExt cx="1540126" cy="616050"/>
          </a:xfrm>
        </p:grpSpPr>
        <p:sp>
          <p:nvSpPr>
            <p:cNvPr id="44" name="Arrow: Chevron 43">
              <a:extLst>
                <a:ext uri="{FF2B5EF4-FFF2-40B4-BE49-F238E27FC236}">
                  <a16:creationId xmlns:a16="http://schemas.microsoft.com/office/drawing/2014/main" id="{4D8E67F4-3D47-9DF8-3F9E-130206F39B2E}"/>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5" name="Arrow: Chevron 16">
              <a:extLst>
                <a:ext uri="{FF2B5EF4-FFF2-40B4-BE49-F238E27FC236}">
                  <a16:creationId xmlns:a16="http://schemas.microsoft.com/office/drawing/2014/main" id="{C3BABA9C-7468-D39E-827F-8C336F5C3FA8}"/>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46" name="Group 45">
            <a:extLst>
              <a:ext uri="{FF2B5EF4-FFF2-40B4-BE49-F238E27FC236}">
                <a16:creationId xmlns:a16="http://schemas.microsoft.com/office/drawing/2014/main" id="{6C1C7761-968B-3366-C223-ABFCB8FB695A}"/>
              </a:ext>
            </a:extLst>
          </p:cNvPr>
          <p:cNvGrpSpPr/>
          <p:nvPr/>
        </p:nvGrpSpPr>
        <p:grpSpPr>
          <a:xfrm>
            <a:off x="8809208" y="4951157"/>
            <a:ext cx="1781548" cy="616050"/>
            <a:chOff x="8629678" y="2856050"/>
            <a:chExt cx="1540126" cy="616050"/>
          </a:xfrm>
        </p:grpSpPr>
        <p:sp>
          <p:nvSpPr>
            <p:cNvPr id="47" name="Arrow: Chevron 46">
              <a:extLst>
                <a:ext uri="{FF2B5EF4-FFF2-40B4-BE49-F238E27FC236}">
                  <a16:creationId xmlns:a16="http://schemas.microsoft.com/office/drawing/2014/main" id="{DE9D396F-6760-A355-49E1-99A0A42E6704}"/>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48" name="Arrow: Chevron 18">
              <a:extLst>
                <a:ext uri="{FF2B5EF4-FFF2-40B4-BE49-F238E27FC236}">
                  <a16:creationId xmlns:a16="http://schemas.microsoft.com/office/drawing/2014/main" id="{1733B2D0-696D-2893-CC4F-AD6E701794AB}"/>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Hosptial</a:t>
              </a:r>
            </a:p>
          </p:txBody>
        </p:sp>
      </p:grpSp>
    </p:spTree>
    <p:extLst>
      <p:ext uri="{BB962C8B-B14F-4D97-AF65-F5344CB8AC3E}">
        <p14:creationId xmlns:p14="http://schemas.microsoft.com/office/powerpoint/2010/main" val="482420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C6FFBC4-0C44-0D49-AF96-FE73E0B461E8}"/>
              </a:ext>
            </a:extLst>
          </p:cNvPr>
          <p:cNvSpPr/>
          <p:nvPr/>
        </p:nvSpPr>
        <p:spPr>
          <a:xfrm>
            <a:off x="1111250" y="2429721"/>
            <a:ext cx="1891801" cy="3339353"/>
          </a:xfrm>
          <a:prstGeom prst="rect">
            <a:avLst/>
          </a:prstGeom>
          <a:solidFill>
            <a:srgbClr val="009A44"/>
          </a:solidFill>
          <a:ln w="38100" cap="rnd" cmpd="thickThin" algn="ctr">
            <a:noFill/>
            <a:prstDash val="solid"/>
            <a:round/>
          </a:ln>
          <a:effectLst/>
        </p:spPr>
        <p:txBody>
          <a:bodyPr lIns="48257" tIns="900000" rIns="48257" bIns="48257" rtlCol="0" anchor="t"/>
          <a:lstStyle/>
          <a:p>
            <a:pPr algn="ctr"/>
            <a:r>
              <a:rPr lang="en-US" sz="1200" b="1" dirty="0">
                <a:solidFill>
                  <a:srgbClr val="FFFFFF"/>
                </a:solidFill>
                <a:latin typeface="Verdana" panose="020B0604030504040204" pitchFamily="34" charset="0"/>
                <a:ea typeface="Verdana" panose="020B0604030504040204" pitchFamily="34" charset="0"/>
              </a:rPr>
              <a:t>Recognition and Rewards</a:t>
            </a:r>
          </a:p>
          <a:p>
            <a:pPr algn="ctr"/>
            <a:endParaRPr lang="en-US" sz="1200" b="1" dirty="0">
              <a:solidFill>
                <a:srgbClr val="FFFFFF"/>
              </a:solidFill>
              <a:latin typeface="Verdana" panose="020B0604030504040204" pitchFamily="34" charset="0"/>
              <a:ea typeface="Verdana" panose="020B0604030504040204" pitchFamily="34" charset="0"/>
            </a:endParaRPr>
          </a:p>
          <a:p>
            <a:r>
              <a:rPr lang="en-US" sz="1200" dirty="0">
                <a:solidFill>
                  <a:srgbClr val="FFFFFF"/>
                </a:solidFill>
                <a:latin typeface="Verdana" panose="020B0604030504040204" pitchFamily="34" charset="0"/>
                <a:ea typeface="Verdana" panose="020B0604030504040204" pitchFamily="34" charset="0"/>
              </a:rPr>
              <a:t>Goody Bags for High-Performers</a:t>
            </a:r>
          </a:p>
          <a:p>
            <a:endParaRPr lang="en-US" sz="1200" dirty="0">
              <a:solidFill>
                <a:srgbClr val="FFFFFF"/>
              </a:solidFill>
              <a:latin typeface="Verdana" panose="020B0604030504040204" pitchFamily="34" charset="0"/>
              <a:ea typeface="Verdana" panose="020B0604030504040204" pitchFamily="34" charset="0"/>
            </a:endParaRPr>
          </a:p>
          <a:p>
            <a:r>
              <a:rPr lang="en-US" sz="1200" dirty="0">
                <a:solidFill>
                  <a:srgbClr val="FFFFFF"/>
                </a:solidFill>
                <a:latin typeface="Verdana" panose="020B0604030504040204" pitchFamily="34" charset="0"/>
                <a:ea typeface="Verdana" panose="020B0604030504040204" pitchFamily="34" charset="0"/>
              </a:rPr>
              <a:t>Meal Vouchers: Offer meal vouchers to nurses placing discharge orders before 10 am to encourage early action.</a:t>
            </a:r>
          </a:p>
        </p:txBody>
      </p:sp>
      <p:sp>
        <p:nvSpPr>
          <p:cNvPr id="49" name="Rectangle 48">
            <a:extLst>
              <a:ext uri="{FF2B5EF4-FFF2-40B4-BE49-F238E27FC236}">
                <a16:creationId xmlns:a16="http://schemas.microsoft.com/office/drawing/2014/main" id="{FE5DA39B-2C38-0348-9041-2B73415EC526}"/>
              </a:ext>
            </a:extLst>
          </p:cNvPr>
          <p:cNvSpPr/>
          <p:nvPr/>
        </p:nvSpPr>
        <p:spPr>
          <a:xfrm>
            <a:off x="3766018" y="2529507"/>
            <a:ext cx="1891801" cy="3208287"/>
          </a:xfrm>
          <a:prstGeom prst="rect">
            <a:avLst/>
          </a:prstGeom>
          <a:solidFill>
            <a:srgbClr val="43B02A"/>
          </a:solidFill>
          <a:ln w="38100" cap="rnd" cmpd="thickThin" algn="ctr">
            <a:noFill/>
            <a:prstDash val="solid"/>
            <a:round/>
          </a:ln>
          <a:effectLst/>
        </p:spPr>
        <p:txBody>
          <a:bodyPr lIns="48257" tIns="900000" rIns="48257" bIns="48257" rtlCol="0" anchor="t"/>
          <a:lstStyle/>
          <a:p>
            <a:pPr algn="ctr"/>
            <a:r>
              <a:rPr lang="en-US" sz="1200" b="1" dirty="0">
                <a:solidFill>
                  <a:srgbClr val="FFFFFF"/>
                </a:solidFill>
                <a:latin typeface="Verdana" panose="020B0604030504040204" pitchFamily="34" charset="0"/>
                <a:ea typeface="Verdana" panose="020B0604030504040204" pitchFamily="34" charset="0"/>
              </a:rPr>
              <a:t>Public Recognition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Star Awards</a:t>
            </a:r>
            <a:endParaRPr lang="en-US" altLang="en-US" sz="12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Weekly Emails: Send weekly feedback emails to APPs and </a:t>
            </a: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physicians, highlighting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acknowledging top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1200" dirty="0">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sz="1200" dirty="0">
              <a:solidFill>
                <a:srgbClr val="FFFFFF"/>
              </a:solidFill>
              <a:latin typeface="Verdana" panose="020B0604030504040204" pitchFamily="34" charset="0"/>
              <a:ea typeface="Verdana" panose="020B0604030504040204" pitchFamily="34" charset="0"/>
            </a:endParaRPr>
          </a:p>
        </p:txBody>
      </p:sp>
      <p:sp>
        <p:nvSpPr>
          <p:cNvPr id="50" name="Rectangle 49">
            <a:extLst>
              <a:ext uri="{FF2B5EF4-FFF2-40B4-BE49-F238E27FC236}">
                <a16:creationId xmlns:a16="http://schemas.microsoft.com/office/drawing/2014/main" id="{ED2B3D0A-C8F3-F24D-9E81-4870297BE81E}"/>
              </a:ext>
            </a:extLst>
          </p:cNvPr>
          <p:cNvSpPr/>
          <p:nvPr/>
        </p:nvSpPr>
        <p:spPr>
          <a:xfrm>
            <a:off x="6496382" y="2429720"/>
            <a:ext cx="1891801" cy="3339353"/>
          </a:xfrm>
          <a:prstGeom prst="rect">
            <a:avLst/>
          </a:prstGeom>
          <a:solidFill>
            <a:schemeClr val="accent3"/>
          </a:solidFill>
          <a:ln w="38100" cap="rnd" cmpd="thickThin" algn="ctr">
            <a:noFill/>
            <a:prstDash val="solid"/>
            <a:round/>
          </a:ln>
          <a:effectLst/>
        </p:spPr>
        <p:txBody>
          <a:bodyPr lIns="48257" tIns="900000" rIns="48257" bIns="48257" rtlCol="0" anchor="t"/>
          <a:lstStyle/>
          <a:p>
            <a:pPr algn="ctr"/>
            <a:r>
              <a:rPr lang="en-US" sz="1200" b="1" dirty="0">
                <a:solidFill>
                  <a:srgbClr val="FFFFFF"/>
                </a:solidFill>
                <a:latin typeface="Verdana" panose="020B0604030504040204" pitchFamily="34" charset="0"/>
                <a:ea typeface="Verdana" panose="020B0604030504040204" pitchFamily="34" charset="0"/>
              </a:rPr>
              <a:t>Leadership Acknowledgement</a:t>
            </a:r>
          </a:p>
          <a:p>
            <a:pPr algn="ctr"/>
            <a:endParaRPr lang="en-US" sz="1200" b="1" dirty="0">
              <a:latin typeface="Verdana" panose="020B0604030504040204" pitchFamily="34" charset="0"/>
              <a:ea typeface="Verdana" panose="020B0604030504040204" pitchFamily="34" charset="0"/>
            </a:endParaRPr>
          </a:p>
          <a:p>
            <a:r>
              <a:rPr lang="en-US" sz="1200" dirty="0">
                <a:solidFill>
                  <a:schemeClr val="bg1"/>
                </a:solidFill>
                <a:latin typeface="Verdana" panose="020B0604030504040204" pitchFamily="34" charset="0"/>
                <a:ea typeface="Verdana" panose="020B0604030504040204" pitchFamily="34" charset="0"/>
              </a:rPr>
              <a:t>Public Recognition by Leadership: Physician leadership should publicly recognize top performers through responses to weekly emails, reinforcing their value</a:t>
            </a:r>
          </a:p>
        </p:txBody>
      </p:sp>
      <p:sp>
        <p:nvSpPr>
          <p:cNvPr id="51" name="Rectangle 50">
            <a:extLst>
              <a:ext uri="{FF2B5EF4-FFF2-40B4-BE49-F238E27FC236}">
                <a16:creationId xmlns:a16="http://schemas.microsoft.com/office/drawing/2014/main" id="{C92D7BE7-DB30-094F-8F5E-650D457A463F}"/>
              </a:ext>
            </a:extLst>
          </p:cNvPr>
          <p:cNvSpPr/>
          <p:nvPr/>
        </p:nvSpPr>
        <p:spPr>
          <a:xfrm>
            <a:off x="9188949" y="2429721"/>
            <a:ext cx="1891801" cy="3339352"/>
          </a:xfrm>
          <a:prstGeom prst="rect">
            <a:avLst/>
          </a:prstGeom>
          <a:solidFill>
            <a:schemeClr val="accent4"/>
          </a:solidFill>
          <a:ln w="38100" cap="rnd" cmpd="thickThin" algn="ctr">
            <a:noFill/>
            <a:prstDash val="solid"/>
            <a:round/>
          </a:ln>
          <a:effectLst/>
        </p:spPr>
        <p:txBody>
          <a:bodyPr lIns="48257" tIns="900000" rIns="48257" bIns="48257" rtlCol="0" anchor="t"/>
          <a:lstStyle/>
          <a:p>
            <a:pPr algn="ctr"/>
            <a:r>
              <a:rPr lang="en-US" sz="1200" b="1">
                <a:solidFill>
                  <a:srgbClr val="FFFFFF"/>
                </a:solidFill>
                <a:latin typeface="Verdana" panose="020B0604030504040204" pitchFamily="34" charset="0"/>
                <a:ea typeface="Verdana" panose="020B0604030504040204" pitchFamily="34" charset="0"/>
              </a:rPr>
              <a:t>Balanced Approach</a:t>
            </a:r>
          </a:p>
          <a:p>
            <a:pPr algn="ctr"/>
            <a:endParaRPr lang="en-US" sz="1200" b="1">
              <a:solidFill>
                <a:srgbClr val="FFFFFF"/>
              </a:solidFill>
              <a:latin typeface="Verdana" panose="020B0604030504040204" pitchFamily="34" charset="0"/>
              <a:ea typeface="Verdana" panose="020B0604030504040204" pitchFamily="34" charset="0"/>
            </a:endParaRPr>
          </a:p>
          <a:p>
            <a:pPr algn="ctr"/>
            <a:endParaRPr lang="en-US" sz="1200" b="1">
              <a:solidFill>
                <a:srgbClr val="FFFFFF"/>
              </a:solidFill>
              <a:latin typeface="Verdana" panose="020B0604030504040204" pitchFamily="34" charset="0"/>
              <a:ea typeface="Verdana" panose="020B0604030504040204" pitchFamily="34" charset="0"/>
            </a:endParaRPr>
          </a:p>
          <a:p>
            <a:r>
              <a:rPr lang="en-US" sz="1200">
                <a:solidFill>
                  <a:srgbClr val="FFFFFF"/>
                </a:solidFill>
                <a:latin typeface="Verdana" panose="020B0604030504040204" pitchFamily="34" charset="0"/>
                <a:ea typeface="Verdana" panose="020B0604030504040204" pitchFamily="34" charset="0"/>
              </a:rPr>
              <a:t>Intrinsic Motivation Emphasize the impact of timely discharges on patient care and hospital efficiency in communications</a:t>
            </a:r>
          </a:p>
          <a:p>
            <a:endParaRPr lang="en-US" sz="1200">
              <a:solidFill>
                <a:srgbClr val="FFFFFF"/>
              </a:solidFill>
              <a:latin typeface="Verdana" panose="020B0604030504040204" pitchFamily="34" charset="0"/>
              <a:ea typeface="Verdana" panose="020B0604030504040204" pitchFamily="34" charset="0"/>
            </a:endParaRPr>
          </a:p>
          <a:p>
            <a:r>
              <a:rPr lang="en-US" sz="1200">
                <a:solidFill>
                  <a:srgbClr val="FFFFFF"/>
                </a:solidFill>
                <a:latin typeface="Verdana" panose="020B0604030504040204" pitchFamily="34" charset="0"/>
                <a:ea typeface="Verdana" panose="020B0604030504040204" pitchFamily="34" charset="0"/>
              </a:rPr>
              <a:t>Continuous Improvement</a:t>
            </a:r>
          </a:p>
        </p:txBody>
      </p:sp>
      <p:sp>
        <p:nvSpPr>
          <p:cNvPr id="52" name="Isosceles Triangle 7">
            <a:extLst>
              <a:ext uri="{FF2B5EF4-FFF2-40B4-BE49-F238E27FC236}">
                <a16:creationId xmlns:a16="http://schemas.microsoft.com/office/drawing/2014/main" id="{DE9F105D-565D-134C-A6C8-B4C935B5D170}"/>
              </a:ext>
            </a:extLst>
          </p:cNvPr>
          <p:cNvSpPr/>
          <p:nvPr/>
        </p:nvSpPr>
        <p:spPr bwMode="gray">
          <a:xfrm>
            <a:off x="528321" y="1461234"/>
            <a:ext cx="11277598" cy="1060806"/>
          </a:xfrm>
          <a:prstGeom prst="triangle">
            <a:avLst/>
          </a:prstGeom>
          <a:solidFill>
            <a:schemeClr val="tx2">
              <a:lumMod val="25000"/>
              <a:lumOff val="75000"/>
            </a:schemeClr>
          </a:solidFill>
          <a:ln w="19050" cap="rnd" algn="ctr">
            <a:noFill/>
            <a:round/>
            <a:headEnd/>
            <a:tailEnd/>
          </a:ln>
        </p:spPr>
        <p:txBody>
          <a:bodyPr wrap="square" lIns="93834" tIns="93834" rIns="93834" bIns="93834" rtlCol="0" anchor="ctr"/>
          <a:lstStyle/>
          <a:p>
            <a:pPr algn="ctr"/>
            <a:endParaRPr lang="en-US" sz="1200" b="1">
              <a:solidFill>
                <a:srgbClr val="000000"/>
              </a:solidFill>
              <a:latin typeface="Verdana" panose="020B0604030504040204" pitchFamily="34" charset="0"/>
              <a:ea typeface="Verdana" panose="020B0604030504040204" pitchFamily="34" charset="0"/>
            </a:endParaRPr>
          </a:p>
          <a:p>
            <a:pPr algn="ctr"/>
            <a:r>
              <a:rPr lang="en-US" sz="1200" b="1">
                <a:solidFill>
                  <a:srgbClr val="000000"/>
                </a:solidFill>
                <a:latin typeface="Verdana" panose="020B0604030504040204" pitchFamily="34" charset="0"/>
                <a:ea typeface="Verdana" panose="020B0604030504040204" pitchFamily="34" charset="0"/>
              </a:rPr>
              <a:t>Incentive Options</a:t>
            </a:r>
          </a:p>
        </p:txBody>
      </p:sp>
      <p:grpSp>
        <p:nvGrpSpPr>
          <p:cNvPr id="31" name="Group 979">
            <a:extLst>
              <a:ext uri="{FF2B5EF4-FFF2-40B4-BE49-F238E27FC236}">
                <a16:creationId xmlns:a16="http://schemas.microsoft.com/office/drawing/2014/main" id="{FF198634-80E4-4436-A74B-E125728E34F6}"/>
              </a:ext>
            </a:extLst>
          </p:cNvPr>
          <p:cNvGrpSpPr>
            <a:grpSpLocks noChangeAspect="1"/>
          </p:cNvGrpSpPr>
          <p:nvPr/>
        </p:nvGrpSpPr>
        <p:grpSpPr bwMode="auto">
          <a:xfrm>
            <a:off x="9928123" y="2752789"/>
            <a:ext cx="413452" cy="414668"/>
            <a:chOff x="2032" y="4237"/>
            <a:chExt cx="340" cy="341"/>
          </a:xfrm>
          <a:solidFill>
            <a:srgbClr val="FFFFFF"/>
          </a:solidFill>
        </p:grpSpPr>
        <p:sp>
          <p:nvSpPr>
            <p:cNvPr id="32" name="Freeform 980">
              <a:extLst>
                <a:ext uri="{FF2B5EF4-FFF2-40B4-BE49-F238E27FC236}">
                  <a16:creationId xmlns:a16="http://schemas.microsoft.com/office/drawing/2014/main" id="{15C8863B-ECC6-435C-80B1-F38C11D3E463}"/>
                </a:ext>
              </a:extLst>
            </p:cNvPr>
            <p:cNvSpPr>
              <a:spLocks noEditPoints="1"/>
            </p:cNvSpPr>
            <p:nvPr/>
          </p:nvSpPr>
          <p:spPr bwMode="auto">
            <a:xfrm>
              <a:off x="2032" y="4237"/>
              <a:ext cx="340" cy="34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33" name="Freeform 981">
              <a:extLst>
                <a:ext uri="{FF2B5EF4-FFF2-40B4-BE49-F238E27FC236}">
                  <a16:creationId xmlns:a16="http://schemas.microsoft.com/office/drawing/2014/main" id="{A6968204-13A1-4B1D-B0A5-C91E70C35800}"/>
                </a:ext>
              </a:extLst>
            </p:cNvPr>
            <p:cNvSpPr>
              <a:spLocks/>
            </p:cNvSpPr>
            <p:nvPr/>
          </p:nvSpPr>
          <p:spPr bwMode="auto">
            <a:xfrm>
              <a:off x="2110" y="4471"/>
              <a:ext cx="99" cy="14"/>
            </a:xfrm>
            <a:custGeom>
              <a:avLst/>
              <a:gdLst>
                <a:gd name="T0" fmla="*/ 139 w 149"/>
                <a:gd name="T1" fmla="*/ 0 h 21"/>
                <a:gd name="T2" fmla="*/ 11 w 149"/>
                <a:gd name="T3" fmla="*/ 0 h 21"/>
                <a:gd name="T4" fmla="*/ 0 w 149"/>
                <a:gd name="T5" fmla="*/ 10 h 21"/>
                <a:gd name="T6" fmla="*/ 11 w 149"/>
                <a:gd name="T7" fmla="*/ 21 h 21"/>
                <a:gd name="T8" fmla="*/ 139 w 149"/>
                <a:gd name="T9" fmla="*/ 21 h 21"/>
                <a:gd name="T10" fmla="*/ 149 w 149"/>
                <a:gd name="T11" fmla="*/ 10 h 21"/>
                <a:gd name="T12" fmla="*/ 139 w 149"/>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49" h="21">
                  <a:moveTo>
                    <a:pt x="139" y="0"/>
                  </a:moveTo>
                  <a:cubicBezTo>
                    <a:pt x="11" y="0"/>
                    <a:pt x="11" y="0"/>
                    <a:pt x="11" y="0"/>
                  </a:cubicBezTo>
                  <a:cubicBezTo>
                    <a:pt x="5" y="0"/>
                    <a:pt x="0" y="4"/>
                    <a:pt x="0" y="10"/>
                  </a:cubicBezTo>
                  <a:cubicBezTo>
                    <a:pt x="0" y="16"/>
                    <a:pt x="5" y="21"/>
                    <a:pt x="11" y="21"/>
                  </a:cubicBezTo>
                  <a:cubicBezTo>
                    <a:pt x="139" y="21"/>
                    <a:pt x="139" y="21"/>
                    <a:pt x="139" y="21"/>
                  </a:cubicBezTo>
                  <a:cubicBezTo>
                    <a:pt x="145" y="21"/>
                    <a:pt x="149" y="16"/>
                    <a:pt x="149" y="10"/>
                  </a:cubicBezTo>
                  <a:cubicBezTo>
                    <a:pt x="149" y="4"/>
                    <a:pt x="145" y="0"/>
                    <a:pt x="13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34" name="Freeform 982">
              <a:extLst>
                <a:ext uri="{FF2B5EF4-FFF2-40B4-BE49-F238E27FC236}">
                  <a16:creationId xmlns:a16="http://schemas.microsoft.com/office/drawing/2014/main" id="{DCEFCAA2-48E7-4FDC-96BC-7C4D05381300}"/>
                </a:ext>
              </a:extLst>
            </p:cNvPr>
            <p:cNvSpPr>
              <a:spLocks noEditPoints="1"/>
            </p:cNvSpPr>
            <p:nvPr/>
          </p:nvSpPr>
          <p:spPr bwMode="auto">
            <a:xfrm>
              <a:off x="2130" y="4320"/>
              <a:ext cx="164" cy="165"/>
            </a:xfrm>
            <a:custGeom>
              <a:avLst/>
              <a:gdLst>
                <a:gd name="T0" fmla="*/ 244 w 248"/>
                <a:gd name="T1" fmla="*/ 230 h 248"/>
                <a:gd name="T2" fmla="*/ 148 w 248"/>
                <a:gd name="T3" fmla="*/ 132 h 248"/>
                <a:gd name="T4" fmla="*/ 148 w 248"/>
                <a:gd name="T5" fmla="*/ 132 h 248"/>
                <a:gd name="T6" fmla="*/ 185 w 248"/>
                <a:gd name="T7" fmla="*/ 95 h 248"/>
                <a:gd name="T8" fmla="*/ 193 w 248"/>
                <a:gd name="T9" fmla="*/ 98 h 248"/>
                <a:gd name="T10" fmla="*/ 200 w 248"/>
                <a:gd name="T11" fmla="*/ 95 h 248"/>
                <a:gd name="T12" fmla="*/ 200 w 248"/>
                <a:gd name="T13" fmla="*/ 79 h 248"/>
                <a:gd name="T14" fmla="*/ 125 w 248"/>
                <a:gd name="T15" fmla="*/ 4 h 248"/>
                <a:gd name="T16" fmla="*/ 110 w 248"/>
                <a:gd name="T17" fmla="*/ 4 h 248"/>
                <a:gd name="T18" fmla="*/ 110 w 248"/>
                <a:gd name="T19" fmla="*/ 19 h 248"/>
                <a:gd name="T20" fmla="*/ 19 w 248"/>
                <a:gd name="T21" fmla="*/ 110 h 248"/>
                <a:gd name="T22" fmla="*/ 4 w 248"/>
                <a:gd name="T23" fmla="*/ 110 h 248"/>
                <a:gd name="T24" fmla="*/ 4 w 248"/>
                <a:gd name="T25" fmla="*/ 125 h 248"/>
                <a:gd name="T26" fmla="*/ 80 w 248"/>
                <a:gd name="T27" fmla="*/ 200 h 248"/>
                <a:gd name="T28" fmla="*/ 87 w 248"/>
                <a:gd name="T29" fmla="*/ 203 h 248"/>
                <a:gd name="T30" fmla="*/ 95 w 248"/>
                <a:gd name="T31" fmla="*/ 200 h 248"/>
                <a:gd name="T32" fmla="*/ 95 w 248"/>
                <a:gd name="T33" fmla="*/ 185 h 248"/>
                <a:gd name="T34" fmla="*/ 95 w 248"/>
                <a:gd name="T35" fmla="*/ 185 h 248"/>
                <a:gd name="T36" fmla="*/ 132 w 248"/>
                <a:gd name="T37" fmla="*/ 147 h 248"/>
                <a:gd name="T38" fmla="*/ 229 w 248"/>
                <a:gd name="T39" fmla="*/ 245 h 248"/>
                <a:gd name="T40" fmla="*/ 237 w 248"/>
                <a:gd name="T41" fmla="*/ 248 h 248"/>
                <a:gd name="T42" fmla="*/ 244 w 248"/>
                <a:gd name="T43" fmla="*/ 245 h 248"/>
                <a:gd name="T44" fmla="*/ 244 w 248"/>
                <a:gd name="T45" fmla="*/ 230 h 248"/>
                <a:gd name="T46" fmla="*/ 34 w 248"/>
                <a:gd name="T47" fmla="*/ 125 h 248"/>
                <a:gd name="T48" fmla="*/ 125 w 248"/>
                <a:gd name="T49" fmla="*/ 34 h 248"/>
                <a:gd name="T50" fmla="*/ 170 w 248"/>
                <a:gd name="T51" fmla="*/ 79 h 248"/>
                <a:gd name="T52" fmla="*/ 80 w 248"/>
                <a:gd name="T53" fmla="*/ 170 h 248"/>
                <a:gd name="T54" fmla="*/ 34 w 248"/>
                <a:gd name="T55" fmla="*/ 12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8" h="248">
                  <a:moveTo>
                    <a:pt x="244" y="230"/>
                  </a:moveTo>
                  <a:cubicBezTo>
                    <a:pt x="148" y="132"/>
                    <a:pt x="148" y="132"/>
                    <a:pt x="148" y="132"/>
                  </a:cubicBezTo>
                  <a:cubicBezTo>
                    <a:pt x="148" y="132"/>
                    <a:pt x="148" y="132"/>
                    <a:pt x="148" y="132"/>
                  </a:cubicBezTo>
                  <a:cubicBezTo>
                    <a:pt x="185" y="95"/>
                    <a:pt x="185" y="95"/>
                    <a:pt x="185" y="95"/>
                  </a:cubicBezTo>
                  <a:cubicBezTo>
                    <a:pt x="187" y="97"/>
                    <a:pt x="190" y="98"/>
                    <a:pt x="193" y="98"/>
                  </a:cubicBezTo>
                  <a:cubicBezTo>
                    <a:pt x="196" y="98"/>
                    <a:pt x="198" y="97"/>
                    <a:pt x="200" y="95"/>
                  </a:cubicBezTo>
                  <a:cubicBezTo>
                    <a:pt x="205" y="90"/>
                    <a:pt x="205" y="84"/>
                    <a:pt x="200" y="79"/>
                  </a:cubicBezTo>
                  <a:cubicBezTo>
                    <a:pt x="125" y="4"/>
                    <a:pt x="125" y="4"/>
                    <a:pt x="125" y="4"/>
                  </a:cubicBezTo>
                  <a:cubicBezTo>
                    <a:pt x="121" y="0"/>
                    <a:pt x="114" y="0"/>
                    <a:pt x="110" y="4"/>
                  </a:cubicBezTo>
                  <a:cubicBezTo>
                    <a:pt x="106" y="8"/>
                    <a:pt x="106" y="15"/>
                    <a:pt x="110" y="19"/>
                  </a:cubicBezTo>
                  <a:cubicBezTo>
                    <a:pt x="19" y="110"/>
                    <a:pt x="19" y="110"/>
                    <a:pt x="19" y="110"/>
                  </a:cubicBezTo>
                  <a:cubicBezTo>
                    <a:pt x="15" y="105"/>
                    <a:pt x="8" y="105"/>
                    <a:pt x="4" y="110"/>
                  </a:cubicBezTo>
                  <a:cubicBezTo>
                    <a:pt x="0" y="114"/>
                    <a:pt x="0" y="121"/>
                    <a:pt x="4" y="125"/>
                  </a:cubicBezTo>
                  <a:cubicBezTo>
                    <a:pt x="80" y="200"/>
                    <a:pt x="80" y="200"/>
                    <a:pt x="80" y="200"/>
                  </a:cubicBezTo>
                  <a:cubicBezTo>
                    <a:pt x="82" y="202"/>
                    <a:pt x="84" y="203"/>
                    <a:pt x="87" y="203"/>
                  </a:cubicBezTo>
                  <a:cubicBezTo>
                    <a:pt x="90" y="203"/>
                    <a:pt x="93" y="202"/>
                    <a:pt x="95" y="200"/>
                  </a:cubicBezTo>
                  <a:cubicBezTo>
                    <a:pt x="99" y="196"/>
                    <a:pt x="99" y="189"/>
                    <a:pt x="95" y="185"/>
                  </a:cubicBezTo>
                  <a:cubicBezTo>
                    <a:pt x="95" y="185"/>
                    <a:pt x="95" y="185"/>
                    <a:pt x="95" y="185"/>
                  </a:cubicBezTo>
                  <a:cubicBezTo>
                    <a:pt x="132" y="147"/>
                    <a:pt x="132" y="147"/>
                    <a:pt x="132" y="147"/>
                  </a:cubicBezTo>
                  <a:cubicBezTo>
                    <a:pt x="229" y="245"/>
                    <a:pt x="229" y="245"/>
                    <a:pt x="229" y="245"/>
                  </a:cubicBezTo>
                  <a:cubicBezTo>
                    <a:pt x="231" y="247"/>
                    <a:pt x="234" y="248"/>
                    <a:pt x="237" y="248"/>
                  </a:cubicBezTo>
                  <a:cubicBezTo>
                    <a:pt x="239" y="248"/>
                    <a:pt x="242" y="247"/>
                    <a:pt x="244" y="245"/>
                  </a:cubicBezTo>
                  <a:cubicBezTo>
                    <a:pt x="248" y="241"/>
                    <a:pt x="248" y="234"/>
                    <a:pt x="244" y="230"/>
                  </a:cubicBezTo>
                  <a:close/>
                  <a:moveTo>
                    <a:pt x="34" y="125"/>
                  </a:moveTo>
                  <a:cubicBezTo>
                    <a:pt x="125" y="34"/>
                    <a:pt x="125" y="34"/>
                    <a:pt x="125" y="34"/>
                  </a:cubicBezTo>
                  <a:cubicBezTo>
                    <a:pt x="170" y="79"/>
                    <a:pt x="170" y="79"/>
                    <a:pt x="170" y="79"/>
                  </a:cubicBezTo>
                  <a:cubicBezTo>
                    <a:pt x="80" y="170"/>
                    <a:pt x="80" y="170"/>
                    <a:pt x="80" y="170"/>
                  </a:cubicBezTo>
                  <a:lnTo>
                    <a:pt x="34" y="1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grpSp>
      <p:grpSp>
        <p:nvGrpSpPr>
          <p:cNvPr id="35" name="Group 489">
            <a:extLst>
              <a:ext uri="{FF2B5EF4-FFF2-40B4-BE49-F238E27FC236}">
                <a16:creationId xmlns:a16="http://schemas.microsoft.com/office/drawing/2014/main" id="{1421BA86-B63B-4C43-A3C0-802067D4C8FA}"/>
              </a:ext>
            </a:extLst>
          </p:cNvPr>
          <p:cNvGrpSpPr>
            <a:grpSpLocks noChangeAspect="1"/>
          </p:cNvGrpSpPr>
          <p:nvPr/>
        </p:nvGrpSpPr>
        <p:grpSpPr bwMode="auto">
          <a:xfrm>
            <a:off x="4542952" y="2752782"/>
            <a:ext cx="414668" cy="414667"/>
            <a:chOff x="2920" y="2264"/>
            <a:chExt cx="340" cy="340"/>
          </a:xfrm>
          <a:solidFill>
            <a:schemeClr val="tx1"/>
          </a:solidFill>
        </p:grpSpPr>
        <p:sp>
          <p:nvSpPr>
            <p:cNvPr id="36" name="Freeform 490">
              <a:extLst>
                <a:ext uri="{FF2B5EF4-FFF2-40B4-BE49-F238E27FC236}">
                  <a16:creationId xmlns:a16="http://schemas.microsoft.com/office/drawing/2014/main" id="{B39BECCF-EB90-4CC3-9A81-1DB5157F7B2D}"/>
                </a:ext>
              </a:extLst>
            </p:cNvPr>
            <p:cNvSpPr>
              <a:spLocks noEditPoints="1"/>
            </p:cNvSpPr>
            <p:nvPr/>
          </p:nvSpPr>
          <p:spPr bwMode="auto">
            <a:xfrm>
              <a:off x="2998" y="2363"/>
              <a:ext cx="184" cy="113"/>
            </a:xfrm>
            <a:custGeom>
              <a:avLst/>
              <a:gdLst>
                <a:gd name="T0" fmla="*/ 11 w 277"/>
                <a:gd name="T1" fmla="*/ 171 h 171"/>
                <a:gd name="T2" fmla="*/ 267 w 277"/>
                <a:gd name="T3" fmla="*/ 171 h 171"/>
                <a:gd name="T4" fmla="*/ 277 w 277"/>
                <a:gd name="T5" fmla="*/ 160 h 171"/>
                <a:gd name="T6" fmla="*/ 277 w 277"/>
                <a:gd name="T7" fmla="*/ 11 h 171"/>
                <a:gd name="T8" fmla="*/ 267 w 277"/>
                <a:gd name="T9" fmla="*/ 0 h 171"/>
                <a:gd name="T10" fmla="*/ 11 w 277"/>
                <a:gd name="T11" fmla="*/ 0 h 171"/>
                <a:gd name="T12" fmla="*/ 0 w 277"/>
                <a:gd name="T13" fmla="*/ 11 h 171"/>
                <a:gd name="T14" fmla="*/ 0 w 277"/>
                <a:gd name="T15" fmla="*/ 160 h 171"/>
                <a:gd name="T16" fmla="*/ 11 w 277"/>
                <a:gd name="T17" fmla="*/ 171 h 171"/>
                <a:gd name="T18" fmla="*/ 21 w 277"/>
                <a:gd name="T19" fmla="*/ 21 h 171"/>
                <a:gd name="T20" fmla="*/ 256 w 277"/>
                <a:gd name="T21" fmla="*/ 21 h 171"/>
                <a:gd name="T22" fmla="*/ 256 w 277"/>
                <a:gd name="T23" fmla="*/ 149 h 171"/>
                <a:gd name="T24" fmla="*/ 21 w 277"/>
                <a:gd name="T25" fmla="*/ 149 h 171"/>
                <a:gd name="T26" fmla="*/ 21 w 277"/>
                <a:gd name="T27" fmla="*/ 2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7" h="171">
                  <a:moveTo>
                    <a:pt x="11" y="171"/>
                  </a:moveTo>
                  <a:cubicBezTo>
                    <a:pt x="267" y="171"/>
                    <a:pt x="267" y="171"/>
                    <a:pt x="267" y="171"/>
                  </a:cubicBezTo>
                  <a:cubicBezTo>
                    <a:pt x="273" y="171"/>
                    <a:pt x="277" y="166"/>
                    <a:pt x="277" y="160"/>
                  </a:cubicBezTo>
                  <a:cubicBezTo>
                    <a:pt x="277" y="11"/>
                    <a:pt x="277" y="11"/>
                    <a:pt x="277" y="11"/>
                  </a:cubicBezTo>
                  <a:cubicBezTo>
                    <a:pt x="277" y="5"/>
                    <a:pt x="273" y="0"/>
                    <a:pt x="267" y="0"/>
                  </a:cubicBezTo>
                  <a:cubicBezTo>
                    <a:pt x="11" y="0"/>
                    <a:pt x="11" y="0"/>
                    <a:pt x="11" y="0"/>
                  </a:cubicBezTo>
                  <a:cubicBezTo>
                    <a:pt x="5" y="0"/>
                    <a:pt x="0" y="5"/>
                    <a:pt x="0" y="11"/>
                  </a:cubicBezTo>
                  <a:cubicBezTo>
                    <a:pt x="0" y="160"/>
                    <a:pt x="0" y="160"/>
                    <a:pt x="0" y="160"/>
                  </a:cubicBezTo>
                  <a:cubicBezTo>
                    <a:pt x="0" y="166"/>
                    <a:pt x="5" y="171"/>
                    <a:pt x="11" y="171"/>
                  </a:cubicBezTo>
                  <a:close/>
                  <a:moveTo>
                    <a:pt x="21" y="21"/>
                  </a:moveTo>
                  <a:cubicBezTo>
                    <a:pt x="256" y="21"/>
                    <a:pt x="256" y="21"/>
                    <a:pt x="256" y="21"/>
                  </a:cubicBezTo>
                  <a:cubicBezTo>
                    <a:pt x="256" y="149"/>
                    <a:pt x="256" y="149"/>
                    <a:pt x="256" y="149"/>
                  </a:cubicBezTo>
                  <a:cubicBezTo>
                    <a:pt x="21" y="149"/>
                    <a:pt x="21" y="149"/>
                    <a:pt x="21" y="149"/>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37" name="Freeform 491">
              <a:extLst>
                <a:ext uri="{FF2B5EF4-FFF2-40B4-BE49-F238E27FC236}">
                  <a16:creationId xmlns:a16="http://schemas.microsoft.com/office/drawing/2014/main" id="{B6480E3D-DD77-40B2-AF74-B476BC514424}"/>
                </a:ext>
              </a:extLst>
            </p:cNvPr>
            <p:cNvSpPr>
              <a:spLocks/>
            </p:cNvSpPr>
            <p:nvPr/>
          </p:nvSpPr>
          <p:spPr bwMode="auto">
            <a:xfrm>
              <a:off x="2984" y="2490"/>
              <a:ext cx="212" cy="14"/>
            </a:xfrm>
            <a:custGeom>
              <a:avLst/>
              <a:gdLst>
                <a:gd name="T0" fmla="*/ 309 w 320"/>
                <a:gd name="T1" fmla="*/ 0 h 21"/>
                <a:gd name="T2" fmla="*/ 10 w 320"/>
                <a:gd name="T3" fmla="*/ 0 h 21"/>
                <a:gd name="T4" fmla="*/ 0 w 320"/>
                <a:gd name="T5" fmla="*/ 11 h 21"/>
                <a:gd name="T6" fmla="*/ 10 w 320"/>
                <a:gd name="T7" fmla="*/ 21 h 21"/>
                <a:gd name="T8" fmla="*/ 309 w 320"/>
                <a:gd name="T9" fmla="*/ 21 h 21"/>
                <a:gd name="T10" fmla="*/ 320 w 320"/>
                <a:gd name="T11" fmla="*/ 11 h 21"/>
                <a:gd name="T12" fmla="*/ 309 w 320"/>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320" h="21">
                  <a:moveTo>
                    <a:pt x="309" y="0"/>
                  </a:moveTo>
                  <a:cubicBezTo>
                    <a:pt x="10" y="0"/>
                    <a:pt x="10" y="0"/>
                    <a:pt x="10" y="0"/>
                  </a:cubicBezTo>
                  <a:cubicBezTo>
                    <a:pt x="4" y="0"/>
                    <a:pt x="0" y="5"/>
                    <a:pt x="0" y="11"/>
                  </a:cubicBezTo>
                  <a:cubicBezTo>
                    <a:pt x="0" y="17"/>
                    <a:pt x="4" y="21"/>
                    <a:pt x="10" y="21"/>
                  </a:cubicBezTo>
                  <a:cubicBezTo>
                    <a:pt x="309" y="21"/>
                    <a:pt x="309" y="21"/>
                    <a:pt x="309" y="21"/>
                  </a:cubicBezTo>
                  <a:cubicBezTo>
                    <a:pt x="315" y="21"/>
                    <a:pt x="320" y="17"/>
                    <a:pt x="320" y="11"/>
                  </a:cubicBezTo>
                  <a:cubicBezTo>
                    <a:pt x="320" y="5"/>
                    <a:pt x="315" y="0"/>
                    <a:pt x="309"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38" name="Freeform 492">
              <a:extLst>
                <a:ext uri="{FF2B5EF4-FFF2-40B4-BE49-F238E27FC236}">
                  <a16:creationId xmlns:a16="http://schemas.microsoft.com/office/drawing/2014/main" id="{17194BE8-6A5D-43B6-A842-D111214EC1D9}"/>
                </a:ext>
              </a:extLst>
            </p:cNvPr>
            <p:cNvSpPr>
              <a:spLocks noEditPoints="1"/>
            </p:cNvSpPr>
            <p:nvPr/>
          </p:nvSpPr>
          <p:spPr bwMode="auto">
            <a:xfrm>
              <a:off x="2920" y="2264"/>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grpSp>
      <p:grpSp>
        <p:nvGrpSpPr>
          <p:cNvPr id="2" name="Group 1">
            <a:extLst>
              <a:ext uri="{FF2B5EF4-FFF2-40B4-BE49-F238E27FC236}">
                <a16:creationId xmlns:a16="http://schemas.microsoft.com/office/drawing/2014/main" id="{A7C3A6C2-C450-4C24-84C4-D838775004CA}"/>
              </a:ext>
            </a:extLst>
          </p:cNvPr>
          <p:cNvGrpSpPr/>
          <p:nvPr/>
        </p:nvGrpSpPr>
        <p:grpSpPr>
          <a:xfrm>
            <a:off x="7234961" y="2752785"/>
            <a:ext cx="414669" cy="414667"/>
            <a:chOff x="6902772" y="2182121"/>
            <a:chExt cx="548640" cy="548640"/>
          </a:xfrm>
          <a:solidFill>
            <a:schemeClr val="tx1"/>
          </a:solidFill>
        </p:grpSpPr>
        <p:sp>
          <p:nvSpPr>
            <p:cNvPr id="40" name="Freeform 118">
              <a:extLst>
                <a:ext uri="{FF2B5EF4-FFF2-40B4-BE49-F238E27FC236}">
                  <a16:creationId xmlns:a16="http://schemas.microsoft.com/office/drawing/2014/main" id="{27779B73-9F88-42D5-BEA2-3C6F7E4EFEA3}"/>
                </a:ext>
              </a:extLst>
            </p:cNvPr>
            <p:cNvSpPr>
              <a:spLocks noEditPoints="1"/>
            </p:cNvSpPr>
            <p:nvPr/>
          </p:nvSpPr>
          <p:spPr bwMode="auto">
            <a:xfrm>
              <a:off x="7006045" y="2330577"/>
              <a:ext cx="342093" cy="251729"/>
            </a:xfrm>
            <a:custGeom>
              <a:avLst/>
              <a:gdLst>
                <a:gd name="T0" fmla="*/ 309 w 320"/>
                <a:gd name="T1" fmla="*/ 0 h 235"/>
                <a:gd name="T2" fmla="*/ 10 w 320"/>
                <a:gd name="T3" fmla="*/ 0 h 235"/>
                <a:gd name="T4" fmla="*/ 0 w 320"/>
                <a:gd name="T5" fmla="*/ 11 h 235"/>
                <a:gd name="T6" fmla="*/ 0 w 320"/>
                <a:gd name="T7" fmla="*/ 224 h 235"/>
                <a:gd name="T8" fmla="*/ 10 w 320"/>
                <a:gd name="T9" fmla="*/ 235 h 235"/>
                <a:gd name="T10" fmla="*/ 309 w 320"/>
                <a:gd name="T11" fmla="*/ 235 h 235"/>
                <a:gd name="T12" fmla="*/ 320 w 320"/>
                <a:gd name="T13" fmla="*/ 224 h 235"/>
                <a:gd name="T14" fmla="*/ 320 w 320"/>
                <a:gd name="T15" fmla="*/ 11 h 235"/>
                <a:gd name="T16" fmla="*/ 309 w 320"/>
                <a:gd name="T17" fmla="*/ 0 h 235"/>
                <a:gd name="T18" fmla="*/ 298 w 320"/>
                <a:gd name="T19" fmla="*/ 22 h 235"/>
                <a:gd name="T20" fmla="*/ 298 w 320"/>
                <a:gd name="T21" fmla="*/ 43 h 235"/>
                <a:gd name="T22" fmla="*/ 21 w 320"/>
                <a:gd name="T23" fmla="*/ 43 h 235"/>
                <a:gd name="T24" fmla="*/ 21 w 320"/>
                <a:gd name="T25" fmla="*/ 22 h 235"/>
                <a:gd name="T26" fmla="*/ 298 w 320"/>
                <a:gd name="T27" fmla="*/ 22 h 235"/>
                <a:gd name="T28" fmla="*/ 21 w 320"/>
                <a:gd name="T29" fmla="*/ 214 h 235"/>
                <a:gd name="T30" fmla="*/ 21 w 320"/>
                <a:gd name="T31" fmla="*/ 86 h 235"/>
                <a:gd name="T32" fmla="*/ 298 w 320"/>
                <a:gd name="T33" fmla="*/ 86 h 235"/>
                <a:gd name="T34" fmla="*/ 298 w 320"/>
                <a:gd name="T35" fmla="*/ 214 h 235"/>
                <a:gd name="T36" fmla="*/ 21 w 320"/>
                <a:gd name="T37" fmla="*/ 214 h 235"/>
                <a:gd name="T38" fmla="*/ 170 w 320"/>
                <a:gd name="T39" fmla="*/ 182 h 235"/>
                <a:gd name="T40" fmla="*/ 160 w 320"/>
                <a:gd name="T41" fmla="*/ 192 h 235"/>
                <a:gd name="T42" fmla="*/ 53 w 320"/>
                <a:gd name="T43" fmla="*/ 192 h 235"/>
                <a:gd name="T44" fmla="*/ 42 w 320"/>
                <a:gd name="T45" fmla="*/ 182 h 235"/>
                <a:gd name="T46" fmla="*/ 53 w 320"/>
                <a:gd name="T47" fmla="*/ 171 h 235"/>
                <a:gd name="T48" fmla="*/ 160 w 320"/>
                <a:gd name="T49" fmla="*/ 171 h 235"/>
                <a:gd name="T50" fmla="*/ 170 w 320"/>
                <a:gd name="T51" fmla="*/ 18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20" h="235">
                  <a:moveTo>
                    <a:pt x="309" y="0"/>
                  </a:moveTo>
                  <a:cubicBezTo>
                    <a:pt x="10" y="0"/>
                    <a:pt x="10" y="0"/>
                    <a:pt x="10" y="0"/>
                  </a:cubicBezTo>
                  <a:cubicBezTo>
                    <a:pt x="4" y="0"/>
                    <a:pt x="0" y="5"/>
                    <a:pt x="0" y="11"/>
                  </a:cubicBezTo>
                  <a:cubicBezTo>
                    <a:pt x="0" y="224"/>
                    <a:pt x="0" y="224"/>
                    <a:pt x="0" y="224"/>
                  </a:cubicBezTo>
                  <a:cubicBezTo>
                    <a:pt x="0" y="230"/>
                    <a:pt x="4" y="235"/>
                    <a:pt x="10" y="235"/>
                  </a:cubicBezTo>
                  <a:cubicBezTo>
                    <a:pt x="309" y="235"/>
                    <a:pt x="309" y="235"/>
                    <a:pt x="309" y="235"/>
                  </a:cubicBezTo>
                  <a:cubicBezTo>
                    <a:pt x="315" y="235"/>
                    <a:pt x="320" y="230"/>
                    <a:pt x="320" y="224"/>
                  </a:cubicBezTo>
                  <a:cubicBezTo>
                    <a:pt x="320" y="11"/>
                    <a:pt x="320" y="11"/>
                    <a:pt x="320" y="11"/>
                  </a:cubicBezTo>
                  <a:cubicBezTo>
                    <a:pt x="320" y="5"/>
                    <a:pt x="315" y="0"/>
                    <a:pt x="309" y="0"/>
                  </a:cubicBezTo>
                  <a:close/>
                  <a:moveTo>
                    <a:pt x="298" y="22"/>
                  </a:moveTo>
                  <a:cubicBezTo>
                    <a:pt x="298" y="43"/>
                    <a:pt x="298" y="43"/>
                    <a:pt x="298" y="43"/>
                  </a:cubicBezTo>
                  <a:cubicBezTo>
                    <a:pt x="21" y="43"/>
                    <a:pt x="21" y="43"/>
                    <a:pt x="21" y="43"/>
                  </a:cubicBezTo>
                  <a:cubicBezTo>
                    <a:pt x="21" y="22"/>
                    <a:pt x="21" y="22"/>
                    <a:pt x="21" y="22"/>
                  </a:cubicBezTo>
                  <a:lnTo>
                    <a:pt x="298" y="22"/>
                  </a:lnTo>
                  <a:close/>
                  <a:moveTo>
                    <a:pt x="21" y="214"/>
                  </a:moveTo>
                  <a:cubicBezTo>
                    <a:pt x="21" y="86"/>
                    <a:pt x="21" y="86"/>
                    <a:pt x="21" y="86"/>
                  </a:cubicBezTo>
                  <a:cubicBezTo>
                    <a:pt x="298" y="86"/>
                    <a:pt x="298" y="86"/>
                    <a:pt x="298" y="86"/>
                  </a:cubicBezTo>
                  <a:cubicBezTo>
                    <a:pt x="298" y="214"/>
                    <a:pt x="298" y="214"/>
                    <a:pt x="298" y="214"/>
                  </a:cubicBezTo>
                  <a:lnTo>
                    <a:pt x="21" y="214"/>
                  </a:lnTo>
                  <a:close/>
                  <a:moveTo>
                    <a:pt x="170" y="182"/>
                  </a:moveTo>
                  <a:cubicBezTo>
                    <a:pt x="170" y="188"/>
                    <a:pt x="166" y="192"/>
                    <a:pt x="160" y="192"/>
                  </a:cubicBezTo>
                  <a:cubicBezTo>
                    <a:pt x="53" y="192"/>
                    <a:pt x="53" y="192"/>
                    <a:pt x="53" y="192"/>
                  </a:cubicBezTo>
                  <a:cubicBezTo>
                    <a:pt x="47" y="192"/>
                    <a:pt x="42" y="188"/>
                    <a:pt x="42" y="182"/>
                  </a:cubicBezTo>
                  <a:cubicBezTo>
                    <a:pt x="42" y="176"/>
                    <a:pt x="47" y="171"/>
                    <a:pt x="53" y="171"/>
                  </a:cubicBezTo>
                  <a:cubicBezTo>
                    <a:pt x="160" y="171"/>
                    <a:pt x="160" y="171"/>
                    <a:pt x="160" y="171"/>
                  </a:cubicBezTo>
                  <a:cubicBezTo>
                    <a:pt x="166" y="171"/>
                    <a:pt x="170" y="176"/>
                    <a:pt x="170" y="1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41" name="Freeform 119">
              <a:extLst>
                <a:ext uri="{FF2B5EF4-FFF2-40B4-BE49-F238E27FC236}">
                  <a16:creationId xmlns:a16="http://schemas.microsoft.com/office/drawing/2014/main" id="{81F0ED12-B0ED-4229-8EA9-4FD57B6E2685}"/>
                </a:ext>
              </a:extLst>
            </p:cNvPr>
            <p:cNvSpPr>
              <a:spLocks noEditPoints="1"/>
            </p:cNvSpPr>
            <p:nvPr/>
          </p:nvSpPr>
          <p:spPr bwMode="auto">
            <a:xfrm>
              <a:off x="6902772" y="2182121"/>
              <a:ext cx="548640" cy="5486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grpSp>
      <p:grpSp>
        <p:nvGrpSpPr>
          <p:cNvPr id="42" name="Group 29">
            <a:extLst>
              <a:ext uri="{FF2B5EF4-FFF2-40B4-BE49-F238E27FC236}">
                <a16:creationId xmlns:a16="http://schemas.microsoft.com/office/drawing/2014/main" id="{5F0BB26E-1A9E-4FAD-8047-6A8E61657CFF}"/>
              </a:ext>
            </a:extLst>
          </p:cNvPr>
          <p:cNvGrpSpPr>
            <a:grpSpLocks noChangeAspect="1"/>
          </p:cNvGrpSpPr>
          <p:nvPr/>
        </p:nvGrpSpPr>
        <p:grpSpPr bwMode="auto">
          <a:xfrm>
            <a:off x="1849816" y="2732078"/>
            <a:ext cx="414668" cy="414668"/>
            <a:chOff x="2899" y="653"/>
            <a:chExt cx="340" cy="340"/>
          </a:xfrm>
          <a:solidFill>
            <a:schemeClr val="tx1"/>
          </a:solidFill>
        </p:grpSpPr>
        <p:sp>
          <p:nvSpPr>
            <p:cNvPr id="43" name="Freeform 30">
              <a:extLst>
                <a:ext uri="{FF2B5EF4-FFF2-40B4-BE49-F238E27FC236}">
                  <a16:creationId xmlns:a16="http://schemas.microsoft.com/office/drawing/2014/main" id="{E0C1147C-E607-4FB8-AC0E-971849CA0CD0}"/>
                </a:ext>
              </a:extLst>
            </p:cNvPr>
            <p:cNvSpPr>
              <a:spLocks noEditPoints="1"/>
            </p:cNvSpPr>
            <p:nvPr/>
          </p:nvSpPr>
          <p:spPr bwMode="auto">
            <a:xfrm>
              <a:off x="2963" y="717"/>
              <a:ext cx="212" cy="213"/>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44" name="Freeform 31">
              <a:extLst>
                <a:ext uri="{FF2B5EF4-FFF2-40B4-BE49-F238E27FC236}">
                  <a16:creationId xmlns:a16="http://schemas.microsoft.com/office/drawing/2014/main" id="{7A5B9B8B-0758-4635-BD48-94BD4511EB18}"/>
                </a:ext>
              </a:extLst>
            </p:cNvPr>
            <p:cNvSpPr>
              <a:spLocks noEditPoints="1"/>
            </p:cNvSpPr>
            <p:nvPr/>
          </p:nvSpPr>
          <p:spPr bwMode="auto">
            <a:xfrm>
              <a:off x="3026" y="781"/>
              <a:ext cx="85" cy="85"/>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45" name="Freeform 32">
              <a:extLst>
                <a:ext uri="{FF2B5EF4-FFF2-40B4-BE49-F238E27FC236}">
                  <a16:creationId xmlns:a16="http://schemas.microsoft.com/office/drawing/2014/main" id="{A6508E44-E8D8-4C5C-A52E-1188D25380B8}"/>
                </a:ext>
              </a:extLst>
            </p:cNvPr>
            <p:cNvSpPr>
              <a:spLocks noEditPoints="1"/>
            </p:cNvSpPr>
            <p:nvPr/>
          </p:nvSpPr>
          <p:spPr bwMode="auto">
            <a:xfrm>
              <a:off x="2899" y="653"/>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grpSp>
      <p:sp>
        <p:nvSpPr>
          <p:cNvPr id="58" name="Freeform 1022">
            <a:extLst>
              <a:ext uri="{FF2B5EF4-FFF2-40B4-BE49-F238E27FC236}">
                <a16:creationId xmlns:a16="http://schemas.microsoft.com/office/drawing/2014/main" id="{2413EE25-1481-4BEF-BC24-7486ACC0930A}"/>
              </a:ext>
            </a:extLst>
          </p:cNvPr>
          <p:cNvSpPr>
            <a:spLocks noChangeAspect="1" noEditPoints="1"/>
          </p:cNvSpPr>
          <p:nvPr/>
        </p:nvSpPr>
        <p:spPr bwMode="auto">
          <a:xfrm>
            <a:off x="5882714" y="1576969"/>
            <a:ext cx="414668" cy="414668"/>
          </a:xfrm>
          <a:custGeom>
            <a:avLst/>
            <a:gdLst>
              <a:gd name="T0" fmla="*/ 490 w 512"/>
              <a:gd name="T1" fmla="*/ 256 h 512"/>
              <a:gd name="T2" fmla="*/ 21 w 512"/>
              <a:gd name="T3" fmla="*/ 256 h 512"/>
              <a:gd name="T4" fmla="*/ 256 w 512"/>
              <a:gd name="T5" fmla="*/ 0 h 512"/>
              <a:gd name="T6" fmla="*/ 256 w 512"/>
              <a:gd name="T7" fmla="*/ 512 h 512"/>
              <a:gd name="T8" fmla="*/ 256 w 512"/>
              <a:gd name="T9" fmla="*/ 0 h 512"/>
              <a:gd name="T10" fmla="*/ 372 w 512"/>
              <a:gd name="T11" fmla="*/ 245 h 512"/>
              <a:gd name="T12" fmla="*/ 370 w 512"/>
              <a:gd name="T13" fmla="*/ 157 h 512"/>
              <a:gd name="T14" fmla="*/ 355 w 512"/>
              <a:gd name="T15" fmla="*/ 141 h 512"/>
              <a:gd name="T16" fmla="*/ 266 w 512"/>
              <a:gd name="T17" fmla="*/ 139 h 512"/>
              <a:gd name="T18" fmla="*/ 256 w 512"/>
              <a:gd name="T19" fmla="*/ 96 h 512"/>
              <a:gd name="T20" fmla="*/ 245 w 512"/>
              <a:gd name="T21" fmla="*/ 139 h 512"/>
              <a:gd name="T22" fmla="*/ 157 w 512"/>
              <a:gd name="T23" fmla="*/ 141 h 512"/>
              <a:gd name="T24" fmla="*/ 141 w 512"/>
              <a:gd name="T25" fmla="*/ 157 h 512"/>
              <a:gd name="T26" fmla="*/ 139 w 512"/>
              <a:gd name="T27" fmla="*/ 245 h 512"/>
              <a:gd name="T28" fmla="*/ 96 w 512"/>
              <a:gd name="T29" fmla="*/ 256 h 512"/>
              <a:gd name="T30" fmla="*/ 139 w 512"/>
              <a:gd name="T31" fmla="*/ 266 h 512"/>
              <a:gd name="T32" fmla="*/ 141 w 512"/>
              <a:gd name="T33" fmla="*/ 355 h 512"/>
              <a:gd name="T34" fmla="*/ 149 w 512"/>
              <a:gd name="T35" fmla="*/ 373 h 512"/>
              <a:gd name="T36" fmla="*/ 181 w 512"/>
              <a:gd name="T37" fmla="*/ 346 h 512"/>
              <a:gd name="T38" fmla="*/ 245 w 512"/>
              <a:gd name="T39" fmla="*/ 405 h 512"/>
              <a:gd name="T40" fmla="*/ 266 w 512"/>
              <a:gd name="T41" fmla="*/ 405 h 512"/>
              <a:gd name="T42" fmla="*/ 331 w 512"/>
              <a:gd name="T43" fmla="*/ 346 h 512"/>
              <a:gd name="T44" fmla="*/ 362 w 512"/>
              <a:gd name="T45" fmla="*/ 373 h 512"/>
              <a:gd name="T46" fmla="*/ 370 w 512"/>
              <a:gd name="T47" fmla="*/ 355 h 512"/>
              <a:gd name="T48" fmla="*/ 372 w 512"/>
              <a:gd name="T49" fmla="*/ 266 h 512"/>
              <a:gd name="T50" fmla="*/ 416 w 512"/>
              <a:gd name="T51" fmla="*/ 256 h 512"/>
              <a:gd name="T52" fmla="*/ 351 w 512"/>
              <a:gd name="T53" fmla="*/ 245 h 512"/>
              <a:gd name="T54" fmla="*/ 286 w 512"/>
              <a:gd name="T55" fmla="*/ 245 h 512"/>
              <a:gd name="T56" fmla="*/ 286 w 512"/>
              <a:gd name="T57" fmla="*/ 241 h 512"/>
              <a:gd name="T58" fmla="*/ 351 w 512"/>
              <a:gd name="T59" fmla="*/ 245 h 512"/>
              <a:gd name="T60" fmla="*/ 271 w 512"/>
              <a:gd name="T61" fmla="*/ 226 h 512"/>
              <a:gd name="T62" fmla="*/ 266 w 512"/>
              <a:gd name="T63" fmla="*/ 226 h 512"/>
              <a:gd name="T64" fmla="*/ 266 w 512"/>
              <a:gd name="T65" fmla="*/ 160 h 512"/>
              <a:gd name="T66" fmla="*/ 256 w 512"/>
              <a:gd name="T67" fmla="*/ 266 h 512"/>
              <a:gd name="T68" fmla="*/ 256 w 512"/>
              <a:gd name="T69" fmla="*/ 245 h 512"/>
              <a:gd name="T70" fmla="*/ 256 w 512"/>
              <a:gd name="T71" fmla="*/ 266 h 512"/>
              <a:gd name="T72" fmla="*/ 245 w 512"/>
              <a:gd name="T73" fmla="*/ 224 h 512"/>
              <a:gd name="T74" fmla="*/ 242 w 512"/>
              <a:gd name="T75" fmla="*/ 227 h 512"/>
              <a:gd name="T76" fmla="*/ 196 w 512"/>
              <a:gd name="T77" fmla="*/ 181 h 512"/>
              <a:gd name="T78" fmla="*/ 181 w 512"/>
              <a:gd name="T79" fmla="*/ 196 h 512"/>
              <a:gd name="T80" fmla="*/ 227 w 512"/>
              <a:gd name="T81" fmla="*/ 242 h 512"/>
              <a:gd name="T82" fmla="*/ 224 w 512"/>
              <a:gd name="T83" fmla="*/ 245 h 512"/>
              <a:gd name="T84" fmla="*/ 181 w 512"/>
              <a:gd name="T85" fmla="*/ 196 h 512"/>
              <a:gd name="T86" fmla="*/ 224 w 512"/>
              <a:gd name="T87" fmla="*/ 266 h 512"/>
              <a:gd name="T88" fmla="*/ 227 w 512"/>
              <a:gd name="T89" fmla="*/ 270 h 512"/>
              <a:gd name="T90" fmla="*/ 181 w 512"/>
              <a:gd name="T91" fmla="*/ 316 h 512"/>
              <a:gd name="T92" fmla="*/ 196 w 512"/>
              <a:gd name="T93" fmla="*/ 331 h 512"/>
              <a:gd name="T94" fmla="*/ 242 w 512"/>
              <a:gd name="T95" fmla="*/ 284 h 512"/>
              <a:gd name="T96" fmla="*/ 245 w 512"/>
              <a:gd name="T97" fmla="*/ 288 h 512"/>
              <a:gd name="T98" fmla="*/ 196 w 512"/>
              <a:gd name="T99" fmla="*/ 331 h 512"/>
              <a:gd name="T100" fmla="*/ 266 w 512"/>
              <a:gd name="T101" fmla="*/ 288 h 512"/>
              <a:gd name="T102" fmla="*/ 270 w 512"/>
              <a:gd name="T103" fmla="*/ 284 h 512"/>
              <a:gd name="T104" fmla="*/ 316 w 512"/>
              <a:gd name="T105" fmla="*/ 331 h 512"/>
              <a:gd name="T106" fmla="*/ 331 w 512"/>
              <a:gd name="T107" fmla="*/ 316 h 512"/>
              <a:gd name="T108" fmla="*/ 284 w 512"/>
              <a:gd name="T109" fmla="*/ 270 h 512"/>
              <a:gd name="T110" fmla="*/ 288 w 512"/>
              <a:gd name="T111" fmla="*/ 266 h 512"/>
              <a:gd name="T112" fmla="*/ 331 w 512"/>
              <a:gd name="T113" fmla="*/ 3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45"/>
                </a:moveTo>
                <a:cubicBezTo>
                  <a:pt x="372" y="245"/>
                  <a:pt x="372" y="245"/>
                  <a:pt x="372" y="245"/>
                </a:cubicBezTo>
                <a:cubicBezTo>
                  <a:pt x="370" y="221"/>
                  <a:pt x="361" y="198"/>
                  <a:pt x="346" y="181"/>
                </a:cubicBezTo>
                <a:cubicBezTo>
                  <a:pt x="370" y="157"/>
                  <a:pt x="370" y="157"/>
                  <a:pt x="370" y="157"/>
                </a:cubicBezTo>
                <a:cubicBezTo>
                  <a:pt x="374" y="152"/>
                  <a:pt x="374" y="146"/>
                  <a:pt x="370" y="141"/>
                </a:cubicBezTo>
                <a:cubicBezTo>
                  <a:pt x="366" y="137"/>
                  <a:pt x="359" y="137"/>
                  <a:pt x="355" y="141"/>
                </a:cubicBezTo>
                <a:cubicBezTo>
                  <a:pt x="331" y="166"/>
                  <a:pt x="331" y="166"/>
                  <a:pt x="331" y="166"/>
                </a:cubicBezTo>
                <a:cubicBezTo>
                  <a:pt x="313" y="151"/>
                  <a:pt x="291" y="141"/>
                  <a:pt x="266" y="139"/>
                </a:cubicBezTo>
                <a:cubicBezTo>
                  <a:pt x="266" y="106"/>
                  <a:pt x="266" y="106"/>
                  <a:pt x="266" y="106"/>
                </a:cubicBezTo>
                <a:cubicBezTo>
                  <a:pt x="266" y="100"/>
                  <a:pt x="262" y="96"/>
                  <a:pt x="256" y="96"/>
                </a:cubicBezTo>
                <a:cubicBezTo>
                  <a:pt x="250" y="96"/>
                  <a:pt x="245" y="100"/>
                  <a:pt x="245" y="106"/>
                </a:cubicBezTo>
                <a:cubicBezTo>
                  <a:pt x="245" y="139"/>
                  <a:pt x="245" y="139"/>
                  <a:pt x="245" y="139"/>
                </a:cubicBezTo>
                <a:cubicBezTo>
                  <a:pt x="221" y="141"/>
                  <a:pt x="198" y="151"/>
                  <a:pt x="181" y="166"/>
                </a:cubicBezTo>
                <a:cubicBezTo>
                  <a:pt x="157" y="141"/>
                  <a:pt x="157" y="141"/>
                  <a:pt x="157" y="141"/>
                </a:cubicBezTo>
                <a:cubicBezTo>
                  <a:pt x="152" y="137"/>
                  <a:pt x="146" y="137"/>
                  <a:pt x="141" y="141"/>
                </a:cubicBezTo>
                <a:cubicBezTo>
                  <a:pt x="137" y="146"/>
                  <a:pt x="137" y="152"/>
                  <a:pt x="141" y="157"/>
                </a:cubicBezTo>
                <a:cubicBezTo>
                  <a:pt x="166" y="181"/>
                  <a:pt x="166" y="181"/>
                  <a:pt x="166" y="181"/>
                </a:cubicBezTo>
                <a:cubicBezTo>
                  <a:pt x="151" y="198"/>
                  <a:pt x="141" y="221"/>
                  <a:pt x="139" y="245"/>
                </a:cubicBezTo>
                <a:cubicBezTo>
                  <a:pt x="106" y="245"/>
                  <a:pt x="106" y="245"/>
                  <a:pt x="106" y="245"/>
                </a:cubicBezTo>
                <a:cubicBezTo>
                  <a:pt x="100" y="245"/>
                  <a:pt x="96" y="250"/>
                  <a:pt x="96" y="256"/>
                </a:cubicBezTo>
                <a:cubicBezTo>
                  <a:pt x="96" y="262"/>
                  <a:pt x="100" y="266"/>
                  <a:pt x="106" y="266"/>
                </a:cubicBezTo>
                <a:cubicBezTo>
                  <a:pt x="139" y="266"/>
                  <a:pt x="139" y="266"/>
                  <a:pt x="139" y="266"/>
                </a:cubicBezTo>
                <a:cubicBezTo>
                  <a:pt x="141" y="291"/>
                  <a:pt x="151" y="313"/>
                  <a:pt x="166" y="331"/>
                </a:cubicBezTo>
                <a:cubicBezTo>
                  <a:pt x="141" y="355"/>
                  <a:pt x="141" y="355"/>
                  <a:pt x="141" y="355"/>
                </a:cubicBezTo>
                <a:cubicBezTo>
                  <a:pt x="137" y="359"/>
                  <a:pt x="137" y="366"/>
                  <a:pt x="141" y="370"/>
                </a:cubicBezTo>
                <a:cubicBezTo>
                  <a:pt x="144" y="372"/>
                  <a:pt x="146" y="373"/>
                  <a:pt x="149" y="373"/>
                </a:cubicBezTo>
                <a:cubicBezTo>
                  <a:pt x="152" y="373"/>
                  <a:pt x="154" y="372"/>
                  <a:pt x="157" y="370"/>
                </a:cubicBezTo>
                <a:cubicBezTo>
                  <a:pt x="181" y="346"/>
                  <a:pt x="181" y="346"/>
                  <a:pt x="181" y="346"/>
                </a:cubicBezTo>
                <a:cubicBezTo>
                  <a:pt x="198" y="361"/>
                  <a:pt x="221" y="370"/>
                  <a:pt x="245" y="372"/>
                </a:cubicBezTo>
                <a:cubicBezTo>
                  <a:pt x="245" y="405"/>
                  <a:pt x="245" y="405"/>
                  <a:pt x="245" y="405"/>
                </a:cubicBezTo>
                <a:cubicBezTo>
                  <a:pt x="245" y="411"/>
                  <a:pt x="250" y="416"/>
                  <a:pt x="256" y="416"/>
                </a:cubicBezTo>
                <a:cubicBezTo>
                  <a:pt x="262" y="416"/>
                  <a:pt x="266" y="411"/>
                  <a:pt x="266" y="405"/>
                </a:cubicBezTo>
                <a:cubicBezTo>
                  <a:pt x="266" y="372"/>
                  <a:pt x="266" y="372"/>
                  <a:pt x="266" y="372"/>
                </a:cubicBezTo>
                <a:cubicBezTo>
                  <a:pt x="291" y="370"/>
                  <a:pt x="313" y="361"/>
                  <a:pt x="331" y="346"/>
                </a:cubicBezTo>
                <a:cubicBezTo>
                  <a:pt x="355" y="370"/>
                  <a:pt x="355" y="370"/>
                  <a:pt x="355" y="370"/>
                </a:cubicBezTo>
                <a:cubicBezTo>
                  <a:pt x="357" y="372"/>
                  <a:pt x="360" y="373"/>
                  <a:pt x="362" y="373"/>
                </a:cubicBezTo>
                <a:cubicBezTo>
                  <a:pt x="365" y="373"/>
                  <a:pt x="368" y="372"/>
                  <a:pt x="370" y="370"/>
                </a:cubicBezTo>
                <a:cubicBezTo>
                  <a:pt x="374" y="366"/>
                  <a:pt x="374" y="359"/>
                  <a:pt x="370" y="355"/>
                </a:cubicBezTo>
                <a:cubicBezTo>
                  <a:pt x="346" y="331"/>
                  <a:pt x="346" y="331"/>
                  <a:pt x="346" y="331"/>
                </a:cubicBezTo>
                <a:cubicBezTo>
                  <a:pt x="361" y="313"/>
                  <a:pt x="370" y="291"/>
                  <a:pt x="372" y="266"/>
                </a:cubicBezTo>
                <a:cubicBezTo>
                  <a:pt x="405" y="266"/>
                  <a:pt x="405" y="266"/>
                  <a:pt x="405" y="266"/>
                </a:cubicBezTo>
                <a:cubicBezTo>
                  <a:pt x="411" y="266"/>
                  <a:pt x="416" y="262"/>
                  <a:pt x="416" y="256"/>
                </a:cubicBezTo>
                <a:cubicBezTo>
                  <a:pt x="416" y="250"/>
                  <a:pt x="411" y="245"/>
                  <a:pt x="405" y="245"/>
                </a:cubicBezTo>
                <a:close/>
                <a:moveTo>
                  <a:pt x="351" y="245"/>
                </a:moveTo>
                <a:cubicBezTo>
                  <a:pt x="288" y="245"/>
                  <a:pt x="288" y="245"/>
                  <a:pt x="288" y="245"/>
                </a:cubicBezTo>
                <a:cubicBezTo>
                  <a:pt x="287" y="245"/>
                  <a:pt x="286" y="245"/>
                  <a:pt x="286" y="245"/>
                </a:cubicBezTo>
                <a:cubicBezTo>
                  <a:pt x="285" y="244"/>
                  <a:pt x="285" y="243"/>
                  <a:pt x="284" y="242"/>
                </a:cubicBezTo>
                <a:cubicBezTo>
                  <a:pt x="285" y="241"/>
                  <a:pt x="285" y="241"/>
                  <a:pt x="286" y="241"/>
                </a:cubicBezTo>
                <a:cubicBezTo>
                  <a:pt x="331" y="196"/>
                  <a:pt x="331" y="196"/>
                  <a:pt x="331" y="196"/>
                </a:cubicBezTo>
                <a:cubicBezTo>
                  <a:pt x="342" y="210"/>
                  <a:pt x="349" y="227"/>
                  <a:pt x="351" y="245"/>
                </a:cubicBezTo>
                <a:close/>
                <a:moveTo>
                  <a:pt x="316" y="181"/>
                </a:moveTo>
                <a:cubicBezTo>
                  <a:pt x="271" y="226"/>
                  <a:pt x="271" y="226"/>
                  <a:pt x="271" y="226"/>
                </a:cubicBezTo>
                <a:cubicBezTo>
                  <a:pt x="270" y="226"/>
                  <a:pt x="270" y="227"/>
                  <a:pt x="270" y="227"/>
                </a:cubicBezTo>
                <a:cubicBezTo>
                  <a:pt x="269" y="226"/>
                  <a:pt x="267" y="226"/>
                  <a:pt x="266" y="226"/>
                </a:cubicBezTo>
                <a:cubicBezTo>
                  <a:pt x="266" y="225"/>
                  <a:pt x="266" y="224"/>
                  <a:pt x="266" y="224"/>
                </a:cubicBezTo>
                <a:cubicBezTo>
                  <a:pt x="266" y="160"/>
                  <a:pt x="266" y="160"/>
                  <a:pt x="266" y="160"/>
                </a:cubicBezTo>
                <a:cubicBezTo>
                  <a:pt x="285" y="162"/>
                  <a:pt x="302" y="170"/>
                  <a:pt x="316" y="181"/>
                </a:cubicBezTo>
                <a:close/>
                <a:moveTo>
                  <a:pt x="256" y="266"/>
                </a:moveTo>
                <a:cubicBezTo>
                  <a:pt x="250" y="266"/>
                  <a:pt x="245" y="262"/>
                  <a:pt x="245" y="256"/>
                </a:cubicBezTo>
                <a:cubicBezTo>
                  <a:pt x="245" y="250"/>
                  <a:pt x="250" y="245"/>
                  <a:pt x="256" y="245"/>
                </a:cubicBezTo>
                <a:cubicBezTo>
                  <a:pt x="262" y="245"/>
                  <a:pt x="266" y="250"/>
                  <a:pt x="266" y="256"/>
                </a:cubicBezTo>
                <a:cubicBezTo>
                  <a:pt x="266" y="262"/>
                  <a:pt x="262" y="266"/>
                  <a:pt x="256" y="266"/>
                </a:cubicBezTo>
                <a:close/>
                <a:moveTo>
                  <a:pt x="245" y="160"/>
                </a:moveTo>
                <a:cubicBezTo>
                  <a:pt x="245" y="224"/>
                  <a:pt x="245" y="224"/>
                  <a:pt x="245" y="224"/>
                </a:cubicBezTo>
                <a:cubicBezTo>
                  <a:pt x="245" y="224"/>
                  <a:pt x="245" y="225"/>
                  <a:pt x="245" y="226"/>
                </a:cubicBezTo>
                <a:cubicBezTo>
                  <a:pt x="244" y="226"/>
                  <a:pt x="243" y="226"/>
                  <a:pt x="242" y="227"/>
                </a:cubicBezTo>
                <a:cubicBezTo>
                  <a:pt x="241" y="227"/>
                  <a:pt x="241" y="226"/>
                  <a:pt x="241" y="226"/>
                </a:cubicBezTo>
                <a:cubicBezTo>
                  <a:pt x="196" y="181"/>
                  <a:pt x="196" y="181"/>
                  <a:pt x="196" y="181"/>
                </a:cubicBezTo>
                <a:cubicBezTo>
                  <a:pt x="210" y="170"/>
                  <a:pt x="227" y="162"/>
                  <a:pt x="245" y="160"/>
                </a:cubicBezTo>
                <a:close/>
                <a:moveTo>
                  <a:pt x="181" y="196"/>
                </a:moveTo>
                <a:cubicBezTo>
                  <a:pt x="226" y="241"/>
                  <a:pt x="226" y="241"/>
                  <a:pt x="226" y="241"/>
                </a:cubicBezTo>
                <a:cubicBezTo>
                  <a:pt x="226" y="241"/>
                  <a:pt x="227" y="241"/>
                  <a:pt x="227" y="242"/>
                </a:cubicBezTo>
                <a:cubicBezTo>
                  <a:pt x="226" y="243"/>
                  <a:pt x="226" y="244"/>
                  <a:pt x="226" y="245"/>
                </a:cubicBezTo>
                <a:cubicBezTo>
                  <a:pt x="225" y="245"/>
                  <a:pt x="224" y="245"/>
                  <a:pt x="224" y="245"/>
                </a:cubicBezTo>
                <a:cubicBezTo>
                  <a:pt x="160" y="245"/>
                  <a:pt x="160" y="245"/>
                  <a:pt x="160" y="245"/>
                </a:cubicBezTo>
                <a:cubicBezTo>
                  <a:pt x="162" y="227"/>
                  <a:pt x="170" y="210"/>
                  <a:pt x="181" y="196"/>
                </a:cubicBezTo>
                <a:close/>
                <a:moveTo>
                  <a:pt x="160" y="266"/>
                </a:moveTo>
                <a:cubicBezTo>
                  <a:pt x="224" y="266"/>
                  <a:pt x="224" y="266"/>
                  <a:pt x="224" y="266"/>
                </a:cubicBezTo>
                <a:cubicBezTo>
                  <a:pt x="224" y="266"/>
                  <a:pt x="225" y="266"/>
                  <a:pt x="226" y="266"/>
                </a:cubicBezTo>
                <a:cubicBezTo>
                  <a:pt x="226" y="267"/>
                  <a:pt x="226" y="269"/>
                  <a:pt x="227" y="270"/>
                </a:cubicBezTo>
                <a:cubicBezTo>
                  <a:pt x="227" y="270"/>
                  <a:pt x="226" y="270"/>
                  <a:pt x="226" y="271"/>
                </a:cubicBezTo>
                <a:cubicBezTo>
                  <a:pt x="181" y="316"/>
                  <a:pt x="181" y="316"/>
                  <a:pt x="181" y="316"/>
                </a:cubicBezTo>
                <a:cubicBezTo>
                  <a:pt x="170" y="302"/>
                  <a:pt x="162" y="285"/>
                  <a:pt x="160" y="266"/>
                </a:cubicBezTo>
                <a:close/>
                <a:moveTo>
                  <a:pt x="196" y="331"/>
                </a:moveTo>
                <a:cubicBezTo>
                  <a:pt x="241" y="286"/>
                  <a:pt x="241" y="286"/>
                  <a:pt x="241" y="286"/>
                </a:cubicBezTo>
                <a:cubicBezTo>
                  <a:pt x="241" y="285"/>
                  <a:pt x="241" y="285"/>
                  <a:pt x="242" y="284"/>
                </a:cubicBezTo>
                <a:cubicBezTo>
                  <a:pt x="243" y="285"/>
                  <a:pt x="244" y="285"/>
                  <a:pt x="245" y="286"/>
                </a:cubicBezTo>
                <a:cubicBezTo>
                  <a:pt x="245" y="286"/>
                  <a:pt x="245" y="287"/>
                  <a:pt x="245" y="288"/>
                </a:cubicBezTo>
                <a:cubicBezTo>
                  <a:pt x="245" y="351"/>
                  <a:pt x="245" y="351"/>
                  <a:pt x="245" y="351"/>
                </a:cubicBezTo>
                <a:cubicBezTo>
                  <a:pt x="227" y="349"/>
                  <a:pt x="210" y="342"/>
                  <a:pt x="196" y="331"/>
                </a:cubicBezTo>
                <a:close/>
                <a:moveTo>
                  <a:pt x="266" y="351"/>
                </a:moveTo>
                <a:cubicBezTo>
                  <a:pt x="266" y="288"/>
                  <a:pt x="266" y="288"/>
                  <a:pt x="266" y="288"/>
                </a:cubicBezTo>
                <a:cubicBezTo>
                  <a:pt x="266" y="287"/>
                  <a:pt x="266" y="286"/>
                  <a:pt x="266" y="286"/>
                </a:cubicBezTo>
                <a:cubicBezTo>
                  <a:pt x="267" y="285"/>
                  <a:pt x="269" y="285"/>
                  <a:pt x="270" y="284"/>
                </a:cubicBezTo>
                <a:cubicBezTo>
                  <a:pt x="270" y="285"/>
                  <a:pt x="270" y="285"/>
                  <a:pt x="271" y="286"/>
                </a:cubicBezTo>
                <a:cubicBezTo>
                  <a:pt x="316" y="331"/>
                  <a:pt x="316" y="331"/>
                  <a:pt x="316" y="331"/>
                </a:cubicBezTo>
                <a:cubicBezTo>
                  <a:pt x="302" y="342"/>
                  <a:pt x="285" y="349"/>
                  <a:pt x="266" y="351"/>
                </a:cubicBezTo>
                <a:close/>
                <a:moveTo>
                  <a:pt x="331" y="316"/>
                </a:moveTo>
                <a:cubicBezTo>
                  <a:pt x="286" y="271"/>
                  <a:pt x="286" y="271"/>
                  <a:pt x="286" y="271"/>
                </a:cubicBezTo>
                <a:cubicBezTo>
                  <a:pt x="285" y="270"/>
                  <a:pt x="285" y="270"/>
                  <a:pt x="284" y="270"/>
                </a:cubicBezTo>
                <a:cubicBezTo>
                  <a:pt x="285" y="268"/>
                  <a:pt x="285" y="267"/>
                  <a:pt x="286" y="266"/>
                </a:cubicBezTo>
                <a:cubicBezTo>
                  <a:pt x="286" y="266"/>
                  <a:pt x="287" y="266"/>
                  <a:pt x="288" y="266"/>
                </a:cubicBezTo>
                <a:cubicBezTo>
                  <a:pt x="351" y="266"/>
                  <a:pt x="351" y="266"/>
                  <a:pt x="351" y="266"/>
                </a:cubicBezTo>
                <a:cubicBezTo>
                  <a:pt x="349" y="285"/>
                  <a:pt x="342" y="302"/>
                  <a:pt x="331" y="316"/>
                </a:cubicBez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GB" sz="1200">
              <a:solidFill>
                <a:srgbClr val="000000"/>
              </a:solidFill>
              <a:latin typeface="Verdana" panose="020B0604030504040204" pitchFamily="34" charset="0"/>
              <a:ea typeface="Verdana" panose="020B0604030504040204" pitchFamily="34" charset="0"/>
            </a:endParaRPr>
          </a:p>
        </p:txBody>
      </p:sp>
      <p:sp>
        <p:nvSpPr>
          <p:cNvPr id="54" name="Rectangle 53">
            <a:extLst>
              <a:ext uri="{FF2B5EF4-FFF2-40B4-BE49-F238E27FC236}">
                <a16:creationId xmlns:a16="http://schemas.microsoft.com/office/drawing/2014/main" id="{8F8677B3-2D20-6146-8DEB-AFD6C14F0DFD}"/>
              </a:ext>
            </a:extLst>
          </p:cNvPr>
          <p:cNvSpPr/>
          <p:nvPr/>
        </p:nvSpPr>
        <p:spPr bwMode="gray">
          <a:xfrm>
            <a:off x="736598" y="5745262"/>
            <a:ext cx="10709446" cy="482057"/>
          </a:xfrm>
          <a:prstGeom prst="rect">
            <a:avLst/>
          </a:prstGeom>
          <a:solidFill>
            <a:srgbClr val="A7A8AA"/>
          </a:solidFill>
          <a:ln w="19050" cap="rnd" algn="ctr">
            <a:noFill/>
            <a:round/>
            <a:headEnd/>
            <a:tailEnd/>
          </a:ln>
        </p:spPr>
        <p:txBody>
          <a:bodyPr wrap="square" lIns="93834" tIns="93834" rIns="93834" bIns="93834" rtlCol="0" anchor="ctr"/>
          <a:lstStyle/>
          <a:p>
            <a:pPr defTabSz="965149">
              <a:defRPr/>
            </a:pPr>
            <a:endParaRPr lang="en-US" sz="1200" kern="0">
              <a:solidFill>
                <a:prstClr val="white"/>
              </a:solidFill>
              <a:latin typeface="Verdana" panose="020B0604030504040204" pitchFamily="34" charset="0"/>
              <a:ea typeface="Verdana" panose="020B0604030504040204" pitchFamily="34" charset="0"/>
            </a:endParaRPr>
          </a:p>
        </p:txBody>
      </p:sp>
      <p:sp>
        <p:nvSpPr>
          <p:cNvPr id="53" name="Rectangle 52">
            <a:extLst>
              <a:ext uri="{FF2B5EF4-FFF2-40B4-BE49-F238E27FC236}">
                <a16:creationId xmlns:a16="http://schemas.microsoft.com/office/drawing/2014/main" id="{9A8353FC-205A-1C42-9301-C2C9E1AD2B8D}"/>
              </a:ext>
            </a:extLst>
          </p:cNvPr>
          <p:cNvSpPr/>
          <p:nvPr/>
        </p:nvSpPr>
        <p:spPr bwMode="gray">
          <a:xfrm>
            <a:off x="457201" y="5955300"/>
            <a:ext cx="11268240" cy="468283"/>
          </a:xfrm>
          <a:prstGeom prst="rect">
            <a:avLst/>
          </a:prstGeom>
          <a:solidFill>
            <a:srgbClr val="63666A"/>
          </a:solidFill>
          <a:ln w="19050" cap="rnd" algn="ctr">
            <a:noFill/>
            <a:round/>
            <a:headEnd/>
            <a:tailEnd/>
          </a:ln>
        </p:spPr>
        <p:txBody>
          <a:bodyPr wrap="square" lIns="93834" tIns="93834" rIns="93834" bIns="93834" rtlCol="0" anchor="ctr"/>
          <a:lstStyle/>
          <a:p>
            <a:pPr algn="ctr"/>
            <a:r>
              <a:rPr lang="en-US" sz="1200" b="1">
                <a:solidFill>
                  <a:srgbClr val="FFFFFF"/>
                </a:solidFill>
                <a:latin typeface="Verdana" panose="020B0604030504040204" pitchFamily="34" charset="0"/>
                <a:ea typeface="Verdana" panose="020B0604030504040204" pitchFamily="34" charset="0"/>
              </a:rPr>
              <a:t>Discharge Target- More Than 20% Discharges before noon for each department</a:t>
            </a:r>
            <a:endParaRPr lang="en-US" sz="1200">
              <a:solidFill>
                <a:srgbClr val="FFFFFF"/>
              </a:solidFill>
              <a:latin typeface="Verdana" panose="020B0604030504040204" pitchFamily="34" charset="0"/>
              <a:ea typeface="Verdana" panose="020B0604030504040204" pitchFamily="34" charset="0"/>
            </a:endParaRPr>
          </a:p>
        </p:txBody>
      </p:sp>
      <p:sp>
        <p:nvSpPr>
          <p:cNvPr id="3" name="Freeform 685">
            <a:extLst>
              <a:ext uri="{FF2B5EF4-FFF2-40B4-BE49-F238E27FC236}">
                <a16:creationId xmlns:a16="http://schemas.microsoft.com/office/drawing/2014/main" id="{6306F0F3-3ED3-11FB-F10E-5252CADC6231}"/>
              </a:ext>
            </a:extLst>
          </p:cNvPr>
          <p:cNvSpPr>
            <a:spLocks noEditPoints="1"/>
          </p:cNvSpPr>
          <p:nvPr/>
        </p:nvSpPr>
        <p:spPr bwMode="auto">
          <a:xfrm>
            <a:off x="5770008" y="1527604"/>
            <a:ext cx="640080" cy="64008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75 w 512"/>
              <a:gd name="T11" fmla="*/ 245 h 512"/>
              <a:gd name="T12" fmla="*/ 359 w 512"/>
              <a:gd name="T13" fmla="*/ 263 h 512"/>
              <a:gd name="T14" fmla="*/ 352 w 512"/>
              <a:gd name="T15" fmla="*/ 268 h 512"/>
              <a:gd name="T16" fmla="*/ 351 w 512"/>
              <a:gd name="T17" fmla="*/ 278 h 512"/>
              <a:gd name="T18" fmla="*/ 343 w 512"/>
              <a:gd name="T19" fmla="*/ 300 h 512"/>
              <a:gd name="T20" fmla="*/ 320 w 512"/>
              <a:gd name="T21" fmla="*/ 308 h 512"/>
              <a:gd name="T22" fmla="*/ 320 w 512"/>
              <a:gd name="T23" fmla="*/ 308 h 512"/>
              <a:gd name="T24" fmla="*/ 320 w 512"/>
              <a:gd name="T25" fmla="*/ 416 h 512"/>
              <a:gd name="T26" fmla="*/ 314 w 512"/>
              <a:gd name="T27" fmla="*/ 425 h 512"/>
              <a:gd name="T28" fmla="*/ 309 w 512"/>
              <a:gd name="T29" fmla="*/ 426 h 512"/>
              <a:gd name="T30" fmla="*/ 304 w 512"/>
              <a:gd name="T31" fmla="*/ 425 h 512"/>
              <a:gd name="T32" fmla="*/ 256 w 512"/>
              <a:gd name="T33" fmla="*/ 396 h 512"/>
              <a:gd name="T34" fmla="*/ 208 w 512"/>
              <a:gd name="T35" fmla="*/ 425 h 512"/>
              <a:gd name="T36" fmla="*/ 197 w 512"/>
              <a:gd name="T37" fmla="*/ 425 h 512"/>
              <a:gd name="T38" fmla="*/ 192 w 512"/>
              <a:gd name="T39" fmla="*/ 416 h 512"/>
              <a:gd name="T40" fmla="*/ 192 w 512"/>
              <a:gd name="T41" fmla="*/ 308 h 512"/>
              <a:gd name="T42" fmla="*/ 191 w 512"/>
              <a:gd name="T43" fmla="*/ 308 h 512"/>
              <a:gd name="T44" fmla="*/ 168 w 512"/>
              <a:gd name="T45" fmla="*/ 300 h 512"/>
              <a:gd name="T46" fmla="*/ 161 w 512"/>
              <a:gd name="T47" fmla="*/ 278 h 512"/>
              <a:gd name="T48" fmla="*/ 160 w 512"/>
              <a:gd name="T49" fmla="*/ 268 h 512"/>
              <a:gd name="T50" fmla="*/ 152 w 512"/>
              <a:gd name="T51" fmla="*/ 263 h 512"/>
              <a:gd name="T52" fmla="*/ 136 w 512"/>
              <a:gd name="T53" fmla="*/ 245 h 512"/>
              <a:gd name="T54" fmla="*/ 141 w 512"/>
              <a:gd name="T55" fmla="*/ 222 h 512"/>
              <a:gd name="T56" fmla="*/ 145 w 512"/>
              <a:gd name="T57" fmla="*/ 213 h 512"/>
              <a:gd name="T58" fmla="*/ 141 w 512"/>
              <a:gd name="T59" fmla="*/ 204 h 512"/>
              <a:gd name="T60" fmla="*/ 136 w 512"/>
              <a:gd name="T61" fmla="*/ 181 h 512"/>
              <a:gd name="T62" fmla="*/ 152 w 512"/>
              <a:gd name="T63" fmla="*/ 163 h 512"/>
              <a:gd name="T64" fmla="*/ 160 w 512"/>
              <a:gd name="T65" fmla="*/ 158 h 512"/>
              <a:gd name="T66" fmla="*/ 161 w 512"/>
              <a:gd name="T67" fmla="*/ 148 h 512"/>
              <a:gd name="T68" fmla="*/ 168 w 512"/>
              <a:gd name="T69" fmla="*/ 126 h 512"/>
              <a:gd name="T70" fmla="*/ 191 w 512"/>
              <a:gd name="T71" fmla="*/ 118 h 512"/>
              <a:gd name="T72" fmla="*/ 200 w 512"/>
              <a:gd name="T73" fmla="*/ 117 h 512"/>
              <a:gd name="T74" fmla="*/ 206 w 512"/>
              <a:gd name="T75" fmla="*/ 110 h 512"/>
              <a:gd name="T76" fmla="*/ 224 w 512"/>
              <a:gd name="T77" fmla="*/ 93 h 512"/>
              <a:gd name="T78" fmla="*/ 247 w 512"/>
              <a:gd name="T79" fmla="*/ 99 h 512"/>
              <a:gd name="T80" fmla="*/ 256 w 512"/>
              <a:gd name="T81" fmla="*/ 102 h 512"/>
              <a:gd name="T82" fmla="*/ 264 w 512"/>
              <a:gd name="T83" fmla="*/ 99 h 512"/>
              <a:gd name="T84" fmla="*/ 288 w 512"/>
              <a:gd name="T85" fmla="*/ 93 h 512"/>
              <a:gd name="T86" fmla="*/ 306 w 512"/>
              <a:gd name="T87" fmla="*/ 110 h 512"/>
              <a:gd name="T88" fmla="*/ 311 w 512"/>
              <a:gd name="T89" fmla="*/ 117 h 512"/>
              <a:gd name="T90" fmla="*/ 320 w 512"/>
              <a:gd name="T91" fmla="*/ 118 h 512"/>
              <a:gd name="T92" fmla="*/ 343 w 512"/>
              <a:gd name="T93" fmla="*/ 126 h 512"/>
              <a:gd name="T94" fmla="*/ 351 w 512"/>
              <a:gd name="T95" fmla="*/ 148 h 512"/>
              <a:gd name="T96" fmla="*/ 352 w 512"/>
              <a:gd name="T97" fmla="*/ 158 h 512"/>
              <a:gd name="T98" fmla="*/ 359 w 512"/>
              <a:gd name="T99" fmla="*/ 163 h 512"/>
              <a:gd name="T100" fmla="*/ 375 w 512"/>
              <a:gd name="T101" fmla="*/ 181 h 512"/>
              <a:gd name="T102" fmla="*/ 370 w 512"/>
              <a:gd name="T103" fmla="*/ 204 h 512"/>
              <a:gd name="T104" fmla="*/ 367 w 512"/>
              <a:gd name="T105" fmla="*/ 213 h 512"/>
              <a:gd name="T106" fmla="*/ 370 w 512"/>
              <a:gd name="T107" fmla="*/ 222 h 512"/>
              <a:gd name="T108" fmla="*/ 375 w 512"/>
              <a:gd name="T109" fmla="*/ 24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75" y="245"/>
                </a:moveTo>
                <a:cubicBezTo>
                  <a:pt x="373" y="254"/>
                  <a:pt x="365" y="259"/>
                  <a:pt x="359" y="263"/>
                </a:cubicBezTo>
                <a:cubicBezTo>
                  <a:pt x="356" y="265"/>
                  <a:pt x="353" y="267"/>
                  <a:pt x="352" y="268"/>
                </a:cubicBezTo>
                <a:cubicBezTo>
                  <a:pt x="351" y="270"/>
                  <a:pt x="351" y="274"/>
                  <a:pt x="351" y="278"/>
                </a:cubicBezTo>
                <a:cubicBezTo>
                  <a:pt x="350" y="285"/>
                  <a:pt x="350" y="294"/>
                  <a:pt x="343" y="300"/>
                </a:cubicBezTo>
                <a:cubicBezTo>
                  <a:pt x="337" y="307"/>
                  <a:pt x="328" y="307"/>
                  <a:pt x="320" y="308"/>
                </a:cubicBezTo>
                <a:cubicBezTo>
                  <a:pt x="320" y="308"/>
                  <a:pt x="320" y="308"/>
                  <a:pt x="320" y="308"/>
                </a:cubicBezTo>
                <a:cubicBezTo>
                  <a:pt x="320" y="416"/>
                  <a:pt x="320" y="416"/>
                  <a:pt x="320" y="416"/>
                </a:cubicBezTo>
                <a:cubicBezTo>
                  <a:pt x="320" y="420"/>
                  <a:pt x="318" y="423"/>
                  <a:pt x="314" y="425"/>
                </a:cubicBezTo>
                <a:cubicBezTo>
                  <a:pt x="313" y="426"/>
                  <a:pt x="311" y="426"/>
                  <a:pt x="309" y="426"/>
                </a:cubicBezTo>
                <a:cubicBezTo>
                  <a:pt x="307" y="426"/>
                  <a:pt x="305" y="426"/>
                  <a:pt x="304" y="425"/>
                </a:cubicBezTo>
                <a:cubicBezTo>
                  <a:pt x="256" y="396"/>
                  <a:pt x="256" y="396"/>
                  <a:pt x="256" y="396"/>
                </a:cubicBezTo>
                <a:cubicBezTo>
                  <a:pt x="208" y="425"/>
                  <a:pt x="208" y="425"/>
                  <a:pt x="208" y="425"/>
                </a:cubicBezTo>
                <a:cubicBezTo>
                  <a:pt x="205" y="427"/>
                  <a:pt x="200" y="427"/>
                  <a:pt x="197" y="425"/>
                </a:cubicBezTo>
                <a:cubicBezTo>
                  <a:pt x="194" y="423"/>
                  <a:pt x="192" y="420"/>
                  <a:pt x="192" y="416"/>
                </a:cubicBezTo>
                <a:cubicBezTo>
                  <a:pt x="192" y="308"/>
                  <a:pt x="192" y="308"/>
                  <a:pt x="192" y="308"/>
                </a:cubicBezTo>
                <a:cubicBezTo>
                  <a:pt x="191" y="308"/>
                  <a:pt x="191" y="308"/>
                  <a:pt x="191" y="308"/>
                </a:cubicBezTo>
                <a:cubicBezTo>
                  <a:pt x="184" y="307"/>
                  <a:pt x="175" y="307"/>
                  <a:pt x="168" y="300"/>
                </a:cubicBezTo>
                <a:cubicBezTo>
                  <a:pt x="162" y="294"/>
                  <a:pt x="161" y="285"/>
                  <a:pt x="161" y="278"/>
                </a:cubicBezTo>
                <a:cubicBezTo>
                  <a:pt x="161" y="274"/>
                  <a:pt x="160" y="270"/>
                  <a:pt x="160" y="268"/>
                </a:cubicBezTo>
                <a:cubicBezTo>
                  <a:pt x="159" y="267"/>
                  <a:pt x="155" y="265"/>
                  <a:pt x="152" y="263"/>
                </a:cubicBezTo>
                <a:cubicBezTo>
                  <a:pt x="146" y="259"/>
                  <a:pt x="139" y="254"/>
                  <a:pt x="136" y="245"/>
                </a:cubicBezTo>
                <a:cubicBezTo>
                  <a:pt x="134" y="236"/>
                  <a:pt x="138" y="228"/>
                  <a:pt x="141" y="222"/>
                </a:cubicBezTo>
                <a:cubicBezTo>
                  <a:pt x="143" y="219"/>
                  <a:pt x="145" y="215"/>
                  <a:pt x="145" y="213"/>
                </a:cubicBezTo>
                <a:cubicBezTo>
                  <a:pt x="145" y="211"/>
                  <a:pt x="143" y="207"/>
                  <a:pt x="141" y="204"/>
                </a:cubicBezTo>
                <a:cubicBezTo>
                  <a:pt x="138" y="198"/>
                  <a:pt x="134" y="190"/>
                  <a:pt x="136" y="181"/>
                </a:cubicBezTo>
                <a:cubicBezTo>
                  <a:pt x="139" y="172"/>
                  <a:pt x="146" y="167"/>
                  <a:pt x="152" y="163"/>
                </a:cubicBezTo>
                <a:cubicBezTo>
                  <a:pt x="155" y="161"/>
                  <a:pt x="159" y="159"/>
                  <a:pt x="160" y="158"/>
                </a:cubicBezTo>
                <a:cubicBezTo>
                  <a:pt x="160" y="156"/>
                  <a:pt x="161" y="152"/>
                  <a:pt x="161" y="148"/>
                </a:cubicBezTo>
                <a:cubicBezTo>
                  <a:pt x="161" y="141"/>
                  <a:pt x="162" y="132"/>
                  <a:pt x="168" y="126"/>
                </a:cubicBezTo>
                <a:cubicBezTo>
                  <a:pt x="175" y="119"/>
                  <a:pt x="184" y="119"/>
                  <a:pt x="191" y="118"/>
                </a:cubicBezTo>
                <a:cubicBezTo>
                  <a:pt x="194" y="118"/>
                  <a:pt x="199" y="118"/>
                  <a:pt x="200" y="117"/>
                </a:cubicBezTo>
                <a:cubicBezTo>
                  <a:pt x="202" y="116"/>
                  <a:pt x="204" y="112"/>
                  <a:pt x="206" y="110"/>
                </a:cubicBezTo>
                <a:cubicBezTo>
                  <a:pt x="210" y="104"/>
                  <a:pt x="215" y="96"/>
                  <a:pt x="224" y="93"/>
                </a:cubicBezTo>
                <a:cubicBezTo>
                  <a:pt x="232" y="91"/>
                  <a:pt x="240" y="95"/>
                  <a:pt x="247" y="99"/>
                </a:cubicBezTo>
                <a:cubicBezTo>
                  <a:pt x="250" y="100"/>
                  <a:pt x="254" y="102"/>
                  <a:pt x="256" y="102"/>
                </a:cubicBezTo>
                <a:cubicBezTo>
                  <a:pt x="257" y="102"/>
                  <a:pt x="262" y="100"/>
                  <a:pt x="264" y="99"/>
                </a:cubicBezTo>
                <a:cubicBezTo>
                  <a:pt x="271" y="95"/>
                  <a:pt x="279" y="91"/>
                  <a:pt x="288" y="93"/>
                </a:cubicBezTo>
                <a:cubicBezTo>
                  <a:pt x="297" y="96"/>
                  <a:pt x="302" y="104"/>
                  <a:pt x="306" y="110"/>
                </a:cubicBezTo>
                <a:cubicBezTo>
                  <a:pt x="307" y="112"/>
                  <a:pt x="310" y="116"/>
                  <a:pt x="311" y="117"/>
                </a:cubicBezTo>
                <a:cubicBezTo>
                  <a:pt x="313" y="118"/>
                  <a:pt x="317" y="118"/>
                  <a:pt x="320" y="118"/>
                </a:cubicBezTo>
                <a:cubicBezTo>
                  <a:pt x="328" y="119"/>
                  <a:pt x="337" y="119"/>
                  <a:pt x="343" y="126"/>
                </a:cubicBezTo>
                <a:cubicBezTo>
                  <a:pt x="350" y="132"/>
                  <a:pt x="350" y="141"/>
                  <a:pt x="351" y="148"/>
                </a:cubicBezTo>
                <a:cubicBezTo>
                  <a:pt x="351" y="152"/>
                  <a:pt x="351" y="156"/>
                  <a:pt x="352" y="158"/>
                </a:cubicBezTo>
                <a:cubicBezTo>
                  <a:pt x="353" y="159"/>
                  <a:pt x="356" y="161"/>
                  <a:pt x="359" y="163"/>
                </a:cubicBezTo>
                <a:cubicBezTo>
                  <a:pt x="365" y="167"/>
                  <a:pt x="373" y="172"/>
                  <a:pt x="375" y="181"/>
                </a:cubicBezTo>
                <a:cubicBezTo>
                  <a:pt x="378" y="190"/>
                  <a:pt x="373" y="198"/>
                  <a:pt x="370" y="204"/>
                </a:cubicBezTo>
                <a:cubicBezTo>
                  <a:pt x="369" y="207"/>
                  <a:pt x="367" y="211"/>
                  <a:pt x="367" y="213"/>
                </a:cubicBezTo>
                <a:cubicBezTo>
                  <a:pt x="367" y="215"/>
                  <a:pt x="369" y="219"/>
                  <a:pt x="370" y="222"/>
                </a:cubicBezTo>
                <a:cubicBezTo>
                  <a:pt x="373" y="228"/>
                  <a:pt x="378" y="236"/>
                  <a:pt x="375" y="245"/>
                </a:cubicBez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200">
              <a:latin typeface="Verdana" panose="020B0604030504040204" pitchFamily="34" charset="0"/>
              <a:ea typeface="Verdana" panose="020B0604030504040204" pitchFamily="34" charset="0"/>
            </a:endParaRPr>
          </a:p>
        </p:txBody>
      </p:sp>
      <p:sp>
        <p:nvSpPr>
          <p:cNvPr id="15" name="Title 9">
            <a:extLst>
              <a:ext uri="{FF2B5EF4-FFF2-40B4-BE49-F238E27FC236}">
                <a16:creationId xmlns:a16="http://schemas.microsoft.com/office/drawing/2014/main" id="{0ABC3A4C-FEB6-9906-0917-92CD9384C8DA}"/>
              </a:ext>
            </a:extLst>
          </p:cNvPr>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panose="020B0604030504040204" pitchFamily="34" charset="0"/>
                <a:ea typeface="Verdana" panose="020B0604030504040204" pitchFamily="34" charset="0"/>
                <a:cs typeface="+mj-cs"/>
              </a:rPr>
              <a:t>Incentive Program</a:t>
            </a:r>
          </a:p>
        </p:txBody>
      </p:sp>
    </p:spTree>
    <p:extLst>
      <p:ext uri="{BB962C8B-B14F-4D97-AF65-F5344CB8AC3E}">
        <p14:creationId xmlns:p14="http://schemas.microsoft.com/office/powerpoint/2010/main" val="4093102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30ACA-5292-C691-3A23-C046BA0AEB13}"/>
            </a:ext>
          </a:extLst>
        </p:cNvPr>
        <p:cNvGrpSpPr/>
        <p:nvPr/>
      </p:nvGrpSpPr>
      <p:grpSpPr>
        <a:xfrm>
          <a:off x="0" y="0"/>
          <a:ext cx="0" cy="0"/>
          <a:chOff x="0" y="0"/>
          <a:chExt cx="0" cy="0"/>
        </a:xfrm>
      </p:grpSpPr>
      <p:sp>
        <p:nvSpPr>
          <p:cNvPr id="15" name="Title 9">
            <a:extLst>
              <a:ext uri="{FF2B5EF4-FFF2-40B4-BE49-F238E27FC236}">
                <a16:creationId xmlns:a16="http://schemas.microsoft.com/office/drawing/2014/main" id="{3064E6F8-DC0A-DF14-66A2-EB79C79A58A3}"/>
              </a:ext>
            </a:extLst>
          </p:cNvPr>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dirty="0">
                <a:solidFill>
                  <a:srgbClr val="00338D"/>
                </a:solidFill>
                <a:latin typeface="Verdana" panose="020B0604030504040204" pitchFamily="34" charset="0"/>
                <a:ea typeface="Verdana" panose="020B0604030504040204" pitchFamily="34" charset="0"/>
                <a:cs typeface="+mj-cs"/>
              </a:rPr>
              <a:t>Implementation Roadmap</a:t>
            </a:r>
          </a:p>
        </p:txBody>
      </p:sp>
      <p:sp>
        <p:nvSpPr>
          <p:cNvPr id="4" name="Line 36">
            <a:extLst>
              <a:ext uri="{FF2B5EF4-FFF2-40B4-BE49-F238E27FC236}">
                <a16:creationId xmlns:a16="http://schemas.microsoft.com/office/drawing/2014/main" id="{466E72D2-107E-BC57-52EC-F528DD79A4AF}"/>
              </a:ext>
            </a:extLst>
          </p:cNvPr>
          <p:cNvSpPr>
            <a:spLocks noChangeShapeType="1"/>
          </p:cNvSpPr>
          <p:nvPr/>
        </p:nvSpPr>
        <p:spPr bwMode="auto">
          <a:xfrm>
            <a:off x="10611773" y="599730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5" name="Line 37">
            <a:extLst>
              <a:ext uri="{FF2B5EF4-FFF2-40B4-BE49-F238E27FC236}">
                <a16:creationId xmlns:a16="http://schemas.microsoft.com/office/drawing/2014/main" id="{EF0BAACA-8F23-74E5-2D93-0C2FCAA3C0BC}"/>
              </a:ext>
            </a:extLst>
          </p:cNvPr>
          <p:cNvSpPr>
            <a:spLocks noChangeShapeType="1"/>
          </p:cNvSpPr>
          <p:nvPr/>
        </p:nvSpPr>
        <p:spPr bwMode="auto">
          <a:xfrm>
            <a:off x="10611773" y="599730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6" name="Freeform 56">
            <a:extLst>
              <a:ext uri="{FF2B5EF4-FFF2-40B4-BE49-F238E27FC236}">
                <a16:creationId xmlns:a16="http://schemas.microsoft.com/office/drawing/2014/main" id="{492E2D50-2307-F694-6876-5C4F53A7A03C}"/>
              </a:ext>
            </a:extLst>
          </p:cNvPr>
          <p:cNvSpPr>
            <a:spLocks/>
          </p:cNvSpPr>
          <p:nvPr/>
        </p:nvSpPr>
        <p:spPr bwMode="auto">
          <a:xfrm>
            <a:off x="10599047" y="5986699"/>
            <a:ext cx="25450" cy="19088"/>
          </a:xfrm>
          <a:custGeom>
            <a:avLst/>
            <a:gdLst>
              <a:gd name="T0" fmla="*/ 8 w 15"/>
              <a:gd name="T1" fmla="*/ 12 h 12"/>
              <a:gd name="T2" fmla="*/ 8 w 15"/>
              <a:gd name="T3" fmla="*/ 0 h 12"/>
              <a:gd name="T4" fmla="*/ 8 w 15"/>
              <a:gd name="T5" fmla="*/ 12 h 12"/>
            </a:gdLst>
            <a:ahLst/>
            <a:cxnLst>
              <a:cxn ang="0">
                <a:pos x="T0" y="T1"/>
              </a:cxn>
              <a:cxn ang="0">
                <a:pos x="T2" y="T3"/>
              </a:cxn>
              <a:cxn ang="0">
                <a:pos x="T4" y="T5"/>
              </a:cxn>
            </a:cxnLst>
            <a:rect l="0" t="0" r="r" b="b"/>
            <a:pathLst>
              <a:path w="15" h="12">
                <a:moveTo>
                  <a:pt x="8" y="12"/>
                </a:moveTo>
                <a:cubicBezTo>
                  <a:pt x="15" y="12"/>
                  <a:pt x="15" y="0"/>
                  <a:pt x="8" y="0"/>
                </a:cubicBezTo>
                <a:cubicBezTo>
                  <a:pt x="0" y="0"/>
                  <a:pt x="0" y="12"/>
                  <a:pt x="8" y="12"/>
                </a:cubicBezTo>
                <a:close/>
              </a:path>
            </a:pathLst>
          </a:cu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7" name="Freeform 51">
            <a:extLst>
              <a:ext uri="{FF2B5EF4-FFF2-40B4-BE49-F238E27FC236}">
                <a16:creationId xmlns:a16="http://schemas.microsoft.com/office/drawing/2014/main" id="{BB755EAB-0969-D24F-365A-7BB33D39456E}"/>
              </a:ext>
            </a:extLst>
          </p:cNvPr>
          <p:cNvSpPr>
            <a:spLocks/>
          </p:cNvSpPr>
          <p:nvPr/>
        </p:nvSpPr>
        <p:spPr bwMode="auto">
          <a:xfrm>
            <a:off x="-115454" y="2989950"/>
            <a:ext cx="12394209" cy="2699832"/>
          </a:xfrm>
          <a:custGeom>
            <a:avLst/>
            <a:gdLst>
              <a:gd name="T0" fmla="*/ 7680 w 7680"/>
              <a:gd name="T1" fmla="*/ 1672 h 1672"/>
              <a:gd name="T2" fmla="*/ 5346 w 7680"/>
              <a:gd name="T3" fmla="*/ 1672 h 1672"/>
              <a:gd name="T4" fmla="*/ 5237 w 7680"/>
              <a:gd name="T5" fmla="*/ 1603 h 1672"/>
              <a:gd name="T6" fmla="*/ 4938 w 7680"/>
              <a:gd name="T7" fmla="*/ 968 h 1672"/>
              <a:gd name="T8" fmla="*/ 4161 w 7680"/>
              <a:gd name="T9" fmla="*/ 968 h 1672"/>
              <a:gd name="T10" fmla="*/ 4045 w 7680"/>
              <a:gd name="T11" fmla="*/ 878 h 1672"/>
              <a:gd name="T12" fmla="*/ 3979 w 7680"/>
              <a:gd name="T13" fmla="*/ 624 h 1672"/>
              <a:gd name="T14" fmla="*/ 3257 w 7680"/>
              <a:gd name="T15" fmla="*/ 624 h 1672"/>
              <a:gd name="T16" fmla="*/ 3219 w 7680"/>
              <a:gd name="T17" fmla="*/ 866 h 1672"/>
              <a:gd name="T18" fmla="*/ 3100 w 7680"/>
              <a:gd name="T19" fmla="*/ 968 h 1672"/>
              <a:gd name="T20" fmla="*/ 1813 w 7680"/>
              <a:gd name="T21" fmla="*/ 968 h 1672"/>
              <a:gd name="T22" fmla="*/ 1711 w 7680"/>
              <a:gd name="T23" fmla="*/ 911 h 1672"/>
              <a:gd name="T24" fmla="*/ 1705 w 7680"/>
              <a:gd name="T25" fmla="*/ 794 h 1672"/>
              <a:gd name="T26" fmla="*/ 1982 w 7680"/>
              <a:gd name="T27" fmla="*/ 240 h 1672"/>
              <a:gd name="T28" fmla="*/ 0 w 7680"/>
              <a:gd name="T29" fmla="*/ 240 h 1672"/>
              <a:gd name="T30" fmla="*/ 0 w 7680"/>
              <a:gd name="T31" fmla="*/ 0 h 1672"/>
              <a:gd name="T32" fmla="*/ 2176 w 7680"/>
              <a:gd name="T33" fmla="*/ 0 h 1672"/>
              <a:gd name="T34" fmla="*/ 2278 w 7680"/>
              <a:gd name="T35" fmla="*/ 57 h 1672"/>
              <a:gd name="T36" fmla="*/ 2284 w 7680"/>
              <a:gd name="T37" fmla="*/ 174 h 1672"/>
              <a:gd name="T38" fmla="*/ 2007 w 7680"/>
              <a:gd name="T39" fmla="*/ 728 h 1672"/>
              <a:gd name="T40" fmla="*/ 2998 w 7680"/>
              <a:gd name="T41" fmla="*/ 728 h 1672"/>
              <a:gd name="T42" fmla="*/ 3036 w 7680"/>
              <a:gd name="T43" fmla="*/ 486 h 1672"/>
              <a:gd name="T44" fmla="*/ 3154 w 7680"/>
              <a:gd name="T45" fmla="*/ 384 h 1672"/>
              <a:gd name="T46" fmla="*/ 4072 w 7680"/>
              <a:gd name="T47" fmla="*/ 384 h 1672"/>
              <a:gd name="T48" fmla="*/ 4189 w 7680"/>
              <a:gd name="T49" fmla="*/ 474 h 1672"/>
              <a:gd name="T50" fmla="*/ 4254 w 7680"/>
              <a:gd name="T51" fmla="*/ 728 h 1672"/>
              <a:gd name="T52" fmla="*/ 5014 w 7680"/>
              <a:gd name="T53" fmla="*/ 728 h 1672"/>
              <a:gd name="T54" fmla="*/ 5123 w 7680"/>
              <a:gd name="T55" fmla="*/ 797 h 1672"/>
              <a:gd name="T56" fmla="*/ 5422 w 7680"/>
              <a:gd name="T57" fmla="*/ 1432 h 1672"/>
              <a:gd name="T58" fmla="*/ 7680 w 7680"/>
              <a:gd name="T59" fmla="*/ 1432 h 1672"/>
              <a:gd name="T60" fmla="*/ 7680 w 7680"/>
              <a:gd name="T61" fmla="*/ 1672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80" h="1672">
                <a:moveTo>
                  <a:pt x="7680" y="1672"/>
                </a:moveTo>
                <a:cubicBezTo>
                  <a:pt x="5346" y="1672"/>
                  <a:pt x="5346" y="1672"/>
                  <a:pt x="5346" y="1672"/>
                </a:cubicBezTo>
                <a:cubicBezTo>
                  <a:pt x="5299" y="1672"/>
                  <a:pt x="5257" y="1645"/>
                  <a:pt x="5237" y="1603"/>
                </a:cubicBezTo>
                <a:cubicBezTo>
                  <a:pt x="4938" y="968"/>
                  <a:pt x="4938" y="968"/>
                  <a:pt x="4938" y="968"/>
                </a:cubicBezTo>
                <a:cubicBezTo>
                  <a:pt x="4161" y="968"/>
                  <a:pt x="4161" y="968"/>
                  <a:pt x="4161" y="968"/>
                </a:cubicBezTo>
                <a:cubicBezTo>
                  <a:pt x="4106" y="968"/>
                  <a:pt x="4059" y="931"/>
                  <a:pt x="4045" y="878"/>
                </a:cubicBezTo>
                <a:cubicBezTo>
                  <a:pt x="3979" y="624"/>
                  <a:pt x="3979" y="624"/>
                  <a:pt x="3979" y="624"/>
                </a:cubicBezTo>
                <a:cubicBezTo>
                  <a:pt x="3257" y="624"/>
                  <a:pt x="3257" y="624"/>
                  <a:pt x="3257" y="624"/>
                </a:cubicBezTo>
                <a:cubicBezTo>
                  <a:pt x="3219" y="866"/>
                  <a:pt x="3219" y="866"/>
                  <a:pt x="3219" y="866"/>
                </a:cubicBezTo>
                <a:cubicBezTo>
                  <a:pt x="3210" y="925"/>
                  <a:pt x="3160" y="968"/>
                  <a:pt x="3100" y="968"/>
                </a:cubicBezTo>
                <a:cubicBezTo>
                  <a:pt x="1813" y="968"/>
                  <a:pt x="1813" y="968"/>
                  <a:pt x="1813" y="968"/>
                </a:cubicBezTo>
                <a:cubicBezTo>
                  <a:pt x="1771" y="968"/>
                  <a:pt x="1732" y="946"/>
                  <a:pt x="1711" y="911"/>
                </a:cubicBezTo>
                <a:cubicBezTo>
                  <a:pt x="1689" y="876"/>
                  <a:pt x="1687" y="832"/>
                  <a:pt x="1705" y="794"/>
                </a:cubicBezTo>
                <a:cubicBezTo>
                  <a:pt x="1982" y="240"/>
                  <a:pt x="1982" y="240"/>
                  <a:pt x="1982" y="240"/>
                </a:cubicBezTo>
                <a:cubicBezTo>
                  <a:pt x="0" y="240"/>
                  <a:pt x="0" y="240"/>
                  <a:pt x="0" y="240"/>
                </a:cubicBezTo>
                <a:cubicBezTo>
                  <a:pt x="0" y="0"/>
                  <a:pt x="0" y="0"/>
                  <a:pt x="0" y="0"/>
                </a:cubicBezTo>
                <a:cubicBezTo>
                  <a:pt x="2176" y="0"/>
                  <a:pt x="2176" y="0"/>
                  <a:pt x="2176" y="0"/>
                </a:cubicBezTo>
                <a:cubicBezTo>
                  <a:pt x="2218" y="0"/>
                  <a:pt x="2256" y="22"/>
                  <a:pt x="2278" y="57"/>
                </a:cubicBezTo>
                <a:cubicBezTo>
                  <a:pt x="2300" y="92"/>
                  <a:pt x="2302" y="136"/>
                  <a:pt x="2284" y="174"/>
                </a:cubicBezTo>
                <a:cubicBezTo>
                  <a:pt x="2007" y="728"/>
                  <a:pt x="2007" y="728"/>
                  <a:pt x="2007" y="728"/>
                </a:cubicBezTo>
                <a:cubicBezTo>
                  <a:pt x="2998" y="728"/>
                  <a:pt x="2998" y="728"/>
                  <a:pt x="2998" y="728"/>
                </a:cubicBezTo>
                <a:cubicBezTo>
                  <a:pt x="3036" y="486"/>
                  <a:pt x="3036" y="486"/>
                  <a:pt x="3036" y="486"/>
                </a:cubicBezTo>
                <a:cubicBezTo>
                  <a:pt x="3045" y="427"/>
                  <a:pt x="3095" y="384"/>
                  <a:pt x="3154" y="384"/>
                </a:cubicBezTo>
                <a:cubicBezTo>
                  <a:pt x="4072" y="384"/>
                  <a:pt x="4072" y="384"/>
                  <a:pt x="4072" y="384"/>
                </a:cubicBezTo>
                <a:cubicBezTo>
                  <a:pt x="4127" y="384"/>
                  <a:pt x="4175" y="421"/>
                  <a:pt x="4189" y="474"/>
                </a:cubicBezTo>
                <a:cubicBezTo>
                  <a:pt x="4254" y="728"/>
                  <a:pt x="4254" y="728"/>
                  <a:pt x="4254" y="728"/>
                </a:cubicBezTo>
                <a:cubicBezTo>
                  <a:pt x="5014" y="728"/>
                  <a:pt x="5014" y="728"/>
                  <a:pt x="5014" y="728"/>
                </a:cubicBezTo>
                <a:cubicBezTo>
                  <a:pt x="5061" y="728"/>
                  <a:pt x="5103" y="755"/>
                  <a:pt x="5123" y="797"/>
                </a:cubicBezTo>
                <a:cubicBezTo>
                  <a:pt x="5422" y="1432"/>
                  <a:pt x="5422" y="1432"/>
                  <a:pt x="5422" y="1432"/>
                </a:cubicBezTo>
                <a:cubicBezTo>
                  <a:pt x="7680" y="1432"/>
                  <a:pt x="7680" y="1432"/>
                  <a:pt x="7680" y="1432"/>
                </a:cubicBezTo>
                <a:lnTo>
                  <a:pt x="7680" y="1672"/>
                </a:lnTo>
                <a:close/>
              </a:path>
            </a:pathLst>
          </a:custGeom>
          <a:solidFill>
            <a:srgbClr val="474647">
              <a:alpha val="62000"/>
            </a:srgbClr>
          </a:solidFill>
          <a:ln>
            <a:noFill/>
          </a:ln>
        </p:spPr>
        <p:txBody>
          <a:bodyPr lIns="68580" tIns="34290" rIns="68580" bIns="34290"/>
          <a:lstStyle/>
          <a:p>
            <a:pPr>
              <a:defRPr/>
            </a:pPr>
            <a:endParaRPr lang="en-US" sz="1350"/>
          </a:p>
        </p:txBody>
      </p:sp>
      <p:grpSp>
        <p:nvGrpSpPr>
          <p:cNvPr id="8" name="Group 7">
            <a:extLst>
              <a:ext uri="{FF2B5EF4-FFF2-40B4-BE49-F238E27FC236}">
                <a16:creationId xmlns:a16="http://schemas.microsoft.com/office/drawing/2014/main" id="{01253291-DF23-F8FE-1601-D196E7F5A800}"/>
              </a:ext>
            </a:extLst>
          </p:cNvPr>
          <p:cNvGrpSpPr>
            <a:grpSpLocks/>
          </p:cNvGrpSpPr>
          <p:nvPr/>
        </p:nvGrpSpPr>
        <p:grpSpPr bwMode="auto">
          <a:xfrm>
            <a:off x="0" y="2917840"/>
            <a:ext cx="12192000" cy="2697712"/>
            <a:chOff x="-93663" y="3201988"/>
            <a:chExt cx="12430125" cy="2693988"/>
          </a:xfrm>
        </p:grpSpPr>
        <p:sp>
          <p:nvSpPr>
            <p:cNvPr id="9" name="Freeform 5">
              <a:extLst>
                <a:ext uri="{FF2B5EF4-FFF2-40B4-BE49-F238E27FC236}">
                  <a16:creationId xmlns:a16="http://schemas.microsoft.com/office/drawing/2014/main" id="{6EAF4F92-93F7-DCC6-C91B-853821749A11}"/>
                </a:ext>
              </a:extLst>
            </p:cNvPr>
            <p:cNvSpPr>
              <a:spLocks/>
            </p:cNvSpPr>
            <p:nvPr/>
          </p:nvSpPr>
          <p:spPr bwMode="auto">
            <a:xfrm>
              <a:off x="-78846" y="3201988"/>
              <a:ext cx="12370855" cy="2693988"/>
            </a:xfrm>
            <a:custGeom>
              <a:avLst/>
              <a:gdLst>
                <a:gd name="T0" fmla="*/ 7680 w 7680"/>
                <a:gd name="T1" fmla="*/ 1672 h 1672"/>
                <a:gd name="T2" fmla="*/ 5346 w 7680"/>
                <a:gd name="T3" fmla="*/ 1672 h 1672"/>
                <a:gd name="T4" fmla="*/ 5237 w 7680"/>
                <a:gd name="T5" fmla="*/ 1603 h 1672"/>
                <a:gd name="T6" fmla="*/ 4938 w 7680"/>
                <a:gd name="T7" fmla="*/ 968 h 1672"/>
                <a:gd name="T8" fmla="*/ 4161 w 7680"/>
                <a:gd name="T9" fmla="*/ 968 h 1672"/>
                <a:gd name="T10" fmla="*/ 4045 w 7680"/>
                <a:gd name="T11" fmla="*/ 878 h 1672"/>
                <a:gd name="T12" fmla="*/ 3979 w 7680"/>
                <a:gd name="T13" fmla="*/ 624 h 1672"/>
                <a:gd name="T14" fmla="*/ 3257 w 7680"/>
                <a:gd name="T15" fmla="*/ 624 h 1672"/>
                <a:gd name="T16" fmla="*/ 3219 w 7680"/>
                <a:gd name="T17" fmla="*/ 866 h 1672"/>
                <a:gd name="T18" fmla="*/ 3100 w 7680"/>
                <a:gd name="T19" fmla="*/ 968 h 1672"/>
                <a:gd name="T20" fmla="*/ 1813 w 7680"/>
                <a:gd name="T21" fmla="*/ 968 h 1672"/>
                <a:gd name="T22" fmla="*/ 1711 w 7680"/>
                <a:gd name="T23" fmla="*/ 911 h 1672"/>
                <a:gd name="T24" fmla="*/ 1705 w 7680"/>
                <a:gd name="T25" fmla="*/ 794 h 1672"/>
                <a:gd name="T26" fmla="*/ 1982 w 7680"/>
                <a:gd name="T27" fmla="*/ 240 h 1672"/>
                <a:gd name="T28" fmla="*/ 0 w 7680"/>
                <a:gd name="T29" fmla="*/ 240 h 1672"/>
                <a:gd name="T30" fmla="*/ 0 w 7680"/>
                <a:gd name="T31" fmla="*/ 0 h 1672"/>
                <a:gd name="T32" fmla="*/ 2176 w 7680"/>
                <a:gd name="T33" fmla="*/ 0 h 1672"/>
                <a:gd name="T34" fmla="*/ 2278 w 7680"/>
                <a:gd name="T35" fmla="*/ 57 h 1672"/>
                <a:gd name="T36" fmla="*/ 2284 w 7680"/>
                <a:gd name="T37" fmla="*/ 174 h 1672"/>
                <a:gd name="T38" fmla="*/ 2007 w 7680"/>
                <a:gd name="T39" fmla="*/ 728 h 1672"/>
                <a:gd name="T40" fmla="*/ 2998 w 7680"/>
                <a:gd name="T41" fmla="*/ 728 h 1672"/>
                <a:gd name="T42" fmla="*/ 3036 w 7680"/>
                <a:gd name="T43" fmla="*/ 486 h 1672"/>
                <a:gd name="T44" fmla="*/ 3154 w 7680"/>
                <a:gd name="T45" fmla="*/ 384 h 1672"/>
                <a:gd name="T46" fmla="*/ 4072 w 7680"/>
                <a:gd name="T47" fmla="*/ 384 h 1672"/>
                <a:gd name="T48" fmla="*/ 4189 w 7680"/>
                <a:gd name="T49" fmla="*/ 474 h 1672"/>
                <a:gd name="T50" fmla="*/ 4254 w 7680"/>
                <a:gd name="T51" fmla="*/ 728 h 1672"/>
                <a:gd name="T52" fmla="*/ 5014 w 7680"/>
                <a:gd name="T53" fmla="*/ 728 h 1672"/>
                <a:gd name="T54" fmla="*/ 5123 w 7680"/>
                <a:gd name="T55" fmla="*/ 797 h 1672"/>
                <a:gd name="T56" fmla="*/ 5422 w 7680"/>
                <a:gd name="T57" fmla="*/ 1432 h 1672"/>
                <a:gd name="T58" fmla="*/ 7680 w 7680"/>
                <a:gd name="T59" fmla="*/ 1432 h 1672"/>
                <a:gd name="T60" fmla="*/ 7680 w 7680"/>
                <a:gd name="T61" fmla="*/ 1672 h 1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80" h="1672">
                  <a:moveTo>
                    <a:pt x="7680" y="1672"/>
                  </a:moveTo>
                  <a:cubicBezTo>
                    <a:pt x="5346" y="1672"/>
                    <a:pt x="5346" y="1672"/>
                    <a:pt x="5346" y="1672"/>
                  </a:cubicBezTo>
                  <a:cubicBezTo>
                    <a:pt x="5299" y="1672"/>
                    <a:pt x="5257" y="1645"/>
                    <a:pt x="5237" y="1603"/>
                  </a:cubicBezTo>
                  <a:cubicBezTo>
                    <a:pt x="4938" y="968"/>
                    <a:pt x="4938" y="968"/>
                    <a:pt x="4938" y="968"/>
                  </a:cubicBezTo>
                  <a:cubicBezTo>
                    <a:pt x="4161" y="968"/>
                    <a:pt x="4161" y="968"/>
                    <a:pt x="4161" y="968"/>
                  </a:cubicBezTo>
                  <a:cubicBezTo>
                    <a:pt x="4106" y="968"/>
                    <a:pt x="4059" y="931"/>
                    <a:pt x="4045" y="878"/>
                  </a:cubicBezTo>
                  <a:cubicBezTo>
                    <a:pt x="3979" y="624"/>
                    <a:pt x="3979" y="624"/>
                    <a:pt x="3979" y="624"/>
                  </a:cubicBezTo>
                  <a:cubicBezTo>
                    <a:pt x="3257" y="624"/>
                    <a:pt x="3257" y="624"/>
                    <a:pt x="3257" y="624"/>
                  </a:cubicBezTo>
                  <a:cubicBezTo>
                    <a:pt x="3219" y="866"/>
                    <a:pt x="3219" y="866"/>
                    <a:pt x="3219" y="866"/>
                  </a:cubicBezTo>
                  <a:cubicBezTo>
                    <a:pt x="3210" y="925"/>
                    <a:pt x="3160" y="968"/>
                    <a:pt x="3100" y="968"/>
                  </a:cubicBezTo>
                  <a:cubicBezTo>
                    <a:pt x="1813" y="968"/>
                    <a:pt x="1813" y="968"/>
                    <a:pt x="1813" y="968"/>
                  </a:cubicBezTo>
                  <a:cubicBezTo>
                    <a:pt x="1771" y="968"/>
                    <a:pt x="1732" y="946"/>
                    <a:pt x="1711" y="911"/>
                  </a:cubicBezTo>
                  <a:cubicBezTo>
                    <a:pt x="1689" y="876"/>
                    <a:pt x="1687" y="832"/>
                    <a:pt x="1705" y="794"/>
                  </a:cubicBezTo>
                  <a:cubicBezTo>
                    <a:pt x="1982" y="240"/>
                    <a:pt x="1982" y="240"/>
                    <a:pt x="1982" y="240"/>
                  </a:cubicBezTo>
                  <a:cubicBezTo>
                    <a:pt x="0" y="240"/>
                    <a:pt x="0" y="240"/>
                    <a:pt x="0" y="240"/>
                  </a:cubicBezTo>
                  <a:cubicBezTo>
                    <a:pt x="0" y="0"/>
                    <a:pt x="0" y="0"/>
                    <a:pt x="0" y="0"/>
                  </a:cubicBezTo>
                  <a:cubicBezTo>
                    <a:pt x="2176" y="0"/>
                    <a:pt x="2176" y="0"/>
                    <a:pt x="2176" y="0"/>
                  </a:cubicBezTo>
                  <a:cubicBezTo>
                    <a:pt x="2218" y="0"/>
                    <a:pt x="2256" y="22"/>
                    <a:pt x="2278" y="57"/>
                  </a:cubicBezTo>
                  <a:cubicBezTo>
                    <a:pt x="2300" y="92"/>
                    <a:pt x="2302" y="136"/>
                    <a:pt x="2284" y="174"/>
                  </a:cubicBezTo>
                  <a:cubicBezTo>
                    <a:pt x="2007" y="728"/>
                    <a:pt x="2007" y="728"/>
                    <a:pt x="2007" y="728"/>
                  </a:cubicBezTo>
                  <a:cubicBezTo>
                    <a:pt x="2998" y="728"/>
                    <a:pt x="2998" y="728"/>
                    <a:pt x="2998" y="728"/>
                  </a:cubicBezTo>
                  <a:cubicBezTo>
                    <a:pt x="3036" y="486"/>
                    <a:pt x="3036" y="486"/>
                    <a:pt x="3036" y="486"/>
                  </a:cubicBezTo>
                  <a:cubicBezTo>
                    <a:pt x="3045" y="427"/>
                    <a:pt x="3095" y="384"/>
                    <a:pt x="3154" y="384"/>
                  </a:cubicBezTo>
                  <a:cubicBezTo>
                    <a:pt x="4072" y="384"/>
                    <a:pt x="4072" y="384"/>
                    <a:pt x="4072" y="384"/>
                  </a:cubicBezTo>
                  <a:cubicBezTo>
                    <a:pt x="4127" y="384"/>
                    <a:pt x="4175" y="421"/>
                    <a:pt x="4189" y="474"/>
                  </a:cubicBezTo>
                  <a:cubicBezTo>
                    <a:pt x="4254" y="728"/>
                    <a:pt x="4254" y="728"/>
                    <a:pt x="4254" y="728"/>
                  </a:cubicBezTo>
                  <a:cubicBezTo>
                    <a:pt x="5014" y="728"/>
                    <a:pt x="5014" y="728"/>
                    <a:pt x="5014" y="728"/>
                  </a:cubicBezTo>
                  <a:cubicBezTo>
                    <a:pt x="5061" y="728"/>
                    <a:pt x="5103" y="755"/>
                    <a:pt x="5123" y="797"/>
                  </a:cubicBezTo>
                  <a:cubicBezTo>
                    <a:pt x="5422" y="1432"/>
                    <a:pt x="5422" y="1432"/>
                    <a:pt x="5422" y="1432"/>
                  </a:cubicBezTo>
                  <a:cubicBezTo>
                    <a:pt x="7680" y="1432"/>
                    <a:pt x="7680" y="1432"/>
                    <a:pt x="7680" y="1432"/>
                  </a:cubicBezTo>
                  <a:lnTo>
                    <a:pt x="7680" y="1672"/>
                  </a:lnTo>
                  <a:close/>
                </a:path>
              </a:pathLst>
            </a:custGeom>
            <a:solidFill>
              <a:srgbClr val="474647"/>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0" name="Freeform 6">
              <a:extLst>
                <a:ext uri="{FF2B5EF4-FFF2-40B4-BE49-F238E27FC236}">
                  <a16:creationId xmlns:a16="http://schemas.microsoft.com/office/drawing/2014/main" id="{1AC7FB42-873B-6E63-6287-F6BA36E6F780}"/>
                </a:ext>
              </a:extLst>
            </p:cNvPr>
            <p:cNvSpPr>
              <a:spLocks/>
            </p:cNvSpPr>
            <p:nvPr/>
          </p:nvSpPr>
          <p:spPr bwMode="auto">
            <a:xfrm>
              <a:off x="-78846" y="3233756"/>
              <a:ext cx="12396257" cy="2630451"/>
            </a:xfrm>
            <a:custGeom>
              <a:avLst/>
              <a:gdLst>
                <a:gd name="T0" fmla="*/ 7696 w 7696"/>
                <a:gd name="T1" fmla="*/ 1632 h 1632"/>
                <a:gd name="T2" fmla="*/ 5346 w 7696"/>
                <a:gd name="T3" fmla="*/ 1632 h 1632"/>
                <a:gd name="T4" fmla="*/ 5255 w 7696"/>
                <a:gd name="T5" fmla="*/ 1575 h 1632"/>
                <a:gd name="T6" fmla="*/ 4951 w 7696"/>
                <a:gd name="T7" fmla="*/ 928 h 1632"/>
                <a:gd name="T8" fmla="*/ 4161 w 7696"/>
                <a:gd name="T9" fmla="*/ 928 h 1632"/>
                <a:gd name="T10" fmla="*/ 4064 w 7696"/>
                <a:gd name="T11" fmla="*/ 853 h 1632"/>
                <a:gd name="T12" fmla="*/ 3995 w 7696"/>
                <a:gd name="T13" fmla="*/ 584 h 1632"/>
                <a:gd name="T14" fmla="*/ 3240 w 7696"/>
                <a:gd name="T15" fmla="*/ 584 h 1632"/>
                <a:gd name="T16" fmla="*/ 3199 w 7696"/>
                <a:gd name="T17" fmla="*/ 843 h 1632"/>
                <a:gd name="T18" fmla="*/ 3100 w 7696"/>
                <a:gd name="T19" fmla="*/ 928 h 1632"/>
                <a:gd name="T20" fmla="*/ 1813 w 7696"/>
                <a:gd name="T21" fmla="*/ 928 h 1632"/>
                <a:gd name="T22" fmla="*/ 1728 w 7696"/>
                <a:gd name="T23" fmla="*/ 881 h 1632"/>
                <a:gd name="T24" fmla="*/ 1723 w 7696"/>
                <a:gd name="T25" fmla="*/ 783 h 1632"/>
                <a:gd name="T26" fmla="*/ 2015 w 7696"/>
                <a:gd name="T27" fmla="*/ 200 h 1632"/>
                <a:gd name="T28" fmla="*/ 0 w 7696"/>
                <a:gd name="T29" fmla="*/ 200 h 1632"/>
                <a:gd name="T30" fmla="*/ 0 w 7696"/>
                <a:gd name="T31" fmla="*/ 0 h 1632"/>
                <a:gd name="T32" fmla="*/ 2176 w 7696"/>
                <a:gd name="T33" fmla="*/ 0 h 1632"/>
                <a:gd name="T34" fmla="*/ 2261 w 7696"/>
                <a:gd name="T35" fmla="*/ 47 h 1632"/>
                <a:gd name="T36" fmla="*/ 2266 w 7696"/>
                <a:gd name="T37" fmla="*/ 145 h 1632"/>
                <a:gd name="T38" fmla="*/ 1974 w 7696"/>
                <a:gd name="T39" fmla="*/ 728 h 1632"/>
                <a:gd name="T40" fmla="*/ 3015 w 7696"/>
                <a:gd name="T41" fmla="*/ 728 h 1632"/>
                <a:gd name="T42" fmla="*/ 3055 w 7696"/>
                <a:gd name="T43" fmla="*/ 469 h 1632"/>
                <a:gd name="T44" fmla="*/ 3154 w 7696"/>
                <a:gd name="T45" fmla="*/ 384 h 1632"/>
                <a:gd name="T46" fmla="*/ 4072 w 7696"/>
                <a:gd name="T47" fmla="*/ 384 h 1632"/>
                <a:gd name="T48" fmla="*/ 4169 w 7696"/>
                <a:gd name="T49" fmla="*/ 459 h 1632"/>
                <a:gd name="T50" fmla="*/ 4239 w 7696"/>
                <a:gd name="T51" fmla="*/ 728 h 1632"/>
                <a:gd name="T52" fmla="*/ 5014 w 7696"/>
                <a:gd name="T53" fmla="*/ 728 h 1632"/>
                <a:gd name="T54" fmla="*/ 5105 w 7696"/>
                <a:gd name="T55" fmla="*/ 785 h 1632"/>
                <a:gd name="T56" fmla="*/ 5409 w 7696"/>
                <a:gd name="T57" fmla="*/ 1432 h 1632"/>
                <a:gd name="T58" fmla="*/ 7696 w 7696"/>
                <a:gd name="T59" fmla="*/ 1432 h 1632"/>
                <a:gd name="T60" fmla="*/ 7696 w 7696"/>
                <a:gd name="T61" fmla="*/ 1632 h 1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96" h="1632">
                  <a:moveTo>
                    <a:pt x="7696" y="1632"/>
                  </a:moveTo>
                  <a:cubicBezTo>
                    <a:pt x="5346" y="1632"/>
                    <a:pt x="5346" y="1632"/>
                    <a:pt x="5346" y="1632"/>
                  </a:cubicBezTo>
                  <a:cubicBezTo>
                    <a:pt x="5307" y="1632"/>
                    <a:pt x="5272" y="1610"/>
                    <a:pt x="5255" y="1575"/>
                  </a:cubicBezTo>
                  <a:cubicBezTo>
                    <a:pt x="4951" y="928"/>
                    <a:pt x="4951" y="928"/>
                    <a:pt x="4951" y="928"/>
                  </a:cubicBezTo>
                  <a:cubicBezTo>
                    <a:pt x="4161" y="928"/>
                    <a:pt x="4161" y="928"/>
                    <a:pt x="4161" y="928"/>
                  </a:cubicBezTo>
                  <a:cubicBezTo>
                    <a:pt x="4115" y="928"/>
                    <a:pt x="4076" y="897"/>
                    <a:pt x="4064" y="853"/>
                  </a:cubicBezTo>
                  <a:cubicBezTo>
                    <a:pt x="3995" y="584"/>
                    <a:pt x="3995" y="584"/>
                    <a:pt x="3995" y="584"/>
                  </a:cubicBezTo>
                  <a:cubicBezTo>
                    <a:pt x="3240" y="584"/>
                    <a:pt x="3240" y="584"/>
                    <a:pt x="3240" y="584"/>
                  </a:cubicBezTo>
                  <a:cubicBezTo>
                    <a:pt x="3199" y="843"/>
                    <a:pt x="3199" y="843"/>
                    <a:pt x="3199" y="843"/>
                  </a:cubicBezTo>
                  <a:cubicBezTo>
                    <a:pt x="3192" y="892"/>
                    <a:pt x="3150" y="928"/>
                    <a:pt x="3100" y="928"/>
                  </a:cubicBezTo>
                  <a:cubicBezTo>
                    <a:pt x="1813" y="928"/>
                    <a:pt x="1813" y="928"/>
                    <a:pt x="1813" y="928"/>
                  </a:cubicBezTo>
                  <a:cubicBezTo>
                    <a:pt x="1778" y="928"/>
                    <a:pt x="1746" y="910"/>
                    <a:pt x="1728" y="881"/>
                  </a:cubicBezTo>
                  <a:cubicBezTo>
                    <a:pt x="1709" y="851"/>
                    <a:pt x="1708" y="814"/>
                    <a:pt x="1723" y="783"/>
                  </a:cubicBezTo>
                  <a:cubicBezTo>
                    <a:pt x="2015" y="200"/>
                    <a:pt x="2015" y="200"/>
                    <a:pt x="2015" y="200"/>
                  </a:cubicBezTo>
                  <a:cubicBezTo>
                    <a:pt x="0" y="200"/>
                    <a:pt x="0" y="200"/>
                    <a:pt x="0" y="200"/>
                  </a:cubicBezTo>
                  <a:cubicBezTo>
                    <a:pt x="0" y="0"/>
                    <a:pt x="0" y="0"/>
                    <a:pt x="0" y="0"/>
                  </a:cubicBezTo>
                  <a:cubicBezTo>
                    <a:pt x="2176" y="0"/>
                    <a:pt x="2176" y="0"/>
                    <a:pt x="2176" y="0"/>
                  </a:cubicBezTo>
                  <a:cubicBezTo>
                    <a:pt x="2211" y="0"/>
                    <a:pt x="2243" y="18"/>
                    <a:pt x="2261" y="47"/>
                  </a:cubicBezTo>
                  <a:cubicBezTo>
                    <a:pt x="2280" y="77"/>
                    <a:pt x="2281" y="114"/>
                    <a:pt x="2266" y="145"/>
                  </a:cubicBezTo>
                  <a:cubicBezTo>
                    <a:pt x="1974" y="728"/>
                    <a:pt x="1974" y="728"/>
                    <a:pt x="1974" y="728"/>
                  </a:cubicBezTo>
                  <a:cubicBezTo>
                    <a:pt x="3015" y="728"/>
                    <a:pt x="3015" y="728"/>
                    <a:pt x="3015" y="728"/>
                  </a:cubicBezTo>
                  <a:cubicBezTo>
                    <a:pt x="3055" y="469"/>
                    <a:pt x="3055" y="469"/>
                    <a:pt x="3055" y="469"/>
                  </a:cubicBezTo>
                  <a:cubicBezTo>
                    <a:pt x="3063" y="420"/>
                    <a:pt x="3105" y="384"/>
                    <a:pt x="3154" y="384"/>
                  </a:cubicBezTo>
                  <a:cubicBezTo>
                    <a:pt x="4072" y="384"/>
                    <a:pt x="4072" y="384"/>
                    <a:pt x="4072" y="384"/>
                  </a:cubicBezTo>
                  <a:cubicBezTo>
                    <a:pt x="4118" y="384"/>
                    <a:pt x="4158" y="415"/>
                    <a:pt x="4169" y="459"/>
                  </a:cubicBezTo>
                  <a:cubicBezTo>
                    <a:pt x="4239" y="728"/>
                    <a:pt x="4239" y="728"/>
                    <a:pt x="4239" y="728"/>
                  </a:cubicBezTo>
                  <a:cubicBezTo>
                    <a:pt x="5014" y="728"/>
                    <a:pt x="5014" y="728"/>
                    <a:pt x="5014" y="728"/>
                  </a:cubicBezTo>
                  <a:cubicBezTo>
                    <a:pt x="5053" y="728"/>
                    <a:pt x="5088" y="750"/>
                    <a:pt x="5105" y="785"/>
                  </a:cubicBezTo>
                  <a:cubicBezTo>
                    <a:pt x="5409" y="1432"/>
                    <a:pt x="5409" y="1432"/>
                    <a:pt x="5409" y="1432"/>
                  </a:cubicBezTo>
                  <a:cubicBezTo>
                    <a:pt x="7696" y="1432"/>
                    <a:pt x="7696" y="1432"/>
                    <a:pt x="7696" y="1432"/>
                  </a:cubicBezTo>
                  <a:lnTo>
                    <a:pt x="7696" y="16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1" name="Freeform 7">
              <a:extLst>
                <a:ext uri="{FF2B5EF4-FFF2-40B4-BE49-F238E27FC236}">
                  <a16:creationId xmlns:a16="http://schemas.microsoft.com/office/drawing/2014/main" id="{30075EE7-3327-0AB9-F3C8-B7BE8089B225}"/>
                </a:ext>
              </a:extLst>
            </p:cNvPr>
            <p:cNvSpPr>
              <a:spLocks/>
            </p:cNvSpPr>
            <p:nvPr/>
          </p:nvSpPr>
          <p:spPr bwMode="auto">
            <a:xfrm>
              <a:off x="-78846" y="3267643"/>
              <a:ext cx="12415308" cy="2562676"/>
            </a:xfrm>
            <a:custGeom>
              <a:avLst/>
              <a:gdLst>
                <a:gd name="T0" fmla="*/ 7708 w 7708"/>
                <a:gd name="T1" fmla="*/ 1592 h 1592"/>
                <a:gd name="T2" fmla="*/ 5346 w 7708"/>
                <a:gd name="T3" fmla="*/ 1592 h 1592"/>
                <a:gd name="T4" fmla="*/ 5273 w 7708"/>
                <a:gd name="T5" fmla="*/ 1546 h 1592"/>
                <a:gd name="T6" fmla="*/ 4964 w 7708"/>
                <a:gd name="T7" fmla="*/ 888 h 1592"/>
                <a:gd name="T8" fmla="*/ 4161 w 7708"/>
                <a:gd name="T9" fmla="*/ 888 h 1592"/>
                <a:gd name="T10" fmla="*/ 4084 w 7708"/>
                <a:gd name="T11" fmla="*/ 828 h 1592"/>
                <a:gd name="T12" fmla="*/ 4010 w 7708"/>
                <a:gd name="T13" fmla="*/ 544 h 1592"/>
                <a:gd name="T14" fmla="*/ 3223 w 7708"/>
                <a:gd name="T15" fmla="*/ 544 h 1592"/>
                <a:gd name="T16" fmla="*/ 3179 w 7708"/>
                <a:gd name="T17" fmla="*/ 820 h 1592"/>
                <a:gd name="T18" fmla="*/ 3100 w 7708"/>
                <a:gd name="T19" fmla="*/ 888 h 1592"/>
                <a:gd name="T20" fmla="*/ 1813 w 7708"/>
                <a:gd name="T21" fmla="*/ 888 h 1592"/>
                <a:gd name="T22" fmla="*/ 1745 w 7708"/>
                <a:gd name="T23" fmla="*/ 850 h 1592"/>
                <a:gd name="T24" fmla="*/ 1741 w 7708"/>
                <a:gd name="T25" fmla="*/ 772 h 1592"/>
                <a:gd name="T26" fmla="*/ 2047 w 7708"/>
                <a:gd name="T27" fmla="*/ 160 h 1592"/>
                <a:gd name="T28" fmla="*/ 0 w 7708"/>
                <a:gd name="T29" fmla="*/ 160 h 1592"/>
                <a:gd name="T30" fmla="*/ 0 w 7708"/>
                <a:gd name="T31" fmla="*/ 0 h 1592"/>
                <a:gd name="T32" fmla="*/ 2176 w 7708"/>
                <a:gd name="T33" fmla="*/ 0 h 1592"/>
                <a:gd name="T34" fmla="*/ 2244 w 7708"/>
                <a:gd name="T35" fmla="*/ 38 h 1592"/>
                <a:gd name="T36" fmla="*/ 2248 w 7708"/>
                <a:gd name="T37" fmla="*/ 116 h 1592"/>
                <a:gd name="T38" fmla="*/ 1942 w 7708"/>
                <a:gd name="T39" fmla="*/ 728 h 1592"/>
                <a:gd name="T40" fmla="*/ 3032 w 7708"/>
                <a:gd name="T41" fmla="*/ 728 h 1592"/>
                <a:gd name="T42" fmla="*/ 3075 w 7708"/>
                <a:gd name="T43" fmla="*/ 452 h 1592"/>
                <a:gd name="T44" fmla="*/ 3154 w 7708"/>
                <a:gd name="T45" fmla="*/ 384 h 1592"/>
                <a:gd name="T46" fmla="*/ 4072 w 7708"/>
                <a:gd name="T47" fmla="*/ 384 h 1592"/>
                <a:gd name="T48" fmla="*/ 4150 w 7708"/>
                <a:gd name="T49" fmla="*/ 444 h 1592"/>
                <a:gd name="T50" fmla="*/ 4223 w 7708"/>
                <a:gd name="T51" fmla="*/ 728 h 1592"/>
                <a:gd name="T52" fmla="*/ 5014 w 7708"/>
                <a:gd name="T53" fmla="*/ 728 h 1592"/>
                <a:gd name="T54" fmla="*/ 5087 w 7708"/>
                <a:gd name="T55" fmla="*/ 774 h 1592"/>
                <a:gd name="T56" fmla="*/ 5397 w 7708"/>
                <a:gd name="T57" fmla="*/ 1432 h 1592"/>
                <a:gd name="T58" fmla="*/ 7708 w 7708"/>
                <a:gd name="T59" fmla="*/ 1432 h 1592"/>
                <a:gd name="T60" fmla="*/ 7708 w 7708"/>
                <a:gd name="T61" fmla="*/ 1592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08" h="1592">
                  <a:moveTo>
                    <a:pt x="7708" y="1592"/>
                  </a:moveTo>
                  <a:cubicBezTo>
                    <a:pt x="5346" y="1592"/>
                    <a:pt x="5346" y="1592"/>
                    <a:pt x="5346" y="1592"/>
                  </a:cubicBezTo>
                  <a:cubicBezTo>
                    <a:pt x="5315" y="1592"/>
                    <a:pt x="5287" y="1574"/>
                    <a:pt x="5273" y="1546"/>
                  </a:cubicBezTo>
                  <a:cubicBezTo>
                    <a:pt x="4964" y="888"/>
                    <a:pt x="4964" y="888"/>
                    <a:pt x="4964" y="888"/>
                  </a:cubicBezTo>
                  <a:cubicBezTo>
                    <a:pt x="4161" y="888"/>
                    <a:pt x="4161" y="888"/>
                    <a:pt x="4161" y="888"/>
                  </a:cubicBezTo>
                  <a:cubicBezTo>
                    <a:pt x="4125" y="888"/>
                    <a:pt x="4093" y="863"/>
                    <a:pt x="4084" y="828"/>
                  </a:cubicBezTo>
                  <a:cubicBezTo>
                    <a:pt x="4010" y="544"/>
                    <a:pt x="4010" y="544"/>
                    <a:pt x="4010" y="544"/>
                  </a:cubicBezTo>
                  <a:cubicBezTo>
                    <a:pt x="3223" y="544"/>
                    <a:pt x="3223" y="544"/>
                    <a:pt x="3223" y="544"/>
                  </a:cubicBezTo>
                  <a:cubicBezTo>
                    <a:pt x="3179" y="820"/>
                    <a:pt x="3179" y="820"/>
                    <a:pt x="3179" y="820"/>
                  </a:cubicBezTo>
                  <a:cubicBezTo>
                    <a:pt x="3173" y="859"/>
                    <a:pt x="3140" y="888"/>
                    <a:pt x="3100" y="888"/>
                  </a:cubicBezTo>
                  <a:cubicBezTo>
                    <a:pt x="1813" y="888"/>
                    <a:pt x="1813" y="888"/>
                    <a:pt x="1813" y="888"/>
                  </a:cubicBezTo>
                  <a:cubicBezTo>
                    <a:pt x="1785" y="888"/>
                    <a:pt x="1759" y="874"/>
                    <a:pt x="1745" y="850"/>
                  </a:cubicBezTo>
                  <a:cubicBezTo>
                    <a:pt x="1730" y="826"/>
                    <a:pt x="1729" y="797"/>
                    <a:pt x="1741" y="772"/>
                  </a:cubicBezTo>
                  <a:cubicBezTo>
                    <a:pt x="2047" y="160"/>
                    <a:pt x="2047" y="160"/>
                    <a:pt x="2047" y="160"/>
                  </a:cubicBezTo>
                  <a:cubicBezTo>
                    <a:pt x="0" y="160"/>
                    <a:pt x="0" y="160"/>
                    <a:pt x="0" y="160"/>
                  </a:cubicBezTo>
                  <a:cubicBezTo>
                    <a:pt x="0" y="0"/>
                    <a:pt x="0" y="0"/>
                    <a:pt x="0" y="0"/>
                  </a:cubicBezTo>
                  <a:cubicBezTo>
                    <a:pt x="2176" y="0"/>
                    <a:pt x="2176" y="0"/>
                    <a:pt x="2176" y="0"/>
                  </a:cubicBezTo>
                  <a:cubicBezTo>
                    <a:pt x="2204" y="0"/>
                    <a:pt x="2230" y="14"/>
                    <a:pt x="2244" y="38"/>
                  </a:cubicBezTo>
                  <a:cubicBezTo>
                    <a:pt x="2259" y="62"/>
                    <a:pt x="2260" y="91"/>
                    <a:pt x="2248" y="116"/>
                  </a:cubicBezTo>
                  <a:cubicBezTo>
                    <a:pt x="1942" y="728"/>
                    <a:pt x="1942" y="728"/>
                    <a:pt x="1942" y="728"/>
                  </a:cubicBezTo>
                  <a:cubicBezTo>
                    <a:pt x="3032" y="728"/>
                    <a:pt x="3032" y="728"/>
                    <a:pt x="3032" y="728"/>
                  </a:cubicBezTo>
                  <a:cubicBezTo>
                    <a:pt x="3075" y="452"/>
                    <a:pt x="3075" y="452"/>
                    <a:pt x="3075" y="452"/>
                  </a:cubicBezTo>
                  <a:cubicBezTo>
                    <a:pt x="3081" y="413"/>
                    <a:pt x="3115" y="384"/>
                    <a:pt x="3154" y="384"/>
                  </a:cubicBezTo>
                  <a:cubicBezTo>
                    <a:pt x="4072" y="384"/>
                    <a:pt x="4072" y="384"/>
                    <a:pt x="4072" y="384"/>
                  </a:cubicBezTo>
                  <a:cubicBezTo>
                    <a:pt x="4109" y="384"/>
                    <a:pt x="4141" y="409"/>
                    <a:pt x="4150" y="444"/>
                  </a:cubicBezTo>
                  <a:cubicBezTo>
                    <a:pt x="4223" y="728"/>
                    <a:pt x="4223" y="728"/>
                    <a:pt x="4223" y="728"/>
                  </a:cubicBezTo>
                  <a:cubicBezTo>
                    <a:pt x="5014" y="728"/>
                    <a:pt x="5014" y="728"/>
                    <a:pt x="5014" y="728"/>
                  </a:cubicBezTo>
                  <a:cubicBezTo>
                    <a:pt x="5045" y="728"/>
                    <a:pt x="5074" y="746"/>
                    <a:pt x="5087" y="774"/>
                  </a:cubicBezTo>
                  <a:cubicBezTo>
                    <a:pt x="5397" y="1432"/>
                    <a:pt x="5397" y="1432"/>
                    <a:pt x="5397" y="1432"/>
                  </a:cubicBezTo>
                  <a:cubicBezTo>
                    <a:pt x="7708" y="1432"/>
                    <a:pt x="7708" y="1432"/>
                    <a:pt x="7708" y="1432"/>
                  </a:cubicBezTo>
                  <a:lnTo>
                    <a:pt x="7708" y="1592"/>
                  </a:lnTo>
                  <a:close/>
                </a:path>
              </a:pathLst>
            </a:custGeom>
            <a:solidFill>
              <a:srgbClr val="474647"/>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nvGrpSpPr>
            <p:cNvPr id="12" name="Group 117">
              <a:extLst>
                <a:ext uri="{FF2B5EF4-FFF2-40B4-BE49-F238E27FC236}">
                  <a16:creationId xmlns:a16="http://schemas.microsoft.com/office/drawing/2014/main" id="{450984E4-A1F5-BDAF-32B9-2DE12728B2C4}"/>
                </a:ext>
              </a:extLst>
            </p:cNvPr>
            <p:cNvGrpSpPr>
              <a:grpSpLocks/>
            </p:cNvGrpSpPr>
            <p:nvPr/>
          </p:nvGrpSpPr>
          <p:grpSpPr bwMode="auto">
            <a:xfrm>
              <a:off x="-93663" y="3376613"/>
              <a:ext cx="12401551" cy="2332037"/>
              <a:chOff x="-93663" y="3376613"/>
              <a:chExt cx="12401551" cy="2332037"/>
            </a:xfrm>
          </p:grpSpPr>
          <p:sp>
            <p:nvSpPr>
              <p:cNvPr id="13" name="Freeform 8">
                <a:extLst>
                  <a:ext uri="{FF2B5EF4-FFF2-40B4-BE49-F238E27FC236}">
                    <a16:creationId xmlns:a16="http://schemas.microsoft.com/office/drawing/2014/main" id="{B2670F79-1535-6CA0-6B44-491C566A51EE}"/>
                  </a:ext>
                </a:extLst>
              </p:cNvPr>
              <p:cNvSpPr>
                <a:spLocks/>
              </p:cNvSpPr>
              <p:nvPr/>
            </p:nvSpPr>
            <p:spPr bwMode="auto">
              <a:xfrm>
                <a:off x="-93663" y="3375656"/>
                <a:ext cx="135478" cy="31768"/>
              </a:xfrm>
              <a:custGeom>
                <a:avLst/>
                <a:gdLst>
                  <a:gd name="T0" fmla="*/ 74 w 84"/>
                  <a:gd name="T1" fmla="*/ 20 h 20"/>
                  <a:gd name="T2" fmla="*/ 10 w 84"/>
                  <a:gd name="T3" fmla="*/ 20 h 20"/>
                  <a:gd name="T4" fmla="*/ 0 w 84"/>
                  <a:gd name="T5" fmla="*/ 10 h 20"/>
                  <a:gd name="T6" fmla="*/ 10 w 84"/>
                  <a:gd name="T7" fmla="*/ 0 h 20"/>
                  <a:gd name="T8" fmla="*/ 74 w 84"/>
                  <a:gd name="T9" fmla="*/ 0 h 20"/>
                  <a:gd name="T10" fmla="*/ 84 w 84"/>
                  <a:gd name="T11" fmla="*/ 10 h 20"/>
                  <a:gd name="T12" fmla="*/ 74 w 8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74" y="20"/>
                    </a:moveTo>
                    <a:cubicBezTo>
                      <a:pt x="10" y="20"/>
                      <a:pt x="10" y="20"/>
                      <a:pt x="10" y="20"/>
                    </a:cubicBezTo>
                    <a:cubicBezTo>
                      <a:pt x="4" y="20"/>
                      <a:pt x="0" y="16"/>
                      <a:pt x="0" y="10"/>
                    </a:cubicBezTo>
                    <a:cubicBezTo>
                      <a:pt x="0" y="4"/>
                      <a:pt x="4" y="0"/>
                      <a:pt x="10" y="0"/>
                    </a:cubicBezTo>
                    <a:cubicBezTo>
                      <a:pt x="74" y="0"/>
                      <a:pt x="74" y="0"/>
                      <a:pt x="74" y="0"/>
                    </a:cubicBezTo>
                    <a:cubicBezTo>
                      <a:pt x="80" y="0"/>
                      <a:pt x="84" y="4"/>
                      <a:pt x="84" y="10"/>
                    </a:cubicBezTo>
                    <a:cubicBezTo>
                      <a:pt x="84" y="16"/>
                      <a:pt x="80" y="20"/>
                      <a:pt x="7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4" name="Freeform 9">
                <a:extLst>
                  <a:ext uri="{FF2B5EF4-FFF2-40B4-BE49-F238E27FC236}">
                    <a16:creationId xmlns:a16="http://schemas.microsoft.com/office/drawing/2014/main" id="{5E717B58-2AE3-2CBE-3493-74177F4BBDF2}"/>
                  </a:ext>
                </a:extLst>
              </p:cNvPr>
              <p:cNvSpPr>
                <a:spLocks noEditPoints="1"/>
              </p:cNvSpPr>
              <p:nvPr/>
            </p:nvSpPr>
            <p:spPr bwMode="auto">
              <a:xfrm>
                <a:off x="202696" y="3375656"/>
                <a:ext cx="2931834" cy="31768"/>
              </a:xfrm>
              <a:custGeom>
                <a:avLst/>
                <a:gdLst>
                  <a:gd name="T0" fmla="*/ 1810 w 1820"/>
                  <a:gd name="T1" fmla="*/ 20 h 20"/>
                  <a:gd name="T2" fmla="*/ 1690 w 1820"/>
                  <a:gd name="T3" fmla="*/ 20 h 20"/>
                  <a:gd name="T4" fmla="*/ 1680 w 1820"/>
                  <a:gd name="T5" fmla="*/ 10 h 20"/>
                  <a:gd name="T6" fmla="*/ 1690 w 1820"/>
                  <a:gd name="T7" fmla="*/ 0 h 20"/>
                  <a:gd name="T8" fmla="*/ 1810 w 1820"/>
                  <a:gd name="T9" fmla="*/ 0 h 20"/>
                  <a:gd name="T10" fmla="*/ 1820 w 1820"/>
                  <a:gd name="T11" fmla="*/ 10 h 20"/>
                  <a:gd name="T12" fmla="*/ 1810 w 1820"/>
                  <a:gd name="T13" fmla="*/ 20 h 20"/>
                  <a:gd name="T14" fmla="*/ 1570 w 1820"/>
                  <a:gd name="T15" fmla="*/ 20 h 20"/>
                  <a:gd name="T16" fmla="*/ 1450 w 1820"/>
                  <a:gd name="T17" fmla="*/ 20 h 20"/>
                  <a:gd name="T18" fmla="*/ 1440 w 1820"/>
                  <a:gd name="T19" fmla="*/ 10 h 20"/>
                  <a:gd name="T20" fmla="*/ 1450 w 1820"/>
                  <a:gd name="T21" fmla="*/ 0 h 20"/>
                  <a:gd name="T22" fmla="*/ 1570 w 1820"/>
                  <a:gd name="T23" fmla="*/ 0 h 20"/>
                  <a:gd name="T24" fmla="*/ 1580 w 1820"/>
                  <a:gd name="T25" fmla="*/ 10 h 20"/>
                  <a:gd name="T26" fmla="*/ 1570 w 1820"/>
                  <a:gd name="T27" fmla="*/ 20 h 20"/>
                  <a:gd name="T28" fmla="*/ 1330 w 1820"/>
                  <a:gd name="T29" fmla="*/ 20 h 20"/>
                  <a:gd name="T30" fmla="*/ 1210 w 1820"/>
                  <a:gd name="T31" fmla="*/ 20 h 20"/>
                  <a:gd name="T32" fmla="*/ 1200 w 1820"/>
                  <a:gd name="T33" fmla="*/ 10 h 20"/>
                  <a:gd name="T34" fmla="*/ 1210 w 1820"/>
                  <a:gd name="T35" fmla="*/ 0 h 20"/>
                  <a:gd name="T36" fmla="*/ 1330 w 1820"/>
                  <a:gd name="T37" fmla="*/ 0 h 20"/>
                  <a:gd name="T38" fmla="*/ 1340 w 1820"/>
                  <a:gd name="T39" fmla="*/ 10 h 20"/>
                  <a:gd name="T40" fmla="*/ 1330 w 1820"/>
                  <a:gd name="T41" fmla="*/ 20 h 20"/>
                  <a:gd name="T42" fmla="*/ 1090 w 1820"/>
                  <a:gd name="T43" fmla="*/ 20 h 20"/>
                  <a:gd name="T44" fmla="*/ 970 w 1820"/>
                  <a:gd name="T45" fmla="*/ 20 h 20"/>
                  <a:gd name="T46" fmla="*/ 960 w 1820"/>
                  <a:gd name="T47" fmla="*/ 10 h 20"/>
                  <a:gd name="T48" fmla="*/ 970 w 1820"/>
                  <a:gd name="T49" fmla="*/ 0 h 20"/>
                  <a:gd name="T50" fmla="*/ 1090 w 1820"/>
                  <a:gd name="T51" fmla="*/ 0 h 20"/>
                  <a:gd name="T52" fmla="*/ 1100 w 1820"/>
                  <a:gd name="T53" fmla="*/ 10 h 20"/>
                  <a:gd name="T54" fmla="*/ 1090 w 1820"/>
                  <a:gd name="T55" fmla="*/ 20 h 20"/>
                  <a:gd name="T56" fmla="*/ 850 w 1820"/>
                  <a:gd name="T57" fmla="*/ 20 h 20"/>
                  <a:gd name="T58" fmla="*/ 730 w 1820"/>
                  <a:gd name="T59" fmla="*/ 20 h 20"/>
                  <a:gd name="T60" fmla="*/ 720 w 1820"/>
                  <a:gd name="T61" fmla="*/ 10 h 20"/>
                  <a:gd name="T62" fmla="*/ 730 w 1820"/>
                  <a:gd name="T63" fmla="*/ 0 h 20"/>
                  <a:gd name="T64" fmla="*/ 850 w 1820"/>
                  <a:gd name="T65" fmla="*/ 0 h 20"/>
                  <a:gd name="T66" fmla="*/ 860 w 1820"/>
                  <a:gd name="T67" fmla="*/ 10 h 20"/>
                  <a:gd name="T68" fmla="*/ 850 w 1820"/>
                  <a:gd name="T69" fmla="*/ 20 h 20"/>
                  <a:gd name="T70" fmla="*/ 610 w 1820"/>
                  <a:gd name="T71" fmla="*/ 20 h 20"/>
                  <a:gd name="T72" fmla="*/ 490 w 1820"/>
                  <a:gd name="T73" fmla="*/ 20 h 20"/>
                  <a:gd name="T74" fmla="*/ 480 w 1820"/>
                  <a:gd name="T75" fmla="*/ 10 h 20"/>
                  <a:gd name="T76" fmla="*/ 490 w 1820"/>
                  <a:gd name="T77" fmla="*/ 0 h 20"/>
                  <a:gd name="T78" fmla="*/ 610 w 1820"/>
                  <a:gd name="T79" fmla="*/ 0 h 20"/>
                  <a:gd name="T80" fmla="*/ 620 w 1820"/>
                  <a:gd name="T81" fmla="*/ 10 h 20"/>
                  <a:gd name="T82" fmla="*/ 610 w 1820"/>
                  <a:gd name="T83" fmla="*/ 20 h 20"/>
                  <a:gd name="T84" fmla="*/ 370 w 1820"/>
                  <a:gd name="T85" fmla="*/ 20 h 20"/>
                  <a:gd name="T86" fmla="*/ 250 w 1820"/>
                  <a:gd name="T87" fmla="*/ 20 h 20"/>
                  <a:gd name="T88" fmla="*/ 240 w 1820"/>
                  <a:gd name="T89" fmla="*/ 10 h 20"/>
                  <a:gd name="T90" fmla="*/ 250 w 1820"/>
                  <a:gd name="T91" fmla="*/ 0 h 20"/>
                  <a:gd name="T92" fmla="*/ 370 w 1820"/>
                  <a:gd name="T93" fmla="*/ 0 h 20"/>
                  <a:gd name="T94" fmla="*/ 380 w 1820"/>
                  <a:gd name="T95" fmla="*/ 10 h 20"/>
                  <a:gd name="T96" fmla="*/ 370 w 1820"/>
                  <a:gd name="T97" fmla="*/ 20 h 20"/>
                  <a:gd name="T98" fmla="*/ 130 w 1820"/>
                  <a:gd name="T99" fmla="*/ 20 h 20"/>
                  <a:gd name="T100" fmla="*/ 10 w 1820"/>
                  <a:gd name="T101" fmla="*/ 20 h 20"/>
                  <a:gd name="T102" fmla="*/ 0 w 1820"/>
                  <a:gd name="T103" fmla="*/ 10 h 20"/>
                  <a:gd name="T104" fmla="*/ 10 w 1820"/>
                  <a:gd name="T105" fmla="*/ 0 h 20"/>
                  <a:gd name="T106" fmla="*/ 130 w 1820"/>
                  <a:gd name="T107" fmla="*/ 0 h 20"/>
                  <a:gd name="T108" fmla="*/ 140 w 1820"/>
                  <a:gd name="T109" fmla="*/ 10 h 20"/>
                  <a:gd name="T110" fmla="*/ 130 w 1820"/>
                  <a:gd name="T11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20" h="20">
                    <a:moveTo>
                      <a:pt x="1810" y="20"/>
                    </a:moveTo>
                    <a:cubicBezTo>
                      <a:pt x="1690" y="20"/>
                      <a:pt x="1690" y="20"/>
                      <a:pt x="1690" y="20"/>
                    </a:cubicBezTo>
                    <a:cubicBezTo>
                      <a:pt x="1684" y="20"/>
                      <a:pt x="1680" y="16"/>
                      <a:pt x="1680" y="10"/>
                    </a:cubicBezTo>
                    <a:cubicBezTo>
                      <a:pt x="1680" y="4"/>
                      <a:pt x="1684" y="0"/>
                      <a:pt x="1690" y="0"/>
                    </a:cubicBezTo>
                    <a:cubicBezTo>
                      <a:pt x="1810" y="0"/>
                      <a:pt x="1810" y="0"/>
                      <a:pt x="1810" y="0"/>
                    </a:cubicBezTo>
                    <a:cubicBezTo>
                      <a:pt x="1816" y="0"/>
                      <a:pt x="1820" y="4"/>
                      <a:pt x="1820" y="10"/>
                    </a:cubicBezTo>
                    <a:cubicBezTo>
                      <a:pt x="1820" y="16"/>
                      <a:pt x="1816" y="20"/>
                      <a:pt x="1810" y="20"/>
                    </a:cubicBezTo>
                    <a:close/>
                    <a:moveTo>
                      <a:pt x="1570" y="20"/>
                    </a:moveTo>
                    <a:cubicBezTo>
                      <a:pt x="1450" y="20"/>
                      <a:pt x="1450" y="20"/>
                      <a:pt x="1450" y="20"/>
                    </a:cubicBezTo>
                    <a:cubicBezTo>
                      <a:pt x="1444" y="20"/>
                      <a:pt x="1440" y="16"/>
                      <a:pt x="1440" y="10"/>
                    </a:cubicBezTo>
                    <a:cubicBezTo>
                      <a:pt x="1440" y="4"/>
                      <a:pt x="1444" y="0"/>
                      <a:pt x="1450" y="0"/>
                    </a:cubicBezTo>
                    <a:cubicBezTo>
                      <a:pt x="1570" y="0"/>
                      <a:pt x="1570" y="0"/>
                      <a:pt x="1570" y="0"/>
                    </a:cubicBezTo>
                    <a:cubicBezTo>
                      <a:pt x="1576" y="0"/>
                      <a:pt x="1580" y="4"/>
                      <a:pt x="1580" y="10"/>
                    </a:cubicBezTo>
                    <a:cubicBezTo>
                      <a:pt x="1580" y="16"/>
                      <a:pt x="1576" y="20"/>
                      <a:pt x="1570" y="20"/>
                    </a:cubicBezTo>
                    <a:close/>
                    <a:moveTo>
                      <a:pt x="1330" y="20"/>
                    </a:moveTo>
                    <a:cubicBezTo>
                      <a:pt x="1210" y="20"/>
                      <a:pt x="1210" y="20"/>
                      <a:pt x="1210" y="20"/>
                    </a:cubicBezTo>
                    <a:cubicBezTo>
                      <a:pt x="1204" y="20"/>
                      <a:pt x="1200" y="16"/>
                      <a:pt x="1200" y="10"/>
                    </a:cubicBezTo>
                    <a:cubicBezTo>
                      <a:pt x="1200" y="4"/>
                      <a:pt x="1204" y="0"/>
                      <a:pt x="1210" y="0"/>
                    </a:cubicBezTo>
                    <a:cubicBezTo>
                      <a:pt x="1330" y="0"/>
                      <a:pt x="1330" y="0"/>
                      <a:pt x="1330" y="0"/>
                    </a:cubicBezTo>
                    <a:cubicBezTo>
                      <a:pt x="1336" y="0"/>
                      <a:pt x="1340" y="4"/>
                      <a:pt x="1340" y="10"/>
                    </a:cubicBezTo>
                    <a:cubicBezTo>
                      <a:pt x="1340" y="16"/>
                      <a:pt x="1336" y="20"/>
                      <a:pt x="1330" y="20"/>
                    </a:cubicBezTo>
                    <a:close/>
                    <a:moveTo>
                      <a:pt x="1090" y="20"/>
                    </a:moveTo>
                    <a:cubicBezTo>
                      <a:pt x="970" y="20"/>
                      <a:pt x="970" y="20"/>
                      <a:pt x="970" y="20"/>
                    </a:cubicBezTo>
                    <a:cubicBezTo>
                      <a:pt x="964" y="20"/>
                      <a:pt x="960" y="16"/>
                      <a:pt x="960" y="10"/>
                    </a:cubicBezTo>
                    <a:cubicBezTo>
                      <a:pt x="960" y="4"/>
                      <a:pt x="964" y="0"/>
                      <a:pt x="970" y="0"/>
                    </a:cubicBezTo>
                    <a:cubicBezTo>
                      <a:pt x="1090" y="0"/>
                      <a:pt x="1090" y="0"/>
                      <a:pt x="1090" y="0"/>
                    </a:cubicBezTo>
                    <a:cubicBezTo>
                      <a:pt x="1096" y="0"/>
                      <a:pt x="1100" y="4"/>
                      <a:pt x="1100" y="10"/>
                    </a:cubicBezTo>
                    <a:cubicBezTo>
                      <a:pt x="1100" y="16"/>
                      <a:pt x="1096" y="20"/>
                      <a:pt x="1090" y="20"/>
                    </a:cubicBezTo>
                    <a:close/>
                    <a:moveTo>
                      <a:pt x="850" y="20"/>
                    </a:moveTo>
                    <a:cubicBezTo>
                      <a:pt x="730" y="20"/>
                      <a:pt x="730" y="20"/>
                      <a:pt x="730" y="20"/>
                    </a:cubicBezTo>
                    <a:cubicBezTo>
                      <a:pt x="724" y="20"/>
                      <a:pt x="720" y="16"/>
                      <a:pt x="720" y="10"/>
                    </a:cubicBezTo>
                    <a:cubicBezTo>
                      <a:pt x="720" y="4"/>
                      <a:pt x="724" y="0"/>
                      <a:pt x="730" y="0"/>
                    </a:cubicBezTo>
                    <a:cubicBezTo>
                      <a:pt x="850" y="0"/>
                      <a:pt x="850" y="0"/>
                      <a:pt x="850" y="0"/>
                    </a:cubicBezTo>
                    <a:cubicBezTo>
                      <a:pt x="856" y="0"/>
                      <a:pt x="860" y="4"/>
                      <a:pt x="860" y="10"/>
                    </a:cubicBezTo>
                    <a:cubicBezTo>
                      <a:pt x="860" y="16"/>
                      <a:pt x="856" y="20"/>
                      <a:pt x="850" y="20"/>
                    </a:cubicBezTo>
                    <a:close/>
                    <a:moveTo>
                      <a:pt x="610" y="20"/>
                    </a:moveTo>
                    <a:cubicBezTo>
                      <a:pt x="490" y="20"/>
                      <a:pt x="490" y="20"/>
                      <a:pt x="490" y="20"/>
                    </a:cubicBezTo>
                    <a:cubicBezTo>
                      <a:pt x="484" y="20"/>
                      <a:pt x="480" y="16"/>
                      <a:pt x="480" y="10"/>
                    </a:cubicBezTo>
                    <a:cubicBezTo>
                      <a:pt x="480" y="4"/>
                      <a:pt x="484" y="0"/>
                      <a:pt x="490" y="0"/>
                    </a:cubicBezTo>
                    <a:cubicBezTo>
                      <a:pt x="610" y="0"/>
                      <a:pt x="610" y="0"/>
                      <a:pt x="610" y="0"/>
                    </a:cubicBezTo>
                    <a:cubicBezTo>
                      <a:pt x="616" y="0"/>
                      <a:pt x="620" y="4"/>
                      <a:pt x="620" y="10"/>
                    </a:cubicBezTo>
                    <a:cubicBezTo>
                      <a:pt x="620" y="16"/>
                      <a:pt x="616" y="20"/>
                      <a:pt x="610" y="20"/>
                    </a:cubicBezTo>
                    <a:close/>
                    <a:moveTo>
                      <a:pt x="370" y="20"/>
                    </a:moveTo>
                    <a:cubicBezTo>
                      <a:pt x="250" y="20"/>
                      <a:pt x="250" y="20"/>
                      <a:pt x="250" y="20"/>
                    </a:cubicBezTo>
                    <a:cubicBezTo>
                      <a:pt x="244" y="20"/>
                      <a:pt x="240" y="16"/>
                      <a:pt x="240" y="10"/>
                    </a:cubicBezTo>
                    <a:cubicBezTo>
                      <a:pt x="240" y="4"/>
                      <a:pt x="244" y="0"/>
                      <a:pt x="250" y="0"/>
                    </a:cubicBezTo>
                    <a:cubicBezTo>
                      <a:pt x="370" y="0"/>
                      <a:pt x="370" y="0"/>
                      <a:pt x="370" y="0"/>
                    </a:cubicBezTo>
                    <a:cubicBezTo>
                      <a:pt x="376" y="0"/>
                      <a:pt x="380" y="4"/>
                      <a:pt x="380" y="10"/>
                    </a:cubicBezTo>
                    <a:cubicBezTo>
                      <a:pt x="380" y="16"/>
                      <a:pt x="376" y="20"/>
                      <a:pt x="370" y="20"/>
                    </a:cubicBezTo>
                    <a:close/>
                    <a:moveTo>
                      <a:pt x="130" y="20"/>
                    </a:moveTo>
                    <a:cubicBezTo>
                      <a:pt x="10" y="20"/>
                      <a:pt x="10" y="20"/>
                      <a:pt x="10" y="20"/>
                    </a:cubicBezTo>
                    <a:cubicBezTo>
                      <a:pt x="4" y="20"/>
                      <a:pt x="0" y="16"/>
                      <a:pt x="0" y="10"/>
                    </a:cubicBezTo>
                    <a:cubicBezTo>
                      <a:pt x="0" y="4"/>
                      <a:pt x="4" y="0"/>
                      <a:pt x="10" y="0"/>
                    </a:cubicBezTo>
                    <a:cubicBezTo>
                      <a:pt x="130" y="0"/>
                      <a:pt x="130" y="0"/>
                      <a:pt x="130" y="0"/>
                    </a:cubicBezTo>
                    <a:cubicBezTo>
                      <a:pt x="136" y="0"/>
                      <a:pt x="140" y="4"/>
                      <a:pt x="140" y="10"/>
                    </a:cubicBezTo>
                    <a:cubicBezTo>
                      <a:pt x="140" y="16"/>
                      <a:pt x="136" y="20"/>
                      <a:pt x="130"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6" name="Freeform 10">
                <a:extLst>
                  <a:ext uri="{FF2B5EF4-FFF2-40B4-BE49-F238E27FC236}">
                    <a16:creationId xmlns:a16="http://schemas.microsoft.com/office/drawing/2014/main" id="{F8CDD043-188E-3FE9-E4B7-21D7548CE93B}"/>
                  </a:ext>
                </a:extLst>
              </p:cNvPr>
              <p:cNvSpPr>
                <a:spLocks/>
              </p:cNvSpPr>
              <p:nvPr/>
            </p:nvSpPr>
            <p:spPr bwMode="auto">
              <a:xfrm>
                <a:off x="3308111" y="3375656"/>
                <a:ext cx="137594" cy="124956"/>
              </a:xfrm>
              <a:custGeom>
                <a:avLst/>
                <a:gdLst>
                  <a:gd name="T0" fmla="*/ 46 w 85"/>
                  <a:gd name="T1" fmla="*/ 77 h 77"/>
                  <a:gd name="T2" fmla="*/ 41 w 85"/>
                  <a:gd name="T3" fmla="*/ 76 h 77"/>
                  <a:gd name="T4" fmla="*/ 37 w 85"/>
                  <a:gd name="T5" fmla="*/ 63 h 77"/>
                  <a:gd name="T6" fmla="*/ 58 w 85"/>
                  <a:gd name="T7" fmla="*/ 20 h 77"/>
                  <a:gd name="T8" fmla="*/ 10 w 85"/>
                  <a:gd name="T9" fmla="*/ 20 h 77"/>
                  <a:gd name="T10" fmla="*/ 0 w 85"/>
                  <a:gd name="T11" fmla="*/ 10 h 77"/>
                  <a:gd name="T12" fmla="*/ 10 w 85"/>
                  <a:gd name="T13" fmla="*/ 0 h 77"/>
                  <a:gd name="T14" fmla="*/ 74 w 85"/>
                  <a:gd name="T15" fmla="*/ 0 h 77"/>
                  <a:gd name="T16" fmla="*/ 83 w 85"/>
                  <a:gd name="T17" fmla="*/ 5 h 77"/>
                  <a:gd name="T18" fmla="*/ 83 w 85"/>
                  <a:gd name="T19" fmla="*/ 14 h 77"/>
                  <a:gd name="T20" fmla="*/ 54 w 85"/>
                  <a:gd name="T21" fmla="*/ 72 h 77"/>
                  <a:gd name="T22" fmla="*/ 46 w 85"/>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77">
                    <a:moveTo>
                      <a:pt x="46" y="77"/>
                    </a:moveTo>
                    <a:cubicBezTo>
                      <a:pt x="44" y="77"/>
                      <a:pt x="42" y="77"/>
                      <a:pt x="41" y="76"/>
                    </a:cubicBezTo>
                    <a:cubicBezTo>
                      <a:pt x="36" y="74"/>
                      <a:pt x="34" y="68"/>
                      <a:pt x="37" y="63"/>
                    </a:cubicBezTo>
                    <a:cubicBezTo>
                      <a:pt x="58" y="20"/>
                      <a:pt x="58" y="20"/>
                      <a:pt x="58" y="20"/>
                    </a:cubicBezTo>
                    <a:cubicBezTo>
                      <a:pt x="10" y="20"/>
                      <a:pt x="10" y="20"/>
                      <a:pt x="10" y="20"/>
                    </a:cubicBezTo>
                    <a:cubicBezTo>
                      <a:pt x="4" y="20"/>
                      <a:pt x="0" y="16"/>
                      <a:pt x="0" y="10"/>
                    </a:cubicBezTo>
                    <a:cubicBezTo>
                      <a:pt x="0" y="4"/>
                      <a:pt x="4" y="0"/>
                      <a:pt x="10" y="0"/>
                    </a:cubicBezTo>
                    <a:cubicBezTo>
                      <a:pt x="74" y="0"/>
                      <a:pt x="74" y="0"/>
                      <a:pt x="74" y="0"/>
                    </a:cubicBezTo>
                    <a:cubicBezTo>
                      <a:pt x="78" y="0"/>
                      <a:pt x="81" y="2"/>
                      <a:pt x="83" y="5"/>
                    </a:cubicBezTo>
                    <a:cubicBezTo>
                      <a:pt x="85" y="8"/>
                      <a:pt x="85" y="11"/>
                      <a:pt x="83" y="14"/>
                    </a:cubicBezTo>
                    <a:cubicBezTo>
                      <a:pt x="54" y="72"/>
                      <a:pt x="54" y="72"/>
                      <a:pt x="54" y="72"/>
                    </a:cubicBezTo>
                    <a:cubicBezTo>
                      <a:pt x="53" y="75"/>
                      <a:pt x="49" y="77"/>
                      <a:pt x="46"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7" name="Freeform 11">
                <a:extLst>
                  <a:ext uri="{FF2B5EF4-FFF2-40B4-BE49-F238E27FC236}">
                    <a16:creationId xmlns:a16="http://schemas.microsoft.com/office/drawing/2014/main" id="{41043ECD-1E24-5334-7696-DA4549F27172}"/>
                  </a:ext>
                </a:extLst>
              </p:cNvPr>
              <p:cNvSpPr>
                <a:spLocks noEditPoints="1"/>
              </p:cNvSpPr>
              <p:nvPr/>
            </p:nvSpPr>
            <p:spPr bwMode="auto">
              <a:xfrm>
                <a:off x="2969415" y="3659457"/>
                <a:ext cx="332344" cy="629020"/>
              </a:xfrm>
              <a:custGeom>
                <a:avLst/>
                <a:gdLst>
                  <a:gd name="T0" fmla="*/ 11 w 207"/>
                  <a:gd name="T1" fmla="*/ 390 h 390"/>
                  <a:gd name="T2" fmla="*/ 7 w 207"/>
                  <a:gd name="T3" fmla="*/ 389 h 390"/>
                  <a:gd name="T4" fmla="*/ 3 w 207"/>
                  <a:gd name="T5" fmla="*/ 375 h 390"/>
                  <a:gd name="T6" fmla="*/ 64 w 207"/>
                  <a:gd name="T7" fmla="*/ 253 h 390"/>
                  <a:gd name="T8" fmla="*/ 77 w 207"/>
                  <a:gd name="T9" fmla="*/ 248 h 390"/>
                  <a:gd name="T10" fmla="*/ 82 w 207"/>
                  <a:gd name="T11" fmla="*/ 261 h 390"/>
                  <a:gd name="T12" fmla="*/ 20 w 207"/>
                  <a:gd name="T13" fmla="*/ 384 h 390"/>
                  <a:gd name="T14" fmla="*/ 11 w 207"/>
                  <a:gd name="T15" fmla="*/ 390 h 390"/>
                  <a:gd name="T16" fmla="*/ 134 w 207"/>
                  <a:gd name="T17" fmla="*/ 144 h 390"/>
                  <a:gd name="T18" fmla="*/ 130 w 207"/>
                  <a:gd name="T19" fmla="*/ 143 h 390"/>
                  <a:gd name="T20" fmla="*/ 125 w 207"/>
                  <a:gd name="T21" fmla="*/ 130 h 390"/>
                  <a:gd name="T22" fmla="*/ 186 w 207"/>
                  <a:gd name="T23" fmla="*/ 7 h 390"/>
                  <a:gd name="T24" fmla="*/ 200 w 207"/>
                  <a:gd name="T25" fmla="*/ 3 h 390"/>
                  <a:gd name="T26" fmla="*/ 204 w 207"/>
                  <a:gd name="T27" fmla="*/ 16 h 390"/>
                  <a:gd name="T28" fmla="*/ 143 w 207"/>
                  <a:gd name="T29" fmla="*/ 139 h 390"/>
                  <a:gd name="T30" fmla="*/ 134 w 207"/>
                  <a:gd name="T31" fmla="*/ 144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7" h="390">
                    <a:moveTo>
                      <a:pt x="11" y="390"/>
                    </a:moveTo>
                    <a:cubicBezTo>
                      <a:pt x="10" y="390"/>
                      <a:pt x="8" y="389"/>
                      <a:pt x="7" y="389"/>
                    </a:cubicBezTo>
                    <a:cubicBezTo>
                      <a:pt x="2" y="386"/>
                      <a:pt x="0" y="380"/>
                      <a:pt x="3" y="375"/>
                    </a:cubicBezTo>
                    <a:cubicBezTo>
                      <a:pt x="64" y="253"/>
                      <a:pt x="64" y="253"/>
                      <a:pt x="64" y="253"/>
                    </a:cubicBezTo>
                    <a:cubicBezTo>
                      <a:pt x="66" y="248"/>
                      <a:pt x="72" y="246"/>
                      <a:pt x="77" y="248"/>
                    </a:cubicBezTo>
                    <a:cubicBezTo>
                      <a:pt x="82" y="251"/>
                      <a:pt x="84" y="257"/>
                      <a:pt x="82" y="261"/>
                    </a:cubicBezTo>
                    <a:cubicBezTo>
                      <a:pt x="20" y="384"/>
                      <a:pt x="20" y="384"/>
                      <a:pt x="20" y="384"/>
                    </a:cubicBezTo>
                    <a:cubicBezTo>
                      <a:pt x="19" y="388"/>
                      <a:pt x="15" y="390"/>
                      <a:pt x="11" y="390"/>
                    </a:cubicBezTo>
                    <a:close/>
                    <a:moveTo>
                      <a:pt x="134" y="144"/>
                    </a:moveTo>
                    <a:cubicBezTo>
                      <a:pt x="133" y="144"/>
                      <a:pt x="131" y="144"/>
                      <a:pt x="130" y="143"/>
                    </a:cubicBezTo>
                    <a:cubicBezTo>
                      <a:pt x="125" y="141"/>
                      <a:pt x="123" y="135"/>
                      <a:pt x="125" y="130"/>
                    </a:cubicBezTo>
                    <a:cubicBezTo>
                      <a:pt x="186" y="7"/>
                      <a:pt x="186" y="7"/>
                      <a:pt x="186" y="7"/>
                    </a:cubicBezTo>
                    <a:cubicBezTo>
                      <a:pt x="189" y="2"/>
                      <a:pt x="195" y="0"/>
                      <a:pt x="200" y="3"/>
                    </a:cubicBezTo>
                    <a:cubicBezTo>
                      <a:pt x="205" y="5"/>
                      <a:pt x="207" y="11"/>
                      <a:pt x="204" y="16"/>
                    </a:cubicBezTo>
                    <a:cubicBezTo>
                      <a:pt x="143" y="139"/>
                      <a:pt x="143" y="139"/>
                      <a:pt x="143" y="139"/>
                    </a:cubicBezTo>
                    <a:cubicBezTo>
                      <a:pt x="141" y="142"/>
                      <a:pt x="138" y="144"/>
                      <a:pt x="134" y="1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8" name="Freeform 12">
                <a:extLst>
                  <a:ext uri="{FF2B5EF4-FFF2-40B4-BE49-F238E27FC236}">
                    <a16:creationId xmlns:a16="http://schemas.microsoft.com/office/drawing/2014/main" id="{AA0F79ED-80BC-37E5-2005-6DC02654E44B}"/>
                  </a:ext>
                </a:extLst>
              </p:cNvPr>
              <p:cNvSpPr>
                <a:spLocks/>
              </p:cNvSpPr>
              <p:nvPr/>
            </p:nvSpPr>
            <p:spPr bwMode="auto">
              <a:xfrm>
                <a:off x="2825470" y="4447321"/>
                <a:ext cx="135478" cy="127075"/>
              </a:xfrm>
              <a:custGeom>
                <a:avLst/>
                <a:gdLst>
                  <a:gd name="T0" fmla="*/ 74 w 84"/>
                  <a:gd name="T1" fmla="*/ 79 h 79"/>
                  <a:gd name="T2" fmla="*/ 11 w 84"/>
                  <a:gd name="T3" fmla="*/ 79 h 79"/>
                  <a:gd name="T4" fmla="*/ 2 w 84"/>
                  <a:gd name="T5" fmla="*/ 74 h 79"/>
                  <a:gd name="T6" fmla="*/ 2 w 84"/>
                  <a:gd name="T7" fmla="*/ 65 h 79"/>
                  <a:gd name="T8" fmla="*/ 30 w 84"/>
                  <a:gd name="T9" fmla="*/ 7 h 79"/>
                  <a:gd name="T10" fmla="*/ 43 w 84"/>
                  <a:gd name="T11" fmla="*/ 3 h 79"/>
                  <a:gd name="T12" fmla="*/ 48 w 84"/>
                  <a:gd name="T13" fmla="*/ 16 h 79"/>
                  <a:gd name="T14" fmla="*/ 27 w 84"/>
                  <a:gd name="T15" fmla="*/ 59 h 79"/>
                  <a:gd name="T16" fmla="*/ 74 w 84"/>
                  <a:gd name="T17" fmla="*/ 59 h 79"/>
                  <a:gd name="T18" fmla="*/ 84 w 84"/>
                  <a:gd name="T19" fmla="*/ 69 h 79"/>
                  <a:gd name="T20" fmla="*/ 74 w 84"/>
                  <a:gd name="T21"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79">
                    <a:moveTo>
                      <a:pt x="74" y="79"/>
                    </a:moveTo>
                    <a:cubicBezTo>
                      <a:pt x="11" y="79"/>
                      <a:pt x="11" y="79"/>
                      <a:pt x="11" y="79"/>
                    </a:cubicBezTo>
                    <a:cubicBezTo>
                      <a:pt x="7" y="79"/>
                      <a:pt x="4" y="77"/>
                      <a:pt x="2" y="74"/>
                    </a:cubicBezTo>
                    <a:cubicBezTo>
                      <a:pt x="0" y="71"/>
                      <a:pt x="0" y="68"/>
                      <a:pt x="2" y="65"/>
                    </a:cubicBezTo>
                    <a:cubicBezTo>
                      <a:pt x="30" y="7"/>
                      <a:pt x="30" y="7"/>
                      <a:pt x="30" y="7"/>
                    </a:cubicBezTo>
                    <a:cubicBezTo>
                      <a:pt x="32" y="2"/>
                      <a:pt x="38" y="0"/>
                      <a:pt x="43" y="3"/>
                    </a:cubicBezTo>
                    <a:cubicBezTo>
                      <a:pt x="48" y="5"/>
                      <a:pt x="50" y="11"/>
                      <a:pt x="48" y="16"/>
                    </a:cubicBezTo>
                    <a:cubicBezTo>
                      <a:pt x="27" y="59"/>
                      <a:pt x="27" y="59"/>
                      <a:pt x="27" y="59"/>
                    </a:cubicBezTo>
                    <a:cubicBezTo>
                      <a:pt x="74" y="59"/>
                      <a:pt x="74" y="59"/>
                      <a:pt x="74" y="59"/>
                    </a:cubicBezTo>
                    <a:cubicBezTo>
                      <a:pt x="80" y="59"/>
                      <a:pt x="84" y="63"/>
                      <a:pt x="84" y="69"/>
                    </a:cubicBezTo>
                    <a:cubicBezTo>
                      <a:pt x="84" y="75"/>
                      <a:pt x="80" y="79"/>
                      <a:pt x="74"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19" name="Freeform 13">
                <a:extLst>
                  <a:ext uri="{FF2B5EF4-FFF2-40B4-BE49-F238E27FC236}">
                    <a16:creationId xmlns:a16="http://schemas.microsoft.com/office/drawing/2014/main" id="{842FA680-EE8B-541C-0D61-E8B1319913D2}"/>
                  </a:ext>
                </a:extLst>
              </p:cNvPr>
              <p:cNvSpPr>
                <a:spLocks noEditPoints="1"/>
              </p:cNvSpPr>
              <p:nvPr/>
            </p:nvSpPr>
            <p:spPr bwMode="auto">
              <a:xfrm>
                <a:off x="3134529" y="4542627"/>
                <a:ext cx="1475442" cy="31769"/>
              </a:xfrm>
              <a:custGeom>
                <a:avLst/>
                <a:gdLst>
                  <a:gd name="T0" fmla="*/ 906 w 916"/>
                  <a:gd name="T1" fmla="*/ 20 h 20"/>
                  <a:gd name="T2" fmla="*/ 778 w 916"/>
                  <a:gd name="T3" fmla="*/ 20 h 20"/>
                  <a:gd name="T4" fmla="*/ 768 w 916"/>
                  <a:gd name="T5" fmla="*/ 10 h 20"/>
                  <a:gd name="T6" fmla="*/ 778 w 916"/>
                  <a:gd name="T7" fmla="*/ 0 h 20"/>
                  <a:gd name="T8" fmla="*/ 906 w 916"/>
                  <a:gd name="T9" fmla="*/ 0 h 20"/>
                  <a:gd name="T10" fmla="*/ 916 w 916"/>
                  <a:gd name="T11" fmla="*/ 10 h 20"/>
                  <a:gd name="T12" fmla="*/ 906 w 916"/>
                  <a:gd name="T13" fmla="*/ 20 h 20"/>
                  <a:gd name="T14" fmla="*/ 650 w 916"/>
                  <a:gd name="T15" fmla="*/ 20 h 20"/>
                  <a:gd name="T16" fmla="*/ 522 w 916"/>
                  <a:gd name="T17" fmla="*/ 20 h 20"/>
                  <a:gd name="T18" fmla="*/ 512 w 916"/>
                  <a:gd name="T19" fmla="*/ 10 h 20"/>
                  <a:gd name="T20" fmla="*/ 522 w 916"/>
                  <a:gd name="T21" fmla="*/ 0 h 20"/>
                  <a:gd name="T22" fmla="*/ 650 w 916"/>
                  <a:gd name="T23" fmla="*/ 0 h 20"/>
                  <a:gd name="T24" fmla="*/ 660 w 916"/>
                  <a:gd name="T25" fmla="*/ 10 h 20"/>
                  <a:gd name="T26" fmla="*/ 650 w 916"/>
                  <a:gd name="T27" fmla="*/ 20 h 20"/>
                  <a:gd name="T28" fmla="*/ 394 w 916"/>
                  <a:gd name="T29" fmla="*/ 20 h 20"/>
                  <a:gd name="T30" fmla="*/ 266 w 916"/>
                  <a:gd name="T31" fmla="*/ 20 h 20"/>
                  <a:gd name="T32" fmla="*/ 256 w 916"/>
                  <a:gd name="T33" fmla="*/ 10 h 20"/>
                  <a:gd name="T34" fmla="*/ 266 w 916"/>
                  <a:gd name="T35" fmla="*/ 0 h 20"/>
                  <a:gd name="T36" fmla="*/ 394 w 916"/>
                  <a:gd name="T37" fmla="*/ 0 h 20"/>
                  <a:gd name="T38" fmla="*/ 404 w 916"/>
                  <a:gd name="T39" fmla="*/ 10 h 20"/>
                  <a:gd name="T40" fmla="*/ 394 w 916"/>
                  <a:gd name="T41" fmla="*/ 20 h 20"/>
                  <a:gd name="T42" fmla="*/ 138 w 916"/>
                  <a:gd name="T43" fmla="*/ 20 h 20"/>
                  <a:gd name="T44" fmla="*/ 10 w 916"/>
                  <a:gd name="T45" fmla="*/ 20 h 20"/>
                  <a:gd name="T46" fmla="*/ 0 w 916"/>
                  <a:gd name="T47" fmla="*/ 10 h 20"/>
                  <a:gd name="T48" fmla="*/ 10 w 916"/>
                  <a:gd name="T49" fmla="*/ 0 h 20"/>
                  <a:gd name="T50" fmla="*/ 138 w 916"/>
                  <a:gd name="T51" fmla="*/ 0 h 20"/>
                  <a:gd name="T52" fmla="*/ 148 w 916"/>
                  <a:gd name="T53" fmla="*/ 10 h 20"/>
                  <a:gd name="T54" fmla="*/ 138 w 916"/>
                  <a:gd name="T55"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16" h="20">
                    <a:moveTo>
                      <a:pt x="906" y="20"/>
                    </a:moveTo>
                    <a:cubicBezTo>
                      <a:pt x="778" y="20"/>
                      <a:pt x="778" y="20"/>
                      <a:pt x="778" y="20"/>
                    </a:cubicBezTo>
                    <a:cubicBezTo>
                      <a:pt x="772" y="20"/>
                      <a:pt x="768" y="16"/>
                      <a:pt x="768" y="10"/>
                    </a:cubicBezTo>
                    <a:cubicBezTo>
                      <a:pt x="768" y="4"/>
                      <a:pt x="772" y="0"/>
                      <a:pt x="778" y="0"/>
                    </a:cubicBezTo>
                    <a:cubicBezTo>
                      <a:pt x="906" y="0"/>
                      <a:pt x="906" y="0"/>
                      <a:pt x="906" y="0"/>
                    </a:cubicBezTo>
                    <a:cubicBezTo>
                      <a:pt x="912" y="0"/>
                      <a:pt x="916" y="4"/>
                      <a:pt x="916" y="10"/>
                    </a:cubicBezTo>
                    <a:cubicBezTo>
                      <a:pt x="916" y="16"/>
                      <a:pt x="912" y="20"/>
                      <a:pt x="906" y="20"/>
                    </a:cubicBezTo>
                    <a:close/>
                    <a:moveTo>
                      <a:pt x="650" y="20"/>
                    </a:moveTo>
                    <a:cubicBezTo>
                      <a:pt x="522" y="20"/>
                      <a:pt x="522" y="20"/>
                      <a:pt x="522" y="20"/>
                    </a:cubicBezTo>
                    <a:cubicBezTo>
                      <a:pt x="516" y="20"/>
                      <a:pt x="512" y="16"/>
                      <a:pt x="512" y="10"/>
                    </a:cubicBezTo>
                    <a:cubicBezTo>
                      <a:pt x="512" y="4"/>
                      <a:pt x="516" y="0"/>
                      <a:pt x="522" y="0"/>
                    </a:cubicBezTo>
                    <a:cubicBezTo>
                      <a:pt x="650" y="0"/>
                      <a:pt x="650" y="0"/>
                      <a:pt x="650" y="0"/>
                    </a:cubicBezTo>
                    <a:cubicBezTo>
                      <a:pt x="656" y="0"/>
                      <a:pt x="660" y="4"/>
                      <a:pt x="660" y="10"/>
                    </a:cubicBezTo>
                    <a:cubicBezTo>
                      <a:pt x="660" y="16"/>
                      <a:pt x="656" y="20"/>
                      <a:pt x="650" y="20"/>
                    </a:cubicBezTo>
                    <a:close/>
                    <a:moveTo>
                      <a:pt x="394" y="20"/>
                    </a:moveTo>
                    <a:cubicBezTo>
                      <a:pt x="266" y="20"/>
                      <a:pt x="266" y="20"/>
                      <a:pt x="266" y="20"/>
                    </a:cubicBezTo>
                    <a:cubicBezTo>
                      <a:pt x="260" y="20"/>
                      <a:pt x="256" y="16"/>
                      <a:pt x="256" y="10"/>
                    </a:cubicBezTo>
                    <a:cubicBezTo>
                      <a:pt x="256" y="4"/>
                      <a:pt x="260" y="0"/>
                      <a:pt x="266" y="0"/>
                    </a:cubicBezTo>
                    <a:cubicBezTo>
                      <a:pt x="394" y="0"/>
                      <a:pt x="394" y="0"/>
                      <a:pt x="394" y="0"/>
                    </a:cubicBezTo>
                    <a:cubicBezTo>
                      <a:pt x="400" y="0"/>
                      <a:pt x="404" y="4"/>
                      <a:pt x="404" y="10"/>
                    </a:cubicBezTo>
                    <a:cubicBezTo>
                      <a:pt x="404" y="16"/>
                      <a:pt x="400" y="20"/>
                      <a:pt x="394" y="20"/>
                    </a:cubicBezTo>
                    <a:close/>
                    <a:moveTo>
                      <a:pt x="138" y="20"/>
                    </a:moveTo>
                    <a:cubicBezTo>
                      <a:pt x="10" y="20"/>
                      <a:pt x="10" y="20"/>
                      <a:pt x="10" y="20"/>
                    </a:cubicBezTo>
                    <a:cubicBezTo>
                      <a:pt x="4" y="20"/>
                      <a:pt x="0" y="16"/>
                      <a:pt x="0" y="10"/>
                    </a:cubicBezTo>
                    <a:cubicBezTo>
                      <a:pt x="0" y="4"/>
                      <a:pt x="4" y="0"/>
                      <a:pt x="10" y="0"/>
                    </a:cubicBezTo>
                    <a:cubicBezTo>
                      <a:pt x="138" y="0"/>
                      <a:pt x="138" y="0"/>
                      <a:pt x="138" y="0"/>
                    </a:cubicBezTo>
                    <a:cubicBezTo>
                      <a:pt x="144" y="0"/>
                      <a:pt x="148" y="4"/>
                      <a:pt x="148" y="10"/>
                    </a:cubicBezTo>
                    <a:cubicBezTo>
                      <a:pt x="148" y="16"/>
                      <a:pt x="144" y="20"/>
                      <a:pt x="138"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0" name="Freeform 14">
                <a:extLst>
                  <a:ext uri="{FF2B5EF4-FFF2-40B4-BE49-F238E27FC236}">
                    <a16:creationId xmlns:a16="http://schemas.microsoft.com/office/drawing/2014/main" id="{B8741EA4-6491-9A4D-AA71-37BC1986263A}"/>
                  </a:ext>
                </a:extLst>
              </p:cNvPr>
              <p:cNvSpPr>
                <a:spLocks/>
              </p:cNvSpPr>
              <p:nvPr/>
            </p:nvSpPr>
            <p:spPr bwMode="auto">
              <a:xfrm>
                <a:off x="4796254" y="4440967"/>
                <a:ext cx="152413" cy="133429"/>
              </a:xfrm>
              <a:custGeom>
                <a:avLst/>
                <a:gdLst>
                  <a:gd name="T0" fmla="*/ 74 w 95"/>
                  <a:gd name="T1" fmla="*/ 84 h 84"/>
                  <a:gd name="T2" fmla="*/ 10 w 95"/>
                  <a:gd name="T3" fmla="*/ 84 h 84"/>
                  <a:gd name="T4" fmla="*/ 0 w 95"/>
                  <a:gd name="T5" fmla="*/ 74 h 84"/>
                  <a:gd name="T6" fmla="*/ 10 w 95"/>
                  <a:gd name="T7" fmla="*/ 64 h 84"/>
                  <a:gd name="T8" fmla="*/ 66 w 95"/>
                  <a:gd name="T9" fmla="*/ 64 h 84"/>
                  <a:gd name="T10" fmla="*/ 74 w 95"/>
                  <a:gd name="T11" fmla="*/ 9 h 84"/>
                  <a:gd name="T12" fmla="*/ 86 w 95"/>
                  <a:gd name="T13" fmla="*/ 1 h 84"/>
                  <a:gd name="T14" fmla="*/ 94 w 95"/>
                  <a:gd name="T15" fmla="*/ 12 h 84"/>
                  <a:gd name="T16" fmla="*/ 84 w 95"/>
                  <a:gd name="T17" fmla="*/ 76 h 84"/>
                  <a:gd name="T18" fmla="*/ 74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74" y="84"/>
                    </a:moveTo>
                    <a:cubicBezTo>
                      <a:pt x="10" y="84"/>
                      <a:pt x="10" y="84"/>
                      <a:pt x="10" y="84"/>
                    </a:cubicBezTo>
                    <a:cubicBezTo>
                      <a:pt x="4" y="84"/>
                      <a:pt x="0" y="80"/>
                      <a:pt x="0" y="74"/>
                    </a:cubicBezTo>
                    <a:cubicBezTo>
                      <a:pt x="0" y="68"/>
                      <a:pt x="4" y="64"/>
                      <a:pt x="10" y="64"/>
                    </a:cubicBezTo>
                    <a:cubicBezTo>
                      <a:pt x="66" y="64"/>
                      <a:pt x="66" y="64"/>
                      <a:pt x="66" y="64"/>
                    </a:cubicBezTo>
                    <a:cubicBezTo>
                      <a:pt x="74" y="9"/>
                      <a:pt x="74" y="9"/>
                      <a:pt x="74" y="9"/>
                    </a:cubicBezTo>
                    <a:cubicBezTo>
                      <a:pt x="75" y="4"/>
                      <a:pt x="80" y="0"/>
                      <a:pt x="86" y="1"/>
                    </a:cubicBezTo>
                    <a:cubicBezTo>
                      <a:pt x="91" y="2"/>
                      <a:pt x="95" y="7"/>
                      <a:pt x="94" y="12"/>
                    </a:cubicBezTo>
                    <a:cubicBezTo>
                      <a:pt x="84" y="76"/>
                      <a:pt x="84" y="76"/>
                      <a:pt x="84" y="76"/>
                    </a:cubicBezTo>
                    <a:cubicBezTo>
                      <a:pt x="84" y="80"/>
                      <a:pt x="79" y="84"/>
                      <a:pt x="74" y="8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1" name="Freeform 15">
                <a:extLst>
                  <a:ext uri="{FF2B5EF4-FFF2-40B4-BE49-F238E27FC236}">
                    <a16:creationId xmlns:a16="http://schemas.microsoft.com/office/drawing/2014/main" id="{3B9143E5-28CB-B56A-EC00-9D8219491C20}"/>
                  </a:ext>
                </a:extLst>
              </p:cNvPr>
              <p:cNvSpPr>
                <a:spLocks/>
              </p:cNvSpPr>
              <p:nvPr/>
            </p:nvSpPr>
            <p:spPr bwMode="auto">
              <a:xfrm>
                <a:off x="4933849" y="4205879"/>
                <a:ext cx="52921" cy="152490"/>
              </a:xfrm>
              <a:custGeom>
                <a:avLst/>
                <a:gdLst>
                  <a:gd name="T0" fmla="*/ 11 w 33"/>
                  <a:gd name="T1" fmla="*/ 94 h 94"/>
                  <a:gd name="T2" fmla="*/ 9 w 33"/>
                  <a:gd name="T3" fmla="*/ 94 h 94"/>
                  <a:gd name="T4" fmla="*/ 1 w 33"/>
                  <a:gd name="T5" fmla="*/ 83 h 94"/>
                  <a:gd name="T6" fmla="*/ 12 w 33"/>
                  <a:gd name="T7" fmla="*/ 9 h 94"/>
                  <a:gd name="T8" fmla="*/ 23 w 33"/>
                  <a:gd name="T9" fmla="*/ 1 h 94"/>
                  <a:gd name="T10" fmla="*/ 32 w 33"/>
                  <a:gd name="T11" fmla="*/ 12 h 94"/>
                  <a:gd name="T12" fmla="*/ 20 w 33"/>
                  <a:gd name="T13" fmla="*/ 86 h 94"/>
                  <a:gd name="T14" fmla="*/ 11 w 33"/>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94">
                    <a:moveTo>
                      <a:pt x="11" y="94"/>
                    </a:moveTo>
                    <a:cubicBezTo>
                      <a:pt x="10" y="94"/>
                      <a:pt x="10" y="94"/>
                      <a:pt x="9" y="94"/>
                    </a:cubicBezTo>
                    <a:cubicBezTo>
                      <a:pt x="4" y="93"/>
                      <a:pt x="0" y="88"/>
                      <a:pt x="1" y="83"/>
                    </a:cubicBezTo>
                    <a:cubicBezTo>
                      <a:pt x="12" y="9"/>
                      <a:pt x="12" y="9"/>
                      <a:pt x="12" y="9"/>
                    </a:cubicBezTo>
                    <a:cubicBezTo>
                      <a:pt x="13" y="4"/>
                      <a:pt x="18" y="0"/>
                      <a:pt x="23" y="1"/>
                    </a:cubicBezTo>
                    <a:cubicBezTo>
                      <a:pt x="29" y="2"/>
                      <a:pt x="33" y="7"/>
                      <a:pt x="32" y="12"/>
                    </a:cubicBezTo>
                    <a:cubicBezTo>
                      <a:pt x="20" y="86"/>
                      <a:pt x="20" y="86"/>
                      <a:pt x="20" y="86"/>
                    </a:cubicBezTo>
                    <a:cubicBezTo>
                      <a:pt x="20" y="91"/>
                      <a:pt x="15" y="94"/>
                      <a:pt x="11" y="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2" name="Freeform 16">
                <a:extLst>
                  <a:ext uri="{FF2B5EF4-FFF2-40B4-BE49-F238E27FC236}">
                    <a16:creationId xmlns:a16="http://schemas.microsoft.com/office/drawing/2014/main" id="{05BA69DD-5303-D317-B1F6-EE7070A58EEE}"/>
                  </a:ext>
                </a:extLst>
              </p:cNvPr>
              <p:cNvSpPr>
                <a:spLocks/>
              </p:cNvSpPr>
              <p:nvPr/>
            </p:nvSpPr>
            <p:spPr bwMode="auto">
              <a:xfrm>
                <a:off x="4971952" y="3987733"/>
                <a:ext cx="152413" cy="135547"/>
              </a:xfrm>
              <a:custGeom>
                <a:avLst/>
                <a:gdLst>
                  <a:gd name="T0" fmla="*/ 10 w 95"/>
                  <a:gd name="T1" fmla="*/ 83 h 83"/>
                  <a:gd name="T2" fmla="*/ 9 w 95"/>
                  <a:gd name="T3" fmla="*/ 83 h 83"/>
                  <a:gd name="T4" fmla="*/ 0 w 95"/>
                  <a:gd name="T5" fmla="*/ 72 h 83"/>
                  <a:gd name="T6" fmla="*/ 9 w 95"/>
                  <a:gd name="T7" fmla="*/ 9 h 83"/>
                  <a:gd name="T8" fmla="*/ 19 w 95"/>
                  <a:gd name="T9" fmla="*/ 0 h 83"/>
                  <a:gd name="T10" fmla="*/ 85 w 95"/>
                  <a:gd name="T11" fmla="*/ 0 h 83"/>
                  <a:gd name="T12" fmla="*/ 95 w 95"/>
                  <a:gd name="T13" fmla="*/ 10 h 83"/>
                  <a:gd name="T14" fmla="*/ 85 w 95"/>
                  <a:gd name="T15" fmla="*/ 20 h 83"/>
                  <a:gd name="T16" fmla="*/ 28 w 95"/>
                  <a:gd name="T17" fmla="*/ 20 h 83"/>
                  <a:gd name="T18" fmla="*/ 20 w 95"/>
                  <a:gd name="T19" fmla="*/ 75 h 83"/>
                  <a:gd name="T20" fmla="*/ 10 w 95"/>
                  <a:gd name="T21"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5" h="83">
                    <a:moveTo>
                      <a:pt x="10" y="83"/>
                    </a:moveTo>
                    <a:cubicBezTo>
                      <a:pt x="10" y="83"/>
                      <a:pt x="9" y="83"/>
                      <a:pt x="9" y="83"/>
                    </a:cubicBezTo>
                    <a:cubicBezTo>
                      <a:pt x="3" y="82"/>
                      <a:pt x="0" y="77"/>
                      <a:pt x="0" y="72"/>
                    </a:cubicBezTo>
                    <a:cubicBezTo>
                      <a:pt x="9" y="9"/>
                      <a:pt x="9" y="9"/>
                      <a:pt x="9" y="9"/>
                    </a:cubicBezTo>
                    <a:cubicBezTo>
                      <a:pt x="10" y="4"/>
                      <a:pt x="14" y="0"/>
                      <a:pt x="19" y="0"/>
                    </a:cubicBezTo>
                    <a:cubicBezTo>
                      <a:pt x="85" y="0"/>
                      <a:pt x="85" y="0"/>
                      <a:pt x="85" y="0"/>
                    </a:cubicBezTo>
                    <a:cubicBezTo>
                      <a:pt x="91" y="0"/>
                      <a:pt x="95" y="4"/>
                      <a:pt x="95" y="10"/>
                    </a:cubicBezTo>
                    <a:cubicBezTo>
                      <a:pt x="95" y="16"/>
                      <a:pt x="91" y="20"/>
                      <a:pt x="85" y="20"/>
                    </a:cubicBezTo>
                    <a:cubicBezTo>
                      <a:pt x="28" y="20"/>
                      <a:pt x="28" y="20"/>
                      <a:pt x="28" y="20"/>
                    </a:cubicBezTo>
                    <a:cubicBezTo>
                      <a:pt x="20" y="75"/>
                      <a:pt x="20" y="75"/>
                      <a:pt x="20" y="75"/>
                    </a:cubicBezTo>
                    <a:cubicBezTo>
                      <a:pt x="19" y="80"/>
                      <a:pt x="15" y="83"/>
                      <a:pt x="10"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3" name="Freeform 17">
                <a:extLst>
                  <a:ext uri="{FF2B5EF4-FFF2-40B4-BE49-F238E27FC236}">
                    <a16:creationId xmlns:a16="http://schemas.microsoft.com/office/drawing/2014/main" id="{7FE29833-EC33-FBDB-15DD-B660CCC2557E}"/>
                  </a:ext>
                </a:extLst>
              </p:cNvPr>
              <p:cNvSpPr>
                <a:spLocks noEditPoints="1"/>
              </p:cNvSpPr>
              <p:nvPr/>
            </p:nvSpPr>
            <p:spPr bwMode="auto">
              <a:xfrm>
                <a:off x="5272545" y="3987733"/>
                <a:ext cx="935646" cy="33887"/>
              </a:xfrm>
              <a:custGeom>
                <a:avLst/>
                <a:gdLst>
                  <a:gd name="T0" fmla="*/ 570 w 580"/>
                  <a:gd name="T1" fmla="*/ 20 h 20"/>
                  <a:gd name="T2" fmla="*/ 458 w 580"/>
                  <a:gd name="T3" fmla="*/ 20 h 20"/>
                  <a:gd name="T4" fmla="*/ 448 w 580"/>
                  <a:gd name="T5" fmla="*/ 10 h 20"/>
                  <a:gd name="T6" fmla="*/ 458 w 580"/>
                  <a:gd name="T7" fmla="*/ 0 h 20"/>
                  <a:gd name="T8" fmla="*/ 570 w 580"/>
                  <a:gd name="T9" fmla="*/ 0 h 20"/>
                  <a:gd name="T10" fmla="*/ 580 w 580"/>
                  <a:gd name="T11" fmla="*/ 10 h 20"/>
                  <a:gd name="T12" fmla="*/ 570 w 580"/>
                  <a:gd name="T13" fmla="*/ 20 h 20"/>
                  <a:gd name="T14" fmla="*/ 346 w 580"/>
                  <a:gd name="T15" fmla="*/ 20 h 20"/>
                  <a:gd name="T16" fmla="*/ 234 w 580"/>
                  <a:gd name="T17" fmla="*/ 20 h 20"/>
                  <a:gd name="T18" fmla="*/ 224 w 580"/>
                  <a:gd name="T19" fmla="*/ 10 h 20"/>
                  <a:gd name="T20" fmla="*/ 234 w 580"/>
                  <a:gd name="T21" fmla="*/ 0 h 20"/>
                  <a:gd name="T22" fmla="*/ 346 w 580"/>
                  <a:gd name="T23" fmla="*/ 0 h 20"/>
                  <a:gd name="T24" fmla="*/ 356 w 580"/>
                  <a:gd name="T25" fmla="*/ 10 h 20"/>
                  <a:gd name="T26" fmla="*/ 346 w 580"/>
                  <a:gd name="T27" fmla="*/ 20 h 20"/>
                  <a:gd name="T28" fmla="*/ 122 w 580"/>
                  <a:gd name="T29" fmla="*/ 20 h 20"/>
                  <a:gd name="T30" fmla="*/ 10 w 580"/>
                  <a:gd name="T31" fmla="*/ 20 h 20"/>
                  <a:gd name="T32" fmla="*/ 0 w 580"/>
                  <a:gd name="T33" fmla="*/ 10 h 20"/>
                  <a:gd name="T34" fmla="*/ 10 w 580"/>
                  <a:gd name="T35" fmla="*/ 0 h 20"/>
                  <a:gd name="T36" fmla="*/ 122 w 580"/>
                  <a:gd name="T37" fmla="*/ 0 h 20"/>
                  <a:gd name="T38" fmla="*/ 132 w 580"/>
                  <a:gd name="T39" fmla="*/ 10 h 20"/>
                  <a:gd name="T40" fmla="*/ 122 w 58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0" h="20">
                    <a:moveTo>
                      <a:pt x="570" y="20"/>
                    </a:moveTo>
                    <a:cubicBezTo>
                      <a:pt x="458" y="20"/>
                      <a:pt x="458" y="20"/>
                      <a:pt x="458" y="20"/>
                    </a:cubicBezTo>
                    <a:cubicBezTo>
                      <a:pt x="452" y="20"/>
                      <a:pt x="448" y="16"/>
                      <a:pt x="448" y="10"/>
                    </a:cubicBezTo>
                    <a:cubicBezTo>
                      <a:pt x="448" y="4"/>
                      <a:pt x="452" y="0"/>
                      <a:pt x="458" y="0"/>
                    </a:cubicBezTo>
                    <a:cubicBezTo>
                      <a:pt x="570" y="0"/>
                      <a:pt x="570" y="0"/>
                      <a:pt x="570" y="0"/>
                    </a:cubicBezTo>
                    <a:cubicBezTo>
                      <a:pt x="576" y="0"/>
                      <a:pt x="580" y="4"/>
                      <a:pt x="580" y="10"/>
                    </a:cubicBezTo>
                    <a:cubicBezTo>
                      <a:pt x="580" y="16"/>
                      <a:pt x="576" y="20"/>
                      <a:pt x="570" y="20"/>
                    </a:cubicBezTo>
                    <a:close/>
                    <a:moveTo>
                      <a:pt x="346" y="20"/>
                    </a:moveTo>
                    <a:cubicBezTo>
                      <a:pt x="234" y="20"/>
                      <a:pt x="234" y="20"/>
                      <a:pt x="234" y="20"/>
                    </a:cubicBezTo>
                    <a:cubicBezTo>
                      <a:pt x="228" y="20"/>
                      <a:pt x="224" y="16"/>
                      <a:pt x="224" y="10"/>
                    </a:cubicBezTo>
                    <a:cubicBezTo>
                      <a:pt x="224" y="4"/>
                      <a:pt x="228" y="0"/>
                      <a:pt x="234" y="0"/>
                    </a:cubicBezTo>
                    <a:cubicBezTo>
                      <a:pt x="346" y="0"/>
                      <a:pt x="346" y="0"/>
                      <a:pt x="346" y="0"/>
                    </a:cubicBezTo>
                    <a:cubicBezTo>
                      <a:pt x="352" y="0"/>
                      <a:pt x="356" y="4"/>
                      <a:pt x="356" y="10"/>
                    </a:cubicBezTo>
                    <a:cubicBezTo>
                      <a:pt x="356" y="16"/>
                      <a:pt x="352" y="20"/>
                      <a:pt x="346" y="20"/>
                    </a:cubicBezTo>
                    <a:close/>
                    <a:moveTo>
                      <a:pt x="122" y="20"/>
                    </a:moveTo>
                    <a:cubicBezTo>
                      <a:pt x="10" y="20"/>
                      <a:pt x="10" y="20"/>
                      <a:pt x="10" y="20"/>
                    </a:cubicBezTo>
                    <a:cubicBezTo>
                      <a:pt x="4" y="20"/>
                      <a:pt x="0" y="16"/>
                      <a:pt x="0" y="10"/>
                    </a:cubicBezTo>
                    <a:cubicBezTo>
                      <a:pt x="0" y="4"/>
                      <a:pt x="4" y="0"/>
                      <a:pt x="10" y="0"/>
                    </a:cubicBezTo>
                    <a:cubicBezTo>
                      <a:pt x="122" y="0"/>
                      <a:pt x="122" y="0"/>
                      <a:pt x="122" y="0"/>
                    </a:cubicBezTo>
                    <a:cubicBezTo>
                      <a:pt x="128" y="0"/>
                      <a:pt x="132" y="4"/>
                      <a:pt x="132" y="10"/>
                    </a:cubicBezTo>
                    <a:cubicBezTo>
                      <a:pt x="132" y="16"/>
                      <a:pt x="128" y="20"/>
                      <a:pt x="122"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4" name="Freeform 18">
                <a:extLst>
                  <a:ext uri="{FF2B5EF4-FFF2-40B4-BE49-F238E27FC236}">
                    <a16:creationId xmlns:a16="http://schemas.microsoft.com/office/drawing/2014/main" id="{0829097F-4E6B-5240-1C5D-B7E4F2F7878E}"/>
                  </a:ext>
                </a:extLst>
              </p:cNvPr>
              <p:cNvSpPr>
                <a:spLocks/>
              </p:cNvSpPr>
              <p:nvPr/>
            </p:nvSpPr>
            <p:spPr bwMode="auto">
              <a:xfrm>
                <a:off x="6362720" y="3987733"/>
                <a:ext cx="162998" cy="133429"/>
              </a:xfrm>
              <a:custGeom>
                <a:avLst/>
                <a:gdLst>
                  <a:gd name="T0" fmla="*/ 90 w 101"/>
                  <a:gd name="T1" fmla="*/ 82 h 82"/>
                  <a:gd name="T2" fmla="*/ 80 w 101"/>
                  <a:gd name="T3" fmla="*/ 74 h 82"/>
                  <a:gd name="T4" fmla="*/ 67 w 101"/>
                  <a:gd name="T5" fmla="*/ 20 h 82"/>
                  <a:gd name="T6" fmla="*/ 10 w 101"/>
                  <a:gd name="T7" fmla="*/ 20 h 82"/>
                  <a:gd name="T8" fmla="*/ 0 w 101"/>
                  <a:gd name="T9" fmla="*/ 10 h 82"/>
                  <a:gd name="T10" fmla="*/ 10 w 101"/>
                  <a:gd name="T11" fmla="*/ 0 h 82"/>
                  <a:gd name="T12" fmla="*/ 74 w 101"/>
                  <a:gd name="T13" fmla="*/ 0 h 82"/>
                  <a:gd name="T14" fmla="*/ 84 w 101"/>
                  <a:gd name="T15" fmla="*/ 8 h 82"/>
                  <a:gd name="T16" fmla="*/ 100 w 101"/>
                  <a:gd name="T17" fmla="*/ 70 h 82"/>
                  <a:gd name="T18" fmla="*/ 93 w 101"/>
                  <a:gd name="T19" fmla="*/ 82 h 82"/>
                  <a:gd name="T20" fmla="*/ 90 w 101"/>
                  <a:gd name="T21"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82">
                    <a:moveTo>
                      <a:pt x="90" y="82"/>
                    </a:moveTo>
                    <a:cubicBezTo>
                      <a:pt x="86" y="82"/>
                      <a:pt x="82" y="79"/>
                      <a:pt x="80" y="74"/>
                    </a:cubicBezTo>
                    <a:cubicBezTo>
                      <a:pt x="67" y="20"/>
                      <a:pt x="67" y="20"/>
                      <a:pt x="67" y="20"/>
                    </a:cubicBezTo>
                    <a:cubicBezTo>
                      <a:pt x="10" y="20"/>
                      <a:pt x="10" y="20"/>
                      <a:pt x="10" y="20"/>
                    </a:cubicBezTo>
                    <a:cubicBezTo>
                      <a:pt x="4" y="20"/>
                      <a:pt x="0" y="16"/>
                      <a:pt x="0" y="10"/>
                    </a:cubicBezTo>
                    <a:cubicBezTo>
                      <a:pt x="0" y="4"/>
                      <a:pt x="4" y="0"/>
                      <a:pt x="10" y="0"/>
                    </a:cubicBezTo>
                    <a:cubicBezTo>
                      <a:pt x="74" y="0"/>
                      <a:pt x="74" y="0"/>
                      <a:pt x="74" y="0"/>
                    </a:cubicBezTo>
                    <a:cubicBezTo>
                      <a:pt x="79" y="0"/>
                      <a:pt x="83" y="3"/>
                      <a:pt x="84" y="8"/>
                    </a:cubicBezTo>
                    <a:cubicBezTo>
                      <a:pt x="100" y="70"/>
                      <a:pt x="100" y="70"/>
                      <a:pt x="100" y="70"/>
                    </a:cubicBezTo>
                    <a:cubicBezTo>
                      <a:pt x="101" y="75"/>
                      <a:pt x="98" y="80"/>
                      <a:pt x="93" y="82"/>
                    </a:cubicBezTo>
                    <a:cubicBezTo>
                      <a:pt x="92" y="82"/>
                      <a:pt x="91" y="82"/>
                      <a:pt x="90"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5" name="Freeform 19">
                <a:extLst>
                  <a:ext uri="{FF2B5EF4-FFF2-40B4-BE49-F238E27FC236}">
                    <a16:creationId xmlns:a16="http://schemas.microsoft.com/office/drawing/2014/main" id="{6B1CF70F-2E49-7B60-C588-4361CAF0ADD8}"/>
                  </a:ext>
                </a:extLst>
              </p:cNvPr>
              <p:cNvSpPr>
                <a:spLocks/>
              </p:cNvSpPr>
              <p:nvPr/>
            </p:nvSpPr>
            <p:spPr bwMode="auto">
              <a:xfrm>
                <a:off x="6521484" y="4203760"/>
                <a:ext cx="63505" cy="154608"/>
              </a:xfrm>
              <a:custGeom>
                <a:avLst/>
                <a:gdLst>
                  <a:gd name="T0" fmla="*/ 30 w 41"/>
                  <a:gd name="T1" fmla="*/ 95 h 95"/>
                  <a:gd name="T2" fmla="*/ 20 w 41"/>
                  <a:gd name="T3" fmla="*/ 88 h 95"/>
                  <a:gd name="T4" fmla="*/ 2 w 41"/>
                  <a:gd name="T5" fmla="*/ 14 h 95"/>
                  <a:gd name="T6" fmla="*/ 9 w 41"/>
                  <a:gd name="T7" fmla="*/ 2 h 95"/>
                  <a:gd name="T8" fmla="*/ 21 w 41"/>
                  <a:gd name="T9" fmla="*/ 9 h 95"/>
                  <a:gd name="T10" fmla="*/ 40 w 41"/>
                  <a:gd name="T11" fmla="*/ 83 h 95"/>
                  <a:gd name="T12" fmla="*/ 33 w 41"/>
                  <a:gd name="T13" fmla="*/ 95 h 95"/>
                  <a:gd name="T14" fmla="*/ 30 w 41"/>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5">
                    <a:moveTo>
                      <a:pt x="30" y="95"/>
                    </a:moveTo>
                    <a:cubicBezTo>
                      <a:pt x="26" y="95"/>
                      <a:pt x="22" y="92"/>
                      <a:pt x="20" y="88"/>
                    </a:cubicBezTo>
                    <a:cubicBezTo>
                      <a:pt x="2" y="14"/>
                      <a:pt x="2" y="14"/>
                      <a:pt x="2" y="14"/>
                    </a:cubicBezTo>
                    <a:cubicBezTo>
                      <a:pt x="0" y="9"/>
                      <a:pt x="3" y="3"/>
                      <a:pt x="9" y="2"/>
                    </a:cubicBezTo>
                    <a:cubicBezTo>
                      <a:pt x="14" y="0"/>
                      <a:pt x="20" y="4"/>
                      <a:pt x="21" y="9"/>
                    </a:cubicBezTo>
                    <a:cubicBezTo>
                      <a:pt x="40" y="83"/>
                      <a:pt x="40" y="83"/>
                      <a:pt x="40" y="83"/>
                    </a:cubicBezTo>
                    <a:cubicBezTo>
                      <a:pt x="41" y="88"/>
                      <a:pt x="38" y="94"/>
                      <a:pt x="33" y="95"/>
                    </a:cubicBezTo>
                    <a:cubicBezTo>
                      <a:pt x="32" y="95"/>
                      <a:pt x="31" y="95"/>
                      <a:pt x="30" y="9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6" name="Freeform 20">
                <a:extLst>
                  <a:ext uri="{FF2B5EF4-FFF2-40B4-BE49-F238E27FC236}">
                    <a16:creationId xmlns:a16="http://schemas.microsoft.com/office/drawing/2014/main" id="{DE3FEDE1-5BCC-7954-C751-FF4598D96C65}"/>
                  </a:ext>
                </a:extLst>
              </p:cNvPr>
              <p:cNvSpPr>
                <a:spLocks/>
              </p:cNvSpPr>
              <p:nvPr/>
            </p:nvSpPr>
            <p:spPr bwMode="auto">
              <a:xfrm>
                <a:off x="6580756" y="4440967"/>
                <a:ext cx="162997" cy="133429"/>
              </a:xfrm>
              <a:custGeom>
                <a:avLst/>
                <a:gdLst>
                  <a:gd name="T0" fmla="*/ 90 w 100"/>
                  <a:gd name="T1" fmla="*/ 83 h 83"/>
                  <a:gd name="T2" fmla="*/ 27 w 100"/>
                  <a:gd name="T3" fmla="*/ 83 h 83"/>
                  <a:gd name="T4" fmla="*/ 17 w 100"/>
                  <a:gd name="T5" fmla="*/ 76 h 83"/>
                  <a:gd name="T6" fmla="*/ 1 w 100"/>
                  <a:gd name="T7" fmla="*/ 14 h 83"/>
                  <a:gd name="T8" fmla="*/ 8 w 100"/>
                  <a:gd name="T9" fmla="*/ 1 h 83"/>
                  <a:gd name="T10" fmla="*/ 20 w 100"/>
                  <a:gd name="T11" fmla="*/ 8 h 83"/>
                  <a:gd name="T12" fmla="*/ 35 w 100"/>
                  <a:gd name="T13" fmla="*/ 63 h 83"/>
                  <a:gd name="T14" fmla="*/ 90 w 100"/>
                  <a:gd name="T15" fmla="*/ 63 h 83"/>
                  <a:gd name="T16" fmla="*/ 100 w 100"/>
                  <a:gd name="T17" fmla="*/ 73 h 83"/>
                  <a:gd name="T18" fmla="*/ 90 w 100"/>
                  <a:gd name="T1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83">
                    <a:moveTo>
                      <a:pt x="90" y="83"/>
                    </a:moveTo>
                    <a:cubicBezTo>
                      <a:pt x="27" y="83"/>
                      <a:pt x="27" y="83"/>
                      <a:pt x="27" y="83"/>
                    </a:cubicBezTo>
                    <a:cubicBezTo>
                      <a:pt x="23" y="83"/>
                      <a:pt x="19" y="80"/>
                      <a:pt x="17" y="76"/>
                    </a:cubicBezTo>
                    <a:cubicBezTo>
                      <a:pt x="1" y="14"/>
                      <a:pt x="1" y="14"/>
                      <a:pt x="1" y="14"/>
                    </a:cubicBezTo>
                    <a:cubicBezTo>
                      <a:pt x="0" y="8"/>
                      <a:pt x="3" y="3"/>
                      <a:pt x="8" y="1"/>
                    </a:cubicBezTo>
                    <a:cubicBezTo>
                      <a:pt x="13" y="0"/>
                      <a:pt x="19" y="3"/>
                      <a:pt x="20" y="8"/>
                    </a:cubicBezTo>
                    <a:cubicBezTo>
                      <a:pt x="35" y="63"/>
                      <a:pt x="35" y="63"/>
                      <a:pt x="35" y="63"/>
                    </a:cubicBezTo>
                    <a:cubicBezTo>
                      <a:pt x="90" y="63"/>
                      <a:pt x="90" y="63"/>
                      <a:pt x="90" y="63"/>
                    </a:cubicBezTo>
                    <a:cubicBezTo>
                      <a:pt x="96" y="63"/>
                      <a:pt x="100" y="67"/>
                      <a:pt x="100" y="73"/>
                    </a:cubicBezTo>
                    <a:cubicBezTo>
                      <a:pt x="100" y="79"/>
                      <a:pt x="96" y="83"/>
                      <a:pt x="90" y="8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7" name="Freeform 21">
                <a:extLst>
                  <a:ext uri="{FF2B5EF4-FFF2-40B4-BE49-F238E27FC236}">
                    <a16:creationId xmlns:a16="http://schemas.microsoft.com/office/drawing/2014/main" id="{C4C0FC02-C79C-F0E6-6C0A-86BEAECAA33B}"/>
                  </a:ext>
                </a:extLst>
              </p:cNvPr>
              <p:cNvSpPr>
                <a:spLocks noEditPoints="1"/>
              </p:cNvSpPr>
              <p:nvPr/>
            </p:nvSpPr>
            <p:spPr bwMode="auto">
              <a:xfrm>
                <a:off x="6946970" y="4542627"/>
                <a:ext cx="730313" cy="31769"/>
              </a:xfrm>
              <a:custGeom>
                <a:avLst/>
                <a:gdLst>
                  <a:gd name="T0" fmla="*/ 442 w 452"/>
                  <a:gd name="T1" fmla="*/ 20 h 20"/>
                  <a:gd name="T2" fmla="*/ 298 w 452"/>
                  <a:gd name="T3" fmla="*/ 20 h 20"/>
                  <a:gd name="T4" fmla="*/ 288 w 452"/>
                  <a:gd name="T5" fmla="*/ 10 h 20"/>
                  <a:gd name="T6" fmla="*/ 298 w 452"/>
                  <a:gd name="T7" fmla="*/ 0 h 20"/>
                  <a:gd name="T8" fmla="*/ 442 w 452"/>
                  <a:gd name="T9" fmla="*/ 0 h 20"/>
                  <a:gd name="T10" fmla="*/ 452 w 452"/>
                  <a:gd name="T11" fmla="*/ 10 h 20"/>
                  <a:gd name="T12" fmla="*/ 442 w 452"/>
                  <a:gd name="T13" fmla="*/ 20 h 20"/>
                  <a:gd name="T14" fmla="*/ 154 w 452"/>
                  <a:gd name="T15" fmla="*/ 20 h 20"/>
                  <a:gd name="T16" fmla="*/ 10 w 452"/>
                  <a:gd name="T17" fmla="*/ 20 h 20"/>
                  <a:gd name="T18" fmla="*/ 0 w 452"/>
                  <a:gd name="T19" fmla="*/ 10 h 20"/>
                  <a:gd name="T20" fmla="*/ 10 w 452"/>
                  <a:gd name="T21" fmla="*/ 0 h 20"/>
                  <a:gd name="T22" fmla="*/ 154 w 452"/>
                  <a:gd name="T23" fmla="*/ 0 h 20"/>
                  <a:gd name="T24" fmla="*/ 164 w 452"/>
                  <a:gd name="T25" fmla="*/ 10 h 20"/>
                  <a:gd name="T26" fmla="*/ 154 w 452"/>
                  <a:gd name="T27"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2" h="20">
                    <a:moveTo>
                      <a:pt x="442" y="20"/>
                    </a:moveTo>
                    <a:cubicBezTo>
                      <a:pt x="298" y="20"/>
                      <a:pt x="298" y="20"/>
                      <a:pt x="298" y="20"/>
                    </a:cubicBezTo>
                    <a:cubicBezTo>
                      <a:pt x="292" y="20"/>
                      <a:pt x="288" y="16"/>
                      <a:pt x="288" y="10"/>
                    </a:cubicBezTo>
                    <a:cubicBezTo>
                      <a:pt x="288" y="4"/>
                      <a:pt x="292" y="0"/>
                      <a:pt x="298" y="0"/>
                    </a:cubicBezTo>
                    <a:cubicBezTo>
                      <a:pt x="442" y="0"/>
                      <a:pt x="442" y="0"/>
                      <a:pt x="442" y="0"/>
                    </a:cubicBezTo>
                    <a:cubicBezTo>
                      <a:pt x="448" y="0"/>
                      <a:pt x="452" y="4"/>
                      <a:pt x="452" y="10"/>
                    </a:cubicBezTo>
                    <a:cubicBezTo>
                      <a:pt x="452" y="16"/>
                      <a:pt x="448" y="20"/>
                      <a:pt x="442" y="20"/>
                    </a:cubicBezTo>
                    <a:close/>
                    <a:moveTo>
                      <a:pt x="154" y="20"/>
                    </a:moveTo>
                    <a:cubicBezTo>
                      <a:pt x="10" y="20"/>
                      <a:pt x="10" y="20"/>
                      <a:pt x="10" y="20"/>
                    </a:cubicBezTo>
                    <a:cubicBezTo>
                      <a:pt x="4" y="20"/>
                      <a:pt x="0" y="16"/>
                      <a:pt x="0" y="10"/>
                    </a:cubicBezTo>
                    <a:cubicBezTo>
                      <a:pt x="0" y="4"/>
                      <a:pt x="4" y="0"/>
                      <a:pt x="10" y="0"/>
                    </a:cubicBezTo>
                    <a:cubicBezTo>
                      <a:pt x="154" y="0"/>
                      <a:pt x="154" y="0"/>
                      <a:pt x="154" y="0"/>
                    </a:cubicBezTo>
                    <a:cubicBezTo>
                      <a:pt x="160" y="0"/>
                      <a:pt x="164" y="4"/>
                      <a:pt x="164" y="10"/>
                    </a:cubicBezTo>
                    <a:cubicBezTo>
                      <a:pt x="164" y="16"/>
                      <a:pt x="160" y="20"/>
                      <a:pt x="15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8" name="Freeform 22">
                <a:extLst>
                  <a:ext uri="{FF2B5EF4-FFF2-40B4-BE49-F238E27FC236}">
                    <a16:creationId xmlns:a16="http://schemas.microsoft.com/office/drawing/2014/main" id="{032966F0-FB82-EBB6-B15A-0B77E2524D8D}"/>
                  </a:ext>
                </a:extLst>
              </p:cNvPr>
              <p:cNvSpPr>
                <a:spLocks/>
              </p:cNvSpPr>
              <p:nvPr/>
            </p:nvSpPr>
            <p:spPr bwMode="auto">
              <a:xfrm>
                <a:off x="7882616" y="4542627"/>
                <a:ext cx="182049" cy="127075"/>
              </a:xfrm>
              <a:custGeom>
                <a:avLst/>
                <a:gdLst>
                  <a:gd name="T0" fmla="*/ 100 w 112"/>
                  <a:gd name="T1" fmla="*/ 78 h 78"/>
                  <a:gd name="T2" fmla="*/ 91 w 112"/>
                  <a:gd name="T3" fmla="*/ 72 h 78"/>
                  <a:gd name="T4" fmla="*/ 66 w 112"/>
                  <a:gd name="T5" fmla="*/ 20 h 78"/>
                  <a:gd name="T6" fmla="*/ 10 w 112"/>
                  <a:gd name="T7" fmla="*/ 20 h 78"/>
                  <a:gd name="T8" fmla="*/ 0 w 112"/>
                  <a:gd name="T9" fmla="*/ 10 h 78"/>
                  <a:gd name="T10" fmla="*/ 10 w 112"/>
                  <a:gd name="T11" fmla="*/ 0 h 78"/>
                  <a:gd name="T12" fmla="*/ 72 w 112"/>
                  <a:gd name="T13" fmla="*/ 0 h 78"/>
                  <a:gd name="T14" fmla="*/ 81 w 112"/>
                  <a:gd name="T15" fmla="*/ 6 h 78"/>
                  <a:gd name="T16" fmla="*/ 109 w 112"/>
                  <a:gd name="T17" fmla="*/ 64 h 78"/>
                  <a:gd name="T18" fmla="*/ 105 w 112"/>
                  <a:gd name="T19" fmla="*/ 77 h 78"/>
                  <a:gd name="T20" fmla="*/ 100 w 112"/>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 h="78">
                    <a:moveTo>
                      <a:pt x="100" y="78"/>
                    </a:moveTo>
                    <a:cubicBezTo>
                      <a:pt x="97" y="78"/>
                      <a:pt x="93" y="76"/>
                      <a:pt x="91" y="72"/>
                    </a:cubicBezTo>
                    <a:cubicBezTo>
                      <a:pt x="66" y="20"/>
                      <a:pt x="66" y="20"/>
                      <a:pt x="66" y="20"/>
                    </a:cubicBezTo>
                    <a:cubicBezTo>
                      <a:pt x="10" y="20"/>
                      <a:pt x="10" y="20"/>
                      <a:pt x="10" y="20"/>
                    </a:cubicBezTo>
                    <a:cubicBezTo>
                      <a:pt x="4" y="20"/>
                      <a:pt x="0" y="16"/>
                      <a:pt x="0" y="10"/>
                    </a:cubicBezTo>
                    <a:cubicBezTo>
                      <a:pt x="0" y="4"/>
                      <a:pt x="4" y="0"/>
                      <a:pt x="10" y="0"/>
                    </a:cubicBezTo>
                    <a:cubicBezTo>
                      <a:pt x="72" y="0"/>
                      <a:pt x="72" y="0"/>
                      <a:pt x="72" y="0"/>
                    </a:cubicBezTo>
                    <a:cubicBezTo>
                      <a:pt x="76" y="0"/>
                      <a:pt x="80" y="2"/>
                      <a:pt x="81" y="6"/>
                    </a:cubicBezTo>
                    <a:cubicBezTo>
                      <a:pt x="109" y="64"/>
                      <a:pt x="109" y="64"/>
                      <a:pt x="109" y="64"/>
                    </a:cubicBezTo>
                    <a:cubicBezTo>
                      <a:pt x="112" y="69"/>
                      <a:pt x="110" y="74"/>
                      <a:pt x="105" y="77"/>
                    </a:cubicBezTo>
                    <a:cubicBezTo>
                      <a:pt x="103" y="78"/>
                      <a:pt x="102" y="78"/>
                      <a:pt x="100" y="7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29" name="Freeform 23">
                <a:extLst>
                  <a:ext uri="{FF2B5EF4-FFF2-40B4-BE49-F238E27FC236}">
                    <a16:creationId xmlns:a16="http://schemas.microsoft.com/office/drawing/2014/main" id="{7F3C8E65-4D96-6091-D2E7-7A7CAC5F4097}"/>
                  </a:ext>
                </a:extLst>
              </p:cNvPr>
              <p:cNvSpPr>
                <a:spLocks noEditPoints="1"/>
              </p:cNvSpPr>
              <p:nvPr/>
            </p:nvSpPr>
            <p:spPr bwMode="auto">
              <a:xfrm>
                <a:off x="8115470" y="4824310"/>
                <a:ext cx="304826" cy="605724"/>
              </a:xfrm>
              <a:custGeom>
                <a:avLst/>
                <a:gdLst>
                  <a:gd name="T0" fmla="*/ 177 w 189"/>
                  <a:gd name="T1" fmla="*/ 375 h 375"/>
                  <a:gd name="T2" fmla="*/ 168 w 189"/>
                  <a:gd name="T3" fmla="*/ 369 h 375"/>
                  <a:gd name="T4" fmla="*/ 113 w 189"/>
                  <a:gd name="T5" fmla="*/ 251 h 375"/>
                  <a:gd name="T6" fmla="*/ 118 w 189"/>
                  <a:gd name="T7" fmla="*/ 238 h 375"/>
                  <a:gd name="T8" fmla="*/ 131 w 189"/>
                  <a:gd name="T9" fmla="*/ 243 h 375"/>
                  <a:gd name="T10" fmla="*/ 186 w 189"/>
                  <a:gd name="T11" fmla="*/ 360 h 375"/>
                  <a:gd name="T12" fmla="*/ 181 w 189"/>
                  <a:gd name="T13" fmla="*/ 374 h 375"/>
                  <a:gd name="T14" fmla="*/ 177 w 189"/>
                  <a:gd name="T15" fmla="*/ 375 h 375"/>
                  <a:gd name="T16" fmla="*/ 66 w 189"/>
                  <a:gd name="T17" fmla="*/ 139 h 375"/>
                  <a:gd name="T18" fmla="*/ 57 w 189"/>
                  <a:gd name="T19" fmla="*/ 134 h 375"/>
                  <a:gd name="T20" fmla="*/ 2 w 189"/>
                  <a:gd name="T21" fmla="*/ 16 h 375"/>
                  <a:gd name="T22" fmla="*/ 7 w 189"/>
                  <a:gd name="T23" fmla="*/ 3 h 375"/>
                  <a:gd name="T24" fmla="*/ 20 w 189"/>
                  <a:gd name="T25" fmla="*/ 8 h 375"/>
                  <a:gd name="T26" fmla="*/ 75 w 189"/>
                  <a:gd name="T27" fmla="*/ 125 h 375"/>
                  <a:gd name="T28" fmla="*/ 71 w 189"/>
                  <a:gd name="T29" fmla="*/ 138 h 375"/>
                  <a:gd name="T30" fmla="*/ 66 w 189"/>
                  <a:gd name="T31" fmla="*/ 139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9" h="375">
                    <a:moveTo>
                      <a:pt x="177" y="375"/>
                    </a:moveTo>
                    <a:cubicBezTo>
                      <a:pt x="173" y="375"/>
                      <a:pt x="170" y="372"/>
                      <a:pt x="168" y="369"/>
                    </a:cubicBezTo>
                    <a:cubicBezTo>
                      <a:pt x="113" y="251"/>
                      <a:pt x="113" y="251"/>
                      <a:pt x="113" y="251"/>
                    </a:cubicBezTo>
                    <a:cubicBezTo>
                      <a:pt x="110" y="246"/>
                      <a:pt x="113" y="240"/>
                      <a:pt x="118" y="238"/>
                    </a:cubicBezTo>
                    <a:cubicBezTo>
                      <a:pt x="123" y="236"/>
                      <a:pt x="128" y="238"/>
                      <a:pt x="131" y="243"/>
                    </a:cubicBezTo>
                    <a:cubicBezTo>
                      <a:pt x="186" y="360"/>
                      <a:pt x="186" y="360"/>
                      <a:pt x="186" y="360"/>
                    </a:cubicBezTo>
                    <a:cubicBezTo>
                      <a:pt x="189" y="365"/>
                      <a:pt x="186" y="371"/>
                      <a:pt x="181" y="374"/>
                    </a:cubicBezTo>
                    <a:cubicBezTo>
                      <a:pt x="180" y="374"/>
                      <a:pt x="179" y="375"/>
                      <a:pt x="177" y="375"/>
                    </a:cubicBezTo>
                    <a:close/>
                    <a:moveTo>
                      <a:pt x="66" y="139"/>
                    </a:moveTo>
                    <a:cubicBezTo>
                      <a:pt x="63" y="139"/>
                      <a:pt x="59" y="137"/>
                      <a:pt x="57" y="134"/>
                    </a:cubicBezTo>
                    <a:cubicBezTo>
                      <a:pt x="2" y="16"/>
                      <a:pt x="2" y="16"/>
                      <a:pt x="2" y="16"/>
                    </a:cubicBezTo>
                    <a:cubicBezTo>
                      <a:pt x="0" y="11"/>
                      <a:pt x="2" y="5"/>
                      <a:pt x="7" y="3"/>
                    </a:cubicBezTo>
                    <a:cubicBezTo>
                      <a:pt x="12" y="0"/>
                      <a:pt x="18" y="3"/>
                      <a:pt x="20" y="8"/>
                    </a:cubicBezTo>
                    <a:cubicBezTo>
                      <a:pt x="75" y="125"/>
                      <a:pt x="75" y="125"/>
                      <a:pt x="75" y="125"/>
                    </a:cubicBezTo>
                    <a:cubicBezTo>
                      <a:pt x="78" y="130"/>
                      <a:pt x="76" y="136"/>
                      <a:pt x="71" y="138"/>
                    </a:cubicBezTo>
                    <a:cubicBezTo>
                      <a:pt x="69" y="139"/>
                      <a:pt x="68" y="139"/>
                      <a:pt x="66" y="13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30" name="Freeform 24">
                <a:extLst>
                  <a:ext uri="{FF2B5EF4-FFF2-40B4-BE49-F238E27FC236}">
                    <a16:creationId xmlns:a16="http://schemas.microsoft.com/office/drawing/2014/main" id="{496BB863-16E5-D5A2-19DA-0FF5928A1F46}"/>
                  </a:ext>
                </a:extLst>
              </p:cNvPr>
              <p:cNvSpPr>
                <a:spLocks/>
              </p:cNvSpPr>
              <p:nvPr/>
            </p:nvSpPr>
            <p:spPr bwMode="auto">
              <a:xfrm>
                <a:off x="8468984" y="5582524"/>
                <a:ext cx="179931" cy="127075"/>
              </a:xfrm>
              <a:custGeom>
                <a:avLst/>
                <a:gdLst>
                  <a:gd name="T0" fmla="*/ 102 w 112"/>
                  <a:gd name="T1" fmla="*/ 79 h 79"/>
                  <a:gd name="T2" fmla="*/ 40 w 112"/>
                  <a:gd name="T3" fmla="*/ 79 h 79"/>
                  <a:gd name="T4" fmla="*/ 31 w 112"/>
                  <a:gd name="T5" fmla="*/ 73 h 79"/>
                  <a:gd name="T6" fmla="*/ 3 w 112"/>
                  <a:gd name="T7" fmla="*/ 15 h 79"/>
                  <a:gd name="T8" fmla="*/ 7 w 112"/>
                  <a:gd name="T9" fmla="*/ 2 h 79"/>
                  <a:gd name="T10" fmla="*/ 21 w 112"/>
                  <a:gd name="T11" fmla="*/ 7 h 79"/>
                  <a:gd name="T12" fmla="*/ 46 w 112"/>
                  <a:gd name="T13" fmla="*/ 59 h 79"/>
                  <a:gd name="T14" fmla="*/ 102 w 112"/>
                  <a:gd name="T15" fmla="*/ 59 h 79"/>
                  <a:gd name="T16" fmla="*/ 112 w 112"/>
                  <a:gd name="T17" fmla="*/ 69 h 79"/>
                  <a:gd name="T18" fmla="*/ 102 w 112"/>
                  <a:gd name="T19"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2" h="79">
                    <a:moveTo>
                      <a:pt x="102" y="79"/>
                    </a:moveTo>
                    <a:cubicBezTo>
                      <a:pt x="40" y="79"/>
                      <a:pt x="40" y="79"/>
                      <a:pt x="40" y="79"/>
                    </a:cubicBezTo>
                    <a:cubicBezTo>
                      <a:pt x="36" y="79"/>
                      <a:pt x="32" y="77"/>
                      <a:pt x="31" y="73"/>
                    </a:cubicBezTo>
                    <a:cubicBezTo>
                      <a:pt x="3" y="15"/>
                      <a:pt x="3" y="15"/>
                      <a:pt x="3" y="15"/>
                    </a:cubicBezTo>
                    <a:cubicBezTo>
                      <a:pt x="0" y="11"/>
                      <a:pt x="2" y="5"/>
                      <a:pt x="7" y="2"/>
                    </a:cubicBezTo>
                    <a:cubicBezTo>
                      <a:pt x="12" y="0"/>
                      <a:pt x="18" y="2"/>
                      <a:pt x="21" y="7"/>
                    </a:cubicBezTo>
                    <a:cubicBezTo>
                      <a:pt x="46" y="59"/>
                      <a:pt x="46" y="59"/>
                      <a:pt x="46" y="59"/>
                    </a:cubicBezTo>
                    <a:cubicBezTo>
                      <a:pt x="102" y="59"/>
                      <a:pt x="102" y="59"/>
                      <a:pt x="102" y="59"/>
                    </a:cubicBezTo>
                    <a:cubicBezTo>
                      <a:pt x="108" y="59"/>
                      <a:pt x="112" y="63"/>
                      <a:pt x="112" y="69"/>
                    </a:cubicBezTo>
                    <a:cubicBezTo>
                      <a:pt x="112" y="75"/>
                      <a:pt x="108" y="79"/>
                      <a:pt x="102" y="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39" name="Freeform 25">
                <a:extLst>
                  <a:ext uri="{FF2B5EF4-FFF2-40B4-BE49-F238E27FC236}">
                    <a16:creationId xmlns:a16="http://schemas.microsoft.com/office/drawing/2014/main" id="{2774055F-6DF4-7D01-FC3E-3AAC19787B76}"/>
                  </a:ext>
                </a:extLst>
              </p:cNvPr>
              <p:cNvSpPr>
                <a:spLocks noEditPoints="1"/>
              </p:cNvSpPr>
              <p:nvPr/>
            </p:nvSpPr>
            <p:spPr bwMode="auto">
              <a:xfrm>
                <a:off x="8828848" y="5677829"/>
                <a:ext cx="3126582" cy="31769"/>
              </a:xfrm>
              <a:custGeom>
                <a:avLst/>
                <a:gdLst>
                  <a:gd name="T0" fmla="*/ 1930 w 1940"/>
                  <a:gd name="T1" fmla="*/ 20 h 20"/>
                  <a:gd name="T2" fmla="*/ 1802 w 1940"/>
                  <a:gd name="T3" fmla="*/ 20 h 20"/>
                  <a:gd name="T4" fmla="*/ 1792 w 1940"/>
                  <a:gd name="T5" fmla="*/ 10 h 20"/>
                  <a:gd name="T6" fmla="*/ 1802 w 1940"/>
                  <a:gd name="T7" fmla="*/ 0 h 20"/>
                  <a:gd name="T8" fmla="*/ 1930 w 1940"/>
                  <a:gd name="T9" fmla="*/ 0 h 20"/>
                  <a:gd name="T10" fmla="*/ 1940 w 1940"/>
                  <a:gd name="T11" fmla="*/ 10 h 20"/>
                  <a:gd name="T12" fmla="*/ 1930 w 1940"/>
                  <a:gd name="T13" fmla="*/ 20 h 20"/>
                  <a:gd name="T14" fmla="*/ 1674 w 1940"/>
                  <a:gd name="T15" fmla="*/ 20 h 20"/>
                  <a:gd name="T16" fmla="*/ 1546 w 1940"/>
                  <a:gd name="T17" fmla="*/ 20 h 20"/>
                  <a:gd name="T18" fmla="*/ 1536 w 1940"/>
                  <a:gd name="T19" fmla="*/ 10 h 20"/>
                  <a:gd name="T20" fmla="*/ 1546 w 1940"/>
                  <a:gd name="T21" fmla="*/ 0 h 20"/>
                  <a:gd name="T22" fmla="*/ 1674 w 1940"/>
                  <a:gd name="T23" fmla="*/ 0 h 20"/>
                  <a:gd name="T24" fmla="*/ 1684 w 1940"/>
                  <a:gd name="T25" fmla="*/ 10 h 20"/>
                  <a:gd name="T26" fmla="*/ 1674 w 1940"/>
                  <a:gd name="T27" fmla="*/ 20 h 20"/>
                  <a:gd name="T28" fmla="*/ 1418 w 1940"/>
                  <a:gd name="T29" fmla="*/ 20 h 20"/>
                  <a:gd name="T30" fmla="*/ 1290 w 1940"/>
                  <a:gd name="T31" fmla="*/ 20 h 20"/>
                  <a:gd name="T32" fmla="*/ 1280 w 1940"/>
                  <a:gd name="T33" fmla="*/ 10 h 20"/>
                  <a:gd name="T34" fmla="*/ 1290 w 1940"/>
                  <a:gd name="T35" fmla="*/ 0 h 20"/>
                  <a:gd name="T36" fmla="*/ 1418 w 1940"/>
                  <a:gd name="T37" fmla="*/ 0 h 20"/>
                  <a:gd name="T38" fmla="*/ 1428 w 1940"/>
                  <a:gd name="T39" fmla="*/ 10 h 20"/>
                  <a:gd name="T40" fmla="*/ 1418 w 1940"/>
                  <a:gd name="T41" fmla="*/ 20 h 20"/>
                  <a:gd name="T42" fmla="*/ 1162 w 1940"/>
                  <a:gd name="T43" fmla="*/ 20 h 20"/>
                  <a:gd name="T44" fmla="*/ 1034 w 1940"/>
                  <a:gd name="T45" fmla="*/ 20 h 20"/>
                  <a:gd name="T46" fmla="*/ 1024 w 1940"/>
                  <a:gd name="T47" fmla="*/ 10 h 20"/>
                  <a:gd name="T48" fmla="*/ 1034 w 1940"/>
                  <a:gd name="T49" fmla="*/ 0 h 20"/>
                  <a:gd name="T50" fmla="*/ 1162 w 1940"/>
                  <a:gd name="T51" fmla="*/ 0 h 20"/>
                  <a:gd name="T52" fmla="*/ 1172 w 1940"/>
                  <a:gd name="T53" fmla="*/ 10 h 20"/>
                  <a:gd name="T54" fmla="*/ 1162 w 1940"/>
                  <a:gd name="T55" fmla="*/ 20 h 20"/>
                  <a:gd name="T56" fmla="*/ 906 w 1940"/>
                  <a:gd name="T57" fmla="*/ 20 h 20"/>
                  <a:gd name="T58" fmla="*/ 778 w 1940"/>
                  <a:gd name="T59" fmla="*/ 20 h 20"/>
                  <a:gd name="T60" fmla="*/ 768 w 1940"/>
                  <a:gd name="T61" fmla="*/ 10 h 20"/>
                  <a:gd name="T62" fmla="*/ 778 w 1940"/>
                  <a:gd name="T63" fmla="*/ 0 h 20"/>
                  <a:gd name="T64" fmla="*/ 906 w 1940"/>
                  <a:gd name="T65" fmla="*/ 0 h 20"/>
                  <a:gd name="T66" fmla="*/ 916 w 1940"/>
                  <a:gd name="T67" fmla="*/ 10 h 20"/>
                  <a:gd name="T68" fmla="*/ 906 w 1940"/>
                  <a:gd name="T69" fmla="*/ 20 h 20"/>
                  <a:gd name="T70" fmla="*/ 650 w 1940"/>
                  <a:gd name="T71" fmla="*/ 20 h 20"/>
                  <a:gd name="T72" fmla="*/ 522 w 1940"/>
                  <a:gd name="T73" fmla="*/ 20 h 20"/>
                  <a:gd name="T74" fmla="*/ 512 w 1940"/>
                  <a:gd name="T75" fmla="*/ 10 h 20"/>
                  <a:gd name="T76" fmla="*/ 522 w 1940"/>
                  <a:gd name="T77" fmla="*/ 0 h 20"/>
                  <a:gd name="T78" fmla="*/ 650 w 1940"/>
                  <a:gd name="T79" fmla="*/ 0 h 20"/>
                  <a:gd name="T80" fmla="*/ 660 w 1940"/>
                  <a:gd name="T81" fmla="*/ 10 h 20"/>
                  <a:gd name="T82" fmla="*/ 650 w 1940"/>
                  <a:gd name="T83" fmla="*/ 20 h 20"/>
                  <a:gd name="T84" fmla="*/ 394 w 1940"/>
                  <a:gd name="T85" fmla="*/ 20 h 20"/>
                  <a:gd name="T86" fmla="*/ 266 w 1940"/>
                  <a:gd name="T87" fmla="*/ 20 h 20"/>
                  <a:gd name="T88" fmla="*/ 256 w 1940"/>
                  <a:gd name="T89" fmla="*/ 10 h 20"/>
                  <a:gd name="T90" fmla="*/ 266 w 1940"/>
                  <a:gd name="T91" fmla="*/ 0 h 20"/>
                  <a:gd name="T92" fmla="*/ 394 w 1940"/>
                  <a:gd name="T93" fmla="*/ 0 h 20"/>
                  <a:gd name="T94" fmla="*/ 404 w 1940"/>
                  <a:gd name="T95" fmla="*/ 10 h 20"/>
                  <a:gd name="T96" fmla="*/ 394 w 1940"/>
                  <a:gd name="T97" fmla="*/ 20 h 20"/>
                  <a:gd name="T98" fmla="*/ 138 w 1940"/>
                  <a:gd name="T99" fmla="*/ 20 h 20"/>
                  <a:gd name="T100" fmla="*/ 10 w 1940"/>
                  <a:gd name="T101" fmla="*/ 20 h 20"/>
                  <a:gd name="T102" fmla="*/ 0 w 1940"/>
                  <a:gd name="T103" fmla="*/ 10 h 20"/>
                  <a:gd name="T104" fmla="*/ 10 w 1940"/>
                  <a:gd name="T105" fmla="*/ 0 h 20"/>
                  <a:gd name="T106" fmla="*/ 138 w 1940"/>
                  <a:gd name="T107" fmla="*/ 0 h 20"/>
                  <a:gd name="T108" fmla="*/ 148 w 1940"/>
                  <a:gd name="T109" fmla="*/ 10 h 20"/>
                  <a:gd name="T110" fmla="*/ 138 w 1940"/>
                  <a:gd name="T11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40" h="20">
                    <a:moveTo>
                      <a:pt x="1930" y="20"/>
                    </a:moveTo>
                    <a:cubicBezTo>
                      <a:pt x="1802" y="20"/>
                      <a:pt x="1802" y="20"/>
                      <a:pt x="1802" y="20"/>
                    </a:cubicBezTo>
                    <a:cubicBezTo>
                      <a:pt x="1796" y="20"/>
                      <a:pt x="1792" y="16"/>
                      <a:pt x="1792" y="10"/>
                    </a:cubicBezTo>
                    <a:cubicBezTo>
                      <a:pt x="1792" y="4"/>
                      <a:pt x="1796" y="0"/>
                      <a:pt x="1802" y="0"/>
                    </a:cubicBezTo>
                    <a:cubicBezTo>
                      <a:pt x="1930" y="0"/>
                      <a:pt x="1930" y="0"/>
                      <a:pt x="1930" y="0"/>
                    </a:cubicBezTo>
                    <a:cubicBezTo>
                      <a:pt x="1936" y="0"/>
                      <a:pt x="1940" y="4"/>
                      <a:pt x="1940" y="10"/>
                    </a:cubicBezTo>
                    <a:cubicBezTo>
                      <a:pt x="1940" y="16"/>
                      <a:pt x="1936" y="20"/>
                      <a:pt x="1930" y="20"/>
                    </a:cubicBezTo>
                    <a:close/>
                    <a:moveTo>
                      <a:pt x="1674" y="20"/>
                    </a:moveTo>
                    <a:cubicBezTo>
                      <a:pt x="1546" y="20"/>
                      <a:pt x="1546" y="20"/>
                      <a:pt x="1546" y="20"/>
                    </a:cubicBezTo>
                    <a:cubicBezTo>
                      <a:pt x="1540" y="20"/>
                      <a:pt x="1536" y="16"/>
                      <a:pt x="1536" y="10"/>
                    </a:cubicBezTo>
                    <a:cubicBezTo>
                      <a:pt x="1536" y="4"/>
                      <a:pt x="1540" y="0"/>
                      <a:pt x="1546" y="0"/>
                    </a:cubicBezTo>
                    <a:cubicBezTo>
                      <a:pt x="1674" y="0"/>
                      <a:pt x="1674" y="0"/>
                      <a:pt x="1674" y="0"/>
                    </a:cubicBezTo>
                    <a:cubicBezTo>
                      <a:pt x="1680" y="0"/>
                      <a:pt x="1684" y="4"/>
                      <a:pt x="1684" y="10"/>
                    </a:cubicBezTo>
                    <a:cubicBezTo>
                      <a:pt x="1684" y="16"/>
                      <a:pt x="1680" y="20"/>
                      <a:pt x="1674" y="20"/>
                    </a:cubicBezTo>
                    <a:close/>
                    <a:moveTo>
                      <a:pt x="1418" y="20"/>
                    </a:moveTo>
                    <a:cubicBezTo>
                      <a:pt x="1290" y="20"/>
                      <a:pt x="1290" y="20"/>
                      <a:pt x="1290" y="20"/>
                    </a:cubicBezTo>
                    <a:cubicBezTo>
                      <a:pt x="1284" y="20"/>
                      <a:pt x="1280" y="16"/>
                      <a:pt x="1280" y="10"/>
                    </a:cubicBezTo>
                    <a:cubicBezTo>
                      <a:pt x="1280" y="4"/>
                      <a:pt x="1284" y="0"/>
                      <a:pt x="1290" y="0"/>
                    </a:cubicBezTo>
                    <a:cubicBezTo>
                      <a:pt x="1418" y="0"/>
                      <a:pt x="1418" y="0"/>
                      <a:pt x="1418" y="0"/>
                    </a:cubicBezTo>
                    <a:cubicBezTo>
                      <a:pt x="1424" y="0"/>
                      <a:pt x="1428" y="4"/>
                      <a:pt x="1428" y="10"/>
                    </a:cubicBezTo>
                    <a:cubicBezTo>
                      <a:pt x="1428" y="16"/>
                      <a:pt x="1424" y="20"/>
                      <a:pt x="1418" y="20"/>
                    </a:cubicBezTo>
                    <a:close/>
                    <a:moveTo>
                      <a:pt x="1162" y="20"/>
                    </a:moveTo>
                    <a:cubicBezTo>
                      <a:pt x="1034" y="20"/>
                      <a:pt x="1034" y="20"/>
                      <a:pt x="1034" y="20"/>
                    </a:cubicBezTo>
                    <a:cubicBezTo>
                      <a:pt x="1028" y="20"/>
                      <a:pt x="1024" y="16"/>
                      <a:pt x="1024" y="10"/>
                    </a:cubicBezTo>
                    <a:cubicBezTo>
                      <a:pt x="1024" y="4"/>
                      <a:pt x="1028" y="0"/>
                      <a:pt x="1034" y="0"/>
                    </a:cubicBezTo>
                    <a:cubicBezTo>
                      <a:pt x="1162" y="0"/>
                      <a:pt x="1162" y="0"/>
                      <a:pt x="1162" y="0"/>
                    </a:cubicBezTo>
                    <a:cubicBezTo>
                      <a:pt x="1168" y="0"/>
                      <a:pt x="1172" y="4"/>
                      <a:pt x="1172" y="10"/>
                    </a:cubicBezTo>
                    <a:cubicBezTo>
                      <a:pt x="1172" y="16"/>
                      <a:pt x="1168" y="20"/>
                      <a:pt x="1162" y="20"/>
                    </a:cubicBezTo>
                    <a:close/>
                    <a:moveTo>
                      <a:pt x="906" y="20"/>
                    </a:moveTo>
                    <a:cubicBezTo>
                      <a:pt x="778" y="20"/>
                      <a:pt x="778" y="20"/>
                      <a:pt x="778" y="20"/>
                    </a:cubicBezTo>
                    <a:cubicBezTo>
                      <a:pt x="772" y="20"/>
                      <a:pt x="768" y="16"/>
                      <a:pt x="768" y="10"/>
                    </a:cubicBezTo>
                    <a:cubicBezTo>
                      <a:pt x="768" y="4"/>
                      <a:pt x="772" y="0"/>
                      <a:pt x="778" y="0"/>
                    </a:cubicBezTo>
                    <a:cubicBezTo>
                      <a:pt x="906" y="0"/>
                      <a:pt x="906" y="0"/>
                      <a:pt x="906" y="0"/>
                    </a:cubicBezTo>
                    <a:cubicBezTo>
                      <a:pt x="912" y="0"/>
                      <a:pt x="916" y="4"/>
                      <a:pt x="916" y="10"/>
                    </a:cubicBezTo>
                    <a:cubicBezTo>
                      <a:pt x="916" y="16"/>
                      <a:pt x="912" y="20"/>
                      <a:pt x="906" y="20"/>
                    </a:cubicBezTo>
                    <a:close/>
                    <a:moveTo>
                      <a:pt x="650" y="20"/>
                    </a:moveTo>
                    <a:cubicBezTo>
                      <a:pt x="522" y="20"/>
                      <a:pt x="522" y="20"/>
                      <a:pt x="522" y="20"/>
                    </a:cubicBezTo>
                    <a:cubicBezTo>
                      <a:pt x="516" y="20"/>
                      <a:pt x="512" y="16"/>
                      <a:pt x="512" y="10"/>
                    </a:cubicBezTo>
                    <a:cubicBezTo>
                      <a:pt x="512" y="4"/>
                      <a:pt x="516" y="0"/>
                      <a:pt x="522" y="0"/>
                    </a:cubicBezTo>
                    <a:cubicBezTo>
                      <a:pt x="650" y="0"/>
                      <a:pt x="650" y="0"/>
                      <a:pt x="650" y="0"/>
                    </a:cubicBezTo>
                    <a:cubicBezTo>
                      <a:pt x="656" y="0"/>
                      <a:pt x="660" y="4"/>
                      <a:pt x="660" y="10"/>
                    </a:cubicBezTo>
                    <a:cubicBezTo>
                      <a:pt x="660" y="16"/>
                      <a:pt x="656" y="20"/>
                      <a:pt x="650" y="20"/>
                    </a:cubicBezTo>
                    <a:close/>
                    <a:moveTo>
                      <a:pt x="394" y="20"/>
                    </a:moveTo>
                    <a:cubicBezTo>
                      <a:pt x="266" y="20"/>
                      <a:pt x="266" y="20"/>
                      <a:pt x="266" y="20"/>
                    </a:cubicBezTo>
                    <a:cubicBezTo>
                      <a:pt x="260" y="20"/>
                      <a:pt x="256" y="16"/>
                      <a:pt x="256" y="10"/>
                    </a:cubicBezTo>
                    <a:cubicBezTo>
                      <a:pt x="256" y="4"/>
                      <a:pt x="260" y="0"/>
                      <a:pt x="266" y="0"/>
                    </a:cubicBezTo>
                    <a:cubicBezTo>
                      <a:pt x="394" y="0"/>
                      <a:pt x="394" y="0"/>
                      <a:pt x="394" y="0"/>
                    </a:cubicBezTo>
                    <a:cubicBezTo>
                      <a:pt x="400" y="0"/>
                      <a:pt x="404" y="4"/>
                      <a:pt x="404" y="10"/>
                    </a:cubicBezTo>
                    <a:cubicBezTo>
                      <a:pt x="404" y="16"/>
                      <a:pt x="400" y="20"/>
                      <a:pt x="394" y="20"/>
                    </a:cubicBezTo>
                    <a:close/>
                    <a:moveTo>
                      <a:pt x="138" y="20"/>
                    </a:moveTo>
                    <a:cubicBezTo>
                      <a:pt x="10" y="20"/>
                      <a:pt x="10" y="20"/>
                      <a:pt x="10" y="20"/>
                    </a:cubicBezTo>
                    <a:cubicBezTo>
                      <a:pt x="4" y="20"/>
                      <a:pt x="0" y="16"/>
                      <a:pt x="0" y="10"/>
                    </a:cubicBezTo>
                    <a:cubicBezTo>
                      <a:pt x="0" y="4"/>
                      <a:pt x="4" y="0"/>
                      <a:pt x="10" y="0"/>
                    </a:cubicBezTo>
                    <a:cubicBezTo>
                      <a:pt x="138" y="0"/>
                      <a:pt x="138" y="0"/>
                      <a:pt x="138" y="0"/>
                    </a:cubicBezTo>
                    <a:cubicBezTo>
                      <a:pt x="144" y="0"/>
                      <a:pt x="148" y="4"/>
                      <a:pt x="148" y="10"/>
                    </a:cubicBezTo>
                    <a:cubicBezTo>
                      <a:pt x="148" y="16"/>
                      <a:pt x="144" y="20"/>
                      <a:pt x="138"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sp>
            <p:nvSpPr>
              <p:cNvPr id="46" name="Freeform 26">
                <a:extLst>
                  <a:ext uri="{FF2B5EF4-FFF2-40B4-BE49-F238E27FC236}">
                    <a16:creationId xmlns:a16="http://schemas.microsoft.com/office/drawing/2014/main" id="{E5C80E41-5506-BE27-2F0D-77EAA32A1D0F}"/>
                  </a:ext>
                </a:extLst>
              </p:cNvPr>
              <p:cNvSpPr>
                <a:spLocks/>
              </p:cNvSpPr>
              <p:nvPr/>
            </p:nvSpPr>
            <p:spPr bwMode="auto">
              <a:xfrm>
                <a:off x="12173466" y="5677829"/>
                <a:ext cx="135478" cy="31769"/>
              </a:xfrm>
              <a:custGeom>
                <a:avLst/>
                <a:gdLst>
                  <a:gd name="T0" fmla="*/ 74 w 84"/>
                  <a:gd name="T1" fmla="*/ 20 h 20"/>
                  <a:gd name="T2" fmla="*/ 10 w 84"/>
                  <a:gd name="T3" fmla="*/ 20 h 20"/>
                  <a:gd name="T4" fmla="*/ 0 w 84"/>
                  <a:gd name="T5" fmla="*/ 10 h 20"/>
                  <a:gd name="T6" fmla="*/ 10 w 84"/>
                  <a:gd name="T7" fmla="*/ 0 h 20"/>
                  <a:gd name="T8" fmla="*/ 74 w 84"/>
                  <a:gd name="T9" fmla="*/ 0 h 20"/>
                  <a:gd name="T10" fmla="*/ 84 w 84"/>
                  <a:gd name="T11" fmla="*/ 10 h 20"/>
                  <a:gd name="T12" fmla="*/ 74 w 8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84" h="20">
                    <a:moveTo>
                      <a:pt x="74" y="20"/>
                    </a:moveTo>
                    <a:cubicBezTo>
                      <a:pt x="10" y="20"/>
                      <a:pt x="10" y="20"/>
                      <a:pt x="10" y="20"/>
                    </a:cubicBezTo>
                    <a:cubicBezTo>
                      <a:pt x="4" y="20"/>
                      <a:pt x="0" y="16"/>
                      <a:pt x="0" y="10"/>
                    </a:cubicBezTo>
                    <a:cubicBezTo>
                      <a:pt x="0" y="4"/>
                      <a:pt x="4" y="0"/>
                      <a:pt x="10" y="0"/>
                    </a:cubicBezTo>
                    <a:cubicBezTo>
                      <a:pt x="74" y="0"/>
                      <a:pt x="74" y="0"/>
                      <a:pt x="74" y="0"/>
                    </a:cubicBezTo>
                    <a:cubicBezTo>
                      <a:pt x="80" y="0"/>
                      <a:pt x="84" y="4"/>
                      <a:pt x="84" y="10"/>
                    </a:cubicBezTo>
                    <a:cubicBezTo>
                      <a:pt x="84" y="16"/>
                      <a:pt x="80" y="20"/>
                      <a:pt x="74" y="2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defRPr/>
                </a:pPr>
                <a:endParaRPr lang="en-US" sz="1350"/>
              </a:p>
            </p:txBody>
          </p:sp>
        </p:grpSp>
      </p:grpSp>
      <p:grpSp>
        <p:nvGrpSpPr>
          <p:cNvPr id="47" name="Group 46">
            <a:extLst>
              <a:ext uri="{FF2B5EF4-FFF2-40B4-BE49-F238E27FC236}">
                <a16:creationId xmlns:a16="http://schemas.microsoft.com/office/drawing/2014/main" id="{93423F5F-2FAE-265B-F85D-ADBFABB27A32}"/>
              </a:ext>
            </a:extLst>
          </p:cNvPr>
          <p:cNvGrpSpPr>
            <a:grpSpLocks/>
          </p:cNvGrpSpPr>
          <p:nvPr/>
        </p:nvGrpSpPr>
        <p:grpSpPr bwMode="auto">
          <a:xfrm>
            <a:off x="1716955" y="2370664"/>
            <a:ext cx="494157" cy="714723"/>
            <a:chOff x="2682876" y="1790701"/>
            <a:chExt cx="514350" cy="746125"/>
          </a:xfrm>
        </p:grpSpPr>
        <p:sp>
          <p:nvSpPr>
            <p:cNvPr id="55" name="Freeform 30">
              <a:extLst>
                <a:ext uri="{FF2B5EF4-FFF2-40B4-BE49-F238E27FC236}">
                  <a16:creationId xmlns:a16="http://schemas.microsoft.com/office/drawing/2014/main" id="{85C2E9F7-5DAD-6167-AD53-D62B2650F6A9}"/>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1"/>
            </a:solidFill>
            <a:ln>
              <a:noFill/>
            </a:ln>
          </p:spPr>
          <p:txBody>
            <a:bodyPr lIns="68580" tIns="34290" rIns="68580" bIns="34290"/>
            <a:lstStyle/>
            <a:p>
              <a:pPr>
                <a:defRPr/>
              </a:pPr>
              <a:endParaRPr lang="en-US" sz="1350"/>
            </a:p>
          </p:txBody>
        </p:sp>
        <p:sp>
          <p:nvSpPr>
            <p:cNvPr id="56" name="Freeform 31">
              <a:extLst>
                <a:ext uri="{FF2B5EF4-FFF2-40B4-BE49-F238E27FC236}">
                  <a16:creationId xmlns:a16="http://schemas.microsoft.com/office/drawing/2014/main" id="{300E4978-FFFF-6143-CEF8-9D825B2819E8}"/>
                </a:ext>
              </a:extLst>
            </p:cNvPr>
            <p:cNvSpPr>
              <a:spLocks/>
            </p:cNvSpPr>
            <p:nvPr/>
          </p:nvSpPr>
          <p:spPr bwMode="auto">
            <a:xfrm>
              <a:off x="2941155" y="1790701"/>
              <a:ext cx="256071"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1">
                <a:lumMod val="75000"/>
              </a:schemeClr>
            </a:solidFill>
            <a:ln>
              <a:noFill/>
            </a:ln>
          </p:spPr>
          <p:txBody>
            <a:bodyPr lIns="68580" tIns="34290" rIns="68580" bIns="34290"/>
            <a:lstStyle/>
            <a:p>
              <a:pPr>
                <a:defRPr/>
              </a:pPr>
              <a:endParaRPr lang="en-US" sz="1350"/>
            </a:p>
          </p:txBody>
        </p:sp>
        <p:sp>
          <p:nvSpPr>
            <p:cNvPr id="57" name="Oval 56">
              <a:extLst>
                <a:ext uri="{FF2B5EF4-FFF2-40B4-BE49-F238E27FC236}">
                  <a16:creationId xmlns:a16="http://schemas.microsoft.com/office/drawing/2014/main" id="{BDABC929-1688-4A0F-E35C-CCFD3263694C}"/>
                </a:ext>
              </a:extLst>
            </p:cNvPr>
            <p:cNvSpPr>
              <a:spLocks noChangeArrowheads="1"/>
            </p:cNvSpPr>
            <p:nvPr/>
          </p:nvSpPr>
          <p:spPr bwMode="auto">
            <a:xfrm>
              <a:off x="2746894" y="1854907"/>
              <a:ext cx="386313" cy="383027"/>
            </a:xfrm>
            <a:prstGeom prst="ellipse">
              <a:avLst/>
            </a:prstGeom>
            <a:solidFill>
              <a:schemeClr val="bg2"/>
            </a:solidFill>
            <a:ln>
              <a:noFill/>
            </a:ln>
          </p:spPr>
          <p:txBody>
            <a:bodyPr lIns="68580" tIns="34290" rIns="68580" bIns="34290"/>
            <a:lstStyle/>
            <a:p>
              <a:pPr>
                <a:defRPr/>
              </a:pPr>
              <a:endParaRPr lang="en-US" sz="1350"/>
            </a:p>
          </p:txBody>
        </p:sp>
      </p:grpSp>
      <p:grpSp>
        <p:nvGrpSpPr>
          <p:cNvPr id="59" name="Group 58">
            <a:extLst>
              <a:ext uri="{FF2B5EF4-FFF2-40B4-BE49-F238E27FC236}">
                <a16:creationId xmlns:a16="http://schemas.microsoft.com/office/drawing/2014/main" id="{9C54B161-0877-9EC6-384F-D21FE1785845}"/>
              </a:ext>
            </a:extLst>
          </p:cNvPr>
          <p:cNvGrpSpPr>
            <a:grpSpLocks/>
          </p:cNvGrpSpPr>
          <p:nvPr/>
        </p:nvGrpSpPr>
        <p:grpSpPr bwMode="auto">
          <a:xfrm>
            <a:off x="3865371" y="3551972"/>
            <a:ext cx="494156" cy="714725"/>
            <a:chOff x="2682876" y="1790701"/>
            <a:chExt cx="514350" cy="746125"/>
          </a:xfrm>
        </p:grpSpPr>
        <p:sp>
          <p:nvSpPr>
            <p:cNvPr id="60" name="Freeform 35">
              <a:extLst>
                <a:ext uri="{FF2B5EF4-FFF2-40B4-BE49-F238E27FC236}">
                  <a16:creationId xmlns:a16="http://schemas.microsoft.com/office/drawing/2014/main" id="{A71A8CD0-1506-73E2-772B-EFA1FC717DEC}"/>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2"/>
            </a:solidFill>
            <a:ln>
              <a:noFill/>
            </a:ln>
          </p:spPr>
          <p:txBody>
            <a:bodyPr lIns="68580" tIns="34290" rIns="68580" bIns="34290"/>
            <a:lstStyle/>
            <a:p>
              <a:pPr>
                <a:defRPr/>
              </a:pPr>
              <a:endParaRPr lang="en-US" sz="1350"/>
            </a:p>
          </p:txBody>
        </p:sp>
        <p:sp>
          <p:nvSpPr>
            <p:cNvPr id="61" name="Freeform 36">
              <a:extLst>
                <a:ext uri="{FF2B5EF4-FFF2-40B4-BE49-F238E27FC236}">
                  <a16:creationId xmlns:a16="http://schemas.microsoft.com/office/drawing/2014/main" id="{29E9A188-DF9F-3D5B-94AB-75078174E248}"/>
                </a:ext>
              </a:extLst>
            </p:cNvPr>
            <p:cNvSpPr>
              <a:spLocks/>
            </p:cNvSpPr>
            <p:nvPr/>
          </p:nvSpPr>
          <p:spPr bwMode="auto">
            <a:xfrm>
              <a:off x="2941154" y="1790701"/>
              <a:ext cx="256072"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2">
                <a:lumMod val="75000"/>
              </a:schemeClr>
            </a:solidFill>
            <a:ln>
              <a:noFill/>
            </a:ln>
          </p:spPr>
          <p:txBody>
            <a:bodyPr lIns="68580" tIns="34290" rIns="68580" bIns="34290"/>
            <a:lstStyle/>
            <a:p>
              <a:pPr>
                <a:defRPr/>
              </a:pPr>
              <a:endParaRPr lang="en-US" sz="1350"/>
            </a:p>
          </p:txBody>
        </p:sp>
        <p:sp>
          <p:nvSpPr>
            <p:cNvPr id="62" name="Oval 61">
              <a:extLst>
                <a:ext uri="{FF2B5EF4-FFF2-40B4-BE49-F238E27FC236}">
                  <a16:creationId xmlns:a16="http://schemas.microsoft.com/office/drawing/2014/main" id="{51FA2251-90A5-75CA-0669-EBF47C56AF45}"/>
                </a:ext>
              </a:extLst>
            </p:cNvPr>
            <p:cNvSpPr>
              <a:spLocks noChangeArrowheads="1"/>
            </p:cNvSpPr>
            <p:nvPr/>
          </p:nvSpPr>
          <p:spPr bwMode="auto">
            <a:xfrm>
              <a:off x="2746893" y="1854908"/>
              <a:ext cx="386316" cy="383025"/>
            </a:xfrm>
            <a:prstGeom prst="ellipse">
              <a:avLst/>
            </a:prstGeom>
            <a:solidFill>
              <a:schemeClr val="bg2"/>
            </a:solidFill>
            <a:ln>
              <a:noFill/>
            </a:ln>
          </p:spPr>
          <p:txBody>
            <a:bodyPr lIns="68580" tIns="34290" rIns="68580" bIns="34290"/>
            <a:lstStyle/>
            <a:p>
              <a:pPr>
                <a:defRPr/>
              </a:pPr>
              <a:endParaRPr lang="en-US" sz="1350"/>
            </a:p>
          </p:txBody>
        </p:sp>
      </p:grpSp>
      <p:grpSp>
        <p:nvGrpSpPr>
          <p:cNvPr id="63" name="Group 62">
            <a:extLst>
              <a:ext uri="{FF2B5EF4-FFF2-40B4-BE49-F238E27FC236}">
                <a16:creationId xmlns:a16="http://schemas.microsoft.com/office/drawing/2014/main" id="{471197F2-5C85-1C06-F253-E3E4FBD28206}"/>
              </a:ext>
            </a:extLst>
          </p:cNvPr>
          <p:cNvGrpSpPr>
            <a:grpSpLocks/>
          </p:cNvGrpSpPr>
          <p:nvPr/>
        </p:nvGrpSpPr>
        <p:grpSpPr bwMode="auto">
          <a:xfrm>
            <a:off x="5465833" y="2915716"/>
            <a:ext cx="492036" cy="714725"/>
            <a:chOff x="2682876" y="1790701"/>
            <a:chExt cx="514350" cy="746125"/>
          </a:xfrm>
        </p:grpSpPr>
        <p:sp>
          <p:nvSpPr>
            <p:cNvPr id="64" name="Freeform 39">
              <a:extLst>
                <a:ext uri="{FF2B5EF4-FFF2-40B4-BE49-F238E27FC236}">
                  <a16:creationId xmlns:a16="http://schemas.microsoft.com/office/drawing/2014/main" id="{D4EDDDB1-93A2-B69B-2FD3-79C164CF8E00}"/>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3"/>
            </a:solidFill>
            <a:ln>
              <a:noFill/>
            </a:ln>
          </p:spPr>
          <p:txBody>
            <a:bodyPr lIns="68580" tIns="34290" rIns="68580" bIns="34290"/>
            <a:lstStyle/>
            <a:p>
              <a:pPr>
                <a:defRPr/>
              </a:pPr>
              <a:endParaRPr lang="en-US" sz="1350"/>
            </a:p>
          </p:txBody>
        </p:sp>
        <p:sp>
          <p:nvSpPr>
            <p:cNvPr id="65" name="Freeform 40">
              <a:extLst>
                <a:ext uri="{FF2B5EF4-FFF2-40B4-BE49-F238E27FC236}">
                  <a16:creationId xmlns:a16="http://schemas.microsoft.com/office/drawing/2014/main" id="{6F5ADE34-3BCB-B05A-D44A-0737A5DE8853}"/>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3">
                <a:lumMod val="75000"/>
              </a:schemeClr>
            </a:solidFill>
            <a:ln>
              <a:noFill/>
            </a:ln>
          </p:spPr>
          <p:txBody>
            <a:bodyPr lIns="68580" tIns="34290" rIns="68580" bIns="34290"/>
            <a:lstStyle/>
            <a:p>
              <a:pPr>
                <a:defRPr/>
              </a:pPr>
              <a:endParaRPr lang="en-US" sz="1350"/>
            </a:p>
          </p:txBody>
        </p:sp>
        <p:sp>
          <p:nvSpPr>
            <p:cNvPr id="66" name="Oval 65">
              <a:extLst>
                <a:ext uri="{FF2B5EF4-FFF2-40B4-BE49-F238E27FC236}">
                  <a16:creationId xmlns:a16="http://schemas.microsoft.com/office/drawing/2014/main" id="{EBEB64B6-8F04-8038-5E3A-4DB69D6672F4}"/>
                </a:ext>
              </a:extLst>
            </p:cNvPr>
            <p:cNvSpPr>
              <a:spLocks noChangeArrowheads="1"/>
            </p:cNvSpPr>
            <p:nvPr/>
          </p:nvSpPr>
          <p:spPr bwMode="auto">
            <a:xfrm>
              <a:off x="2747170" y="1854908"/>
              <a:ext cx="385763" cy="383025"/>
            </a:xfrm>
            <a:prstGeom prst="ellipse">
              <a:avLst/>
            </a:prstGeom>
            <a:solidFill>
              <a:schemeClr val="bg2"/>
            </a:solidFill>
            <a:ln>
              <a:noFill/>
            </a:ln>
          </p:spPr>
          <p:txBody>
            <a:bodyPr lIns="68580" tIns="34290" rIns="68580" bIns="34290"/>
            <a:lstStyle/>
            <a:p>
              <a:pPr>
                <a:defRPr/>
              </a:pPr>
              <a:endParaRPr lang="en-US" sz="1350"/>
            </a:p>
          </p:txBody>
        </p:sp>
      </p:grpSp>
      <p:grpSp>
        <p:nvGrpSpPr>
          <p:cNvPr id="67" name="Group 66">
            <a:extLst>
              <a:ext uri="{FF2B5EF4-FFF2-40B4-BE49-F238E27FC236}">
                <a16:creationId xmlns:a16="http://schemas.microsoft.com/office/drawing/2014/main" id="{AE872DE1-39D5-E34C-4CE5-55DED152042C}"/>
              </a:ext>
            </a:extLst>
          </p:cNvPr>
          <p:cNvGrpSpPr>
            <a:grpSpLocks/>
          </p:cNvGrpSpPr>
          <p:nvPr/>
        </p:nvGrpSpPr>
        <p:grpSpPr bwMode="auto">
          <a:xfrm>
            <a:off x="7663800" y="3577422"/>
            <a:ext cx="494157" cy="714725"/>
            <a:chOff x="2682876" y="1790701"/>
            <a:chExt cx="514350" cy="746125"/>
          </a:xfrm>
        </p:grpSpPr>
        <p:sp>
          <p:nvSpPr>
            <p:cNvPr id="68" name="Freeform 43">
              <a:extLst>
                <a:ext uri="{FF2B5EF4-FFF2-40B4-BE49-F238E27FC236}">
                  <a16:creationId xmlns:a16="http://schemas.microsoft.com/office/drawing/2014/main" id="{A98818A1-A2C4-2B22-CCEA-7C5947AAB745}"/>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4"/>
            </a:solidFill>
            <a:ln>
              <a:noFill/>
            </a:ln>
          </p:spPr>
          <p:txBody>
            <a:bodyPr lIns="68580" tIns="34290" rIns="68580" bIns="34290"/>
            <a:lstStyle/>
            <a:p>
              <a:pPr>
                <a:defRPr/>
              </a:pPr>
              <a:endParaRPr lang="en-US" sz="1350"/>
            </a:p>
          </p:txBody>
        </p:sp>
        <p:sp>
          <p:nvSpPr>
            <p:cNvPr id="69" name="Freeform 44">
              <a:extLst>
                <a:ext uri="{FF2B5EF4-FFF2-40B4-BE49-F238E27FC236}">
                  <a16:creationId xmlns:a16="http://schemas.microsoft.com/office/drawing/2014/main" id="{787B417E-29FD-D131-F8E8-E4A0E5F87DA6}"/>
                </a:ext>
              </a:extLst>
            </p:cNvPr>
            <p:cNvSpPr>
              <a:spLocks/>
            </p:cNvSpPr>
            <p:nvPr/>
          </p:nvSpPr>
          <p:spPr bwMode="auto">
            <a:xfrm>
              <a:off x="2941155" y="1790701"/>
              <a:ext cx="256071"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4">
                <a:lumMod val="75000"/>
              </a:schemeClr>
            </a:solidFill>
            <a:ln>
              <a:noFill/>
            </a:ln>
          </p:spPr>
          <p:txBody>
            <a:bodyPr lIns="68580" tIns="34290" rIns="68580" bIns="34290"/>
            <a:lstStyle/>
            <a:p>
              <a:pPr>
                <a:defRPr/>
              </a:pPr>
              <a:endParaRPr lang="en-US" sz="1350"/>
            </a:p>
          </p:txBody>
        </p:sp>
        <p:sp>
          <p:nvSpPr>
            <p:cNvPr id="70" name="Oval 69">
              <a:extLst>
                <a:ext uri="{FF2B5EF4-FFF2-40B4-BE49-F238E27FC236}">
                  <a16:creationId xmlns:a16="http://schemas.microsoft.com/office/drawing/2014/main" id="{CEA46C50-266C-7D79-E457-6F5F7B372ADE}"/>
                </a:ext>
              </a:extLst>
            </p:cNvPr>
            <p:cNvSpPr>
              <a:spLocks noChangeArrowheads="1"/>
            </p:cNvSpPr>
            <p:nvPr/>
          </p:nvSpPr>
          <p:spPr bwMode="auto">
            <a:xfrm>
              <a:off x="2746894" y="1854908"/>
              <a:ext cx="386313" cy="383025"/>
            </a:xfrm>
            <a:prstGeom prst="ellipse">
              <a:avLst/>
            </a:prstGeom>
            <a:solidFill>
              <a:schemeClr val="bg2"/>
            </a:solidFill>
            <a:ln>
              <a:noFill/>
            </a:ln>
          </p:spPr>
          <p:txBody>
            <a:bodyPr lIns="68580" tIns="34290" rIns="68580" bIns="34290"/>
            <a:lstStyle/>
            <a:p>
              <a:pPr>
                <a:defRPr/>
              </a:pPr>
              <a:endParaRPr lang="en-US" sz="1350"/>
            </a:p>
          </p:txBody>
        </p:sp>
      </p:grpSp>
      <p:grpSp>
        <p:nvGrpSpPr>
          <p:cNvPr id="71" name="Group 70">
            <a:extLst>
              <a:ext uri="{FF2B5EF4-FFF2-40B4-BE49-F238E27FC236}">
                <a16:creationId xmlns:a16="http://schemas.microsoft.com/office/drawing/2014/main" id="{29B73BE9-34A0-6311-DB2E-16BE77407B80}"/>
              </a:ext>
            </a:extLst>
          </p:cNvPr>
          <p:cNvGrpSpPr>
            <a:grpSpLocks/>
          </p:cNvGrpSpPr>
          <p:nvPr/>
        </p:nvGrpSpPr>
        <p:grpSpPr bwMode="auto">
          <a:xfrm>
            <a:off x="9579096" y="4623135"/>
            <a:ext cx="492036" cy="714723"/>
            <a:chOff x="2682876" y="1790701"/>
            <a:chExt cx="514350" cy="746125"/>
          </a:xfrm>
        </p:grpSpPr>
        <p:sp>
          <p:nvSpPr>
            <p:cNvPr id="72" name="Freeform 47">
              <a:extLst>
                <a:ext uri="{FF2B5EF4-FFF2-40B4-BE49-F238E27FC236}">
                  <a16:creationId xmlns:a16="http://schemas.microsoft.com/office/drawing/2014/main" id="{4610DC87-BE29-D51B-7268-D9BFE92AE70A}"/>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accent5"/>
            </a:solidFill>
            <a:ln>
              <a:noFill/>
            </a:ln>
          </p:spPr>
          <p:txBody>
            <a:bodyPr lIns="68580" tIns="34290" rIns="68580" bIns="34290"/>
            <a:lstStyle/>
            <a:p>
              <a:pPr>
                <a:defRPr/>
              </a:pPr>
              <a:endParaRPr lang="en-US" sz="1350"/>
            </a:p>
          </p:txBody>
        </p:sp>
        <p:sp>
          <p:nvSpPr>
            <p:cNvPr id="73" name="Freeform 48">
              <a:extLst>
                <a:ext uri="{FF2B5EF4-FFF2-40B4-BE49-F238E27FC236}">
                  <a16:creationId xmlns:a16="http://schemas.microsoft.com/office/drawing/2014/main" id="{283A805B-D5F7-1DE5-4F83-ED24A6B62B16}"/>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accent5">
                <a:lumMod val="75000"/>
              </a:schemeClr>
            </a:solidFill>
            <a:ln>
              <a:noFill/>
            </a:ln>
          </p:spPr>
          <p:txBody>
            <a:bodyPr lIns="68580" tIns="34290" rIns="68580" bIns="34290"/>
            <a:lstStyle/>
            <a:p>
              <a:pPr>
                <a:defRPr/>
              </a:pPr>
              <a:endParaRPr lang="en-US" sz="1350"/>
            </a:p>
          </p:txBody>
        </p:sp>
        <p:sp>
          <p:nvSpPr>
            <p:cNvPr id="74" name="Oval 73">
              <a:extLst>
                <a:ext uri="{FF2B5EF4-FFF2-40B4-BE49-F238E27FC236}">
                  <a16:creationId xmlns:a16="http://schemas.microsoft.com/office/drawing/2014/main" id="{FE0A8173-840A-F59C-D8E5-2569C67C34C1}"/>
                </a:ext>
              </a:extLst>
            </p:cNvPr>
            <p:cNvSpPr>
              <a:spLocks noChangeArrowheads="1"/>
            </p:cNvSpPr>
            <p:nvPr/>
          </p:nvSpPr>
          <p:spPr bwMode="auto">
            <a:xfrm>
              <a:off x="2747169" y="1854907"/>
              <a:ext cx="385763" cy="383027"/>
            </a:xfrm>
            <a:prstGeom prst="ellipse">
              <a:avLst/>
            </a:prstGeom>
            <a:solidFill>
              <a:schemeClr val="bg2"/>
            </a:solidFill>
            <a:ln>
              <a:noFill/>
            </a:ln>
          </p:spPr>
          <p:txBody>
            <a:bodyPr lIns="68580" tIns="34290" rIns="68580" bIns="34290"/>
            <a:lstStyle/>
            <a:p>
              <a:pPr>
                <a:defRPr/>
              </a:pPr>
              <a:endParaRPr lang="en-US" sz="1350"/>
            </a:p>
          </p:txBody>
        </p:sp>
      </p:grpSp>
      <p:sp>
        <p:nvSpPr>
          <p:cNvPr id="75" name="TextBox 74">
            <a:extLst>
              <a:ext uri="{FF2B5EF4-FFF2-40B4-BE49-F238E27FC236}">
                <a16:creationId xmlns:a16="http://schemas.microsoft.com/office/drawing/2014/main" id="{CC9FCA64-33BA-F519-5279-419E97548355}"/>
              </a:ext>
            </a:extLst>
          </p:cNvPr>
          <p:cNvSpPr txBox="1"/>
          <p:nvPr/>
        </p:nvSpPr>
        <p:spPr>
          <a:xfrm>
            <a:off x="783767" y="1616248"/>
            <a:ext cx="2100405" cy="276999"/>
          </a:xfrm>
          <a:prstGeom prst="rect">
            <a:avLst/>
          </a:prstGeom>
          <a:noFill/>
        </p:spPr>
        <p:txBody>
          <a:bodyPr wrap="square">
            <a:spAutoFit/>
          </a:bodyPr>
          <a:lstStyle/>
          <a:p>
            <a:pPr algn="ctr">
              <a:defRPr/>
            </a:pPr>
            <a:r>
              <a:rPr lang="en-IN" sz="1200" b="1" dirty="0">
                <a:latin typeface="Verdana" panose="020B0604030504040204" pitchFamily="34" charset="0"/>
                <a:ea typeface="Verdana" panose="020B0604030504040204" pitchFamily="34" charset="0"/>
              </a:rPr>
              <a:t>Incentive Program</a:t>
            </a:r>
            <a:endParaRPr lang="id-ID" sz="1200" b="1" dirty="0">
              <a:latin typeface="Verdana" panose="020B0604030504040204" pitchFamily="34" charset="0"/>
              <a:ea typeface="Verdana" panose="020B0604030504040204" pitchFamily="34" charset="0"/>
            </a:endParaRPr>
          </a:p>
        </p:txBody>
      </p:sp>
      <p:sp>
        <p:nvSpPr>
          <p:cNvPr id="76" name="Rectangle 75">
            <a:extLst>
              <a:ext uri="{FF2B5EF4-FFF2-40B4-BE49-F238E27FC236}">
                <a16:creationId xmlns:a16="http://schemas.microsoft.com/office/drawing/2014/main" id="{8CC5307A-7EEA-293F-13F1-26593C5417C0}"/>
              </a:ext>
            </a:extLst>
          </p:cNvPr>
          <p:cNvSpPr/>
          <p:nvPr/>
        </p:nvSpPr>
        <p:spPr>
          <a:xfrm>
            <a:off x="253269" y="1889419"/>
            <a:ext cx="3029453" cy="276999"/>
          </a:xfrm>
          <a:prstGeom prst="rect">
            <a:avLst/>
          </a:prstGeom>
        </p:spPr>
        <p:txBody>
          <a:bodyPr wrap="square">
            <a:spAutoFit/>
          </a:bodyPr>
          <a:lstStyle/>
          <a:p>
            <a:pPr algn="ctr">
              <a:defRPr/>
            </a:pPr>
            <a:r>
              <a:rPr lang="en-IN" sz="1200" dirty="0">
                <a:latin typeface="Verdana" panose="020B0604030504040204" pitchFamily="34" charset="0"/>
                <a:ea typeface="Verdana" panose="020B0604030504040204" pitchFamily="34" charset="0"/>
              </a:rPr>
              <a:t>Implementation Timeline: 6 weeks</a:t>
            </a:r>
            <a:endParaRPr lang="id-ID" sz="1200" dirty="0">
              <a:latin typeface="Verdana" panose="020B0604030504040204" pitchFamily="34" charset="0"/>
              <a:ea typeface="Verdana" panose="020B0604030504040204" pitchFamily="34" charset="0"/>
            </a:endParaRPr>
          </a:p>
        </p:txBody>
      </p:sp>
      <p:sp>
        <p:nvSpPr>
          <p:cNvPr id="77" name="TextBox 76">
            <a:extLst>
              <a:ext uri="{FF2B5EF4-FFF2-40B4-BE49-F238E27FC236}">
                <a16:creationId xmlns:a16="http://schemas.microsoft.com/office/drawing/2014/main" id="{482A56D5-6708-1CA5-F455-475D33706A01}"/>
              </a:ext>
            </a:extLst>
          </p:cNvPr>
          <p:cNvSpPr txBox="1"/>
          <p:nvPr/>
        </p:nvSpPr>
        <p:spPr>
          <a:xfrm>
            <a:off x="4772810" y="2326970"/>
            <a:ext cx="1644527" cy="276999"/>
          </a:xfrm>
          <a:prstGeom prst="rect">
            <a:avLst/>
          </a:prstGeom>
          <a:noFill/>
        </p:spPr>
        <p:txBody>
          <a:bodyPr wrap="square">
            <a:spAutoFit/>
          </a:bodyPr>
          <a:lstStyle/>
          <a:p>
            <a:pPr algn="ctr">
              <a:defRPr/>
            </a:pPr>
            <a:r>
              <a:rPr lang="en-IN" sz="1200" b="1" dirty="0">
                <a:latin typeface="Verdana" panose="020B0604030504040204" pitchFamily="34" charset="0"/>
                <a:ea typeface="Verdana" panose="020B0604030504040204" pitchFamily="34" charset="0"/>
              </a:rPr>
              <a:t>Discharge List</a:t>
            </a:r>
            <a:endParaRPr lang="id-ID" sz="1200" b="1" dirty="0">
              <a:latin typeface="Verdana" panose="020B0604030504040204" pitchFamily="34" charset="0"/>
              <a:ea typeface="Verdana" panose="020B0604030504040204" pitchFamily="34" charset="0"/>
            </a:endParaRPr>
          </a:p>
        </p:txBody>
      </p:sp>
      <p:sp>
        <p:nvSpPr>
          <p:cNvPr id="79" name="TextBox 78">
            <a:extLst>
              <a:ext uri="{FF2B5EF4-FFF2-40B4-BE49-F238E27FC236}">
                <a16:creationId xmlns:a16="http://schemas.microsoft.com/office/drawing/2014/main" id="{2B9C193A-1F99-6F2F-D484-DB0DD379ACF8}"/>
              </a:ext>
            </a:extLst>
          </p:cNvPr>
          <p:cNvSpPr txBox="1"/>
          <p:nvPr/>
        </p:nvSpPr>
        <p:spPr>
          <a:xfrm>
            <a:off x="6849716" y="2982289"/>
            <a:ext cx="1848179" cy="276999"/>
          </a:xfrm>
          <a:prstGeom prst="rect">
            <a:avLst/>
          </a:prstGeom>
          <a:noFill/>
        </p:spPr>
        <p:txBody>
          <a:bodyPr wrap="square">
            <a:spAutoFit/>
          </a:bodyPr>
          <a:lstStyle/>
          <a:p>
            <a:pPr algn="ctr">
              <a:defRPr/>
            </a:pPr>
            <a:r>
              <a:rPr lang="en-IN" sz="1200" b="1" dirty="0">
                <a:latin typeface="Verdana" panose="020B0604030504040204" pitchFamily="34" charset="0"/>
                <a:ea typeface="Verdana" panose="020B0604030504040204" pitchFamily="34" charset="0"/>
              </a:rPr>
              <a:t>Pre-order Drugs</a:t>
            </a:r>
            <a:endParaRPr lang="id-ID" sz="1200" b="1" dirty="0">
              <a:latin typeface="Verdana" panose="020B0604030504040204" pitchFamily="34" charset="0"/>
              <a:ea typeface="Verdana" panose="020B0604030504040204" pitchFamily="34" charset="0"/>
            </a:endParaRPr>
          </a:p>
        </p:txBody>
      </p:sp>
      <p:sp>
        <p:nvSpPr>
          <p:cNvPr id="81" name="TextBox 80">
            <a:extLst>
              <a:ext uri="{FF2B5EF4-FFF2-40B4-BE49-F238E27FC236}">
                <a16:creationId xmlns:a16="http://schemas.microsoft.com/office/drawing/2014/main" id="{2EAD11F8-05F1-D8A5-A68F-1BBC721526C3}"/>
              </a:ext>
            </a:extLst>
          </p:cNvPr>
          <p:cNvSpPr txBox="1"/>
          <p:nvPr/>
        </p:nvSpPr>
        <p:spPr>
          <a:xfrm>
            <a:off x="3069262" y="4591093"/>
            <a:ext cx="2178877" cy="276999"/>
          </a:xfrm>
          <a:prstGeom prst="rect">
            <a:avLst/>
          </a:prstGeom>
          <a:noFill/>
        </p:spPr>
        <p:txBody>
          <a:bodyPr wrap="square">
            <a:spAutoFit/>
          </a:bodyPr>
          <a:lstStyle/>
          <a:p>
            <a:pPr>
              <a:defRPr/>
            </a:pPr>
            <a:r>
              <a:rPr lang="en-IN" sz="1200" b="1" dirty="0">
                <a:latin typeface="Verdana" panose="020B0604030504040204" pitchFamily="34" charset="0"/>
                <a:ea typeface="Verdana" panose="020B0604030504040204" pitchFamily="34" charset="0"/>
              </a:rPr>
              <a:t>Notification on Epic</a:t>
            </a:r>
            <a:endParaRPr lang="id-ID" sz="1200" b="1" dirty="0">
              <a:latin typeface="Verdana" panose="020B0604030504040204" pitchFamily="34" charset="0"/>
              <a:ea typeface="Verdana" panose="020B0604030504040204" pitchFamily="34" charset="0"/>
            </a:endParaRPr>
          </a:p>
        </p:txBody>
      </p:sp>
      <p:sp>
        <p:nvSpPr>
          <p:cNvPr id="83" name="TextBox 82">
            <a:extLst>
              <a:ext uri="{FF2B5EF4-FFF2-40B4-BE49-F238E27FC236}">
                <a16:creationId xmlns:a16="http://schemas.microsoft.com/office/drawing/2014/main" id="{2F0D419D-D7B6-A951-26B4-413932791F93}"/>
              </a:ext>
            </a:extLst>
          </p:cNvPr>
          <p:cNvSpPr txBox="1"/>
          <p:nvPr/>
        </p:nvSpPr>
        <p:spPr>
          <a:xfrm>
            <a:off x="9095990" y="5715231"/>
            <a:ext cx="1354932" cy="276999"/>
          </a:xfrm>
          <a:prstGeom prst="rect">
            <a:avLst/>
          </a:prstGeom>
          <a:noFill/>
        </p:spPr>
        <p:txBody>
          <a:bodyPr wrap="square">
            <a:spAutoFit/>
          </a:bodyPr>
          <a:lstStyle/>
          <a:p>
            <a:pPr algn="ctr">
              <a:defRPr/>
            </a:pPr>
            <a:r>
              <a:rPr lang="en-IN" sz="1200" b="1" dirty="0">
                <a:latin typeface="Verdana" panose="020B0604030504040204" pitchFamily="34" charset="0"/>
                <a:ea typeface="Verdana" panose="020B0604030504040204" pitchFamily="34" charset="0"/>
              </a:rPr>
              <a:t>AI Med Rec</a:t>
            </a:r>
            <a:endParaRPr lang="id-ID" sz="1200" b="1" dirty="0">
              <a:latin typeface="Verdana" panose="020B0604030504040204" pitchFamily="34" charset="0"/>
              <a:ea typeface="Verdana" panose="020B0604030504040204" pitchFamily="34" charset="0"/>
            </a:endParaRPr>
          </a:p>
        </p:txBody>
      </p:sp>
      <p:sp>
        <p:nvSpPr>
          <p:cNvPr id="85" name="TextBox 84">
            <a:extLst>
              <a:ext uri="{FF2B5EF4-FFF2-40B4-BE49-F238E27FC236}">
                <a16:creationId xmlns:a16="http://schemas.microsoft.com/office/drawing/2014/main" id="{11877BC8-A494-39F0-4CD8-2FDC4FE1FF21}"/>
              </a:ext>
            </a:extLst>
          </p:cNvPr>
          <p:cNvSpPr txBox="1"/>
          <p:nvPr/>
        </p:nvSpPr>
        <p:spPr>
          <a:xfrm>
            <a:off x="1744351" y="2451255"/>
            <a:ext cx="430881" cy="339223"/>
          </a:xfrm>
          <a:prstGeom prst="rect">
            <a:avLst/>
          </a:prstGeom>
          <a:noFill/>
        </p:spPr>
        <p:txBody>
          <a:bodyPr wrap="none">
            <a:spAutoFit/>
          </a:bodyPr>
          <a:lstStyle/>
          <a:p>
            <a:pPr algn="ctr">
              <a:defRPr/>
            </a:pPr>
            <a:r>
              <a:rPr lang="en-US" sz="1050" b="1" dirty="0">
                <a:solidFill>
                  <a:schemeClr val="accent1"/>
                </a:solidFill>
                <a:latin typeface="+mj-lt"/>
              </a:rPr>
              <a:t>01</a:t>
            </a:r>
            <a:endParaRPr lang="id-ID" sz="1050" b="1" dirty="0">
              <a:solidFill>
                <a:schemeClr val="accent1"/>
              </a:solidFill>
              <a:latin typeface="+mj-lt"/>
            </a:endParaRPr>
          </a:p>
        </p:txBody>
      </p:sp>
      <p:sp>
        <p:nvSpPr>
          <p:cNvPr id="86" name="TextBox 85">
            <a:extLst>
              <a:ext uri="{FF2B5EF4-FFF2-40B4-BE49-F238E27FC236}">
                <a16:creationId xmlns:a16="http://schemas.microsoft.com/office/drawing/2014/main" id="{90833D0B-6CE3-A944-0ED4-3C7619F59691}"/>
              </a:ext>
            </a:extLst>
          </p:cNvPr>
          <p:cNvSpPr txBox="1"/>
          <p:nvPr/>
        </p:nvSpPr>
        <p:spPr>
          <a:xfrm>
            <a:off x="3894886" y="3634685"/>
            <a:ext cx="430881" cy="339223"/>
          </a:xfrm>
          <a:prstGeom prst="rect">
            <a:avLst/>
          </a:prstGeom>
          <a:noFill/>
        </p:spPr>
        <p:txBody>
          <a:bodyPr wrap="none">
            <a:spAutoFit/>
          </a:bodyPr>
          <a:lstStyle/>
          <a:p>
            <a:pPr algn="ctr">
              <a:defRPr/>
            </a:pPr>
            <a:r>
              <a:rPr lang="en-US" sz="1050" b="1" dirty="0">
                <a:solidFill>
                  <a:schemeClr val="accent2"/>
                </a:solidFill>
                <a:latin typeface="+mj-lt"/>
              </a:rPr>
              <a:t>02</a:t>
            </a:r>
            <a:endParaRPr lang="id-ID" sz="1050" b="1" dirty="0">
              <a:solidFill>
                <a:schemeClr val="accent2"/>
              </a:solidFill>
              <a:latin typeface="+mj-lt"/>
            </a:endParaRPr>
          </a:p>
        </p:txBody>
      </p:sp>
      <p:sp>
        <p:nvSpPr>
          <p:cNvPr id="87" name="TextBox 86">
            <a:extLst>
              <a:ext uri="{FF2B5EF4-FFF2-40B4-BE49-F238E27FC236}">
                <a16:creationId xmlns:a16="http://schemas.microsoft.com/office/drawing/2014/main" id="{925F4566-AC64-C8C8-F059-1EBEBBCB3F7D}"/>
              </a:ext>
            </a:extLst>
          </p:cNvPr>
          <p:cNvSpPr txBox="1"/>
          <p:nvPr/>
        </p:nvSpPr>
        <p:spPr>
          <a:xfrm>
            <a:off x="5503833" y="3000549"/>
            <a:ext cx="430881" cy="339223"/>
          </a:xfrm>
          <a:prstGeom prst="rect">
            <a:avLst/>
          </a:prstGeom>
          <a:noFill/>
        </p:spPr>
        <p:txBody>
          <a:bodyPr wrap="none">
            <a:spAutoFit/>
          </a:bodyPr>
          <a:lstStyle/>
          <a:p>
            <a:pPr algn="ctr">
              <a:defRPr/>
            </a:pPr>
            <a:r>
              <a:rPr lang="en-US" sz="1050" b="1" dirty="0">
                <a:solidFill>
                  <a:schemeClr val="accent3"/>
                </a:solidFill>
                <a:latin typeface="+mj-lt"/>
              </a:rPr>
              <a:t>03</a:t>
            </a:r>
            <a:endParaRPr lang="id-ID" sz="1050" b="1" dirty="0">
              <a:solidFill>
                <a:schemeClr val="accent3"/>
              </a:solidFill>
              <a:latin typeface="+mj-lt"/>
            </a:endParaRPr>
          </a:p>
        </p:txBody>
      </p:sp>
      <p:sp>
        <p:nvSpPr>
          <p:cNvPr id="88" name="TextBox 87">
            <a:extLst>
              <a:ext uri="{FF2B5EF4-FFF2-40B4-BE49-F238E27FC236}">
                <a16:creationId xmlns:a16="http://schemas.microsoft.com/office/drawing/2014/main" id="{EB8FCF16-04C4-FA12-CD18-A54E71B048DD}"/>
              </a:ext>
            </a:extLst>
          </p:cNvPr>
          <p:cNvSpPr txBox="1"/>
          <p:nvPr/>
        </p:nvSpPr>
        <p:spPr>
          <a:xfrm>
            <a:off x="7701800" y="3662256"/>
            <a:ext cx="430881" cy="339223"/>
          </a:xfrm>
          <a:prstGeom prst="rect">
            <a:avLst/>
          </a:prstGeom>
          <a:noFill/>
        </p:spPr>
        <p:txBody>
          <a:bodyPr wrap="none">
            <a:spAutoFit/>
          </a:bodyPr>
          <a:lstStyle/>
          <a:p>
            <a:pPr algn="ctr">
              <a:defRPr/>
            </a:pPr>
            <a:r>
              <a:rPr lang="en-US" sz="1050" b="1" dirty="0">
                <a:solidFill>
                  <a:schemeClr val="accent4"/>
                </a:solidFill>
                <a:latin typeface="+mj-lt"/>
              </a:rPr>
              <a:t>04</a:t>
            </a:r>
            <a:endParaRPr lang="id-ID" sz="1050" b="1" dirty="0">
              <a:solidFill>
                <a:schemeClr val="accent4"/>
              </a:solidFill>
              <a:latin typeface="+mj-lt"/>
            </a:endParaRPr>
          </a:p>
        </p:txBody>
      </p:sp>
      <p:sp>
        <p:nvSpPr>
          <p:cNvPr id="89" name="TextBox 88">
            <a:extLst>
              <a:ext uri="{FF2B5EF4-FFF2-40B4-BE49-F238E27FC236}">
                <a16:creationId xmlns:a16="http://schemas.microsoft.com/office/drawing/2014/main" id="{9ED1C56D-FE49-7C2D-5141-010D4853304A}"/>
              </a:ext>
            </a:extLst>
          </p:cNvPr>
          <p:cNvSpPr txBox="1"/>
          <p:nvPr/>
        </p:nvSpPr>
        <p:spPr>
          <a:xfrm>
            <a:off x="9603305" y="4741945"/>
            <a:ext cx="430881" cy="339223"/>
          </a:xfrm>
          <a:prstGeom prst="rect">
            <a:avLst/>
          </a:prstGeom>
          <a:noFill/>
        </p:spPr>
        <p:txBody>
          <a:bodyPr wrap="none">
            <a:spAutoFit/>
          </a:bodyPr>
          <a:lstStyle/>
          <a:p>
            <a:pPr algn="ctr">
              <a:defRPr/>
            </a:pPr>
            <a:r>
              <a:rPr lang="en-US" sz="1050" b="1" dirty="0">
                <a:solidFill>
                  <a:schemeClr val="accent5"/>
                </a:solidFill>
                <a:latin typeface="+mj-lt"/>
              </a:rPr>
              <a:t>05</a:t>
            </a:r>
            <a:endParaRPr lang="id-ID" sz="1050" b="1" dirty="0">
              <a:solidFill>
                <a:schemeClr val="accent5"/>
              </a:solidFill>
              <a:latin typeface="+mj-lt"/>
            </a:endParaRPr>
          </a:p>
        </p:txBody>
      </p:sp>
      <p:sp>
        <p:nvSpPr>
          <p:cNvPr id="90" name="Rectangle 89">
            <a:extLst>
              <a:ext uri="{FF2B5EF4-FFF2-40B4-BE49-F238E27FC236}">
                <a16:creationId xmlns:a16="http://schemas.microsoft.com/office/drawing/2014/main" id="{42A76BD0-849B-C087-4D66-B2DA569BA7F0}"/>
              </a:ext>
            </a:extLst>
          </p:cNvPr>
          <p:cNvSpPr/>
          <p:nvPr/>
        </p:nvSpPr>
        <p:spPr>
          <a:xfrm>
            <a:off x="2261073" y="4845684"/>
            <a:ext cx="3125985" cy="276999"/>
          </a:xfrm>
          <a:prstGeom prst="rect">
            <a:avLst/>
          </a:prstGeom>
        </p:spPr>
        <p:txBody>
          <a:bodyPr wrap="square">
            <a:spAutoFit/>
          </a:bodyPr>
          <a:lstStyle/>
          <a:p>
            <a:pPr algn="ctr">
              <a:defRPr/>
            </a:pPr>
            <a:r>
              <a:rPr lang="en-IN" sz="1200" dirty="0">
                <a:latin typeface="Verdana" panose="020B0604030504040204" pitchFamily="34" charset="0"/>
                <a:ea typeface="Verdana" panose="020B0604030504040204" pitchFamily="34" charset="0"/>
              </a:rPr>
              <a:t>Implementation Timeline: 1-3 months</a:t>
            </a:r>
            <a:endParaRPr lang="id-ID" sz="1200" dirty="0">
              <a:latin typeface="Verdana" panose="020B0604030504040204" pitchFamily="34" charset="0"/>
              <a:ea typeface="Verdana" panose="020B0604030504040204" pitchFamily="34" charset="0"/>
            </a:endParaRPr>
          </a:p>
        </p:txBody>
      </p:sp>
      <p:sp>
        <p:nvSpPr>
          <p:cNvPr id="91" name="Arrow: Pentagon 90">
            <a:extLst>
              <a:ext uri="{FF2B5EF4-FFF2-40B4-BE49-F238E27FC236}">
                <a16:creationId xmlns:a16="http://schemas.microsoft.com/office/drawing/2014/main" id="{F3706F58-3547-1CDD-63B5-1B59CB29E9A2}"/>
              </a:ext>
            </a:extLst>
          </p:cNvPr>
          <p:cNvSpPr/>
          <p:nvPr/>
        </p:nvSpPr>
        <p:spPr>
          <a:xfrm>
            <a:off x="-2843" y="3375941"/>
            <a:ext cx="2756989" cy="326835"/>
          </a:xfrm>
          <a:prstGeom prst="homePlate">
            <a:avLst/>
          </a:prstGeom>
          <a:solidFill>
            <a:srgbClr val="F3C3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dirty="0">
                <a:solidFill>
                  <a:schemeClr val="tx1"/>
                </a:solidFill>
                <a:latin typeface="Verdana" panose="020B0604030504040204" pitchFamily="34" charset="0"/>
                <a:ea typeface="Verdana" panose="020B0604030504040204" pitchFamily="34" charset="0"/>
              </a:rPr>
              <a:t>Recommendations</a:t>
            </a:r>
          </a:p>
        </p:txBody>
      </p:sp>
      <p:sp>
        <p:nvSpPr>
          <p:cNvPr id="92" name="Rectangle 91">
            <a:extLst>
              <a:ext uri="{FF2B5EF4-FFF2-40B4-BE49-F238E27FC236}">
                <a16:creationId xmlns:a16="http://schemas.microsoft.com/office/drawing/2014/main" id="{632DBDD5-FD59-F28E-BAC1-9F1CB81908C9}"/>
              </a:ext>
            </a:extLst>
          </p:cNvPr>
          <p:cNvSpPr/>
          <p:nvPr/>
        </p:nvSpPr>
        <p:spPr>
          <a:xfrm>
            <a:off x="3926875" y="2565805"/>
            <a:ext cx="3125985" cy="276999"/>
          </a:xfrm>
          <a:prstGeom prst="rect">
            <a:avLst/>
          </a:prstGeom>
        </p:spPr>
        <p:txBody>
          <a:bodyPr wrap="square">
            <a:spAutoFit/>
          </a:bodyPr>
          <a:lstStyle/>
          <a:p>
            <a:pPr algn="ctr">
              <a:defRPr/>
            </a:pPr>
            <a:r>
              <a:rPr lang="en-IN" sz="1200" dirty="0">
                <a:latin typeface="Verdana" panose="020B0604030504040204" pitchFamily="34" charset="0"/>
                <a:ea typeface="Verdana" panose="020B0604030504040204" pitchFamily="34" charset="0"/>
              </a:rPr>
              <a:t>Implementation Timeline: 3-6 months</a:t>
            </a:r>
            <a:endParaRPr lang="id-ID" sz="1200" dirty="0">
              <a:latin typeface="Verdana" panose="020B0604030504040204" pitchFamily="34" charset="0"/>
              <a:ea typeface="Verdana" panose="020B0604030504040204" pitchFamily="34" charset="0"/>
            </a:endParaRPr>
          </a:p>
        </p:txBody>
      </p:sp>
      <p:sp>
        <p:nvSpPr>
          <p:cNvPr id="93" name="Rectangle 92">
            <a:extLst>
              <a:ext uri="{FF2B5EF4-FFF2-40B4-BE49-F238E27FC236}">
                <a16:creationId xmlns:a16="http://schemas.microsoft.com/office/drawing/2014/main" id="{AD541EAC-1262-C36F-DD48-DEB550E774E9}"/>
              </a:ext>
            </a:extLst>
          </p:cNvPr>
          <p:cNvSpPr/>
          <p:nvPr/>
        </p:nvSpPr>
        <p:spPr>
          <a:xfrm>
            <a:off x="6120072" y="3239553"/>
            <a:ext cx="3125985" cy="276999"/>
          </a:xfrm>
          <a:prstGeom prst="rect">
            <a:avLst/>
          </a:prstGeom>
        </p:spPr>
        <p:txBody>
          <a:bodyPr wrap="square">
            <a:spAutoFit/>
          </a:bodyPr>
          <a:lstStyle/>
          <a:p>
            <a:pPr algn="ctr">
              <a:defRPr/>
            </a:pPr>
            <a:r>
              <a:rPr lang="en-IN" sz="1200" dirty="0">
                <a:latin typeface="Verdana" panose="020B0604030504040204" pitchFamily="34" charset="0"/>
                <a:ea typeface="Verdana" panose="020B0604030504040204" pitchFamily="34" charset="0"/>
              </a:rPr>
              <a:t>Implementation Timeline: 3-6 months</a:t>
            </a:r>
            <a:endParaRPr lang="id-ID" sz="1200" dirty="0">
              <a:latin typeface="Verdana" panose="020B0604030504040204" pitchFamily="34" charset="0"/>
              <a:ea typeface="Verdana" panose="020B0604030504040204" pitchFamily="34" charset="0"/>
            </a:endParaRPr>
          </a:p>
        </p:txBody>
      </p:sp>
      <p:grpSp>
        <p:nvGrpSpPr>
          <p:cNvPr id="99" name="Group 98">
            <a:extLst>
              <a:ext uri="{FF2B5EF4-FFF2-40B4-BE49-F238E27FC236}">
                <a16:creationId xmlns:a16="http://schemas.microsoft.com/office/drawing/2014/main" id="{5AACE864-D66C-8FE7-EFDC-AC4FCCFCE081}"/>
              </a:ext>
            </a:extLst>
          </p:cNvPr>
          <p:cNvGrpSpPr>
            <a:grpSpLocks/>
          </p:cNvGrpSpPr>
          <p:nvPr/>
        </p:nvGrpSpPr>
        <p:grpSpPr bwMode="auto">
          <a:xfrm>
            <a:off x="11209776" y="4606706"/>
            <a:ext cx="492036" cy="714723"/>
            <a:chOff x="2682876" y="1790701"/>
            <a:chExt cx="514350" cy="746125"/>
          </a:xfrm>
        </p:grpSpPr>
        <p:sp>
          <p:nvSpPr>
            <p:cNvPr id="100" name="Freeform 47">
              <a:extLst>
                <a:ext uri="{FF2B5EF4-FFF2-40B4-BE49-F238E27FC236}">
                  <a16:creationId xmlns:a16="http://schemas.microsoft.com/office/drawing/2014/main" id="{ED356E89-49FA-721B-959E-B8E55B131B90}"/>
                </a:ext>
              </a:extLst>
            </p:cNvPr>
            <p:cNvSpPr>
              <a:spLocks/>
            </p:cNvSpPr>
            <p:nvPr/>
          </p:nvSpPr>
          <p:spPr bwMode="auto">
            <a:xfrm>
              <a:off x="2682876" y="1790701"/>
              <a:ext cx="514350" cy="746125"/>
            </a:xfrm>
            <a:custGeom>
              <a:avLst/>
              <a:gdLst>
                <a:gd name="T0" fmla="*/ 298 w 298"/>
                <a:gd name="T1" fmla="*/ 149 h 435"/>
                <a:gd name="T2" fmla="*/ 149 w 298"/>
                <a:gd name="T3" fmla="*/ 435 h 435"/>
                <a:gd name="T4" fmla="*/ 0 w 298"/>
                <a:gd name="T5" fmla="*/ 149 h 435"/>
                <a:gd name="T6" fmla="*/ 149 w 298"/>
                <a:gd name="T7" fmla="*/ 0 h 435"/>
                <a:gd name="T8" fmla="*/ 298 w 298"/>
                <a:gd name="T9" fmla="*/ 149 h 435"/>
              </a:gdLst>
              <a:ahLst/>
              <a:cxnLst>
                <a:cxn ang="0">
                  <a:pos x="T0" y="T1"/>
                </a:cxn>
                <a:cxn ang="0">
                  <a:pos x="T2" y="T3"/>
                </a:cxn>
                <a:cxn ang="0">
                  <a:pos x="T4" y="T5"/>
                </a:cxn>
                <a:cxn ang="0">
                  <a:pos x="T6" y="T7"/>
                </a:cxn>
                <a:cxn ang="0">
                  <a:pos x="T8" y="T9"/>
                </a:cxn>
              </a:cxnLst>
              <a:rect l="0" t="0" r="r" b="b"/>
              <a:pathLst>
                <a:path w="298" h="435">
                  <a:moveTo>
                    <a:pt x="298" y="149"/>
                  </a:moveTo>
                  <a:cubicBezTo>
                    <a:pt x="298" y="268"/>
                    <a:pt x="149" y="435"/>
                    <a:pt x="149" y="435"/>
                  </a:cubicBezTo>
                  <a:cubicBezTo>
                    <a:pt x="149" y="435"/>
                    <a:pt x="0" y="265"/>
                    <a:pt x="0" y="149"/>
                  </a:cubicBezTo>
                  <a:cubicBezTo>
                    <a:pt x="0" y="67"/>
                    <a:pt x="67" y="0"/>
                    <a:pt x="149" y="0"/>
                  </a:cubicBezTo>
                  <a:cubicBezTo>
                    <a:pt x="231" y="0"/>
                    <a:pt x="298" y="67"/>
                    <a:pt x="298" y="149"/>
                  </a:cubicBezTo>
                </a:path>
              </a:pathLst>
            </a:custGeom>
            <a:solidFill>
              <a:schemeClr val="tx1">
                <a:lumMod val="65000"/>
                <a:lumOff val="35000"/>
              </a:schemeClr>
            </a:solidFill>
            <a:ln>
              <a:noFill/>
            </a:ln>
          </p:spPr>
          <p:txBody>
            <a:bodyPr lIns="68580" tIns="34290" rIns="68580" bIns="34290"/>
            <a:lstStyle/>
            <a:p>
              <a:pPr>
                <a:defRPr/>
              </a:pPr>
              <a:endParaRPr lang="en-US" sz="1350" dirty="0"/>
            </a:p>
          </p:txBody>
        </p:sp>
        <p:sp>
          <p:nvSpPr>
            <p:cNvPr id="101" name="Freeform 48">
              <a:extLst>
                <a:ext uri="{FF2B5EF4-FFF2-40B4-BE49-F238E27FC236}">
                  <a16:creationId xmlns:a16="http://schemas.microsoft.com/office/drawing/2014/main" id="{E4F80DC9-BD05-BC2D-6FA8-5B5918FDA010}"/>
                </a:ext>
              </a:extLst>
            </p:cNvPr>
            <p:cNvSpPr>
              <a:spLocks/>
            </p:cNvSpPr>
            <p:nvPr/>
          </p:nvSpPr>
          <p:spPr bwMode="auto">
            <a:xfrm>
              <a:off x="2940051" y="1790701"/>
              <a:ext cx="257175" cy="746125"/>
            </a:xfrm>
            <a:custGeom>
              <a:avLst/>
              <a:gdLst>
                <a:gd name="T0" fmla="*/ 0 w 149"/>
                <a:gd name="T1" fmla="*/ 0 h 435"/>
                <a:gd name="T2" fmla="*/ 0 w 149"/>
                <a:gd name="T3" fmla="*/ 435 h 435"/>
                <a:gd name="T4" fmla="*/ 149 w 149"/>
                <a:gd name="T5" fmla="*/ 149 h 435"/>
                <a:gd name="T6" fmla="*/ 0 w 149"/>
                <a:gd name="T7" fmla="*/ 0 h 435"/>
              </a:gdLst>
              <a:ahLst/>
              <a:cxnLst>
                <a:cxn ang="0">
                  <a:pos x="T0" y="T1"/>
                </a:cxn>
                <a:cxn ang="0">
                  <a:pos x="T2" y="T3"/>
                </a:cxn>
                <a:cxn ang="0">
                  <a:pos x="T4" y="T5"/>
                </a:cxn>
                <a:cxn ang="0">
                  <a:pos x="T6" y="T7"/>
                </a:cxn>
              </a:cxnLst>
              <a:rect l="0" t="0" r="r" b="b"/>
              <a:pathLst>
                <a:path w="149" h="435">
                  <a:moveTo>
                    <a:pt x="0" y="0"/>
                  </a:moveTo>
                  <a:cubicBezTo>
                    <a:pt x="0" y="435"/>
                    <a:pt x="0" y="435"/>
                    <a:pt x="0" y="435"/>
                  </a:cubicBezTo>
                  <a:cubicBezTo>
                    <a:pt x="0" y="435"/>
                    <a:pt x="149" y="268"/>
                    <a:pt x="149" y="149"/>
                  </a:cubicBezTo>
                  <a:cubicBezTo>
                    <a:pt x="149" y="67"/>
                    <a:pt x="82" y="0"/>
                    <a:pt x="0" y="0"/>
                  </a:cubicBezTo>
                </a:path>
              </a:pathLst>
            </a:custGeom>
            <a:solidFill>
              <a:schemeClr val="tx1">
                <a:lumMod val="75000"/>
                <a:lumOff val="25000"/>
              </a:schemeClr>
            </a:solidFill>
            <a:ln>
              <a:noFill/>
            </a:ln>
          </p:spPr>
          <p:txBody>
            <a:bodyPr lIns="68580" tIns="34290" rIns="68580" bIns="34290"/>
            <a:lstStyle/>
            <a:p>
              <a:pPr>
                <a:defRPr/>
              </a:pPr>
              <a:endParaRPr lang="en-US" sz="1350" dirty="0"/>
            </a:p>
          </p:txBody>
        </p:sp>
        <p:sp>
          <p:nvSpPr>
            <p:cNvPr id="102" name="Oval 101">
              <a:extLst>
                <a:ext uri="{FF2B5EF4-FFF2-40B4-BE49-F238E27FC236}">
                  <a16:creationId xmlns:a16="http://schemas.microsoft.com/office/drawing/2014/main" id="{B0B53478-E0BD-2DD5-599D-0BCA6B8530FA}"/>
                </a:ext>
              </a:extLst>
            </p:cNvPr>
            <p:cNvSpPr>
              <a:spLocks noChangeArrowheads="1"/>
            </p:cNvSpPr>
            <p:nvPr/>
          </p:nvSpPr>
          <p:spPr bwMode="auto">
            <a:xfrm>
              <a:off x="2747169" y="1854907"/>
              <a:ext cx="385763" cy="383027"/>
            </a:xfrm>
            <a:prstGeom prst="ellipse">
              <a:avLst/>
            </a:prstGeom>
            <a:solidFill>
              <a:schemeClr val="bg2"/>
            </a:solidFill>
            <a:ln>
              <a:noFill/>
            </a:ln>
          </p:spPr>
          <p:txBody>
            <a:bodyPr lIns="68580" tIns="34290" rIns="68580" bIns="34290"/>
            <a:lstStyle/>
            <a:p>
              <a:pPr>
                <a:defRPr/>
              </a:pPr>
              <a:endParaRPr lang="en-US" sz="1350"/>
            </a:p>
          </p:txBody>
        </p:sp>
      </p:grpSp>
      <p:sp>
        <p:nvSpPr>
          <p:cNvPr id="103" name="TextBox 102">
            <a:extLst>
              <a:ext uri="{FF2B5EF4-FFF2-40B4-BE49-F238E27FC236}">
                <a16:creationId xmlns:a16="http://schemas.microsoft.com/office/drawing/2014/main" id="{FF767172-E04B-39DD-7DD5-5C61AD83E100}"/>
              </a:ext>
            </a:extLst>
          </p:cNvPr>
          <p:cNvSpPr txBox="1"/>
          <p:nvPr/>
        </p:nvSpPr>
        <p:spPr>
          <a:xfrm>
            <a:off x="11284957" y="4725516"/>
            <a:ext cx="328936" cy="253916"/>
          </a:xfrm>
          <a:prstGeom prst="rect">
            <a:avLst/>
          </a:prstGeom>
          <a:noFill/>
        </p:spPr>
        <p:txBody>
          <a:bodyPr wrap="none">
            <a:spAutoFit/>
          </a:bodyPr>
          <a:lstStyle/>
          <a:p>
            <a:pPr algn="ctr">
              <a:defRPr/>
            </a:pPr>
            <a:r>
              <a:rPr lang="en-US" sz="1050" b="1" dirty="0">
                <a:latin typeface="+mj-lt"/>
              </a:rPr>
              <a:t>06</a:t>
            </a:r>
            <a:endParaRPr lang="id-ID" sz="1050" b="1" dirty="0">
              <a:latin typeface="+mj-lt"/>
            </a:endParaRPr>
          </a:p>
        </p:txBody>
      </p:sp>
      <p:sp>
        <p:nvSpPr>
          <p:cNvPr id="104" name="Rectangle 103">
            <a:extLst>
              <a:ext uri="{FF2B5EF4-FFF2-40B4-BE49-F238E27FC236}">
                <a16:creationId xmlns:a16="http://schemas.microsoft.com/office/drawing/2014/main" id="{7714E835-DAB5-4409-73DF-5FE7204A1D8F}"/>
              </a:ext>
            </a:extLst>
          </p:cNvPr>
          <p:cNvSpPr/>
          <p:nvPr/>
        </p:nvSpPr>
        <p:spPr>
          <a:xfrm>
            <a:off x="8769648" y="6005787"/>
            <a:ext cx="3357323" cy="276999"/>
          </a:xfrm>
          <a:prstGeom prst="rect">
            <a:avLst/>
          </a:prstGeom>
        </p:spPr>
        <p:txBody>
          <a:bodyPr wrap="square">
            <a:spAutoFit/>
          </a:bodyPr>
          <a:lstStyle/>
          <a:p>
            <a:pPr algn="ctr">
              <a:defRPr/>
            </a:pPr>
            <a:r>
              <a:rPr lang="en-IN" sz="1200" dirty="0">
                <a:latin typeface="Verdana" panose="020B0604030504040204" pitchFamily="34" charset="0"/>
                <a:ea typeface="Verdana" panose="020B0604030504040204" pitchFamily="34" charset="0"/>
              </a:rPr>
              <a:t>Implementation Timeline: 6-12 months</a:t>
            </a:r>
            <a:endParaRPr lang="id-ID" sz="1200" dirty="0">
              <a:latin typeface="Verdana" panose="020B0604030504040204" pitchFamily="34" charset="0"/>
              <a:ea typeface="Verdana" panose="020B0604030504040204" pitchFamily="34" charset="0"/>
            </a:endParaRPr>
          </a:p>
        </p:txBody>
      </p:sp>
      <p:sp>
        <p:nvSpPr>
          <p:cNvPr id="105" name="TextBox 104">
            <a:extLst>
              <a:ext uri="{FF2B5EF4-FFF2-40B4-BE49-F238E27FC236}">
                <a16:creationId xmlns:a16="http://schemas.microsoft.com/office/drawing/2014/main" id="{6C57988D-9588-6809-BD0A-1BD40D07C415}"/>
              </a:ext>
            </a:extLst>
          </p:cNvPr>
          <p:cNvSpPr txBox="1"/>
          <p:nvPr/>
        </p:nvSpPr>
        <p:spPr>
          <a:xfrm>
            <a:off x="10682111" y="5721622"/>
            <a:ext cx="1354932" cy="276999"/>
          </a:xfrm>
          <a:prstGeom prst="rect">
            <a:avLst/>
          </a:prstGeom>
          <a:noFill/>
        </p:spPr>
        <p:txBody>
          <a:bodyPr wrap="square">
            <a:spAutoFit/>
          </a:bodyPr>
          <a:lstStyle/>
          <a:p>
            <a:pPr algn="ctr">
              <a:defRPr/>
            </a:pPr>
            <a:r>
              <a:rPr lang="en-IN" sz="1200" b="1" dirty="0">
                <a:latin typeface="Verdana" panose="020B0604030504040204" pitchFamily="34" charset="0"/>
                <a:ea typeface="Verdana" panose="020B0604030504040204" pitchFamily="34" charset="0"/>
              </a:rPr>
              <a:t>AI Transport</a:t>
            </a:r>
            <a:endParaRPr lang="id-ID" sz="12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2417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CF78-6506-8FD7-C029-FD155B92E733}"/>
              </a:ext>
            </a:extLst>
          </p:cNvPr>
          <p:cNvSpPr>
            <a:spLocks noGrp="1"/>
          </p:cNvSpPr>
          <p:nvPr>
            <p:ph type="title"/>
          </p:nvPr>
        </p:nvSpPr>
        <p:spPr/>
        <p:txBody>
          <a:bodyPr/>
          <a:lstStyle/>
          <a:p>
            <a:r>
              <a:rPr lang="en-US" sz="4800" dirty="0">
                <a:solidFill>
                  <a:srgbClr val="00338D"/>
                </a:solidFill>
                <a:latin typeface="Verdana"/>
                <a:ea typeface="Verdana"/>
              </a:rPr>
              <a:t>Limitations </a:t>
            </a:r>
            <a:endParaRPr lang="en-US" sz="4800" dirty="0">
              <a:latin typeface="Verdana"/>
              <a:ea typeface="Verdana"/>
            </a:endParaRPr>
          </a:p>
          <a:p>
            <a:endParaRPr lang="en-US" dirty="0"/>
          </a:p>
        </p:txBody>
      </p:sp>
      <p:sp>
        <p:nvSpPr>
          <p:cNvPr id="3" name="Content Placeholder 2">
            <a:extLst>
              <a:ext uri="{FF2B5EF4-FFF2-40B4-BE49-F238E27FC236}">
                <a16:creationId xmlns:a16="http://schemas.microsoft.com/office/drawing/2014/main" id="{3C24AEF9-2FFA-3497-E969-2BE080476A16}"/>
              </a:ext>
            </a:extLst>
          </p:cNvPr>
          <p:cNvSpPr>
            <a:spLocks noGrp="1"/>
          </p:cNvSpPr>
          <p:nvPr>
            <p:ph idx="1"/>
          </p:nvPr>
        </p:nvSpPr>
        <p:spPr/>
        <p:txBody>
          <a:bodyPr vert="horz" lIns="91440" tIns="45720" rIns="91440" bIns="45720" rtlCol="0" anchor="t">
            <a:noAutofit/>
          </a:bodyPr>
          <a:lstStyle/>
          <a:p>
            <a:pPr marL="342900" indent="-342900">
              <a:lnSpc>
                <a:spcPct val="100000"/>
              </a:lnSpc>
              <a:spcBef>
                <a:spcPts val="0"/>
              </a:spcBef>
              <a:buFont typeface="Arial,Sans-Serif" panose="020B0604020202020204" pitchFamily="34" charset="0"/>
            </a:pPr>
            <a:r>
              <a:rPr lang="en-US" sz="1800" dirty="0">
                <a:latin typeface="Verdana"/>
                <a:ea typeface="Verdana"/>
              </a:rPr>
              <a:t>Staff, including nurses and doctors, may resist new features due to familiarity with existing processes and concerns about increased workload. Ensuring proper training and understanding of new protocols is essential for successful adoption.</a:t>
            </a:r>
          </a:p>
          <a:p>
            <a:pPr marL="342900" indent="-342900">
              <a:lnSpc>
                <a:spcPct val="100000"/>
              </a:lnSpc>
              <a:spcBef>
                <a:spcPts val="0"/>
              </a:spcBef>
              <a:buFont typeface="Arial,Sans-Serif" panose="020B0604020202020204" pitchFamily="34" charset="0"/>
            </a:pPr>
            <a:endParaRPr lang="en-US" sz="1800" dirty="0">
              <a:latin typeface="Verdana"/>
              <a:ea typeface="Verdana"/>
            </a:endParaRPr>
          </a:p>
          <a:p>
            <a:pPr marL="342900" indent="-342900">
              <a:lnSpc>
                <a:spcPct val="100000"/>
              </a:lnSpc>
              <a:spcBef>
                <a:spcPts val="0"/>
              </a:spcBef>
              <a:buFont typeface="Arial,Sans-Serif" panose="020B0604020202020204" pitchFamily="34" charset="0"/>
            </a:pPr>
            <a:r>
              <a:rPr lang="en-US" sz="1800" dirty="0">
                <a:latin typeface="Verdana"/>
                <a:ea typeface="Verdana"/>
              </a:rPr>
              <a:t>Incomplete or inaccurate historical data used to train the AI model can lead to flawed predictions about patient discharge times. Missing patient histories or poorly recorded outcomes can result in unreliable forecasts.</a:t>
            </a:r>
          </a:p>
          <a:p>
            <a:pPr marL="0" indent="0">
              <a:buNone/>
            </a:pPr>
            <a:endParaRPr lang="en-US" sz="1800" dirty="0">
              <a:latin typeface="Verdana"/>
              <a:ea typeface="Verdana"/>
            </a:endParaRPr>
          </a:p>
        </p:txBody>
      </p:sp>
    </p:spTree>
    <p:extLst>
      <p:ext uri="{BB962C8B-B14F-4D97-AF65-F5344CB8AC3E}">
        <p14:creationId xmlns:p14="http://schemas.microsoft.com/office/powerpoint/2010/main" val="262965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8E4E-46E1-E663-E480-A0688B1D9CB7}"/>
            </a:ext>
          </a:extLst>
        </p:cNvPr>
        <p:cNvGrpSpPr/>
        <p:nvPr/>
      </p:nvGrpSpPr>
      <p:grpSpPr>
        <a:xfrm>
          <a:off x="0" y="0"/>
          <a:ext cx="0" cy="0"/>
          <a:chOff x="0" y="0"/>
          <a:chExt cx="0" cy="0"/>
        </a:xfrm>
      </p:grpSpPr>
      <p:sp>
        <p:nvSpPr>
          <p:cNvPr id="66" name="Title 9">
            <a:extLst>
              <a:ext uri="{FF2B5EF4-FFF2-40B4-BE49-F238E27FC236}">
                <a16:creationId xmlns:a16="http://schemas.microsoft.com/office/drawing/2014/main" id="{9E947C30-1490-FC8B-E711-EC7D2EC8CA88}"/>
              </a:ext>
            </a:extLst>
          </p:cNvPr>
          <p:cNvSpPr txBox="1">
            <a:spLocks/>
          </p:cNvSpPr>
          <p:nvPr/>
        </p:nvSpPr>
        <p:spPr>
          <a:xfrm>
            <a:off x="838200" y="94352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dirty="0">
                <a:solidFill>
                  <a:srgbClr val="00338D"/>
                </a:solidFill>
                <a:latin typeface="Verdana" panose="020B0604030504040204" pitchFamily="34" charset="0"/>
                <a:ea typeface="Verdana" panose="020B0604030504040204" pitchFamily="34" charset="0"/>
                <a:cs typeface="+mj-cs"/>
              </a:rPr>
              <a:t>Acknowledgement</a:t>
            </a:r>
            <a:endParaRPr lang="en-GB" sz="6000" dirty="0">
              <a:solidFill>
                <a:srgbClr val="00338D"/>
              </a:solidFill>
              <a:latin typeface="Verdana" panose="020B0604030504040204" pitchFamily="34" charset="0"/>
              <a:ea typeface="Verdana" panose="020B0604030504040204" pitchFamily="34" charset="0"/>
              <a:cs typeface="+mj-cs"/>
            </a:endParaRPr>
          </a:p>
        </p:txBody>
      </p:sp>
      <p:sp>
        <p:nvSpPr>
          <p:cNvPr id="94" name="Rounded Rectangle 50">
            <a:extLst>
              <a:ext uri="{FF2B5EF4-FFF2-40B4-BE49-F238E27FC236}">
                <a16:creationId xmlns:a16="http://schemas.microsoft.com/office/drawing/2014/main" id="{F1AB476F-D890-ABDE-5DB8-9F97AC9E05EF}"/>
              </a:ext>
            </a:extLst>
          </p:cNvPr>
          <p:cNvSpPr/>
          <p:nvPr/>
        </p:nvSpPr>
        <p:spPr bwMode="auto">
          <a:xfrm>
            <a:off x="439424" y="1135481"/>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just" defTabSz="914400" rtl="0" eaLnBrk="0" fontAlgn="auto" latinLnBrk="0" hangingPunct="0">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338D">
                  <a:lumMod val="75000"/>
                </a:srgb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133" name="标注: 下箭头 132">
            <a:extLst>
              <a:ext uri="{FF2B5EF4-FFF2-40B4-BE49-F238E27FC236}">
                <a16:creationId xmlns:a16="http://schemas.microsoft.com/office/drawing/2014/main" id="{E60A4FF5-84D2-5ECC-CE1F-7A693C9F8142}"/>
              </a:ext>
            </a:extLst>
          </p:cNvPr>
          <p:cNvSpPr/>
          <p:nvPr/>
        </p:nvSpPr>
        <p:spPr>
          <a:xfrm>
            <a:off x="36473888" y="9920716"/>
            <a:ext cx="4859920" cy="1785276"/>
          </a:xfrm>
          <a:prstGeom prst="downArrowCallo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2400" b="1">
                <a:solidFill>
                  <a:schemeClr val="tx1"/>
                </a:solidFill>
                <a:latin typeface="Verdana" panose="020B0604030504040204" pitchFamily="34" charset="0"/>
                <a:ea typeface="等线"/>
                <a:cs typeface="Verdana" panose="020B0604030504040204" pitchFamily="34" charset="0"/>
              </a:rPr>
              <a:t>Literature Review</a:t>
            </a:r>
            <a:endParaRPr lang="zh-CN" altLang="en-US" sz="2400" b="1">
              <a:solidFill>
                <a:schemeClr val="tx1"/>
              </a:solidFill>
              <a:latin typeface="Verdana" panose="020B0604030504040204" pitchFamily="34" charset="0"/>
              <a:cs typeface="Verdana" panose="020B0604030504040204" pitchFamily="34" charset="0"/>
            </a:endParaRPr>
          </a:p>
        </p:txBody>
      </p:sp>
      <p:sp>
        <p:nvSpPr>
          <p:cNvPr id="2" name="TextBox 1">
            <a:extLst>
              <a:ext uri="{FF2B5EF4-FFF2-40B4-BE49-F238E27FC236}">
                <a16:creationId xmlns:a16="http://schemas.microsoft.com/office/drawing/2014/main" id="{3A4BFC97-57A5-B68F-FCB3-367A03776D13}"/>
              </a:ext>
            </a:extLst>
          </p:cNvPr>
          <p:cNvSpPr txBox="1"/>
          <p:nvPr/>
        </p:nvSpPr>
        <p:spPr>
          <a:xfrm>
            <a:off x="838200" y="1904857"/>
            <a:ext cx="9722617" cy="3647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arenR"/>
            </a:pPr>
            <a:r>
              <a:rPr lang="en-US" sz="2000" dirty="0">
                <a:latin typeface="Verdana"/>
                <a:ea typeface="Verdana"/>
              </a:rPr>
              <a:t>Dr. Renee Blanding, Vice President, Medical Affairs, Johns Hopkins Bayview  Medical Center</a:t>
            </a:r>
          </a:p>
          <a:p>
            <a:br>
              <a:rPr lang="en-US" sz="2000" dirty="0">
                <a:latin typeface="Verdana"/>
              </a:rPr>
            </a:br>
            <a:r>
              <a:rPr lang="en-US" sz="2000" dirty="0">
                <a:latin typeface="Verdana"/>
                <a:ea typeface="Verdana"/>
              </a:rPr>
              <a:t>2) Dr. Pamela Sheff, Director, Center for Leadership Education, JHU</a:t>
            </a:r>
            <a:br>
              <a:rPr lang="en-US" sz="2000" dirty="0">
                <a:latin typeface="Verdana"/>
              </a:rPr>
            </a:br>
            <a:endParaRPr lang="en-US" sz="2000" dirty="0">
              <a:latin typeface="Verdana"/>
            </a:endParaRPr>
          </a:p>
          <a:p>
            <a:r>
              <a:rPr lang="en-US" sz="2000" dirty="0">
                <a:latin typeface="Verdana"/>
                <a:ea typeface="Verdana"/>
              </a:rPr>
              <a:t>3) </a:t>
            </a:r>
            <a:r>
              <a:rPr lang="en-US" sz="2000">
                <a:latin typeface="Verdana"/>
                <a:ea typeface="Verdana"/>
              </a:rPr>
              <a:t>Riyaa</a:t>
            </a:r>
            <a:r>
              <a:rPr lang="en-US" sz="2000" dirty="0">
                <a:latin typeface="Verdana"/>
                <a:ea typeface="Verdana"/>
              </a:rPr>
              <a:t> Jadhav, Teaching Assistant, Center for Leadership Education, JHU</a:t>
            </a:r>
            <a:br>
              <a:rPr lang="en-US" sz="2000" dirty="0">
                <a:latin typeface="Verdana"/>
              </a:rPr>
            </a:br>
            <a:endParaRPr lang="en-US" sz="2000" dirty="0">
              <a:latin typeface="Verdana"/>
            </a:endParaRPr>
          </a:p>
          <a:p>
            <a:r>
              <a:rPr lang="en-US" sz="2000" dirty="0">
                <a:latin typeface="Verdana"/>
                <a:ea typeface="Verdana"/>
              </a:rPr>
              <a:t>4) Yuchen Cui, Teaching Assistant, Center for Leadership Education, JHU</a:t>
            </a:r>
            <a:br>
              <a:rPr lang="en-US" sz="2000" dirty="0">
                <a:latin typeface="Verdana"/>
              </a:rPr>
            </a:br>
            <a:br>
              <a:rPr lang="en-US" sz="2000" dirty="0">
                <a:latin typeface="Verdana"/>
              </a:rPr>
            </a:br>
            <a:r>
              <a:rPr lang="en-US" sz="2000" dirty="0">
                <a:latin typeface="Verdana"/>
                <a:ea typeface="Verdana"/>
              </a:rPr>
              <a:t>The team is grateful for your guidance and support throughout the project. The project has been a great learning experience for the team.</a:t>
            </a:r>
            <a:br>
              <a:rPr lang="en-US" sz="1100" dirty="0">
                <a:latin typeface="Georgia"/>
              </a:rPr>
            </a:br>
            <a:endParaRPr lang="en-US" sz="1100" dirty="0">
              <a:latin typeface="Georgia"/>
            </a:endParaRPr>
          </a:p>
        </p:txBody>
      </p:sp>
      <p:pic>
        <p:nvPicPr>
          <p:cNvPr id="3" name="Picture 2">
            <a:extLst>
              <a:ext uri="{FF2B5EF4-FFF2-40B4-BE49-F238E27FC236}">
                <a16:creationId xmlns:a16="http://schemas.microsoft.com/office/drawing/2014/main" id="{33442B15-CA7B-4883-B52A-6DBDB03AA8DE}"/>
              </a:ext>
            </a:extLst>
          </p:cNvPr>
          <p:cNvPicPr>
            <a:picLocks noChangeAspect="1"/>
          </p:cNvPicPr>
          <p:nvPr/>
        </p:nvPicPr>
        <p:blipFill>
          <a:blip r:embed="rId2"/>
          <a:stretch>
            <a:fillRect/>
          </a:stretch>
        </p:blipFill>
        <p:spPr>
          <a:xfrm>
            <a:off x="196768" y="138099"/>
            <a:ext cx="2288015" cy="480201"/>
          </a:xfrm>
          <a:prstGeom prst="rect">
            <a:avLst/>
          </a:prstGeom>
        </p:spPr>
      </p:pic>
      <p:pic>
        <p:nvPicPr>
          <p:cNvPr id="4" name="Picture 3" descr="A black background with blue text&#10;&#10;Description automatically generated">
            <a:extLst>
              <a:ext uri="{FF2B5EF4-FFF2-40B4-BE49-F238E27FC236}">
                <a16:creationId xmlns:a16="http://schemas.microsoft.com/office/drawing/2014/main" id="{FA3ECF41-951A-4ACB-654E-560AAC871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558" y="-82469"/>
            <a:ext cx="3612517" cy="1108373"/>
          </a:xfrm>
          <a:prstGeom prst="rect">
            <a:avLst/>
          </a:prstGeom>
        </p:spPr>
      </p:pic>
    </p:spTree>
    <p:extLst>
      <p:ext uri="{BB962C8B-B14F-4D97-AF65-F5344CB8AC3E}">
        <p14:creationId xmlns:p14="http://schemas.microsoft.com/office/powerpoint/2010/main" val="402186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4AEF9-2FFA-3497-E969-2BE080476A16}"/>
              </a:ext>
            </a:extLst>
          </p:cNvPr>
          <p:cNvSpPr>
            <a:spLocks noGrp="1"/>
          </p:cNvSpPr>
          <p:nvPr>
            <p:ph idx="1"/>
          </p:nvPr>
        </p:nvSpPr>
        <p:spPr>
          <a:xfrm>
            <a:off x="838200" y="1694656"/>
            <a:ext cx="10515600" cy="4351338"/>
          </a:xfrm>
        </p:spPr>
        <p:txBody>
          <a:bodyPr vert="horz" lIns="91440" tIns="45720" rIns="91440" bIns="45720" rtlCol="0" anchor="t">
            <a:normAutofit/>
          </a:bodyPr>
          <a:lstStyle/>
          <a:p>
            <a:pPr marL="0" indent="0">
              <a:buNone/>
            </a:pPr>
            <a:r>
              <a:rPr lang="en-US" sz="1800" b="1" dirty="0">
                <a:latin typeface="Verdana" panose="020B0604030504040204" pitchFamily="34" charset="0"/>
                <a:ea typeface="Verdana" panose="020B0604030504040204" pitchFamily="34" charset="0"/>
              </a:rPr>
              <a:t>Dominant factors</a:t>
            </a:r>
          </a:p>
          <a:p>
            <a:pPr marL="0" indent="0">
              <a:buNone/>
            </a:pPr>
            <a:r>
              <a:rPr lang="en-US" sz="1800" dirty="0">
                <a:latin typeface="Verdana" panose="020B0604030504040204" pitchFamily="34" charset="0"/>
                <a:ea typeface="Verdana" panose="020B0604030504040204" pitchFamily="34" charset="0"/>
              </a:rPr>
              <a:t>Unscheduled doctor visits, nurses not checking orders on EPIC promptly, overloaded pharmacy staff, and transportation delays</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rPr>
              <a:t>Our recommendations</a:t>
            </a:r>
          </a:p>
          <a:p>
            <a:pPr marL="0" indent="0">
              <a:buNone/>
            </a:pPr>
            <a:r>
              <a:rPr lang="en-US" sz="1800" dirty="0">
                <a:latin typeface="Verdana" panose="020B0604030504040204" pitchFamily="34" charset="0"/>
                <a:ea typeface="Verdana" panose="020B0604030504040204" pitchFamily="34" charset="0"/>
              </a:rPr>
              <a:t>Quick implementation: 3-step solution – discharge list, preorder drugs, notification on EPIC</a:t>
            </a:r>
          </a:p>
          <a:p>
            <a:pPr marL="0" indent="0">
              <a:buNone/>
            </a:pPr>
            <a:r>
              <a:rPr lang="en-US" sz="1800" dirty="0">
                <a:latin typeface="Verdana" panose="020B0604030504040204" pitchFamily="34" charset="0"/>
                <a:ea typeface="Verdana" panose="020B0604030504040204" pitchFamily="34" charset="0"/>
              </a:rPr>
              <a:t>Developing AI model - assist in med reconciliation and transportation</a:t>
            </a:r>
          </a:p>
          <a:p>
            <a:pPr marL="0" indent="0">
              <a:buNone/>
            </a:pPr>
            <a:r>
              <a:rPr lang="en-US" sz="1800" dirty="0">
                <a:latin typeface="Verdana" panose="020B0604030504040204" pitchFamily="34" charset="0"/>
                <a:ea typeface="Verdana" panose="020B0604030504040204" pitchFamily="34" charset="0"/>
              </a:rPr>
              <a:t>Incentive program - recognize top-performing individuals and departments</a:t>
            </a:r>
          </a:p>
          <a:p>
            <a:pPr marL="0" indent="0">
              <a:buNone/>
            </a:pPr>
            <a:endParaRPr lang="en-US" sz="1800" dirty="0">
              <a:latin typeface="Verdana" panose="020B0604030504040204" pitchFamily="34" charset="0"/>
              <a:ea typeface="Verdana" panose="020B0604030504040204" pitchFamily="34" charset="0"/>
            </a:endParaRPr>
          </a:p>
          <a:p>
            <a:pPr marL="0" indent="0">
              <a:buNone/>
            </a:pPr>
            <a:r>
              <a:rPr lang="en-US" sz="1800" b="1" dirty="0">
                <a:latin typeface="Verdana" panose="020B0604030504040204" pitchFamily="34" charset="0"/>
                <a:ea typeface="Verdana" panose="020B0604030504040204" pitchFamily="34" charset="0"/>
              </a:rPr>
              <a:t>Impact</a:t>
            </a:r>
          </a:p>
          <a:p>
            <a:pPr marL="0" indent="0">
              <a:buNone/>
            </a:pPr>
            <a:r>
              <a:rPr lang="en-US" sz="1800" dirty="0">
                <a:latin typeface="Verdana" panose="020B0604030504040204" pitchFamily="34" charset="0"/>
                <a:ea typeface="Verdana" panose="020B0604030504040204" pitchFamily="34" charset="0"/>
              </a:rPr>
              <a:t>Reduce average discharge time by </a:t>
            </a:r>
            <a:r>
              <a:rPr lang="en-US" sz="1800" b="1" dirty="0">
                <a:latin typeface="Verdana" panose="020B0604030504040204" pitchFamily="34" charset="0"/>
                <a:ea typeface="Verdana" panose="020B0604030504040204" pitchFamily="34" charset="0"/>
              </a:rPr>
              <a:t>29% </a:t>
            </a:r>
            <a:r>
              <a:rPr lang="en-US" sz="1800" dirty="0">
                <a:latin typeface="Verdana" panose="020B0604030504040204" pitchFamily="34" charset="0"/>
                <a:ea typeface="Verdana" panose="020B0604030504040204" pitchFamily="34" charset="0"/>
              </a:rPr>
              <a:t>saving up to </a:t>
            </a:r>
            <a:r>
              <a:rPr lang="en-US" sz="1800" b="1" dirty="0">
                <a:latin typeface="Verdana" panose="020B0604030504040204" pitchFamily="34" charset="0"/>
                <a:ea typeface="Verdana" panose="020B0604030504040204" pitchFamily="34" charset="0"/>
              </a:rPr>
              <a:t>4 hours</a:t>
            </a:r>
          </a:p>
        </p:txBody>
      </p:sp>
      <p:sp>
        <p:nvSpPr>
          <p:cNvPr id="7" name="Title 1">
            <a:extLst>
              <a:ext uri="{FF2B5EF4-FFF2-40B4-BE49-F238E27FC236}">
                <a16:creationId xmlns:a16="http://schemas.microsoft.com/office/drawing/2014/main" id="{152D5685-A985-4510-7627-55C2201BF74A}"/>
              </a:ext>
            </a:extLst>
          </p:cNvPr>
          <p:cNvSpPr>
            <a:spLocks noGrp="1"/>
          </p:cNvSpPr>
          <p:nvPr>
            <p:ph type="title"/>
          </p:nvPr>
        </p:nvSpPr>
        <p:spPr>
          <a:xfrm>
            <a:off x="838200" y="365125"/>
            <a:ext cx="10515600" cy="1325563"/>
          </a:xfrm>
        </p:spPr>
        <p:txBody>
          <a:bodyPr/>
          <a:lstStyle/>
          <a:p>
            <a:r>
              <a:rPr lang="en-US" sz="4800" dirty="0">
                <a:solidFill>
                  <a:srgbClr val="00338D"/>
                </a:solidFill>
                <a:latin typeface="Verdana"/>
                <a:ea typeface="Verdana"/>
              </a:rPr>
              <a:t>Conclusion </a:t>
            </a:r>
            <a:endParaRPr lang="en-US" sz="4800" dirty="0">
              <a:latin typeface="Verdana"/>
              <a:ea typeface="Verdana"/>
            </a:endParaRPr>
          </a:p>
          <a:p>
            <a:endParaRPr lang="en-US" dirty="0"/>
          </a:p>
        </p:txBody>
      </p:sp>
    </p:spTree>
    <p:extLst>
      <p:ext uri="{BB962C8B-B14F-4D97-AF65-F5344CB8AC3E}">
        <p14:creationId xmlns:p14="http://schemas.microsoft.com/office/powerpoint/2010/main" val="282257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9000"/>
            <a:lum/>
          </a:blip>
          <a:srcRect/>
          <a:stretch>
            <a:fillRect l="-17000" r="-17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7D081C-DCE7-2018-7407-EF1709A60973}"/>
              </a:ext>
            </a:extLst>
          </p:cNvPr>
          <p:cNvSpPr/>
          <p:nvPr/>
        </p:nvSpPr>
        <p:spPr>
          <a:xfrm>
            <a:off x="-2" y="1822547"/>
            <a:ext cx="6096002" cy="5035452"/>
          </a:xfrm>
          <a:prstGeom prst="rect">
            <a:avLst/>
          </a:prstGeom>
          <a:solidFill>
            <a:schemeClr val="bg2">
              <a:lumMod val="20000"/>
              <a:lumOff val="8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IN" sz="1500" dirty="0">
              <a:solidFill>
                <a:schemeClr val="bg1"/>
              </a:solidFill>
            </a:endParaRPr>
          </a:p>
        </p:txBody>
      </p:sp>
      <p:sp>
        <p:nvSpPr>
          <p:cNvPr id="12" name="object 8">
            <a:extLst>
              <a:ext uri="{FF2B5EF4-FFF2-40B4-BE49-F238E27FC236}">
                <a16:creationId xmlns:a16="http://schemas.microsoft.com/office/drawing/2014/main" id="{FD1B8B91-AEA5-4B25-DAAB-27624BF95E08}"/>
              </a:ext>
            </a:extLst>
          </p:cNvPr>
          <p:cNvSpPr txBox="1"/>
          <p:nvPr/>
        </p:nvSpPr>
        <p:spPr>
          <a:xfrm>
            <a:off x="220914" y="2846278"/>
            <a:ext cx="7561304" cy="738664"/>
          </a:xfrm>
          <a:prstGeom prst="rect">
            <a:avLst/>
          </a:prstGeom>
        </p:spPr>
        <p:txBody>
          <a:bodyPr vert="horz" wrap="square" lIns="0" tIns="0" rIns="0" bIns="0" rtlCol="0" anchor="t">
            <a:spAutoFit/>
          </a:bodyPr>
          <a:lstStyle/>
          <a:p>
            <a:pPr marL="12700"/>
            <a:r>
              <a:rPr lang="en-IN" sz="4800" spc="55">
                <a:latin typeface="Verdana"/>
                <a:ea typeface="Verdana"/>
                <a:cs typeface="KPMG Extralight"/>
              </a:rPr>
              <a:t>Thank You</a:t>
            </a:r>
            <a:endParaRPr lang="en-IN" sz="3200" spc="55">
              <a:latin typeface="Verdana"/>
              <a:ea typeface="Verdana"/>
              <a:cs typeface="KPMG Extralight"/>
            </a:endParaRPr>
          </a:p>
        </p:txBody>
      </p:sp>
    </p:spTree>
    <p:extLst>
      <p:ext uri="{BB962C8B-B14F-4D97-AF65-F5344CB8AC3E}">
        <p14:creationId xmlns:p14="http://schemas.microsoft.com/office/powerpoint/2010/main" val="194152779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9"/>
          <p:cNvSpPr txBox="1">
            <a:spLocks/>
          </p:cNvSpPr>
          <p:nvPr/>
        </p:nvSpPr>
        <p:spPr>
          <a:xfrm>
            <a:off x="838200" y="230869"/>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panose="020B0604030504040204" pitchFamily="34" charset="0"/>
                <a:ea typeface="Verdana" panose="020B0604030504040204" pitchFamily="34" charset="0"/>
                <a:cs typeface="+mj-cs"/>
              </a:rPr>
              <a:t>Scope &amp; Methodology </a:t>
            </a:r>
            <a:endParaRPr lang="en-GB" sz="6000">
              <a:solidFill>
                <a:srgbClr val="00338D"/>
              </a:solidFill>
              <a:latin typeface="Verdana" panose="020B0604030504040204" pitchFamily="34" charset="0"/>
              <a:ea typeface="Verdana" panose="020B0604030504040204" pitchFamily="34" charset="0"/>
              <a:cs typeface="+mj-cs"/>
            </a:endParaRPr>
          </a:p>
        </p:txBody>
      </p:sp>
      <p:sp>
        <p:nvSpPr>
          <p:cNvPr id="90" name="Rectangle: Rounded Corners 89">
            <a:extLst>
              <a:ext uri="{FF2B5EF4-FFF2-40B4-BE49-F238E27FC236}">
                <a16:creationId xmlns:a16="http://schemas.microsoft.com/office/drawing/2014/main" id="{134BCC18-02DF-8F1A-65D4-0487E84871C7}"/>
              </a:ext>
            </a:extLst>
          </p:cNvPr>
          <p:cNvSpPr/>
          <p:nvPr/>
        </p:nvSpPr>
        <p:spPr>
          <a:xfrm>
            <a:off x="7813082" y="1150872"/>
            <a:ext cx="3706314" cy="5384640"/>
          </a:xfrm>
          <a:prstGeom prst="roundRect">
            <a:avLst/>
          </a:prstGeom>
          <a:solidFill>
            <a:srgbClr val="F3C300"/>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endParaRPr>
          </a:p>
        </p:txBody>
      </p:sp>
      <p:sp>
        <p:nvSpPr>
          <p:cNvPr id="93" name="Rectangle 7">
            <a:extLst>
              <a:ext uri="{FF2B5EF4-FFF2-40B4-BE49-F238E27FC236}">
                <a16:creationId xmlns:a16="http://schemas.microsoft.com/office/drawing/2014/main" id="{D257F5C5-4867-6691-840E-5C6ACFE401F7}"/>
              </a:ext>
            </a:extLst>
          </p:cNvPr>
          <p:cNvSpPr>
            <a:spLocks noChangeArrowheads="1"/>
          </p:cNvSpPr>
          <p:nvPr/>
        </p:nvSpPr>
        <p:spPr bwMode="auto">
          <a:xfrm>
            <a:off x="497820" y="1146769"/>
            <a:ext cx="6905307" cy="5419057"/>
          </a:xfrm>
          <a:prstGeom prst="roundRect">
            <a:avLst>
              <a:gd name="adj" fmla="val 9018"/>
            </a:avLst>
          </a:prstGeom>
          <a:solidFill>
            <a:schemeClr val="accent1"/>
          </a:solidFill>
          <a:ln w="25400" algn="ctr">
            <a:noFill/>
            <a:miter lim="800000"/>
            <a:headEnd/>
            <a:tailEnd/>
          </a:ln>
          <a:effectLst/>
        </p:spPr>
        <p:txBody>
          <a:bodyPr anchor="ct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Problem at hand</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The scope of this project involves a comprehensive analysis and optimization of the patient discharge workflow to reduce delays. This includes collecting and analyzing data on current discharge times, conducting time studies to map out each step in the discharge process, and identifying specific barriers and inefficiencies. The project was focused on getting feedback from key stakeholders and proposing cost-effective improvements to streamline the discharge procedure, aiming to increase efficiency and meet the hospital’s discharge targets.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Location: Johns Hopkins Bayview Medical Center </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Hospital Capacity: 320+ Beds  </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Area in focus: Patient discharge process </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Project Duration: 6 weeks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sz="1200">
              <a:solidFill>
                <a:prstClr val="white"/>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Hospital Floors Observed: Emergency Department, Burton Pavilion, Med A &amp; Med B</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a:solidFill>
                  <a:prstClr val="white"/>
                </a:solidFill>
                <a:latin typeface="Verdana" panose="020B0604030504040204" pitchFamily="34" charset="0"/>
                <a:ea typeface="Verdana" panose="020B0604030504040204" pitchFamily="34" charset="0"/>
                <a:cs typeface="Arial" panose="020B0604020202020204" pitchFamily="34" charset="0"/>
              </a:rPr>
              <a:t>Doctors Interviewed: 5</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Nurses Interviewed: 12</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a:solidFill>
                  <a:prstClr val="white"/>
                </a:solidFill>
                <a:latin typeface="Verdana" panose="020B0604030504040204" pitchFamily="34" charset="0"/>
                <a:ea typeface="Verdana" panose="020B0604030504040204" pitchFamily="34" charset="0"/>
                <a:cs typeface="Arial" panose="020B0604020202020204" pitchFamily="34" charset="0"/>
              </a:rPr>
              <a:t>Pharmacy Specialist Interviewed: 1</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Med-</a:t>
            </a:r>
            <a:r>
              <a:rPr kumimoji="0" lang="en-US" sz="1200" b="0" i="0" u="none" strike="noStrike" kern="1200" cap="none" spc="0" normalizeH="0" baseline="0" noProof="0" err="1">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reconciliaiton</a:t>
            </a:r>
            <a:r>
              <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 Technician Interviewed: 1</a:t>
            </a:r>
          </a:p>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a:solidFill>
                  <a:prstClr val="white"/>
                </a:solidFill>
                <a:latin typeface="Verdana" panose="020B0604030504040204" pitchFamily="34" charset="0"/>
                <a:ea typeface="Verdana" panose="020B0604030504040204" pitchFamily="34" charset="0"/>
                <a:cs typeface="Arial" panose="020B0604020202020204" pitchFamily="34" charset="0"/>
              </a:rPr>
              <a:t>Hospital Administrator Interviewed: 1</a:t>
            </a:r>
            <a:endPar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endParaRPr>
          </a:p>
        </p:txBody>
      </p:sp>
      <p:sp>
        <p:nvSpPr>
          <p:cNvPr id="94" name="Rounded Rectangle 50">
            <a:extLst>
              <a:ext uri="{FF2B5EF4-FFF2-40B4-BE49-F238E27FC236}">
                <a16:creationId xmlns:a16="http://schemas.microsoft.com/office/drawing/2014/main" id="{200750CB-C892-D4A7-CD77-0A1CAF6A5A5C}"/>
              </a:ext>
            </a:extLst>
          </p:cNvPr>
          <p:cNvSpPr/>
          <p:nvPr/>
        </p:nvSpPr>
        <p:spPr bwMode="auto">
          <a:xfrm>
            <a:off x="439424" y="1135481"/>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just" defTabSz="914400" rtl="0" eaLnBrk="0" fontAlgn="auto" latinLnBrk="0" hangingPunct="0">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338D">
                  <a:lumMod val="75000"/>
                </a:srgbClr>
              </a:solidFill>
              <a:effectLst/>
              <a:uLnTx/>
              <a:uFillTx/>
              <a:latin typeface="Verdana" panose="020B0604030504040204" pitchFamily="34" charset="0"/>
              <a:ea typeface="Verdana" panose="020B0604030504040204" pitchFamily="34" charset="0"/>
              <a:cs typeface="Arial" panose="020B0604020202020204" pitchFamily="34" charset="0"/>
            </a:endParaRPr>
          </a:p>
        </p:txBody>
      </p:sp>
      <p:grpSp>
        <p:nvGrpSpPr>
          <p:cNvPr id="95" name="Group 94">
            <a:extLst>
              <a:ext uri="{FF2B5EF4-FFF2-40B4-BE49-F238E27FC236}">
                <a16:creationId xmlns:a16="http://schemas.microsoft.com/office/drawing/2014/main" id="{BAAFB0B0-7031-3AF5-6F96-32BC7F06CA85}"/>
              </a:ext>
            </a:extLst>
          </p:cNvPr>
          <p:cNvGrpSpPr/>
          <p:nvPr/>
        </p:nvGrpSpPr>
        <p:grpSpPr>
          <a:xfrm>
            <a:off x="11065619" y="6155495"/>
            <a:ext cx="544178" cy="543368"/>
            <a:chOff x="10824896" y="5457143"/>
            <a:chExt cx="544178" cy="543368"/>
          </a:xfrm>
        </p:grpSpPr>
        <p:sp>
          <p:nvSpPr>
            <p:cNvPr id="96" name="Oval 18">
              <a:extLst>
                <a:ext uri="{FF2B5EF4-FFF2-40B4-BE49-F238E27FC236}">
                  <a16:creationId xmlns:a16="http://schemas.microsoft.com/office/drawing/2014/main" id="{599C8995-EDE3-C6DC-F48E-3A8C7933F4BB}"/>
                </a:ext>
              </a:extLst>
            </p:cNvPr>
            <p:cNvSpPr>
              <a:spLocks noChangeArrowheads="1"/>
            </p:cNvSpPr>
            <p:nvPr/>
          </p:nvSpPr>
          <p:spPr bwMode="auto">
            <a:xfrm>
              <a:off x="10824896" y="5457143"/>
              <a:ext cx="544178" cy="543368"/>
            </a:xfrm>
            <a:prstGeom prst="ellipse">
              <a:avLst/>
            </a:prstGeom>
            <a:solidFill>
              <a:schemeClr val="tx2"/>
            </a:solidFill>
            <a:ln w="28575">
              <a:solidFill>
                <a:schemeClr val="bg1"/>
              </a:solid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97" name="Freeform 60">
              <a:extLst>
                <a:ext uri="{FF2B5EF4-FFF2-40B4-BE49-F238E27FC236}">
                  <a16:creationId xmlns:a16="http://schemas.microsoft.com/office/drawing/2014/main" id="{CFC441C2-3A0E-3B9F-C6DA-B5FD5DFFE936}"/>
                </a:ext>
              </a:extLst>
            </p:cNvPr>
            <p:cNvSpPr>
              <a:spLocks/>
            </p:cNvSpPr>
            <p:nvPr/>
          </p:nvSpPr>
          <p:spPr bwMode="auto">
            <a:xfrm>
              <a:off x="10961871" y="5564560"/>
              <a:ext cx="395987" cy="425544"/>
            </a:xfrm>
            <a:custGeom>
              <a:avLst/>
              <a:gdLst/>
              <a:ahLst/>
              <a:cxnLst>
                <a:cxn ang="0">
                  <a:pos x="414" y="181"/>
                </a:cxn>
                <a:cxn ang="0">
                  <a:pos x="233" y="1"/>
                </a:cxn>
                <a:cxn ang="0">
                  <a:pos x="233" y="0"/>
                </a:cxn>
                <a:cxn ang="0">
                  <a:pos x="61" y="0"/>
                </a:cxn>
                <a:cxn ang="0">
                  <a:pos x="0" y="62"/>
                </a:cxn>
                <a:cxn ang="0">
                  <a:pos x="0" y="124"/>
                </a:cxn>
                <a:cxn ang="0">
                  <a:pos x="0" y="148"/>
                </a:cxn>
                <a:cxn ang="0">
                  <a:pos x="0" y="320"/>
                </a:cxn>
                <a:cxn ang="0">
                  <a:pos x="0" y="320"/>
                </a:cxn>
                <a:cxn ang="0">
                  <a:pos x="125" y="445"/>
                </a:cxn>
                <a:cxn ang="0">
                  <a:pos x="131" y="445"/>
                </a:cxn>
                <a:cxn ang="0">
                  <a:pos x="414" y="181"/>
                </a:cxn>
              </a:cxnLst>
              <a:rect l="0" t="0" r="r" b="b"/>
              <a:pathLst>
                <a:path w="414" h="445">
                  <a:moveTo>
                    <a:pt x="414" y="181"/>
                  </a:moveTo>
                  <a:cubicBezTo>
                    <a:pt x="233" y="1"/>
                    <a:pt x="233" y="1"/>
                    <a:pt x="233" y="1"/>
                  </a:cubicBezTo>
                  <a:cubicBezTo>
                    <a:pt x="233" y="0"/>
                    <a:pt x="233" y="0"/>
                    <a:pt x="233" y="0"/>
                  </a:cubicBezTo>
                  <a:cubicBezTo>
                    <a:pt x="61" y="0"/>
                    <a:pt x="61" y="0"/>
                    <a:pt x="61" y="0"/>
                  </a:cubicBezTo>
                  <a:cubicBezTo>
                    <a:pt x="0" y="62"/>
                    <a:pt x="0" y="62"/>
                    <a:pt x="0" y="62"/>
                  </a:cubicBezTo>
                  <a:cubicBezTo>
                    <a:pt x="0" y="124"/>
                    <a:pt x="0" y="124"/>
                    <a:pt x="0" y="124"/>
                  </a:cubicBezTo>
                  <a:cubicBezTo>
                    <a:pt x="0" y="148"/>
                    <a:pt x="0" y="148"/>
                    <a:pt x="0" y="148"/>
                  </a:cubicBezTo>
                  <a:cubicBezTo>
                    <a:pt x="0" y="320"/>
                    <a:pt x="0" y="320"/>
                    <a:pt x="0" y="320"/>
                  </a:cubicBezTo>
                  <a:cubicBezTo>
                    <a:pt x="0" y="320"/>
                    <a:pt x="0" y="320"/>
                    <a:pt x="0" y="320"/>
                  </a:cubicBezTo>
                  <a:cubicBezTo>
                    <a:pt x="125" y="445"/>
                    <a:pt x="125" y="445"/>
                    <a:pt x="125" y="445"/>
                  </a:cubicBezTo>
                  <a:cubicBezTo>
                    <a:pt x="127" y="445"/>
                    <a:pt x="129" y="445"/>
                    <a:pt x="131" y="445"/>
                  </a:cubicBezTo>
                  <a:cubicBezTo>
                    <a:pt x="281" y="445"/>
                    <a:pt x="403" y="329"/>
                    <a:pt x="414" y="181"/>
                  </a:cubicBezTo>
                  <a:close/>
                </a:path>
              </a:pathLst>
            </a:custGeom>
            <a:solidFill>
              <a:schemeClr val="tx2">
                <a:lumMod val="50000"/>
              </a:schemeClr>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98" name="Freeform 61">
              <a:extLst>
                <a:ext uri="{FF2B5EF4-FFF2-40B4-BE49-F238E27FC236}">
                  <a16:creationId xmlns:a16="http://schemas.microsoft.com/office/drawing/2014/main" id="{3B5C75AD-D33D-748D-EB83-FFAB1096F932}"/>
                </a:ext>
              </a:extLst>
            </p:cNvPr>
            <p:cNvSpPr>
              <a:spLocks/>
            </p:cNvSpPr>
            <p:nvPr/>
          </p:nvSpPr>
          <p:spPr bwMode="auto">
            <a:xfrm>
              <a:off x="10972278" y="5574967"/>
              <a:ext cx="222692" cy="306100"/>
            </a:xfrm>
            <a:custGeom>
              <a:avLst/>
              <a:gdLst/>
              <a:ahLst/>
              <a:cxnLst>
                <a:cxn ang="0">
                  <a:pos x="0" y="756"/>
                </a:cxn>
                <a:cxn ang="0">
                  <a:pos x="0" y="349"/>
                </a:cxn>
                <a:cxn ang="0">
                  <a:pos x="0" y="146"/>
                </a:cxn>
                <a:cxn ang="0">
                  <a:pos x="144" y="0"/>
                </a:cxn>
                <a:cxn ang="0">
                  <a:pos x="550" y="0"/>
                </a:cxn>
                <a:cxn ang="0">
                  <a:pos x="550" y="151"/>
                </a:cxn>
                <a:cxn ang="0">
                  <a:pos x="550" y="349"/>
                </a:cxn>
                <a:cxn ang="0">
                  <a:pos x="550" y="756"/>
                </a:cxn>
                <a:cxn ang="0">
                  <a:pos x="0" y="756"/>
                </a:cxn>
              </a:cxnLst>
              <a:rect l="0" t="0" r="r" b="b"/>
              <a:pathLst>
                <a:path w="550" h="756">
                  <a:moveTo>
                    <a:pt x="0" y="756"/>
                  </a:moveTo>
                  <a:lnTo>
                    <a:pt x="0" y="349"/>
                  </a:lnTo>
                  <a:lnTo>
                    <a:pt x="0" y="146"/>
                  </a:lnTo>
                  <a:lnTo>
                    <a:pt x="144" y="0"/>
                  </a:lnTo>
                  <a:lnTo>
                    <a:pt x="550" y="0"/>
                  </a:lnTo>
                  <a:lnTo>
                    <a:pt x="550" y="151"/>
                  </a:lnTo>
                  <a:lnTo>
                    <a:pt x="550" y="349"/>
                  </a:lnTo>
                  <a:lnTo>
                    <a:pt x="550" y="756"/>
                  </a:lnTo>
                  <a:lnTo>
                    <a:pt x="0" y="756"/>
                  </a:lnTo>
                  <a:close/>
                </a:path>
              </a:pathLst>
            </a:custGeom>
            <a:solidFill>
              <a:srgbClr val="FFFFFF"/>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99" name="Freeform 62">
              <a:extLst>
                <a:ext uri="{FF2B5EF4-FFF2-40B4-BE49-F238E27FC236}">
                  <a16:creationId xmlns:a16="http://schemas.microsoft.com/office/drawing/2014/main" id="{F2B180E0-910D-BFE8-68CA-F39B091CADCC}"/>
                </a:ext>
              </a:extLst>
            </p:cNvPr>
            <p:cNvSpPr>
              <a:spLocks/>
            </p:cNvSpPr>
            <p:nvPr/>
          </p:nvSpPr>
          <p:spPr bwMode="auto">
            <a:xfrm>
              <a:off x="10972278" y="5574967"/>
              <a:ext cx="58305" cy="59115"/>
            </a:xfrm>
            <a:custGeom>
              <a:avLst/>
              <a:gdLst/>
              <a:ahLst/>
              <a:cxnLst>
                <a:cxn ang="0">
                  <a:pos x="144" y="146"/>
                </a:cxn>
                <a:cxn ang="0">
                  <a:pos x="0" y="146"/>
                </a:cxn>
                <a:cxn ang="0">
                  <a:pos x="144" y="0"/>
                </a:cxn>
                <a:cxn ang="0">
                  <a:pos x="144" y="146"/>
                </a:cxn>
              </a:cxnLst>
              <a:rect l="0" t="0" r="r" b="b"/>
              <a:pathLst>
                <a:path w="144" h="146">
                  <a:moveTo>
                    <a:pt x="144" y="146"/>
                  </a:moveTo>
                  <a:lnTo>
                    <a:pt x="0" y="146"/>
                  </a:lnTo>
                  <a:lnTo>
                    <a:pt x="144" y="0"/>
                  </a:lnTo>
                  <a:lnTo>
                    <a:pt x="144" y="146"/>
                  </a:lnTo>
                  <a:close/>
                </a:path>
              </a:pathLst>
            </a:custGeom>
            <a:solidFill>
              <a:srgbClr val="FEC00F"/>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0" name="Freeform 63">
              <a:extLst>
                <a:ext uri="{FF2B5EF4-FFF2-40B4-BE49-F238E27FC236}">
                  <a16:creationId xmlns:a16="http://schemas.microsoft.com/office/drawing/2014/main" id="{057D932A-7056-45A4-E083-572B5F217452}"/>
                </a:ext>
              </a:extLst>
            </p:cNvPr>
            <p:cNvSpPr>
              <a:spLocks/>
            </p:cNvSpPr>
            <p:nvPr/>
          </p:nvSpPr>
          <p:spPr bwMode="auto">
            <a:xfrm>
              <a:off x="10972278" y="5634082"/>
              <a:ext cx="58305" cy="59519"/>
            </a:xfrm>
            <a:custGeom>
              <a:avLst/>
              <a:gdLst/>
              <a:ahLst/>
              <a:cxnLst>
                <a:cxn ang="0">
                  <a:pos x="0" y="0"/>
                </a:cxn>
                <a:cxn ang="0">
                  <a:pos x="144" y="0"/>
                </a:cxn>
                <a:cxn ang="0">
                  <a:pos x="0" y="147"/>
                </a:cxn>
                <a:cxn ang="0">
                  <a:pos x="0" y="0"/>
                </a:cxn>
              </a:cxnLst>
              <a:rect l="0" t="0" r="r" b="b"/>
              <a:pathLst>
                <a:path w="144" h="147">
                  <a:moveTo>
                    <a:pt x="0" y="0"/>
                  </a:moveTo>
                  <a:lnTo>
                    <a:pt x="144" y="0"/>
                  </a:lnTo>
                  <a:lnTo>
                    <a:pt x="0" y="147"/>
                  </a:lnTo>
                  <a:lnTo>
                    <a:pt x="0" y="0"/>
                  </a:lnTo>
                  <a:close/>
                </a:path>
              </a:pathLst>
            </a:custGeom>
            <a:solidFill>
              <a:srgbClr val="D1ECFB"/>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1" name="Freeform 64">
              <a:extLst>
                <a:ext uri="{FF2B5EF4-FFF2-40B4-BE49-F238E27FC236}">
                  <a16:creationId xmlns:a16="http://schemas.microsoft.com/office/drawing/2014/main" id="{24E5D8B4-7427-CC42-D20B-79887259E3C9}"/>
                </a:ext>
              </a:extLst>
            </p:cNvPr>
            <p:cNvSpPr>
              <a:spLocks/>
            </p:cNvSpPr>
            <p:nvPr/>
          </p:nvSpPr>
          <p:spPr bwMode="auto">
            <a:xfrm>
              <a:off x="10992523" y="5776605"/>
              <a:ext cx="72476" cy="72881"/>
            </a:xfrm>
            <a:custGeom>
              <a:avLst/>
              <a:gdLst/>
              <a:ahLst/>
              <a:cxnLst>
                <a:cxn ang="0">
                  <a:pos x="35" y="40"/>
                </a:cxn>
                <a:cxn ang="0">
                  <a:pos x="35" y="0"/>
                </a:cxn>
                <a:cxn ang="0">
                  <a:pos x="0" y="38"/>
                </a:cxn>
                <a:cxn ang="0">
                  <a:pos x="38" y="76"/>
                </a:cxn>
                <a:cxn ang="0">
                  <a:pos x="76" y="40"/>
                </a:cxn>
                <a:cxn ang="0">
                  <a:pos x="35" y="40"/>
                </a:cxn>
              </a:cxnLst>
              <a:rect l="0" t="0" r="r" b="b"/>
              <a:pathLst>
                <a:path w="76" h="76">
                  <a:moveTo>
                    <a:pt x="35" y="40"/>
                  </a:moveTo>
                  <a:cubicBezTo>
                    <a:pt x="35" y="0"/>
                    <a:pt x="35" y="0"/>
                    <a:pt x="35" y="0"/>
                  </a:cubicBezTo>
                  <a:cubicBezTo>
                    <a:pt x="16" y="1"/>
                    <a:pt x="0" y="18"/>
                    <a:pt x="0" y="38"/>
                  </a:cubicBezTo>
                  <a:cubicBezTo>
                    <a:pt x="0" y="59"/>
                    <a:pt x="17" y="76"/>
                    <a:pt x="38" y="76"/>
                  </a:cubicBezTo>
                  <a:cubicBezTo>
                    <a:pt x="58" y="76"/>
                    <a:pt x="74" y="60"/>
                    <a:pt x="76" y="40"/>
                  </a:cubicBezTo>
                  <a:lnTo>
                    <a:pt x="35" y="40"/>
                  </a:lnTo>
                  <a:close/>
                </a:path>
              </a:pathLst>
            </a:custGeom>
            <a:solidFill>
              <a:srgbClr val="2C5871"/>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2" name="Freeform 65">
              <a:extLst>
                <a:ext uri="{FF2B5EF4-FFF2-40B4-BE49-F238E27FC236}">
                  <a16:creationId xmlns:a16="http://schemas.microsoft.com/office/drawing/2014/main" id="{CDA4045D-7155-5109-C5B2-5B5E66D5CE67}"/>
                </a:ext>
              </a:extLst>
            </p:cNvPr>
            <p:cNvSpPr>
              <a:spLocks/>
            </p:cNvSpPr>
            <p:nvPr/>
          </p:nvSpPr>
          <p:spPr bwMode="auto">
            <a:xfrm>
              <a:off x="11036251" y="5778630"/>
              <a:ext cx="26723" cy="27937"/>
            </a:xfrm>
            <a:custGeom>
              <a:avLst/>
              <a:gdLst/>
              <a:ahLst/>
              <a:cxnLst>
                <a:cxn ang="0">
                  <a:pos x="28" y="29"/>
                </a:cxn>
                <a:cxn ang="0">
                  <a:pos x="0" y="0"/>
                </a:cxn>
                <a:cxn ang="0">
                  <a:pos x="0" y="29"/>
                </a:cxn>
                <a:cxn ang="0">
                  <a:pos x="28" y="29"/>
                </a:cxn>
              </a:cxnLst>
              <a:rect l="0" t="0" r="r" b="b"/>
              <a:pathLst>
                <a:path w="28" h="29">
                  <a:moveTo>
                    <a:pt x="28" y="29"/>
                  </a:moveTo>
                  <a:cubicBezTo>
                    <a:pt x="28" y="13"/>
                    <a:pt x="15" y="0"/>
                    <a:pt x="0" y="0"/>
                  </a:cubicBezTo>
                  <a:cubicBezTo>
                    <a:pt x="0" y="29"/>
                    <a:pt x="0" y="29"/>
                    <a:pt x="0" y="29"/>
                  </a:cubicBezTo>
                  <a:lnTo>
                    <a:pt x="28" y="29"/>
                  </a:lnTo>
                  <a:close/>
                </a:path>
              </a:pathLst>
            </a:custGeom>
            <a:solidFill>
              <a:srgbClr val="F99B1C"/>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3" name="Freeform 66">
              <a:extLst>
                <a:ext uri="{FF2B5EF4-FFF2-40B4-BE49-F238E27FC236}">
                  <a16:creationId xmlns:a16="http://schemas.microsoft.com/office/drawing/2014/main" id="{06863409-246B-ED9A-9771-AEB2E5BB357A}"/>
                </a:ext>
              </a:extLst>
            </p:cNvPr>
            <p:cNvSpPr>
              <a:spLocks/>
            </p:cNvSpPr>
            <p:nvPr/>
          </p:nvSpPr>
          <p:spPr bwMode="auto">
            <a:xfrm>
              <a:off x="11040300" y="5702914"/>
              <a:ext cx="23889" cy="23079"/>
            </a:xfrm>
            <a:custGeom>
              <a:avLst/>
              <a:gdLst/>
              <a:ahLst/>
              <a:cxnLst>
                <a:cxn ang="0">
                  <a:pos x="4" y="0"/>
                </a:cxn>
                <a:cxn ang="0">
                  <a:pos x="0" y="7"/>
                </a:cxn>
                <a:cxn ang="0">
                  <a:pos x="13" y="24"/>
                </a:cxn>
                <a:cxn ang="0">
                  <a:pos x="25" y="3"/>
                </a:cxn>
                <a:cxn ang="0">
                  <a:pos x="4" y="0"/>
                </a:cxn>
              </a:cxnLst>
              <a:rect l="0" t="0" r="r" b="b"/>
              <a:pathLst>
                <a:path w="25" h="24">
                  <a:moveTo>
                    <a:pt x="4" y="0"/>
                  </a:moveTo>
                  <a:cubicBezTo>
                    <a:pt x="3" y="3"/>
                    <a:pt x="2" y="5"/>
                    <a:pt x="0" y="7"/>
                  </a:cubicBezTo>
                  <a:cubicBezTo>
                    <a:pt x="13" y="24"/>
                    <a:pt x="13" y="24"/>
                    <a:pt x="13" y="24"/>
                  </a:cubicBezTo>
                  <a:cubicBezTo>
                    <a:pt x="19" y="18"/>
                    <a:pt x="23" y="11"/>
                    <a:pt x="25" y="3"/>
                  </a:cubicBezTo>
                  <a:lnTo>
                    <a:pt x="4" y="0"/>
                  </a:lnTo>
                  <a:close/>
                </a:path>
              </a:pathLst>
            </a:custGeom>
            <a:solidFill>
              <a:srgbClr val="A6DAE9"/>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4" name="Freeform 67">
              <a:extLst>
                <a:ext uri="{FF2B5EF4-FFF2-40B4-BE49-F238E27FC236}">
                  <a16:creationId xmlns:a16="http://schemas.microsoft.com/office/drawing/2014/main" id="{1FECCAD7-E1AF-35B3-F924-81E7191F1BA6}"/>
                </a:ext>
              </a:extLst>
            </p:cNvPr>
            <p:cNvSpPr>
              <a:spLocks/>
            </p:cNvSpPr>
            <p:nvPr/>
          </p:nvSpPr>
          <p:spPr bwMode="auto">
            <a:xfrm>
              <a:off x="11031393" y="5662020"/>
              <a:ext cx="33606" cy="37251"/>
            </a:xfrm>
            <a:custGeom>
              <a:avLst/>
              <a:gdLst/>
              <a:ahLst/>
              <a:cxnLst>
                <a:cxn ang="0">
                  <a:pos x="0" y="22"/>
                </a:cxn>
                <a:cxn ang="0">
                  <a:pos x="14" y="36"/>
                </a:cxn>
                <a:cxn ang="0">
                  <a:pos x="35" y="39"/>
                </a:cxn>
                <a:cxn ang="0">
                  <a:pos x="35" y="38"/>
                </a:cxn>
                <a:cxn ang="0">
                  <a:pos x="0" y="0"/>
                </a:cxn>
                <a:cxn ang="0">
                  <a:pos x="0" y="22"/>
                </a:cxn>
              </a:cxnLst>
              <a:rect l="0" t="0" r="r" b="b"/>
              <a:pathLst>
                <a:path w="35" h="39">
                  <a:moveTo>
                    <a:pt x="0" y="22"/>
                  </a:moveTo>
                  <a:cubicBezTo>
                    <a:pt x="7" y="23"/>
                    <a:pt x="13" y="29"/>
                    <a:pt x="14" y="36"/>
                  </a:cubicBezTo>
                  <a:cubicBezTo>
                    <a:pt x="35" y="39"/>
                    <a:pt x="35" y="39"/>
                    <a:pt x="35" y="39"/>
                  </a:cubicBezTo>
                  <a:cubicBezTo>
                    <a:pt x="35" y="39"/>
                    <a:pt x="35" y="38"/>
                    <a:pt x="35" y="38"/>
                  </a:cubicBezTo>
                  <a:cubicBezTo>
                    <a:pt x="35" y="18"/>
                    <a:pt x="20" y="2"/>
                    <a:pt x="0" y="0"/>
                  </a:cubicBezTo>
                  <a:lnTo>
                    <a:pt x="0" y="22"/>
                  </a:lnTo>
                  <a:close/>
                </a:path>
              </a:pathLst>
            </a:custGeom>
            <a:solidFill>
              <a:srgbClr val="F99B1C"/>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5" name="Freeform 68">
              <a:extLst>
                <a:ext uri="{FF2B5EF4-FFF2-40B4-BE49-F238E27FC236}">
                  <a16:creationId xmlns:a16="http://schemas.microsoft.com/office/drawing/2014/main" id="{F24FD33A-4EFC-99A2-87A7-8EBDBCD70E27}"/>
                </a:ext>
              </a:extLst>
            </p:cNvPr>
            <p:cNvSpPr>
              <a:spLocks/>
            </p:cNvSpPr>
            <p:nvPr/>
          </p:nvSpPr>
          <p:spPr bwMode="auto">
            <a:xfrm>
              <a:off x="10999001" y="5662020"/>
              <a:ext cx="25913" cy="25913"/>
            </a:xfrm>
            <a:custGeom>
              <a:avLst/>
              <a:gdLst/>
              <a:ahLst/>
              <a:cxnLst>
                <a:cxn ang="0">
                  <a:pos x="18" y="27"/>
                </a:cxn>
                <a:cxn ang="0">
                  <a:pos x="27" y="22"/>
                </a:cxn>
                <a:cxn ang="0">
                  <a:pos x="27" y="0"/>
                </a:cxn>
                <a:cxn ang="0">
                  <a:pos x="0" y="16"/>
                </a:cxn>
                <a:cxn ang="0">
                  <a:pos x="18" y="27"/>
                </a:cxn>
              </a:cxnLst>
              <a:rect l="0" t="0" r="r" b="b"/>
              <a:pathLst>
                <a:path w="27" h="27">
                  <a:moveTo>
                    <a:pt x="18" y="27"/>
                  </a:moveTo>
                  <a:cubicBezTo>
                    <a:pt x="21" y="24"/>
                    <a:pt x="24" y="22"/>
                    <a:pt x="27" y="22"/>
                  </a:cubicBezTo>
                  <a:cubicBezTo>
                    <a:pt x="27" y="0"/>
                    <a:pt x="27" y="0"/>
                    <a:pt x="27" y="0"/>
                  </a:cubicBezTo>
                  <a:cubicBezTo>
                    <a:pt x="16" y="1"/>
                    <a:pt x="6" y="7"/>
                    <a:pt x="0" y="16"/>
                  </a:cubicBezTo>
                  <a:lnTo>
                    <a:pt x="18" y="27"/>
                  </a:lnTo>
                  <a:close/>
                </a:path>
              </a:pathLst>
            </a:custGeom>
            <a:solidFill>
              <a:srgbClr val="15B0BF"/>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6" name="Freeform 69">
              <a:extLst>
                <a:ext uri="{FF2B5EF4-FFF2-40B4-BE49-F238E27FC236}">
                  <a16:creationId xmlns:a16="http://schemas.microsoft.com/office/drawing/2014/main" id="{7A501EE2-297C-052D-7244-57D4D86BA31A}"/>
                </a:ext>
              </a:extLst>
            </p:cNvPr>
            <p:cNvSpPr>
              <a:spLocks/>
            </p:cNvSpPr>
            <p:nvPr/>
          </p:nvSpPr>
          <p:spPr bwMode="auto">
            <a:xfrm>
              <a:off x="10992523" y="5683075"/>
              <a:ext cx="54256" cy="51422"/>
            </a:xfrm>
            <a:custGeom>
              <a:avLst/>
              <a:gdLst/>
              <a:ahLst/>
              <a:cxnLst>
                <a:cxn ang="0">
                  <a:pos x="45" y="32"/>
                </a:cxn>
                <a:cxn ang="0">
                  <a:pos x="38" y="33"/>
                </a:cxn>
                <a:cxn ang="0">
                  <a:pos x="21" y="16"/>
                </a:cxn>
                <a:cxn ang="0">
                  <a:pos x="22" y="11"/>
                </a:cxn>
                <a:cxn ang="0">
                  <a:pos x="4" y="0"/>
                </a:cxn>
                <a:cxn ang="0">
                  <a:pos x="0" y="16"/>
                </a:cxn>
                <a:cxn ang="0">
                  <a:pos x="38" y="54"/>
                </a:cxn>
                <a:cxn ang="0">
                  <a:pos x="57" y="49"/>
                </a:cxn>
                <a:cxn ang="0">
                  <a:pos x="45" y="32"/>
                </a:cxn>
              </a:cxnLst>
              <a:rect l="0" t="0" r="r" b="b"/>
              <a:pathLst>
                <a:path w="57" h="54">
                  <a:moveTo>
                    <a:pt x="45" y="32"/>
                  </a:moveTo>
                  <a:cubicBezTo>
                    <a:pt x="43" y="32"/>
                    <a:pt x="40" y="33"/>
                    <a:pt x="38" y="33"/>
                  </a:cubicBezTo>
                  <a:cubicBezTo>
                    <a:pt x="29" y="33"/>
                    <a:pt x="21" y="25"/>
                    <a:pt x="21" y="16"/>
                  </a:cubicBezTo>
                  <a:cubicBezTo>
                    <a:pt x="21" y="14"/>
                    <a:pt x="21" y="12"/>
                    <a:pt x="22" y="11"/>
                  </a:cubicBezTo>
                  <a:cubicBezTo>
                    <a:pt x="4" y="0"/>
                    <a:pt x="4" y="0"/>
                    <a:pt x="4" y="0"/>
                  </a:cubicBezTo>
                  <a:cubicBezTo>
                    <a:pt x="1" y="5"/>
                    <a:pt x="0" y="10"/>
                    <a:pt x="0" y="16"/>
                  </a:cubicBezTo>
                  <a:cubicBezTo>
                    <a:pt x="0" y="37"/>
                    <a:pt x="17" y="54"/>
                    <a:pt x="38" y="54"/>
                  </a:cubicBezTo>
                  <a:cubicBezTo>
                    <a:pt x="45" y="54"/>
                    <a:pt x="51" y="52"/>
                    <a:pt x="57" y="49"/>
                  </a:cubicBezTo>
                  <a:lnTo>
                    <a:pt x="45" y="32"/>
                  </a:lnTo>
                  <a:close/>
                </a:path>
              </a:pathLst>
            </a:custGeom>
            <a:solidFill>
              <a:srgbClr val="2C5871"/>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7" name="Rectangle 70">
              <a:extLst>
                <a:ext uri="{FF2B5EF4-FFF2-40B4-BE49-F238E27FC236}">
                  <a16:creationId xmlns:a16="http://schemas.microsoft.com/office/drawing/2014/main" id="{DB60FE76-EC87-2B49-9E4B-1C5534CC0D2D}"/>
                </a:ext>
              </a:extLst>
            </p:cNvPr>
            <p:cNvSpPr>
              <a:spLocks noChangeArrowheads="1"/>
            </p:cNvSpPr>
            <p:nvPr/>
          </p:nvSpPr>
          <p:spPr bwMode="auto">
            <a:xfrm>
              <a:off x="11081194" y="5662020"/>
              <a:ext cx="88267" cy="9312"/>
            </a:xfrm>
            <a:prstGeom prst="rect">
              <a:avLst/>
            </a:prstGeom>
            <a:solidFill>
              <a:srgbClr val="15B0BF"/>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8" name="Rectangle 71">
              <a:extLst>
                <a:ext uri="{FF2B5EF4-FFF2-40B4-BE49-F238E27FC236}">
                  <a16:creationId xmlns:a16="http://schemas.microsoft.com/office/drawing/2014/main" id="{22C20780-73E1-D586-9863-712704365425}"/>
                </a:ext>
              </a:extLst>
            </p:cNvPr>
            <p:cNvSpPr>
              <a:spLocks noChangeArrowheads="1"/>
            </p:cNvSpPr>
            <p:nvPr/>
          </p:nvSpPr>
          <p:spPr bwMode="auto">
            <a:xfrm>
              <a:off x="11081194" y="5690767"/>
              <a:ext cx="88267" cy="8503"/>
            </a:xfrm>
            <a:prstGeom prst="rect">
              <a:avLst/>
            </a:prstGeom>
            <a:solidFill>
              <a:srgbClr val="A6DAE9"/>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09" name="Rectangle 72">
              <a:extLst>
                <a:ext uri="{FF2B5EF4-FFF2-40B4-BE49-F238E27FC236}">
                  <a16:creationId xmlns:a16="http://schemas.microsoft.com/office/drawing/2014/main" id="{87506F06-A894-5033-60BF-62C957D4FFB7}"/>
                </a:ext>
              </a:extLst>
            </p:cNvPr>
            <p:cNvSpPr>
              <a:spLocks noChangeArrowheads="1"/>
            </p:cNvSpPr>
            <p:nvPr/>
          </p:nvSpPr>
          <p:spPr bwMode="auto">
            <a:xfrm>
              <a:off x="11081194" y="5718300"/>
              <a:ext cx="88267" cy="9718"/>
            </a:xfrm>
            <a:prstGeom prst="rect">
              <a:avLst/>
            </a:prstGeom>
            <a:solidFill>
              <a:srgbClr val="A6DAE9"/>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0" name="Rectangle 73">
              <a:extLst>
                <a:ext uri="{FF2B5EF4-FFF2-40B4-BE49-F238E27FC236}">
                  <a16:creationId xmlns:a16="http://schemas.microsoft.com/office/drawing/2014/main" id="{9864E25D-2604-A480-B33E-A7A4DE23AFF6}"/>
                </a:ext>
              </a:extLst>
            </p:cNvPr>
            <p:cNvSpPr>
              <a:spLocks noChangeArrowheads="1"/>
            </p:cNvSpPr>
            <p:nvPr/>
          </p:nvSpPr>
          <p:spPr bwMode="auto">
            <a:xfrm>
              <a:off x="11081194" y="5776605"/>
              <a:ext cx="61139" cy="8908"/>
            </a:xfrm>
            <a:prstGeom prst="rect">
              <a:avLst/>
            </a:prstGeom>
            <a:solidFill>
              <a:srgbClr val="15B0BF"/>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1" name="Rectangle 74">
              <a:extLst>
                <a:ext uri="{FF2B5EF4-FFF2-40B4-BE49-F238E27FC236}">
                  <a16:creationId xmlns:a16="http://schemas.microsoft.com/office/drawing/2014/main" id="{FE4E27BE-FED1-DA33-FB61-F79AAFD8DD83}"/>
                </a:ext>
              </a:extLst>
            </p:cNvPr>
            <p:cNvSpPr>
              <a:spLocks noChangeArrowheads="1"/>
            </p:cNvSpPr>
            <p:nvPr/>
          </p:nvSpPr>
          <p:spPr bwMode="auto">
            <a:xfrm>
              <a:off x="11081194" y="5804543"/>
              <a:ext cx="88267" cy="9312"/>
            </a:xfrm>
            <a:prstGeom prst="rect">
              <a:avLst/>
            </a:prstGeom>
            <a:solidFill>
              <a:srgbClr val="A6DAE9"/>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2" name="Rectangle 75">
              <a:extLst>
                <a:ext uri="{FF2B5EF4-FFF2-40B4-BE49-F238E27FC236}">
                  <a16:creationId xmlns:a16="http://schemas.microsoft.com/office/drawing/2014/main" id="{3C8DA270-64D3-C525-FA4F-4113AF7777CA}"/>
                </a:ext>
              </a:extLst>
            </p:cNvPr>
            <p:cNvSpPr>
              <a:spLocks noChangeArrowheads="1"/>
            </p:cNvSpPr>
            <p:nvPr/>
          </p:nvSpPr>
          <p:spPr bwMode="auto">
            <a:xfrm>
              <a:off x="11081194" y="5833290"/>
              <a:ext cx="88267" cy="8503"/>
            </a:xfrm>
            <a:prstGeom prst="rect">
              <a:avLst/>
            </a:prstGeom>
            <a:solidFill>
              <a:srgbClr val="A6DAE9"/>
            </a:solidFill>
            <a:ln w="9525">
              <a:noFill/>
              <a:miter lim="800000"/>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grpSp>
        <p:nvGrpSpPr>
          <p:cNvPr id="113" name="Group 112">
            <a:extLst>
              <a:ext uri="{FF2B5EF4-FFF2-40B4-BE49-F238E27FC236}">
                <a16:creationId xmlns:a16="http://schemas.microsoft.com/office/drawing/2014/main" id="{1B22BCCA-4FEB-F903-0BDB-3151199D9D01}"/>
              </a:ext>
            </a:extLst>
          </p:cNvPr>
          <p:cNvGrpSpPr/>
          <p:nvPr/>
        </p:nvGrpSpPr>
        <p:grpSpPr>
          <a:xfrm>
            <a:off x="6884485" y="6155495"/>
            <a:ext cx="562370" cy="562371"/>
            <a:chOff x="10706613" y="2232864"/>
            <a:chExt cx="562370" cy="562371"/>
          </a:xfrm>
        </p:grpSpPr>
        <p:sp>
          <p:nvSpPr>
            <p:cNvPr id="114" name="Oval 28">
              <a:extLst>
                <a:ext uri="{FF2B5EF4-FFF2-40B4-BE49-F238E27FC236}">
                  <a16:creationId xmlns:a16="http://schemas.microsoft.com/office/drawing/2014/main" id="{FA088ED5-98D9-342B-D158-FB1CBE733332}"/>
                </a:ext>
              </a:extLst>
            </p:cNvPr>
            <p:cNvSpPr>
              <a:spLocks noChangeArrowheads="1"/>
            </p:cNvSpPr>
            <p:nvPr/>
          </p:nvSpPr>
          <p:spPr bwMode="auto">
            <a:xfrm>
              <a:off x="10706613" y="2232864"/>
              <a:ext cx="562370" cy="562371"/>
            </a:xfrm>
            <a:prstGeom prst="ellipse">
              <a:avLst/>
            </a:prstGeom>
            <a:solidFill>
              <a:schemeClr val="tx2"/>
            </a:solidFill>
            <a:ln w="28575">
              <a:solidFill>
                <a:schemeClr val="bg1"/>
              </a:solid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5" name="Freeform 32">
              <a:extLst>
                <a:ext uri="{FF2B5EF4-FFF2-40B4-BE49-F238E27FC236}">
                  <a16:creationId xmlns:a16="http://schemas.microsoft.com/office/drawing/2014/main" id="{D0B3E804-10E3-1FE0-4651-11B9A2D594E2}"/>
                </a:ext>
              </a:extLst>
            </p:cNvPr>
            <p:cNvSpPr>
              <a:spLocks/>
            </p:cNvSpPr>
            <p:nvPr/>
          </p:nvSpPr>
          <p:spPr bwMode="auto">
            <a:xfrm>
              <a:off x="10804650" y="2352659"/>
              <a:ext cx="448557" cy="430984"/>
            </a:xfrm>
            <a:custGeom>
              <a:avLst/>
              <a:gdLst/>
              <a:ahLst/>
              <a:cxnLst>
                <a:cxn ang="0">
                  <a:pos x="454" y="201"/>
                </a:cxn>
                <a:cxn ang="0">
                  <a:pos x="295" y="42"/>
                </a:cxn>
                <a:cxn ang="0">
                  <a:pos x="293" y="40"/>
                </a:cxn>
                <a:cxn ang="0">
                  <a:pos x="244" y="30"/>
                </a:cxn>
                <a:cxn ang="0">
                  <a:pos x="243" y="30"/>
                </a:cxn>
                <a:cxn ang="0">
                  <a:pos x="240" y="31"/>
                </a:cxn>
                <a:cxn ang="0">
                  <a:pos x="239" y="31"/>
                </a:cxn>
                <a:cxn ang="0">
                  <a:pos x="236" y="33"/>
                </a:cxn>
                <a:cxn ang="0">
                  <a:pos x="235" y="33"/>
                </a:cxn>
                <a:cxn ang="0">
                  <a:pos x="232" y="35"/>
                </a:cxn>
                <a:cxn ang="0">
                  <a:pos x="230" y="36"/>
                </a:cxn>
                <a:cxn ang="0">
                  <a:pos x="229" y="37"/>
                </a:cxn>
                <a:cxn ang="0">
                  <a:pos x="226" y="40"/>
                </a:cxn>
                <a:cxn ang="0">
                  <a:pos x="218" y="67"/>
                </a:cxn>
                <a:cxn ang="0">
                  <a:pos x="170" y="20"/>
                </a:cxn>
                <a:cxn ang="0">
                  <a:pos x="167" y="17"/>
                </a:cxn>
                <a:cxn ang="0">
                  <a:pos x="110" y="3"/>
                </a:cxn>
                <a:cxn ang="0">
                  <a:pos x="110" y="3"/>
                </a:cxn>
                <a:cxn ang="0">
                  <a:pos x="105" y="5"/>
                </a:cxn>
                <a:cxn ang="0">
                  <a:pos x="104" y="5"/>
                </a:cxn>
                <a:cxn ang="0">
                  <a:pos x="100" y="6"/>
                </a:cxn>
                <a:cxn ang="0">
                  <a:pos x="99" y="7"/>
                </a:cxn>
                <a:cxn ang="0">
                  <a:pos x="95" y="8"/>
                </a:cxn>
                <a:cxn ang="0">
                  <a:pos x="93" y="9"/>
                </a:cxn>
                <a:cxn ang="0">
                  <a:pos x="90" y="11"/>
                </a:cxn>
                <a:cxn ang="0">
                  <a:pos x="88" y="12"/>
                </a:cxn>
                <a:cxn ang="0">
                  <a:pos x="86" y="14"/>
                </a:cxn>
                <a:cxn ang="0">
                  <a:pos x="82" y="17"/>
                </a:cxn>
                <a:cxn ang="0">
                  <a:pos x="72" y="57"/>
                </a:cxn>
                <a:cxn ang="0">
                  <a:pos x="74" y="73"/>
                </a:cxn>
                <a:cxn ang="0">
                  <a:pos x="70" y="72"/>
                </a:cxn>
                <a:cxn ang="0">
                  <a:pos x="66" y="78"/>
                </a:cxn>
                <a:cxn ang="0">
                  <a:pos x="69" y="106"/>
                </a:cxn>
                <a:cxn ang="0">
                  <a:pos x="74" y="111"/>
                </a:cxn>
                <a:cxn ang="0">
                  <a:pos x="78" y="109"/>
                </a:cxn>
                <a:cxn ang="0">
                  <a:pos x="80" y="127"/>
                </a:cxn>
                <a:cxn ang="0">
                  <a:pos x="91" y="142"/>
                </a:cxn>
                <a:cxn ang="0">
                  <a:pos x="94" y="161"/>
                </a:cxn>
                <a:cxn ang="0">
                  <a:pos x="14" y="184"/>
                </a:cxn>
                <a:cxn ang="0">
                  <a:pos x="1" y="208"/>
                </a:cxn>
                <a:cxn ang="0">
                  <a:pos x="4" y="238"/>
                </a:cxn>
                <a:cxn ang="0">
                  <a:pos x="10" y="251"/>
                </a:cxn>
                <a:cxn ang="0">
                  <a:pos x="10" y="251"/>
                </a:cxn>
                <a:cxn ang="0">
                  <a:pos x="195" y="436"/>
                </a:cxn>
                <a:cxn ang="0">
                  <a:pos x="454" y="201"/>
                </a:cxn>
              </a:cxnLst>
              <a:rect l="0" t="0" r="r" b="b"/>
              <a:pathLst>
                <a:path w="454" h="436">
                  <a:moveTo>
                    <a:pt x="454" y="201"/>
                  </a:moveTo>
                  <a:cubicBezTo>
                    <a:pt x="295" y="42"/>
                    <a:pt x="295" y="42"/>
                    <a:pt x="295" y="42"/>
                  </a:cubicBezTo>
                  <a:cubicBezTo>
                    <a:pt x="295" y="41"/>
                    <a:pt x="294" y="40"/>
                    <a:pt x="293" y="40"/>
                  </a:cubicBezTo>
                  <a:cubicBezTo>
                    <a:pt x="281" y="29"/>
                    <a:pt x="261" y="25"/>
                    <a:pt x="244" y="30"/>
                  </a:cubicBezTo>
                  <a:cubicBezTo>
                    <a:pt x="244" y="30"/>
                    <a:pt x="244" y="30"/>
                    <a:pt x="243" y="30"/>
                  </a:cubicBezTo>
                  <a:cubicBezTo>
                    <a:pt x="242" y="30"/>
                    <a:pt x="241" y="31"/>
                    <a:pt x="240" y="31"/>
                  </a:cubicBezTo>
                  <a:cubicBezTo>
                    <a:pt x="240" y="31"/>
                    <a:pt x="239" y="31"/>
                    <a:pt x="239" y="31"/>
                  </a:cubicBezTo>
                  <a:cubicBezTo>
                    <a:pt x="238" y="32"/>
                    <a:pt x="237" y="32"/>
                    <a:pt x="236" y="33"/>
                  </a:cubicBezTo>
                  <a:cubicBezTo>
                    <a:pt x="235" y="33"/>
                    <a:pt x="235" y="33"/>
                    <a:pt x="235" y="33"/>
                  </a:cubicBezTo>
                  <a:cubicBezTo>
                    <a:pt x="234" y="34"/>
                    <a:pt x="233" y="34"/>
                    <a:pt x="232" y="35"/>
                  </a:cubicBezTo>
                  <a:cubicBezTo>
                    <a:pt x="232" y="35"/>
                    <a:pt x="231" y="35"/>
                    <a:pt x="230" y="36"/>
                  </a:cubicBezTo>
                  <a:cubicBezTo>
                    <a:pt x="230" y="36"/>
                    <a:pt x="229" y="37"/>
                    <a:pt x="229" y="37"/>
                  </a:cubicBezTo>
                  <a:cubicBezTo>
                    <a:pt x="228" y="38"/>
                    <a:pt x="227" y="39"/>
                    <a:pt x="226" y="40"/>
                  </a:cubicBezTo>
                  <a:cubicBezTo>
                    <a:pt x="216" y="48"/>
                    <a:pt x="217" y="60"/>
                    <a:pt x="218" y="67"/>
                  </a:cubicBezTo>
                  <a:cubicBezTo>
                    <a:pt x="170" y="20"/>
                    <a:pt x="170" y="20"/>
                    <a:pt x="170" y="20"/>
                  </a:cubicBezTo>
                  <a:cubicBezTo>
                    <a:pt x="170" y="19"/>
                    <a:pt x="169" y="18"/>
                    <a:pt x="167" y="17"/>
                  </a:cubicBezTo>
                  <a:cubicBezTo>
                    <a:pt x="154" y="4"/>
                    <a:pt x="131" y="0"/>
                    <a:pt x="110" y="3"/>
                  </a:cubicBezTo>
                  <a:cubicBezTo>
                    <a:pt x="110" y="3"/>
                    <a:pt x="110" y="3"/>
                    <a:pt x="110" y="3"/>
                  </a:cubicBezTo>
                  <a:cubicBezTo>
                    <a:pt x="108" y="4"/>
                    <a:pt x="107" y="4"/>
                    <a:pt x="105" y="5"/>
                  </a:cubicBezTo>
                  <a:cubicBezTo>
                    <a:pt x="105" y="5"/>
                    <a:pt x="105" y="5"/>
                    <a:pt x="104" y="5"/>
                  </a:cubicBezTo>
                  <a:cubicBezTo>
                    <a:pt x="103" y="5"/>
                    <a:pt x="101" y="6"/>
                    <a:pt x="100" y="6"/>
                  </a:cubicBezTo>
                  <a:cubicBezTo>
                    <a:pt x="99" y="6"/>
                    <a:pt x="99" y="7"/>
                    <a:pt x="99" y="7"/>
                  </a:cubicBezTo>
                  <a:cubicBezTo>
                    <a:pt x="97" y="7"/>
                    <a:pt x="96" y="8"/>
                    <a:pt x="95" y="8"/>
                  </a:cubicBezTo>
                  <a:cubicBezTo>
                    <a:pt x="94" y="9"/>
                    <a:pt x="94" y="9"/>
                    <a:pt x="93" y="9"/>
                  </a:cubicBezTo>
                  <a:cubicBezTo>
                    <a:pt x="92" y="10"/>
                    <a:pt x="91" y="10"/>
                    <a:pt x="90" y="11"/>
                  </a:cubicBezTo>
                  <a:cubicBezTo>
                    <a:pt x="89" y="11"/>
                    <a:pt x="88" y="12"/>
                    <a:pt x="88" y="12"/>
                  </a:cubicBezTo>
                  <a:cubicBezTo>
                    <a:pt x="87" y="13"/>
                    <a:pt x="86" y="13"/>
                    <a:pt x="86" y="14"/>
                  </a:cubicBezTo>
                  <a:cubicBezTo>
                    <a:pt x="84" y="15"/>
                    <a:pt x="83" y="16"/>
                    <a:pt x="82" y="17"/>
                  </a:cubicBezTo>
                  <a:cubicBezTo>
                    <a:pt x="68" y="30"/>
                    <a:pt x="71" y="49"/>
                    <a:pt x="72" y="57"/>
                  </a:cubicBezTo>
                  <a:cubicBezTo>
                    <a:pt x="72" y="62"/>
                    <a:pt x="73" y="67"/>
                    <a:pt x="74" y="73"/>
                  </a:cubicBezTo>
                  <a:cubicBezTo>
                    <a:pt x="73" y="72"/>
                    <a:pt x="72" y="72"/>
                    <a:pt x="70" y="72"/>
                  </a:cubicBezTo>
                  <a:cubicBezTo>
                    <a:pt x="68" y="72"/>
                    <a:pt x="65" y="75"/>
                    <a:pt x="66" y="78"/>
                  </a:cubicBezTo>
                  <a:cubicBezTo>
                    <a:pt x="69" y="106"/>
                    <a:pt x="69" y="106"/>
                    <a:pt x="69" y="106"/>
                  </a:cubicBezTo>
                  <a:cubicBezTo>
                    <a:pt x="69" y="109"/>
                    <a:pt x="72" y="111"/>
                    <a:pt x="74" y="111"/>
                  </a:cubicBezTo>
                  <a:cubicBezTo>
                    <a:pt x="76" y="110"/>
                    <a:pt x="77" y="110"/>
                    <a:pt x="78" y="109"/>
                  </a:cubicBezTo>
                  <a:cubicBezTo>
                    <a:pt x="78" y="115"/>
                    <a:pt x="79" y="121"/>
                    <a:pt x="80" y="127"/>
                  </a:cubicBezTo>
                  <a:cubicBezTo>
                    <a:pt x="80" y="132"/>
                    <a:pt x="85" y="138"/>
                    <a:pt x="91" y="142"/>
                  </a:cubicBezTo>
                  <a:cubicBezTo>
                    <a:pt x="92" y="148"/>
                    <a:pt x="93" y="155"/>
                    <a:pt x="94" y="161"/>
                  </a:cubicBezTo>
                  <a:cubicBezTo>
                    <a:pt x="66" y="165"/>
                    <a:pt x="39" y="172"/>
                    <a:pt x="14" y="184"/>
                  </a:cubicBezTo>
                  <a:cubicBezTo>
                    <a:pt x="5" y="189"/>
                    <a:pt x="0" y="200"/>
                    <a:pt x="1" y="208"/>
                  </a:cubicBezTo>
                  <a:cubicBezTo>
                    <a:pt x="2" y="218"/>
                    <a:pt x="3" y="228"/>
                    <a:pt x="4" y="238"/>
                  </a:cubicBezTo>
                  <a:cubicBezTo>
                    <a:pt x="4" y="243"/>
                    <a:pt x="6" y="247"/>
                    <a:pt x="10" y="251"/>
                  </a:cubicBezTo>
                  <a:cubicBezTo>
                    <a:pt x="10" y="251"/>
                    <a:pt x="10" y="251"/>
                    <a:pt x="10" y="251"/>
                  </a:cubicBezTo>
                  <a:cubicBezTo>
                    <a:pt x="195" y="436"/>
                    <a:pt x="195" y="436"/>
                    <a:pt x="195" y="436"/>
                  </a:cubicBezTo>
                  <a:cubicBezTo>
                    <a:pt x="326" y="427"/>
                    <a:pt x="432" y="329"/>
                    <a:pt x="454" y="201"/>
                  </a:cubicBezTo>
                  <a:close/>
                </a:path>
              </a:pathLst>
            </a:custGeom>
            <a:solidFill>
              <a:schemeClr val="tx2">
                <a:lumMod val="50000"/>
              </a:schemeClr>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6" name="Freeform 602">
              <a:extLst>
                <a:ext uri="{FF2B5EF4-FFF2-40B4-BE49-F238E27FC236}">
                  <a16:creationId xmlns:a16="http://schemas.microsoft.com/office/drawing/2014/main" id="{1F01BDD0-242A-0EFA-C50C-63BB8A583740}"/>
                </a:ext>
              </a:extLst>
            </p:cNvPr>
            <p:cNvSpPr>
              <a:spLocks/>
            </p:cNvSpPr>
            <p:nvPr/>
          </p:nvSpPr>
          <p:spPr bwMode="auto">
            <a:xfrm>
              <a:off x="10964909" y="2376509"/>
              <a:ext cx="183691" cy="209215"/>
            </a:xfrm>
            <a:custGeom>
              <a:avLst/>
              <a:gdLst/>
              <a:ahLst/>
              <a:cxnLst>
                <a:cxn ang="0">
                  <a:pos x="175" y="146"/>
                </a:cxn>
                <a:cxn ang="0">
                  <a:pos x="121" y="128"/>
                </a:cxn>
                <a:cxn ang="0">
                  <a:pos x="124" y="113"/>
                </a:cxn>
                <a:cxn ang="0">
                  <a:pos x="132" y="102"/>
                </a:cxn>
                <a:cxn ang="0">
                  <a:pos x="134" y="87"/>
                </a:cxn>
                <a:cxn ang="0">
                  <a:pos x="136" y="89"/>
                </a:cxn>
                <a:cxn ang="0">
                  <a:pos x="141" y="85"/>
                </a:cxn>
                <a:cxn ang="0">
                  <a:pos x="143" y="63"/>
                </a:cxn>
                <a:cxn ang="0">
                  <a:pos x="139" y="59"/>
                </a:cxn>
                <a:cxn ang="0">
                  <a:pos x="137" y="59"/>
                </a:cxn>
                <a:cxn ang="0">
                  <a:pos x="138" y="46"/>
                </a:cxn>
                <a:cxn ang="0">
                  <a:pos x="131" y="16"/>
                </a:cxn>
                <a:cxn ang="0">
                  <a:pos x="64" y="16"/>
                </a:cxn>
                <a:cxn ang="0">
                  <a:pos x="56" y="46"/>
                </a:cxn>
                <a:cxn ang="0">
                  <a:pos x="57" y="59"/>
                </a:cxn>
                <a:cxn ang="0">
                  <a:pos x="55" y="59"/>
                </a:cxn>
                <a:cxn ang="0">
                  <a:pos x="51" y="63"/>
                </a:cxn>
                <a:cxn ang="0">
                  <a:pos x="53" y="85"/>
                </a:cxn>
                <a:cxn ang="0">
                  <a:pos x="58" y="89"/>
                </a:cxn>
                <a:cxn ang="0">
                  <a:pos x="61" y="87"/>
                </a:cxn>
                <a:cxn ang="0">
                  <a:pos x="62" y="102"/>
                </a:cxn>
                <a:cxn ang="0">
                  <a:pos x="71" y="113"/>
                </a:cxn>
                <a:cxn ang="0">
                  <a:pos x="73" y="128"/>
                </a:cxn>
                <a:cxn ang="0">
                  <a:pos x="10" y="146"/>
                </a:cxn>
                <a:cxn ang="0">
                  <a:pos x="0" y="165"/>
                </a:cxn>
                <a:cxn ang="0">
                  <a:pos x="3" y="188"/>
                </a:cxn>
                <a:cxn ang="0">
                  <a:pos x="15" y="203"/>
                </a:cxn>
                <a:cxn ang="0">
                  <a:pos x="170" y="203"/>
                </a:cxn>
                <a:cxn ang="0">
                  <a:pos x="183" y="188"/>
                </a:cxn>
                <a:cxn ang="0">
                  <a:pos x="186" y="165"/>
                </a:cxn>
                <a:cxn ang="0">
                  <a:pos x="175" y="146"/>
                </a:cxn>
              </a:cxnLst>
              <a:rect l="0" t="0" r="r" b="b"/>
              <a:pathLst>
                <a:path w="186" h="212">
                  <a:moveTo>
                    <a:pt x="175" y="146"/>
                  </a:moveTo>
                  <a:cubicBezTo>
                    <a:pt x="156" y="137"/>
                    <a:pt x="145" y="134"/>
                    <a:pt x="121" y="128"/>
                  </a:cubicBezTo>
                  <a:cubicBezTo>
                    <a:pt x="122" y="123"/>
                    <a:pt x="123" y="118"/>
                    <a:pt x="124" y="113"/>
                  </a:cubicBezTo>
                  <a:cubicBezTo>
                    <a:pt x="128" y="110"/>
                    <a:pt x="132" y="105"/>
                    <a:pt x="132" y="102"/>
                  </a:cubicBezTo>
                  <a:cubicBezTo>
                    <a:pt x="133" y="97"/>
                    <a:pt x="133" y="92"/>
                    <a:pt x="134" y="87"/>
                  </a:cubicBezTo>
                  <a:cubicBezTo>
                    <a:pt x="134" y="88"/>
                    <a:pt x="135" y="89"/>
                    <a:pt x="136" y="89"/>
                  </a:cubicBezTo>
                  <a:cubicBezTo>
                    <a:pt x="139" y="89"/>
                    <a:pt x="141" y="87"/>
                    <a:pt x="141" y="85"/>
                  </a:cubicBezTo>
                  <a:cubicBezTo>
                    <a:pt x="143" y="63"/>
                    <a:pt x="143" y="63"/>
                    <a:pt x="143" y="63"/>
                  </a:cubicBezTo>
                  <a:cubicBezTo>
                    <a:pt x="143" y="61"/>
                    <a:pt x="142" y="59"/>
                    <a:pt x="139" y="59"/>
                  </a:cubicBezTo>
                  <a:cubicBezTo>
                    <a:pt x="139" y="58"/>
                    <a:pt x="138" y="59"/>
                    <a:pt x="137" y="59"/>
                  </a:cubicBezTo>
                  <a:cubicBezTo>
                    <a:pt x="138" y="55"/>
                    <a:pt x="138" y="51"/>
                    <a:pt x="138" y="46"/>
                  </a:cubicBezTo>
                  <a:cubicBezTo>
                    <a:pt x="139" y="41"/>
                    <a:pt x="142" y="25"/>
                    <a:pt x="131" y="16"/>
                  </a:cubicBezTo>
                  <a:cubicBezTo>
                    <a:pt x="115" y="0"/>
                    <a:pt x="80" y="0"/>
                    <a:pt x="64" y="16"/>
                  </a:cubicBezTo>
                  <a:cubicBezTo>
                    <a:pt x="53" y="25"/>
                    <a:pt x="55" y="41"/>
                    <a:pt x="56" y="46"/>
                  </a:cubicBezTo>
                  <a:cubicBezTo>
                    <a:pt x="56" y="51"/>
                    <a:pt x="57" y="55"/>
                    <a:pt x="57" y="59"/>
                  </a:cubicBezTo>
                  <a:cubicBezTo>
                    <a:pt x="57" y="59"/>
                    <a:pt x="56" y="58"/>
                    <a:pt x="55" y="59"/>
                  </a:cubicBezTo>
                  <a:cubicBezTo>
                    <a:pt x="53" y="59"/>
                    <a:pt x="51" y="61"/>
                    <a:pt x="51" y="63"/>
                  </a:cubicBezTo>
                  <a:cubicBezTo>
                    <a:pt x="53" y="85"/>
                    <a:pt x="53" y="85"/>
                    <a:pt x="53" y="85"/>
                  </a:cubicBezTo>
                  <a:cubicBezTo>
                    <a:pt x="54" y="87"/>
                    <a:pt x="56" y="89"/>
                    <a:pt x="58" y="89"/>
                  </a:cubicBezTo>
                  <a:cubicBezTo>
                    <a:pt x="59" y="89"/>
                    <a:pt x="60" y="88"/>
                    <a:pt x="61" y="87"/>
                  </a:cubicBezTo>
                  <a:cubicBezTo>
                    <a:pt x="61" y="92"/>
                    <a:pt x="62" y="97"/>
                    <a:pt x="62" y="102"/>
                  </a:cubicBezTo>
                  <a:cubicBezTo>
                    <a:pt x="63" y="105"/>
                    <a:pt x="66" y="110"/>
                    <a:pt x="71" y="113"/>
                  </a:cubicBezTo>
                  <a:cubicBezTo>
                    <a:pt x="72" y="118"/>
                    <a:pt x="72" y="123"/>
                    <a:pt x="73" y="128"/>
                  </a:cubicBezTo>
                  <a:cubicBezTo>
                    <a:pt x="51" y="131"/>
                    <a:pt x="30" y="137"/>
                    <a:pt x="10" y="146"/>
                  </a:cubicBezTo>
                  <a:cubicBezTo>
                    <a:pt x="4" y="150"/>
                    <a:pt x="0" y="158"/>
                    <a:pt x="0" y="165"/>
                  </a:cubicBezTo>
                  <a:cubicBezTo>
                    <a:pt x="1" y="173"/>
                    <a:pt x="2" y="181"/>
                    <a:pt x="3" y="188"/>
                  </a:cubicBezTo>
                  <a:cubicBezTo>
                    <a:pt x="3" y="195"/>
                    <a:pt x="9" y="202"/>
                    <a:pt x="15" y="203"/>
                  </a:cubicBezTo>
                  <a:cubicBezTo>
                    <a:pt x="70" y="212"/>
                    <a:pt x="116" y="212"/>
                    <a:pt x="170" y="203"/>
                  </a:cubicBezTo>
                  <a:cubicBezTo>
                    <a:pt x="177" y="202"/>
                    <a:pt x="183" y="195"/>
                    <a:pt x="183" y="188"/>
                  </a:cubicBezTo>
                  <a:cubicBezTo>
                    <a:pt x="184" y="181"/>
                    <a:pt x="185" y="173"/>
                    <a:pt x="186" y="165"/>
                  </a:cubicBezTo>
                  <a:cubicBezTo>
                    <a:pt x="186" y="158"/>
                    <a:pt x="182" y="150"/>
                    <a:pt x="175" y="146"/>
                  </a:cubicBezTo>
                  <a:close/>
                </a:path>
              </a:pathLst>
            </a:custGeom>
            <a:solidFill>
              <a:srgbClr val="1695A4"/>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7" name="Freeform 603">
              <a:extLst>
                <a:ext uri="{FF2B5EF4-FFF2-40B4-BE49-F238E27FC236}">
                  <a16:creationId xmlns:a16="http://schemas.microsoft.com/office/drawing/2014/main" id="{3321C1E2-F0B9-ECBC-D243-1BE0A5AB6ACB}"/>
                </a:ext>
              </a:extLst>
            </p:cNvPr>
            <p:cNvSpPr>
              <a:spLocks/>
            </p:cNvSpPr>
            <p:nvPr/>
          </p:nvSpPr>
          <p:spPr bwMode="auto">
            <a:xfrm>
              <a:off x="10964909" y="2380275"/>
              <a:ext cx="93729" cy="202521"/>
            </a:xfrm>
            <a:custGeom>
              <a:avLst/>
              <a:gdLst/>
              <a:ahLst/>
              <a:cxnLst>
                <a:cxn ang="0">
                  <a:pos x="95" y="0"/>
                </a:cxn>
                <a:cxn ang="0">
                  <a:pos x="64" y="12"/>
                </a:cxn>
                <a:cxn ang="0">
                  <a:pos x="56" y="42"/>
                </a:cxn>
                <a:cxn ang="0">
                  <a:pos x="57" y="55"/>
                </a:cxn>
                <a:cxn ang="0">
                  <a:pos x="55" y="55"/>
                </a:cxn>
                <a:cxn ang="0">
                  <a:pos x="51" y="59"/>
                </a:cxn>
                <a:cxn ang="0">
                  <a:pos x="53" y="81"/>
                </a:cxn>
                <a:cxn ang="0">
                  <a:pos x="58" y="85"/>
                </a:cxn>
                <a:cxn ang="0">
                  <a:pos x="61" y="83"/>
                </a:cxn>
                <a:cxn ang="0">
                  <a:pos x="62" y="98"/>
                </a:cxn>
                <a:cxn ang="0">
                  <a:pos x="71" y="109"/>
                </a:cxn>
                <a:cxn ang="0">
                  <a:pos x="73" y="124"/>
                </a:cxn>
                <a:cxn ang="0">
                  <a:pos x="10" y="142"/>
                </a:cxn>
                <a:cxn ang="0">
                  <a:pos x="0" y="161"/>
                </a:cxn>
                <a:cxn ang="0">
                  <a:pos x="3" y="184"/>
                </a:cxn>
                <a:cxn ang="0">
                  <a:pos x="15" y="199"/>
                </a:cxn>
                <a:cxn ang="0">
                  <a:pos x="95" y="205"/>
                </a:cxn>
                <a:cxn ang="0">
                  <a:pos x="95" y="0"/>
                </a:cxn>
              </a:cxnLst>
              <a:rect l="0" t="0" r="r" b="b"/>
              <a:pathLst>
                <a:path w="95" h="205">
                  <a:moveTo>
                    <a:pt x="95" y="0"/>
                  </a:moveTo>
                  <a:cubicBezTo>
                    <a:pt x="83" y="0"/>
                    <a:pt x="71" y="4"/>
                    <a:pt x="64" y="12"/>
                  </a:cubicBezTo>
                  <a:cubicBezTo>
                    <a:pt x="53" y="21"/>
                    <a:pt x="55" y="37"/>
                    <a:pt x="56" y="42"/>
                  </a:cubicBezTo>
                  <a:cubicBezTo>
                    <a:pt x="56" y="47"/>
                    <a:pt x="57" y="51"/>
                    <a:pt x="57" y="55"/>
                  </a:cubicBezTo>
                  <a:cubicBezTo>
                    <a:pt x="57" y="55"/>
                    <a:pt x="56" y="54"/>
                    <a:pt x="55" y="55"/>
                  </a:cubicBezTo>
                  <a:cubicBezTo>
                    <a:pt x="53" y="55"/>
                    <a:pt x="51" y="57"/>
                    <a:pt x="51" y="59"/>
                  </a:cubicBezTo>
                  <a:cubicBezTo>
                    <a:pt x="53" y="81"/>
                    <a:pt x="53" y="81"/>
                    <a:pt x="53" y="81"/>
                  </a:cubicBezTo>
                  <a:cubicBezTo>
                    <a:pt x="54" y="83"/>
                    <a:pt x="56" y="85"/>
                    <a:pt x="58" y="85"/>
                  </a:cubicBezTo>
                  <a:cubicBezTo>
                    <a:pt x="59" y="85"/>
                    <a:pt x="60" y="84"/>
                    <a:pt x="61" y="83"/>
                  </a:cubicBezTo>
                  <a:cubicBezTo>
                    <a:pt x="61" y="88"/>
                    <a:pt x="62" y="93"/>
                    <a:pt x="62" y="98"/>
                  </a:cubicBezTo>
                  <a:cubicBezTo>
                    <a:pt x="63" y="101"/>
                    <a:pt x="66" y="106"/>
                    <a:pt x="71" y="109"/>
                  </a:cubicBezTo>
                  <a:cubicBezTo>
                    <a:pt x="72" y="114"/>
                    <a:pt x="72" y="119"/>
                    <a:pt x="73" y="124"/>
                  </a:cubicBezTo>
                  <a:cubicBezTo>
                    <a:pt x="51" y="127"/>
                    <a:pt x="30" y="133"/>
                    <a:pt x="10" y="142"/>
                  </a:cubicBezTo>
                  <a:cubicBezTo>
                    <a:pt x="4" y="146"/>
                    <a:pt x="0" y="154"/>
                    <a:pt x="0" y="161"/>
                  </a:cubicBezTo>
                  <a:cubicBezTo>
                    <a:pt x="1" y="169"/>
                    <a:pt x="2" y="177"/>
                    <a:pt x="3" y="184"/>
                  </a:cubicBezTo>
                  <a:cubicBezTo>
                    <a:pt x="3" y="191"/>
                    <a:pt x="9" y="198"/>
                    <a:pt x="15" y="199"/>
                  </a:cubicBezTo>
                  <a:cubicBezTo>
                    <a:pt x="42" y="203"/>
                    <a:pt x="68" y="205"/>
                    <a:pt x="95" y="205"/>
                  </a:cubicBezTo>
                  <a:lnTo>
                    <a:pt x="95" y="0"/>
                  </a:lnTo>
                  <a:close/>
                </a:path>
              </a:pathLst>
            </a:custGeom>
            <a:solidFill>
              <a:srgbClr val="15B0BF"/>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8" name="Freeform 604">
              <a:extLst>
                <a:ext uri="{FF2B5EF4-FFF2-40B4-BE49-F238E27FC236}">
                  <a16:creationId xmlns:a16="http://schemas.microsoft.com/office/drawing/2014/main" id="{A4BABE41-DF88-4CEB-ED3C-12694C6DE408}"/>
                </a:ext>
              </a:extLst>
            </p:cNvPr>
            <p:cNvSpPr>
              <a:spLocks/>
            </p:cNvSpPr>
            <p:nvPr/>
          </p:nvSpPr>
          <p:spPr bwMode="auto">
            <a:xfrm>
              <a:off x="10804651" y="2349729"/>
              <a:ext cx="246037" cy="267795"/>
            </a:xfrm>
            <a:custGeom>
              <a:avLst/>
              <a:gdLst/>
              <a:ahLst/>
              <a:cxnLst>
                <a:cxn ang="0">
                  <a:pos x="236" y="187"/>
                </a:cxn>
                <a:cxn ang="0">
                  <a:pos x="155" y="164"/>
                </a:cxn>
                <a:cxn ang="0">
                  <a:pos x="158" y="145"/>
                </a:cxn>
                <a:cxn ang="0">
                  <a:pos x="169" y="130"/>
                </a:cxn>
                <a:cxn ang="0">
                  <a:pos x="171" y="112"/>
                </a:cxn>
                <a:cxn ang="0">
                  <a:pos x="175" y="114"/>
                </a:cxn>
                <a:cxn ang="0">
                  <a:pos x="180" y="109"/>
                </a:cxn>
                <a:cxn ang="0">
                  <a:pos x="183" y="81"/>
                </a:cxn>
                <a:cxn ang="0">
                  <a:pos x="179" y="75"/>
                </a:cxn>
                <a:cxn ang="0">
                  <a:pos x="176" y="76"/>
                </a:cxn>
                <a:cxn ang="0">
                  <a:pos x="177" y="60"/>
                </a:cxn>
                <a:cxn ang="0">
                  <a:pos x="167" y="20"/>
                </a:cxn>
                <a:cxn ang="0">
                  <a:pos x="82" y="20"/>
                </a:cxn>
                <a:cxn ang="0">
                  <a:pos x="72" y="60"/>
                </a:cxn>
                <a:cxn ang="0">
                  <a:pos x="74" y="76"/>
                </a:cxn>
                <a:cxn ang="0">
                  <a:pos x="70" y="75"/>
                </a:cxn>
                <a:cxn ang="0">
                  <a:pos x="66" y="81"/>
                </a:cxn>
                <a:cxn ang="0">
                  <a:pos x="69" y="109"/>
                </a:cxn>
                <a:cxn ang="0">
                  <a:pos x="74" y="114"/>
                </a:cxn>
                <a:cxn ang="0">
                  <a:pos x="78" y="112"/>
                </a:cxn>
                <a:cxn ang="0">
                  <a:pos x="80" y="130"/>
                </a:cxn>
                <a:cxn ang="0">
                  <a:pos x="91" y="145"/>
                </a:cxn>
                <a:cxn ang="0">
                  <a:pos x="94" y="164"/>
                </a:cxn>
                <a:cxn ang="0">
                  <a:pos x="14" y="187"/>
                </a:cxn>
                <a:cxn ang="0">
                  <a:pos x="1" y="211"/>
                </a:cxn>
                <a:cxn ang="0">
                  <a:pos x="4" y="241"/>
                </a:cxn>
                <a:cxn ang="0">
                  <a:pos x="20" y="260"/>
                </a:cxn>
                <a:cxn ang="0">
                  <a:pos x="229" y="260"/>
                </a:cxn>
                <a:cxn ang="0">
                  <a:pos x="246" y="241"/>
                </a:cxn>
                <a:cxn ang="0">
                  <a:pos x="249" y="211"/>
                </a:cxn>
                <a:cxn ang="0">
                  <a:pos x="236" y="187"/>
                </a:cxn>
              </a:cxnLst>
              <a:rect l="0" t="0" r="r" b="b"/>
              <a:pathLst>
                <a:path w="249" h="271">
                  <a:moveTo>
                    <a:pt x="236" y="187"/>
                  </a:moveTo>
                  <a:cubicBezTo>
                    <a:pt x="210" y="175"/>
                    <a:pt x="183" y="168"/>
                    <a:pt x="155" y="164"/>
                  </a:cubicBezTo>
                  <a:cubicBezTo>
                    <a:pt x="156" y="158"/>
                    <a:pt x="157" y="151"/>
                    <a:pt x="158" y="145"/>
                  </a:cubicBezTo>
                  <a:cubicBezTo>
                    <a:pt x="164" y="141"/>
                    <a:pt x="169" y="135"/>
                    <a:pt x="169" y="130"/>
                  </a:cubicBezTo>
                  <a:cubicBezTo>
                    <a:pt x="170" y="124"/>
                    <a:pt x="171" y="118"/>
                    <a:pt x="171" y="112"/>
                  </a:cubicBezTo>
                  <a:cubicBezTo>
                    <a:pt x="172" y="113"/>
                    <a:pt x="173" y="113"/>
                    <a:pt x="175" y="114"/>
                  </a:cubicBezTo>
                  <a:cubicBezTo>
                    <a:pt x="178" y="114"/>
                    <a:pt x="180" y="112"/>
                    <a:pt x="180" y="109"/>
                  </a:cubicBezTo>
                  <a:cubicBezTo>
                    <a:pt x="183" y="81"/>
                    <a:pt x="183" y="81"/>
                    <a:pt x="183" y="81"/>
                  </a:cubicBezTo>
                  <a:cubicBezTo>
                    <a:pt x="184" y="78"/>
                    <a:pt x="182" y="75"/>
                    <a:pt x="179" y="75"/>
                  </a:cubicBezTo>
                  <a:cubicBezTo>
                    <a:pt x="178" y="75"/>
                    <a:pt x="176" y="75"/>
                    <a:pt x="176" y="76"/>
                  </a:cubicBezTo>
                  <a:cubicBezTo>
                    <a:pt x="176" y="70"/>
                    <a:pt x="177" y="65"/>
                    <a:pt x="177" y="60"/>
                  </a:cubicBezTo>
                  <a:cubicBezTo>
                    <a:pt x="178" y="52"/>
                    <a:pt x="182" y="33"/>
                    <a:pt x="167" y="20"/>
                  </a:cubicBezTo>
                  <a:cubicBezTo>
                    <a:pt x="147" y="0"/>
                    <a:pt x="102" y="0"/>
                    <a:pt x="82" y="20"/>
                  </a:cubicBezTo>
                  <a:cubicBezTo>
                    <a:pt x="68" y="33"/>
                    <a:pt x="71" y="52"/>
                    <a:pt x="72" y="60"/>
                  </a:cubicBezTo>
                  <a:cubicBezTo>
                    <a:pt x="72" y="65"/>
                    <a:pt x="73" y="70"/>
                    <a:pt x="74" y="76"/>
                  </a:cubicBezTo>
                  <a:cubicBezTo>
                    <a:pt x="73" y="75"/>
                    <a:pt x="72" y="75"/>
                    <a:pt x="70" y="75"/>
                  </a:cubicBezTo>
                  <a:cubicBezTo>
                    <a:pt x="68" y="75"/>
                    <a:pt x="65" y="78"/>
                    <a:pt x="66" y="81"/>
                  </a:cubicBezTo>
                  <a:cubicBezTo>
                    <a:pt x="69" y="109"/>
                    <a:pt x="69" y="109"/>
                    <a:pt x="69" y="109"/>
                  </a:cubicBezTo>
                  <a:cubicBezTo>
                    <a:pt x="69" y="112"/>
                    <a:pt x="72" y="114"/>
                    <a:pt x="74" y="114"/>
                  </a:cubicBezTo>
                  <a:cubicBezTo>
                    <a:pt x="76" y="113"/>
                    <a:pt x="77" y="113"/>
                    <a:pt x="78" y="112"/>
                  </a:cubicBezTo>
                  <a:cubicBezTo>
                    <a:pt x="78" y="118"/>
                    <a:pt x="79" y="124"/>
                    <a:pt x="80" y="130"/>
                  </a:cubicBezTo>
                  <a:cubicBezTo>
                    <a:pt x="80" y="135"/>
                    <a:pt x="85" y="141"/>
                    <a:pt x="91" y="145"/>
                  </a:cubicBezTo>
                  <a:cubicBezTo>
                    <a:pt x="92" y="151"/>
                    <a:pt x="93" y="158"/>
                    <a:pt x="94" y="164"/>
                  </a:cubicBezTo>
                  <a:cubicBezTo>
                    <a:pt x="66" y="168"/>
                    <a:pt x="39" y="175"/>
                    <a:pt x="14" y="187"/>
                  </a:cubicBezTo>
                  <a:cubicBezTo>
                    <a:pt x="5" y="192"/>
                    <a:pt x="0" y="203"/>
                    <a:pt x="1" y="211"/>
                  </a:cubicBezTo>
                  <a:cubicBezTo>
                    <a:pt x="2" y="221"/>
                    <a:pt x="3" y="231"/>
                    <a:pt x="4" y="241"/>
                  </a:cubicBezTo>
                  <a:cubicBezTo>
                    <a:pt x="4" y="250"/>
                    <a:pt x="12" y="258"/>
                    <a:pt x="20" y="260"/>
                  </a:cubicBezTo>
                  <a:cubicBezTo>
                    <a:pt x="89" y="271"/>
                    <a:pt x="160" y="271"/>
                    <a:pt x="229" y="260"/>
                  </a:cubicBezTo>
                  <a:cubicBezTo>
                    <a:pt x="237" y="258"/>
                    <a:pt x="245" y="250"/>
                    <a:pt x="246" y="241"/>
                  </a:cubicBezTo>
                  <a:cubicBezTo>
                    <a:pt x="247" y="231"/>
                    <a:pt x="248" y="221"/>
                    <a:pt x="249" y="211"/>
                  </a:cubicBezTo>
                  <a:cubicBezTo>
                    <a:pt x="249" y="203"/>
                    <a:pt x="244" y="192"/>
                    <a:pt x="236" y="187"/>
                  </a:cubicBezTo>
                  <a:close/>
                </a:path>
              </a:pathLst>
            </a:custGeom>
            <a:solidFill>
              <a:srgbClr val="0E303F"/>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119" name="Freeform 605">
              <a:extLst>
                <a:ext uri="{FF2B5EF4-FFF2-40B4-BE49-F238E27FC236}">
                  <a16:creationId xmlns:a16="http://schemas.microsoft.com/office/drawing/2014/main" id="{26DF2195-458F-D4B5-AED0-8F4F6A37F60A}"/>
                </a:ext>
              </a:extLst>
            </p:cNvPr>
            <p:cNvSpPr>
              <a:spLocks/>
            </p:cNvSpPr>
            <p:nvPr/>
          </p:nvSpPr>
          <p:spPr bwMode="auto">
            <a:xfrm>
              <a:off x="10804651" y="2354750"/>
              <a:ext cx="120508" cy="259846"/>
            </a:xfrm>
            <a:custGeom>
              <a:avLst/>
              <a:gdLst/>
              <a:ahLst/>
              <a:cxnLst>
                <a:cxn ang="0">
                  <a:pos x="122" y="0"/>
                </a:cxn>
                <a:cxn ang="0">
                  <a:pos x="82" y="15"/>
                </a:cxn>
                <a:cxn ang="0">
                  <a:pos x="72" y="55"/>
                </a:cxn>
                <a:cxn ang="0">
                  <a:pos x="74" y="71"/>
                </a:cxn>
                <a:cxn ang="0">
                  <a:pos x="70" y="70"/>
                </a:cxn>
                <a:cxn ang="0">
                  <a:pos x="66" y="76"/>
                </a:cxn>
                <a:cxn ang="0">
                  <a:pos x="69" y="104"/>
                </a:cxn>
                <a:cxn ang="0">
                  <a:pos x="74" y="109"/>
                </a:cxn>
                <a:cxn ang="0">
                  <a:pos x="78" y="107"/>
                </a:cxn>
                <a:cxn ang="0">
                  <a:pos x="80" y="125"/>
                </a:cxn>
                <a:cxn ang="0">
                  <a:pos x="91" y="140"/>
                </a:cxn>
                <a:cxn ang="0">
                  <a:pos x="94" y="159"/>
                </a:cxn>
                <a:cxn ang="0">
                  <a:pos x="14" y="182"/>
                </a:cxn>
                <a:cxn ang="0">
                  <a:pos x="1" y="206"/>
                </a:cxn>
                <a:cxn ang="0">
                  <a:pos x="4" y="236"/>
                </a:cxn>
                <a:cxn ang="0">
                  <a:pos x="20" y="255"/>
                </a:cxn>
                <a:cxn ang="0">
                  <a:pos x="122" y="263"/>
                </a:cxn>
                <a:cxn ang="0">
                  <a:pos x="122" y="0"/>
                </a:cxn>
              </a:cxnLst>
              <a:rect l="0" t="0" r="r" b="b"/>
              <a:pathLst>
                <a:path w="122" h="263">
                  <a:moveTo>
                    <a:pt x="122" y="0"/>
                  </a:moveTo>
                  <a:cubicBezTo>
                    <a:pt x="106" y="1"/>
                    <a:pt x="91" y="6"/>
                    <a:pt x="82" y="15"/>
                  </a:cubicBezTo>
                  <a:cubicBezTo>
                    <a:pt x="68" y="28"/>
                    <a:pt x="71" y="47"/>
                    <a:pt x="72" y="55"/>
                  </a:cubicBezTo>
                  <a:cubicBezTo>
                    <a:pt x="72" y="60"/>
                    <a:pt x="73" y="65"/>
                    <a:pt x="74" y="71"/>
                  </a:cubicBezTo>
                  <a:cubicBezTo>
                    <a:pt x="73" y="70"/>
                    <a:pt x="72" y="70"/>
                    <a:pt x="70" y="70"/>
                  </a:cubicBezTo>
                  <a:cubicBezTo>
                    <a:pt x="68" y="70"/>
                    <a:pt x="65" y="73"/>
                    <a:pt x="66" y="76"/>
                  </a:cubicBezTo>
                  <a:cubicBezTo>
                    <a:pt x="69" y="104"/>
                    <a:pt x="69" y="104"/>
                    <a:pt x="69" y="104"/>
                  </a:cubicBezTo>
                  <a:cubicBezTo>
                    <a:pt x="69" y="107"/>
                    <a:pt x="72" y="109"/>
                    <a:pt x="74" y="109"/>
                  </a:cubicBezTo>
                  <a:cubicBezTo>
                    <a:pt x="76" y="108"/>
                    <a:pt x="77" y="108"/>
                    <a:pt x="78" y="107"/>
                  </a:cubicBezTo>
                  <a:cubicBezTo>
                    <a:pt x="78" y="113"/>
                    <a:pt x="79" y="119"/>
                    <a:pt x="80" y="125"/>
                  </a:cubicBezTo>
                  <a:cubicBezTo>
                    <a:pt x="80" y="130"/>
                    <a:pt x="85" y="136"/>
                    <a:pt x="91" y="140"/>
                  </a:cubicBezTo>
                  <a:cubicBezTo>
                    <a:pt x="92" y="146"/>
                    <a:pt x="93" y="153"/>
                    <a:pt x="94" y="159"/>
                  </a:cubicBezTo>
                  <a:cubicBezTo>
                    <a:pt x="66" y="163"/>
                    <a:pt x="39" y="170"/>
                    <a:pt x="14" y="182"/>
                  </a:cubicBezTo>
                  <a:cubicBezTo>
                    <a:pt x="5" y="187"/>
                    <a:pt x="0" y="198"/>
                    <a:pt x="1" y="206"/>
                  </a:cubicBezTo>
                  <a:cubicBezTo>
                    <a:pt x="2" y="216"/>
                    <a:pt x="3" y="226"/>
                    <a:pt x="4" y="236"/>
                  </a:cubicBezTo>
                  <a:cubicBezTo>
                    <a:pt x="4" y="245"/>
                    <a:pt x="12" y="253"/>
                    <a:pt x="20" y="255"/>
                  </a:cubicBezTo>
                  <a:cubicBezTo>
                    <a:pt x="54" y="260"/>
                    <a:pt x="88" y="263"/>
                    <a:pt x="122" y="263"/>
                  </a:cubicBezTo>
                  <a:lnTo>
                    <a:pt x="122" y="0"/>
                  </a:lnTo>
                  <a:close/>
                </a:path>
              </a:pathLst>
            </a:custGeom>
            <a:solidFill>
              <a:srgbClr val="2C5871"/>
            </a:solidFill>
            <a:ln w="9525">
              <a:noFill/>
              <a:round/>
              <a:headEnd/>
              <a:tailEnd/>
            </a:ln>
          </p:spPr>
          <p:txBody>
            <a:bodyPr vert="horz" wrap="square" lIns="74295" tIns="37148" rIns="74295" bIns="37148"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128" name="Rounded Rectangle 50">
            <a:extLst>
              <a:ext uri="{FF2B5EF4-FFF2-40B4-BE49-F238E27FC236}">
                <a16:creationId xmlns:a16="http://schemas.microsoft.com/office/drawing/2014/main" id="{4DCE924B-EFC4-A0FD-838F-3ABF6E5E98F9}"/>
              </a:ext>
            </a:extLst>
          </p:cNvPr>
          <p:cNvSpPr/>
          <p:nvPr/>
        </p:nvSpPr>
        <p:spPr bwMode="auto">
          <a:xfrm>
            <a:off x="7697362" y="132025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a:ln>
                  <a:noFill/>
                </a:ln>
                <a:effectLst/>
                <a:uLnTx/>
                <a:uFillTx/>
                <a:latin typeface="Verdana" panose="020B0604030504040204" pitchFamily="34" charset="0"/>
                <a:ea typeface="Verdana" panose="020B0604030504040204" pitchFamily="34" charset="0"/>
                <a:cs typeface="Arial" panose="020B0604020202020204" pitchFamily="34" charset="0"/>
              </a:rPr>
              <a:t>Our Methodology</a:t>
            </a:r>
          </a:p>
        </p:txBody>
      </p:sp>
      <p:sp>
        <p:nvSpPr>
          <p:cNvPr id="133" name="标注: 下箭头 132">
            <a:extLst>
              <a:ext uri="{FF2B5EF4-FFF2-40B4-BE49-F238E27FC236}">
                <a16:creationId xmlns:a16="http://schemas.microsoft.com/office/drawing/2014/main" id="{6A2AEA74-F210-70BF-0F33-E91FBB75E709}"/>
              </a:ext>
            </a:extLst>
          </p:cNvPr>
          <p:cNvSpPr/>
          <p:nvPr/>
        </p:nvSpPr>
        <p:spPr>
          <a:xfrm>
            <a:off x="36473888" y="9920716"/>
            <a:ext cx="4859920" cy="1785276"/>
          </a:xfrm>
          <a:prstGeom prst="downArrowCallou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zh-CN" altLang="en-US" sz="2400" b="1">
                <a:solidFill>
                  <a:schemeClr val="tx1"/>
                </a:solidFill>
                <a:latin typeface="Verdana" panose="020B0604030504040204" pitchFamily="34" charset="0"/>
                <a:ea typeface="等线"/>
                <a:cs typeface="Verdana" panose="020B0604030504040204" pitchFamily="34" charset="0"/>
              </a:rPr>
              <a:t>Literature Review</a:t>
            </a:r>
            <a:endParaRPr lang="zh-CN" altLang="en-US" sz="2400" b="1">
              <a:solidFill>
                <a:schemeClr val="tx1"/>
              </a:solidFill>
              <a:latin typeface="Verdana" panose="020B0604030504040204" pitchFamily="34" charset="0"/>
              <a:cs typeface="Verdana" panose="020B0604030504040204" pitchFamily="34" charset="0"/>
            </a:endParaRPr>
          </a:p>
        </p:txBody>
      </p:sp>
      <p:sp>
        <p:nvSpPr>
          <p:cNvPr id="134" name="Callout: Down Arrow 133">
            <a:extLst>
              <a:ext uri="{FF2B5EF4-FFF2-40B4-BE49-F238E27FC236}">
                <a16:creationId xmlns:a16="http://schemas.microsoft.com/office/drawing/2014/main" id="{1ABF47DD-FDA1-3E07-5EBC-CFD8918FDFD8}"/>
              </a:ext>
            </a:extLst>
          </p:cNvPr>
          <p:cNvSpPr/>
          <p:nvPr/>
        </p:nvSpPr>
        <p:spPr>
          <a:xfrm>
            <a:off x="8144933" y="1761960"/>
            <a:ext cx="3057661" cy="734804"/>
          </a:xfrm>
          <a:prstGeom prst="downArrowCallou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bg1"/>
                </a:solidFill>
                <a:latin typeface="Verdana" panose="020B0604030504040204" pitchFamily="34" charset="0"/>
                <a:ea typeface="Verdana" panose="020B0604030504040204" pitchFamily="34" charset="0"/>
              </a:rPr>
              <a:t>Literature Review</a:t>
            </a:r>
          </a:p>
        </p:txBody>
      </p:sp>
      <p:sp>
        <p:nvSpPr>
          <p:cNvPr id="135" name="Rectangle 134">
            <a:extLst>
              <a:ext uri="{FF2B5EF4-FFF2-40B4-BE49-F238E27FC236}">
                <a16:creationId xmlns:a16="http://schemas.microsoft.com/office/drawing/2014/main" id="{9185E2C9-2D6B-B776-34D7-721624ACA186}"/>
              </a:ext>
            </a:extLst>
          </p:cNvPr>
          <p:cNvSpPr/>
          <p:nvPr/>
        </p:nvSpPr>
        <p:spPr>
          <a:xfrm>
            <a:off x="8144933" y="2496764"/>
            <a:ext cx="3057661" cy="5433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tx1"/>
                </a:solidFill>
                <a:latin typeface="Verdana" panose="020B0604030504040204" pitchFamily="34" charset="0"/>
                <a:ea typeface="Verdana" panose="020B0604030504040204" pitchFamily="34" charset="0"/>
              </a:rPr>
              <a:t>Analyse hospital capacity meetings and research papers</a:t>
            </a:r>
          </a:p>
        </p:txBody>
      </p:sp>
      <p:sp>
        <p:nvSpPr>
          <p:cNvPr id="136" name="Callout: Down Arrow 135">
            <a:extLst>
              <a:ext uri="{FF2B5EF4-FFF2-40B4-BE49-F238E27FC236}">
                <a16:creationId xmlns:a16="http://schemas.microsoft.com/office/drawing/2014/main" id="{88B7A8A1-1EA8-1E62-E99F-624F4A6EBC5A}"/>
              </a:ext>
            </a:extLst>
          </p:cNvPr>
          <p:cNvSpPr/>
          <p:nvPr/>
        </p:nvSpPr>
        <p:spPr>
          <a:xfrm>
            <a:off x="8144933" y="3231568"/>
            <a:ext cx="3057661" cy="734804"/>
          </a:xfrm>
          <a:prstGeom prst="downArrowCallou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bg1"/>
                </a:solidFill>
                <a:latin typeface="Verdana" panose="020B0604030504040204" pitchFamily="34" charset="0"/>
                <a:ea typeface="Verdana" panose="020B0604030504040204" pitchFamily="34" charset="0"/>
              </a:rPr>
              <a:t>Stakeholder Interview</a:t>
            </a:r>
          </a:p>
        </p:txBody>
      </p:sp>
      <p:sp>
        <p:nvSpPr>
          <p:cNvPr id="137" name="Rectangle 136">
            <a:extLst>
              <a:ext uri="{FF2B5EF4-FFF2-40B4-BE49-F238E27FC236}">
                <a16:creationId xmlns:a16="http://schemas.microsoft.com/office/drawing/2014/main" id="{86C5BC7B-64DA-59B6-BE2F-13D44989FFF6}"/>
              </a:ext>
            </a:extLst>
          </p:cNvPr>
          <p:cNvSpPr/>
          <p:nvPr/>
        </p:nvSpPr>
        <p:spPr>
          <a:xfrm>
            <a:off x="8144933" y="3966372"/>
            <a:ext cx="3057661" cy="5433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tx1"/>
                </a:solidFill>
                <a:latin typeface="Verdana" panose="020B0604030504040204" pitchFamily="34" charset="0"/>
                <a:ea typeface="Verdana" panose="020B0604030504040204" pitchFamily="34" charset="0"/>
              </a:rPr>
              <a:t>Observe and interview different hospital departments</a:t>
            </a:r>
          </a:p>
        </p:txBody>
      </p:sp>
      <p:sp>
        <p:nvSpPr>
          <p:cNvPr id="138" name="Callout: Down Arrow 137">
            <a:extLst>
              <a:ext uri="{FF2B5EF4-FFF2-40B4-BE49-F238E27FC236}">
                <a16:creationId xmlns:a16="http://schemas.microsoft.com/office/drawing/2014/main" id="{9B314308-05B1-22D0-90C5-C9A061110572}"/>
              </a:ext>
            </a:extLst>
          </p:cNvPr>
          <p:cNvSpPr/>
          <p:nvPr/>
        </p:nvSpPr>
        <p:spPr>
          <a:xfrm>
            <a:off x="8144933" y="4680029"/>
            <a:ext cx="3057661" cy="734804"/>
          </a:xfrm>
          <a:prstGeom prst="downArrowCallou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bg1"/>
                </a:solidFill>
                <a:latin typeface="Verdana" panose="020B0604030504040204" pitchFamily="34" charset="0"/>
                <a:ea typeface="Verdana" panose="020B0604030504040204" pitchFamily="34" charset="0"/>
              </a:rPr>
              <a:t>Time Study Analysis</a:t>
            </a:r>
          </a:p>
        </p:txBody>
      </p:sp>
      <p:sp>
        <p:nvSpPr>
          <p:cNvPr id="139" name="Rectangle 138">
            <a:extLst>
              <a:ext uri="{FF2B5EF4-FFF2-40B4-BE49-F238E27FC236}">
                <a16:creationId xmlns:a16="http://schemas.microsoft.com/office/drawing/2014/main" id="{E63E5791-3853-4E6C-1CA2-565971FF5043}"/>
              </a:ext>
            </a:extLst>
          </p:cNvPr>
          <p:cNvSpPr/>
          <p:nvPr/>
        </p:nvSpPr>
        <p:spPr>
          <a:xfrm>
            <a:off x="8144933" y="5414833"/>
            <a:ext cx="3057661" cy="543368"/>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a:solidFill>
                  <a:schemeClr val="tx1"/>
                </a:solidFill>
                <a:latin typeface="Verdana" panose="020B0604030504040204" pitchFamily="34" charset="0"/>
                <a:ea typeface="Verdana" panose="020B0604030504040204" pitchFamily="34" charset="0"/>
              </a:rPr>
              <a:t>Record time for each link in the discharge process</a:t>
            </a:r>
          </a:p>
        </p:txBody>
      </p:sp>
    </p:spTree>
    <p:extLst>
      <p:ext uri="{BB962C8B-B14F-4D97-AF65-F5344CB8AC3E}">
        <p14:creationId xmlns:p14="http://schemas.microsoft.com/office/powerpoint/2010/main" val="758363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57989720-371A-E273-BA2B-EC623CD82A7F}"/>
              </a:ext>
            </a:extLst>
          </p:cNvPr>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kern="0" spc="-15">
                <a:solidFill>
                  <a:srgbClr val="00338D"/>
                </a:solidFill>
                <a:latin typeface="Verdana"/>
                <a:ea typeface="Verdana"/>
                <a:cs typeface="+mj-cs"/>
              </a:rPr>
              <a:t>Problem Statement</a:t>
            </a:r>
          </a:p>
        </p:txBody>
      </p:sp>
      <p:pic>
        <p:nvPicPr>
          <p:cNvPr id="3" name="Picture 2" descr="A graph of a number of hours and hours&#10;&#10;Description automatically generated with medium confidence">
            <a:extLst>
              <a:ext uri="{FF2B5EF4-FFF2-40B4-BE49-F238E27FC236}">
                <a16:creationId xmlns:a16="http://schemas.microsoft.com/office/drawing/2014/main" id="{BA688CE5-3B5E-9C53-572A-8F631D4AE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4944" y="2081254"/>
            <a:ext cx="5696902" cy="3046730"/>
          </a:xfrm>
          <a:prstGeom prst="rect">
            <a:avLst/>
          </a:prstGeom>
        </p:spPr>
      </p:pic>
      <p:sp>
        <p:nvSpPr>
          <p:cNvPr id="69" name="TextBox 68">
            <a:extLst>
              <a:ext uri="{FF2B5EF4-FFF2-40B4-BE49-F238E27FC236}">
                <a16:creationId xmlns:a16="http://schemas.microsoft.com/office/drawing/2014/main" id="{DC45B2F3-DA14-7F5F-A0A3-52D9BA1ADA38}"/>
              </a:ext>
            </a:extLst>
          </p:cNvPr>
          <p:cNvSpPr txBox="1"/>
          <p:nvPr/>
        </p:nvSpPr>
        <p:spPr>
          <a:xfrm>
            <a:off x="840154" y="2510692"/>
            <a:ext cx="4269153" cy="193899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6000" b="1">
                <a:solidFill>
                  <a:srgbClr val="FF0000"/>
                </a:solidFill>
                <a:latin typeface="Verdana"/>
                <a:ea typeface="Verdana"/>
              </a:rPr>
              <a:t>92% </a:t>
            </a:r>
            <a:br>
              <a:rPr lang="en-IN" sz="6000" b="1">
                <a:latin typeface="Verdana"/>
                <a:ea typeface="Verdana"/>
              </a:rPr>
            </a:br>
            <a:r>
              <a:rPr lang="en-IN" sz="2000">
                <a:latin typeface="Verdana"/>
                <a:ea typeface="Verdana"/>
              </a:rPr>
              <a:t>of patients are discharged after the hospital’s target time of noon (12pm)</a:t>
            </a:r>
            <a:endParaRPr lang="en-US"/>
          </a:p>
        </p:txBody>
      </p:sp>
    </p:spTree>
    <p:extLst>
      <p:ext uri="{BB962C8B-B14F-4D97-AF65-F5344CB8AC3E}">
        <p14:creationId xmlns:p14="http://schemas.microsoft.com/office/powerpoint/2010/main" val="270538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FD3BEB9-2403-4E3E-1A69-AF14FF1E4DAF}"/>
              </a:ext>
            </a:extLst>
          </p:cNvPr>
          <p:cNvGraphicFramePr/>
          <p:nvPr>
            <p:extLst>
              <p:ext uri="{D42A27DB-BD31-4B8C-83A1-F6EECF244321}">
                <p14:modId xmlns:p14="http://schemas.microsoft.com/office/powerpoint/2010/main" val="2219740212"/>
              </p:ext>
            </p:extLst>
          </p:nvPr>
        </p:nvGraphicFramePr>
        <p:xfrm>
          <a:off x="3289418" y="107979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Graphic 3" descr="Checkmark with solid fill">
            <a:extLst>
              <a:ext uri="{FF2B5EF4-FFF2-40B4-BE49-F238E27FC236}">
                <a16:creationId xmlns:a16="http://schemas.microsoft.com/office/drawing/2014/main" id="{8CFE1441-D7A2-BE89-F771-CB5353EC723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4026" y="610056"/>
            <a:ext cx="914400" cy="914400"/>
          </a:xfrm>
          <a:prstGeom prst="rect">
            <a:avLst/>
          </a:prstGeom>
        </p:spPr>
      </p:pic>
      <p:pic>
        <p:nvPicPr>
          <p:cNvPr id="5" name="Graphic 4" descr="Checkmark with solid fill">
            <a:extLst>
              <a:ext uri="{FF2B5EF4-FFF2-40B4-BE49-F238E27FC236}">
                <a16:creationId xmlns:a16="http://schemas.microsoft.com/office/drawing/2014/main" id="{5A862216-E343-A483-9E29-C70B27948A7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4026" y="1536992"/>
            <a:ext cx="914400" cy="914400"/>
          </a:xfrm>
          <a:prstGeom prst="rect">
            <a:avLst/>
          </a:prstGeom>
        </p:spPr>
      </p:pic>
      <p:pic>
        <p:nvPicPr>
          <p:cNvPr id="6" name="Graphic 5" descr="Checkmark with solid fill">
            <a:extLst>
              <a:ext uri="{FF2B5EF4-FFF2-40B4-BE49-F238E27FC236}">
                <a16:creationId xmlns:a16="http://schemas.microsoft.com/office/drawing/2014/main" id="{64B9D436-D8FB-FD4A-E056-EFD791A278E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4026" y="3439534"/>
            <a:ext cx="914400" cy="914400"/>
          </a:xfrm>
          <a:prstGeom prst="rect">
            <a:avLst/>
          </a:prstGeom>
        </p:spPr>
      </p:pic>
      <p:pic>
        <p:nvPicPr>
          <p:cNvPr id="7" name="Graphic 6" descr="Checkmark with solid fill">
            <a:extLst>
              <a:ext uri="{FF2B5EF4-FFF2-40B4-BE49-F238E27FC236}">
                <a16:creationId xmlns:a16="http://schemas.microsoft.com/office/drawing/2014/main" id="{507608EB-ADBC-B0AC-1285-C8C9DCC1E6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34026" y="5280870"/>
            <a:ext cx="914400" cy="914400"/>
          </a:xfrm>
          <a:prstGeom prst="rect">
            <a:avLst/>
          </a:prstGeom>
        </p:spPr>
      </p:pic>
      <p:sp>
        <p:nvSpPr>
          <p:cNvPr id="8" name="Title 9">
            <a:extLst>
              <a:ext uri="{FF2B5EF4-FFF2-40B4-BE49-F238E27FC236}">
                <a16:creationId xmlns:a16="http://schemas.microsoft.com/office/drawing/2014/main" id="{57989720-371A-E273-BA2B-EC623CD82A7F}"/>
              </a:ext>
            </a:extLst>
          </p:cNvPr>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Factors</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323" name="TextBox 322">
            <a:extLst>
              <a:ext uri="{FF2B5EF4-FFF2-40B4-BE49-F238E27FC236}">
                <a16:creationId xmlns:a16="http://schemas.microsoft.com/office/drawing/2014/main" id="{552F105D-581F-DCEB-CF91-ED1C4C7A656D}"/>
              </a:ext>
            </a:extLst>
          </p:cNvPr>
          <p:cNvSpPr txBox="1"/>
          <p:nvPr/>
        </p:nvSpPr>
        <p:spPr>
          <a:xfrm>
            <a:off x="1463057" y="2671651"/>
            <a:ext cx="4786923" cy="2246769"/>
          </a:xfrm>
          <a:prstGeom prst="rect">
            <a:avLst/>
          </a:prstGeom>
          <a:solidFill>
            <a:schemeClr val="bg1"/>
          </a:solidFill>
          <a:ln w="28575">
            <a:solidFill>
              <a:schemeClr val="accent1">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6000" b="1">
                <a:solidFill>
                  <a:srgbClr val="FF0000"/>
                </a:solidFill>
                <a:latin typeface="Verdana"/>
                <a:ea typeface="Verdana"/>
              </a:rPr>
              <a:t>92%</a:t>
            </a:r>
            <a:r>
              <a:rPr lang="en-IN" sz="6000" b="1">
                <a:latin typeface="Verdana"/>
                <a:ea typeface="Verdana"/>
              </a:rPr>
              <a:t> </a:t>
            </a:r>
            <a:endParaRPr lang="en-US" sz="2000">
              <a:latin typeface="Verdana"/>
              <a:ea typeface="Verdana"/>
            </a:endParaRPr>
          </a:p>
          <a:p>
            <a:pPr algn="just"/>
            <a:r>
              <a:rPr lang="en-IN" sz="2000">
                <a:latin typeface="Verdana"/>
                <a:ea typeface="Verdana"/>
              </a:rPr>
              <a:t>of patients are discharged</a:t>
            </a:r>
            <a:r>
              <a:rPr lang="en-IN" sz="2000" b="1">
                <a:latin typeface="Verdana"/>
                <a:ea typeface="Verdana"/>
              </a:rPr>
              <a:t> </a:t>
            </a:r>
            <a:r>
              <a:rPr lang="en-IN" sz="2000">
                <a:latin typeface="Verdana"/>
                <a:ea typeface="Verdana"/>
              </a:rPr>
              <a:t>after the hospital’s target time of noon (12pm)</a:t>
            </a:r>
            <a:endParaRPr lang="en-US" sz="2000">
              <a:latin typeface="Verdana"/>
              <a:ea typeface="Verdana"/>
            </a:endParaRPr>
          </a:p>
          <a:p>
            <a:pPr algn="just"/>
            <a:endParaRPr lang="en-US" sz="2000"/>
          </a:p>
        </p:txBody>
      </p:sp>
    </p:spTree>
    <p:extLst>
      <p:ext uri="{BB962C8B-B14F-4D97-AF65-F5344CB8AC3E}">
        <p14:creationId xmlns:p14="http://schemas.microsoft.com/office/powerpoint/2010/main" val="207813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5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5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5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5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sp>
        <p:nvSpPr>
          <p:cNvPr id="3" name="Right Brace 2">
            <a:extLst>
              <a:ext uri="{FF2B5EF4-FFF2-40B4-BE49-F238E27FC236}">
                <a16:creationId xmlns:a16="http://schemas.microsoft.com/office/drawing/2014/main" id="{B5DAAB5F-6CEA-929F-5773-31F2D56BDE77}"/>
              </a:ext>
            </a:extLst>
          </p:cNvPr>
          <p:cNvSpPr/>
          <p:nvPr/>
        </p:nvSpPr>
        <p:spPr>
          <a:xfrm rot="5400000">
            <a:off x="1235477" y="4321895"/>
            <a:ext cx="723432" cy="1210465"/>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E95A3F27-1D99-860B-5B05-09145C006A85}"/>
              </a:ext>
            </a:extLst>
          </p:cNvPr>
          <p:cNvSpPr txBox="1"/>
          <p:nvPr/>
        </p:nvSpPr>
        <p:spPr>
          <a:xfrm>
            <a:off x="991960" y="5451726"/>
            <a:ext cx="1361662" cy="923330"/>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Day Before Discharge</a:t>
            </a:r>
          </a:p>
        </p:txBody>
      </p:sp>
      <p:sp>
        <p:nvSpPr>
          <p:cNvPr id="5" name="Right Brace 4">
            <a:extLst>
              <a:ext uri="{FF2B5EF4-FFF2-40B4-BE49-F238E27FC236}">
                <a16:creationId xmlns:a16="http://schemas.microsoft.com/office/drawing/2014/main" id="{8E8C3230-52BA-7CCA-6C63-0756A00BF4B9}"/>
              </a:ext>
            </a:extLst>
          </p:cNvPr>
          <p:cNvSpPr/>
          <p:nvPr/>
        </p:nvSpPr>
        <p:spPr>
          <a:xfrm rot="5400000">
            <a:off x="6178309" y="589529"/>
            <a:ext cx="667986" cy="8619752"/>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E6CDBBCE-F78C-CAD4-1CDE-1A96C4BCB2DE}"/>
              </a:ext>
            </a:extLst>
          </p:cNvPr>
          <p:cNvSpPr txBox="1"/>
          <p:nvPr/>
        </p:nvSpPr>
        <p:spPr>
          <a:xfrm>
            <a:off x="5886797" y="5451725"/>
            <a:ext cx="1361662" cy="646331"/>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Day of Discharge</a:t>
            </a:r>
          </a:p>
        </p:txBody>
      </p:sp>
      <p:graphicFrame>
        <p:nvGraphicFramePr>
          <p:cNvPr id="7" name="Table 6">
            <a:extLst>
              <a:ext uri="{FF2B5EF4-FFF2-40B4-BE49-F238E27FC236}">
                <a16:creationId xmlns:a16="http://schemas.microsoft.com/office/drawing/2014/main" id="{BD89F45B-495C-1125-DCAD-843A20F97312}"/>
              </a:ext>
            </a:extLst>
          </p:cNvPr>
          <p:cNvGraphicFramePr>
            <a:graphicFrameLocks noGrp="1"/>
          </p:cNvGraphicFramePr>
          <p:nvPr>
            <p:extLst>
              <p:ext uri="{D42A27DB-BD31-4B8C-83A1-F6EECF244321}">
                <p14:modId xmlns:p14="http://schemas.microsoft.com/office/powerpoint/2010/main" val="2712137438"/>
              </p:ext>
            </p:extLst>
          </p:nvPr>
        </p:nvGraphicFramePr>
        <p:xfrm>
          <a:off x="951416" y="3987196"/>
          <a:ext cx="10112032" cy="370840"/>
        </p:xfrm>
        <a:graphic>
          <a:graphicData uri="http://schemas.openxmlformats.org/drawingml/2006/table">
            <a:tbl>
              <a:tblPr firstRow="1" bandRow="1">
                <a:tableStyleId>{5C22544A-7EE6-4342-B048-85BDC9FD1C3A}</a:tableStyleId>
              </a:tblPr>
              <a:tblGrid>
                <a:gridCol w="1253927">
                  <a:extLst>
                    <a:ext uri="{9D8B030D-6E8A-4147-A177-3AD203B41FA5}">
                      <a16:colId xmlns:a16="http://schemas.microsoft.com/office/drawing/2014/main" val="1898429229"/>
                    </a:ext>
                  </a:extLst>
                </a:gridCol>
                <a:gridCol w="1294663">
                  <a:extLst>
                    <a:ext uri="{9D8B030D-6E8A-4147-A177-3AD203B41FA5}">
                      <a16:colId xmlns:a16="http://schemas.microsoft.com/office/drawing/2014/main" val="1000064216"/>
                    </a:ext>
                  </a:extLst>
                </a:gridCol>
                <a:gridCol w="1203488">
                  <a:extLst>
                    <a:ext uri="{9D8B030D-6E8A-4147-A177-3AD203B41FA5}">
                      <a16:colId xmlns:a16="http://schemas.microsoft.com/office/drawing/2014/main" val="1685647785"/>
                    </a:ext>
                  </a:extLst>
                </a:gridCol>
                <a:gridCol w="1239959">
                  <a:extLst>
                    <a:ext uri="{9D8B030D-6E8A-4147-A177-3AD203B41FA5}">
                      <a16:colId xmlns:a16="http://schemas.microsoft.com/office/drawing/2014/main" val="1259249043"/>
                    </a:ext>
                  </a:extLst>
                </a:gridCol>
                <a:gridCol w="1280307">
                  <a:extLst>
                    <a:ext uri="{9D8B030D-6E8A-4147-A177-3AD203B41FA5}">
                      <a16:colId xmlns:a16="http://schemas.microsoft.com/office/drawing/2014/main" val="578171693"/>
                    </a:ext>
                  </a:extLst>
                </a:gridCol>
                <a:gridCol w="1299901">
                  <a:extLst>
                    <a:ext uri="{9D8B030D-6E8A-4147-A177-3AD203B41FA5}">
                      <a16:colId xmlns:a16="http://schemas.microsoft.com/office/drawing/2014/main" val="84893352"/>
                    </a:ext>
                  </a:extLst>
                </a:gridCol>
                <a:gridCol w="1249077">
                  <a:extLst>
                    <a:ext uri="{9D8B030D-6E8A-4147-A177-3AD203B41FA5}">
                      <a16:colId xmlns:a16="http://schemas.microsoft.com/office/drawing/2014/main" val="1958555840"/>
                    </a:ext>
                  </a:extLst>
                </a:gridCol>
                <a:gridCol w="1290710">
                  <a:extLst>
                    <a:ext uri="{9D8B030D-6E8A-4147-A177-3AD203B41FA5}">
                      <a16:colId xmlns:a16="http://schemas.microsoft.com/office/drawing/2014/main" val="2097365696"/>
                    </a:ext>
                  </a:extLst>
                </a:gridCol>
              </a:tblGrid>
              <a:tr h="370840">
                <a:tc>
                  <a:txBody>
                    <a:bodyPr/>
                    <a:lstStyle/>
                    <a:p>
                      <a:pPr algn="ctr"/>
                      <a:r>
                        <a:rPr lang="en-IN" sz="1200" dirty="0">
                          <a:latin typeface="Verdana"/>
                          <a:ea typeface="Verdana"/>
                        </a:rPr>
                        <a:t>60 min</a:t>
                      </a:r>
                    </a:p>
                  </a:txBody>
                  <a:tcPr/>
                </a:tc>
                <a:tc>
                  <a:txBody>
                    <a:bodyPr/>
                    <a:lstStyle/>
                    <a:p>
                      <a:pPr algn="ctr"/>
                      <a:r>
                        <a:rPr lang="en-IN" sz="1200" dirty="0">
                          <a:latin typeface="Verdana"/>
                          <a:ea typeface="Verdana"/>
                        </a:rPr>
                        <a:t>  10-20 min</a:t>
                      </a:r>
                    </a:p>
                  </a:txBody>
                  <a:tcPr/>
                </a:tc>
                <a:tc>
                  <a:txBody>
                    <a:bodyPr/>
                    <a:lstStyle/>
                    <a:p>
                      <a:pPr algn="ctr"/>
                      <a:r>
                        <a:rPr lang="en-IN" sz="1200" dirty="0">
                          <a:latin typeface="Verdana"/>
                          <a:ea typeface="Verdana"/>
                        </a:rPr>
                        <a:t>30-120 min</a:t>
                      </a:r>
                    </a:p>
                  </a:txBody>
                  <a:tcPr/>
                </a:tc>
                <a:tc>
                  <a:txBody>
                    <a:bodyPr/>
                    <a:lstStyle/>
                    <a:p>
                      <a:pPr algn="ctr"/>
                      <a:r>
                        <a:rPr lang="en-IN" sz="1200" dirty="0">
                          <a:latin typeface="Verdana"/>
                          <a:ea typeface="Verdana"/>
                        </a:rPr>
                        <a:t> 60- 90 min</a:t>
                      </a:r>
                    </a:p>
                  </a:txBody>
                  <a:tcPr/>
                </a:tc>
                <a:tc>
                  <a:txBody>
                    <a:bodyPr/>
                    <a:lstStyle/>
                    <a:p>
                      <a:pPr algn="ctr"/>
                      <a:r>
                        <a:rPr lang="en-IN" sz="1200" dirty="0">
                          <a:latin typeface="Verdana"/>
                          <a:ea typeface="Verdana"/>
                        </a:rPr>
                        <a:t>  30-120 min</a:t>
                      </a:r>
                    </a:p>
                  </a:txBody>
                  <a:tcPr/>
                </a:tc>
                <a:tc>
                  <a:txBody>
                    <a:bodyPr/>
                    <a:lstStyle/>
                    <a:p>
                      <a:pPr algn="ctr"/>
                      <a:r>
                        <a:rPr lang="en-IN" sz="1200" dirty="0">
                          <a:latin typeface="Verdana"/>
                          <a:ea typeface="Verdana"/>
                        </a:rPr>
                        <a:t>60-180 min</a:t>
                      </a:r>
                    </a:p>
                  </a:txBody>
                  <a:tcPr/>
                </a:tc>
                <a:tc>
                  <a:txBody>
                    <a:bodyPr/>
                    <a:lstStyle/>
                    <a:p>
                      <a:pPr algn="ctr"/>
                      <a:r>
                        <a:rPr lang="en-IN" sz="1200" dirty="0">
                          <a:latin typeface="Verdana"/>
                          <a:ea typeface="Verdana"/>
                        </a:rPr>
                        <a:t>10-165 min</a:t>
                      </a:r>
                    </a:p>
                  </a:txBody>
                  <a:tcPr/>
                </a:tc>
                <a:tc>
                  <a:txBody>
                    <a:bodyPr/>
                    <a:lstStyle/>
                    <a:p>
                      <a:pPr algn="ctr"/>
                      <a:r>
                        <a:rPr lang="en-IN" sz="1200" dirty="0">
                          <a:latin typeface="Verdana"/>
                          <a:ea typeface="Verdana"/>
                        </a:rPr>
                        <a:t>30-240 min</a:t>
                      </a:r>
                    </a:p>
                  </a:txBody>
                  <a:tcPr/>
                </a:tc>
                <a:extLst>
                  <a:ext uri="{0D108BD9-81ED-4DB2-BD59-A6C34878D82A}">
                    <a16:rowId xmlns:a16="http://schemas.microsoft.com/office/drawing/2014/main" val="1175442763"/>
                  </a:ext>
                </a:extLst>
              </a:tr>
            </a:tbl>
          </a:graphicData>
        </a:graphic>
      </p:graphicFrame>
      <p:graphicFrame>
        <p:nvGraphicFramePr>
          <p:cNvPr id="8" name="Table 7">
            <a:extLst>
              <a:ext uri="{FF2B5EF4-FFF2-40B4-BE49-F238E27FC236}">
                <a16:creationId xmlns:a16="http://schemas.microsoft.com/office/drawing/2014/main" id="{0B923639-37BE-5097-1961-5814AFFD21CF}"/>
              </a:ext>
            </a:extLst>
          </p:cNvPr>
          <p:cNvGraphicFramePr>
            <a:graphicFrameLocks noGrp="1"/>
          </p:cNvGraphicFramePr>
          <p:nvPr>
            <p:extLst>
              <p:ext uri="{D42A27DB-BD31-4B8C-83A1-F6EECF244321}">
                <p14:modId xmlns:p14="http://schemas.microsoft.com/office/powerpoint/2010/main" val="2299738995"/>
              </p:ext>
            </p:extLst>
          </p:nvPr>
        </p:nvGraphicFramePr>
        <p:xfrm>
          <a:off x="5817835" y="1116120"/>
          <a:ext cx="5122418" cy="670560"/>
        </p:xfrm>
        <a:graphic>
          <a:graphicData uri="http://schemas.openxmlformats.org/drawingml/2006/table">
            <a:tbl>
              <a:tblPr firstRow="1" bandRow="1">
                <a:tableStyleId>{5C22544A-7EE6-4342-B048-85BDC9FD1C3A}</a:tableStyleId>
              </a:tblPr>
              <a:tblGrid>
                <a:gridCol w="2561209">
                  <a:extLst>
                    <a:ext uri="{9D8B030D-6E8A-4147-A177-3AD203B41FA5}">
                      <a16:colId xmlns:a16="http://schemas.microsoft.com/office/drawing/2014/main" val="4099960748"/>
                    </a:ext>
                  </a:extLst>
                </a:gridCol>
                <a:gridCol w="2561209">
                  <a:extLst>
                    <a:ext uri="{9D8B030D-6E8A-4147-A177-3AD203B41FA5}">
                      <a16:colId xmlns:a16="http://schemas.microsoft.com/office/drawing/2014/main" val="3720245838"/>
                    </a:ext>
                  </a:extLst>
                </a:gridCol>
              </a:tblGrid>
              <a:tr h="328425">
                <a:tc>
                  <a:txBody>
                    <a:bodyPr/>
                    <a:lstStyle/>
                    <a:p>
                      <a:r>
                        <a:rPr lang="en-IN" sz="1600" dirty="0">
                          <a:latin typeface="Verdana"/>
                          <a:ea typeface="Verdana"/>
                        </a:rPr>
                        <a:t>Min Discharge Time</a:t>
                      </a:r>
                    </a:p>
                  </a:txBody>
                  <a:tcPr/>
                </a:tc>
                <a:tc>
                  <a:txBody>
                    <a:bodyPr/>
                    <a:lstStyle/>
                    <a:p>
                      <a:r>
                        <a:rPr lang="en-IN" sz="1600" dirty="0">
                          <a:latin typeface="Verdana"/>
                          <a:ea typeface="Verdana"/>
                        </a:rPr>
                        <a:t>3Hrs 50 Mins</a:t>
                      </a:r>
                    </a:p>
                  </a:txBody>
                  <a:tcPr/>
                </a:tc>
                <a:extLst>
                  <a:ext uri="{0D108BD9-81ED-4DB2-BD59-A6C34878D82A}">
                    <a16:rowId xmlns:a16="http://schemas.microsoft.com/office/drawing/2014/main" val="1036888407"/>
                  </a:ext>
                </a:extLst>
              </a:tr>
              <a:tr h="328425">
                <a:tc>
                  <a:txBody>
                    <a:bodyPr/>
                    <a:lstStyle/>
                    <a:p>
                      <a:r>
                        <a:rPr lang="en-IN" sz="1600" b="1" dirty="0">
                          <a:latin typeface="Verdana"/>
                          <a:ea typeface="Verdana"/>
                        </a:rPr>
                        <a:t>Max Discharge Time</a:t>
                      </a:r>
                    </a:p>
                  </a:txBody>
                  <a:tcPr/>
                </a:tc>
                <a:tc>
                  <a:txBody>
                    <a:bodyPr/>
                    <a:lstStyle/>
                    <a:p>
                      <a:r>
                        <a:rPr lang="en-IN" sz="1600" b="1" dirty="0">
                          <a:latin typeface="Verdana"/>
                          <a:ea typeface="Verdana"/>
                        </a:rPr>
                        <a:t>15Hrs 35 Mins</a:t>
                      </a:r>
                    </a:p>
                  </a:txBody>
                  <a:tcPr/>
                </a:tc>
                <a:extLst>
                  <a:ext uri="{0D108BD9-81ED-4DB2-BD59-A6C34878D82A}">
                    <a16:rowId xmlns:a16="http://schemas.microsoft.com/office/drawing/2014/main" val="4275255953"/>
                  </a:ext>
                </a:extLst>
              </a:tr>
            </a:tbl>
          </a:graphicData>
        </a:graphic>
      </p:graphicFrame>
      <p:grpSp>
        <p:nvGrpSpPr>
          <p:cNvPr id="12" name="Group 11">
            <a:extLst>
              <a:ext uri="{FF2B5EF4-FFF2-40B4-BE49-F238E27FC236}">
                <a16:creationId xmlns:a16="http://schemas.microsoft.com/office/drawing/2014/main" id="{CE3C1AD5-1599-A2D1-EFAD-5FAFAC255A76}"/>
              </a:ext>
            </a:extLst>
          </p:cNvPr>
          <p:cNvGrpSpPr/>
          <p:nvPr/>
        </p:nvGrpSpPr>
        <p:grpSpPr>
          <a:xfrm>
            <a:off x="897068" y="3123606"/>
            <a:ext cx="1781548" cy="616050"/>
            <a:chOff x="4968" y="2856050"/>
            <a:chExt cx="1540126" cy="616050"/>
          </a:xfrm>
        </p:grpSpPr>
        <p:sp>
          <p:nvSpPr>
            <p:cNvPr id="34" name="Arrow: Pentagon 33">
              <a:extLst>
                <a:ext uri="{FF2B5EF4-FFF2-40B4-BE49-F238E27FC236}">
                  <a16:creationId xmlns:a16="http://schemas.microsoft.com/office/drawing/2014/main" id="{915240F7-9A2F-84E6-E2D5-A3C11DCC349A}"/>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5" name="Arrow: Pentagon 4">
              <a:extLst>
                <a:ext uri="{FF2B5EF4-FFF2-40B4-BE49-F238E27FC236}">
                  <a16:creationId xmlns:a16="http://schemas.microsoft.com/office/drawing/2014/main" id="{52727743-4757-FF5F-ACEB-E46C9AD84354}"/>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Rounds</a:t>
              </a:r>
            </a:p>
          </p:txBody>
        </p:sp>
      </p:grpSp>
      <p:grpSp>
        <p:nvGrpSpPr>
          <p:cNvPr id="13" name="Group 12">
            <a:extLst>
              <a:ext uri="{FF2B5EF4-FFF2-40B4-BE49-F238E27FC236}">
                <a16:creationId xmlns:a16="http://schemas.microsoft.com/office/drawing/2014/main" id="{711BE9F7-A427-4BE4-47DD-24EA3FF4A1B5}"/>
              </a:ext>
            </a:extLst>
          </p:cNvPr>
          <p:cNvGrpSpPr/>
          <p:nvPr/>
        </p:nvGrpSpPr>
        <p:grpSpPr>
          <a:xfrm>
            <a:off x="2111325" y="3123606"/>
            <a:ext cx="1781548" cy="616050"/>
            <a:chOff x="1219225" y="2856050"/>
            <a:chExt cx="1540126" cy="616050"/>
          </a:xfrm>
        </p:grpSpPr>
        <p:sp>
          <p:nvSpPr>
            <p:cNvPr id="32" name="Arrow: Chevron 31">
              <a:extLst>
                <a:ext uri="{FF2B5EF4-FFF2-40B4-BE49-F238E27FC236}">
                  <a16:creationId xmlns:a16="http://schemas.microsoft.com/office/drawing/2014/main" id="{1D2000EE-FE5E-C49C-AFB1-281D4642AB36}"/>
                </a:ext>
              </a:extLst>
            </p:cNvPr>
            <p:cNvSpPr/>
            <p:nvPr/>
          </p:nvSpPr>
          <p:spPr>
            <a:xfrm>
              <a:off x="1219225" y="2856050"/>
              <a:ext cx="1540126" cy="616050"/>
            </a:xfrm>
            <a:prstGeom prst="chevron">
              <a:avLst/>
            </a:prstGeom>
          </p:spPr>
          <p:style>
            <a:lnRef idx="2">
              <a:schemeClr val="lt1">
                <a:hueOff val="0"/>
                <a:satOff val="0"/>
                <a:lumOff val="0"/>
                <a:alphaOff val="0"/>
              </a:schemeClr>
            </a:lnRef>
            <a:fillRef idx="1">
              <a:schemeClr val="accent5">
                <a:hueOff val="-1050478"/>
                <a:satOff val="-1461"/>
                <a:lumOff val="-560"/>
                <a:alphaOff val="0"/>
              </a:schemeClr>
            </a:fillRef>
            <a:effectRef idx="0">
              <a:schemeClr val="accent5">
                <a:hueOff val="-1050478"/>
                <a:satOff val="-1461"/>
                <a:lumOff val="-56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3" name="Arrow: Chevron 6">
              <a:extLst>
                <a:ext uri="{FF2B5EF4-FFF2-40B4-BE49-F238E27FC236}">
                  <a16:creationId xmlns:a16="http://schemas.microsoft.com/office/drawing/2014/main" id="{D05CDF53-13EC-0AB5-119F-0C2FA6BFFFAB}"/>
                </a:ext>
              </a:extLst>
            </p:cNvPr>
            <p:cNvSpPr txBox="1"/>
            <p:nvPr/>
          </p:nvSpPr>
          <p:spPr>
            <a:xfrm>
              <a:off x="152725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endParaRPr lang="en-IN" sz="1200" b="1" kern="1200" dirty="0">
                <a:latin typeface="Verdana" panose="020B0604030504040204" pitchFamily="34" charset="0"/>
                <a:ea typeface="Verdana" panose="020B0604030504040204" pitchFamily="34" charset="0"/>
              </a:endParaRPr>
            </a:p>
            <a:p>
              <a:pPr marL="0" lvl="0" indent="0" algn="ctr" defTabSz="577850">
                <a:lnSpc>
                  <a:spcPct val="90000"/>
                </a:lnSpc>
                <a:spcBef>
                  <a:spcPct val="0"/>
                </a:spcBef>
                <a:spcAft>
                  <a:spcPct val="35000"/>
                </a:spcAft>
                <a:buNone/>
              </a:pPr>
              <a:r>
                <a:rPr lang="en-IN" sz="1200" b="1" dirty="0">
                  <a:latin typeface="Verdana"/>
                  <a:ea typeface="Verdana"/>
                </a:rPr>
                <a:t>Pre-Rounds</a:t>
              </a:r>
              <a:r>
                <a:rPr lang="en-IN" sz="1200" b="1" kern="1200" dirty="0">
                  <a:latin typeface="Verdana"/>
                  <a:ea typeface="Verdana"/>
                </a:rPr>
                <a:t>	</a:t>
              </a:r>
            </a:p>
          </p:txBody>
        </p:sp>
      </p:grpSp>
      <p:grpSp>
        <p:nvGrpSpPr>
          <p:cNvPr id="14" name="Group 13">
            <a:extLst>
              <a:ext uri="{FF2B5EF4-FFF2-40B4-BE49-F238E27FC236}">
                <a16:creationId xmlns:a16="http://schemas.microsoft.com/office/drawing/2014/main" id="{85A902F2-75A5-E119-EA8E-4FCC545DD22F}"/>
              </a:ext>
            </a:extLst>
          </p:cNvPr>
          <p:cNvGrpSpPr/>
          <p:nvPr/>
        </p:nvGrpSpPr>
        <p:grpSpPr>
          <a:xfrm>
            <a:off x="3361271" y="3123606"/>
            <a:ext cx="1781548" cy="616050"/>
            <a:chOff x="2469171" y="2856050"/>
            <a:chExt cx="1540126" cy="616050"/>
          </a:xfrm>
        </p:grpSpPr>
        <p:sp>
          <p:nvSpPr>
            <p:cNvPr id="30" name="Arrow: Chevron 29">
              <a:extLst>
                <a:ext uri="{FF2B5EF4-FFF2-40B4-BE49-F238E27FC236}">
                  <a16:creationId xmlns:a16="http://schemas.microsoft.com/office/drawing/2014/main" id="{079D1829-06D9-CFA5-F860-AFB01A418CE4}"/>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1" name="Arrow: Chevron 8">
              <a:extLst>
                <a:ext uri="{FF2B5EF4-FFF2-40B4-BE49-F238E27FC236}">
                  <a16:creationId xmlns:a16="http://schemas.microsoft.com/office/drawing/2014/main" id="{EAE0E3F3-0680-85FA-8E05-8ECB9EA7FF89}"/>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15" name="Group 14">
            <a:extLst>
              <a:ext uri="{FF2B5EF4-FFF2-40B4-BE49-F238E27FC236}">
                <a16:creationId xmlns:a16="http://schemas.microsoft.com/office/drawing/2014/main" id="{CADE657C-B06D-06E5-EA6F-159C10A92662}"/>
              </a:ext>
            </a:extLst>
          </p:cNvPr>
          <p:cNvGrpSpPr/>
          <p:nvPr/>
        </p:nvGrpSpPr>
        <p:grpSpPr>
          <a:xfrm>
            <a:off x="4593372" y="3123606"/>
            <a:ext cx="1781548" cy="616050"/>
            <a:chOff x="3701272" y="2856050"/>
            <a:chExt cx="1540126" cy="616050"/>
          </a:xfrm>
        </p:grpSpPr>
        <p:sp>
          <p:nvSpPr>
            <p:cNvPr id="28" name="Arrow: Chevron 27">
              <a:extLst>
                <a:ext uri="{FF2B5EF4-FFF2-40B4-BE49-F238E27FC236}">
                  <a16:creationId xmlns:a16="http://schemas.microsoft.com/office/drawing/2014/main" id="{AB9A4464-F829-D003-32BB-7E634330B297}"/>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9" name="Arrow: Chevron 10">
              <a:extLst>
                <a:ext uri="{FF2B5EF4-FFF2-40B4-BE49-F238E27FC236}">
                  <a16:creationId xmlns:a16="http://schemas.microsoft.com/office/drawing/2014/main" id="{0589343C-A966-221E-7DCC-129869522BBB}"/>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a:t>
              </a:r>
              <a:r>
                <a:rPr lang="en-IN" sz="1200" b="1">
                  <a:latin typeface="Verdana" panose="020B0604030504040204" pitchFamily="34" charset="0"/>
                  <a:ea typeface="Verdana" panose="020B0604030504040204" pitchFamily="34" charset="0"/>
                </a:rPr>
                <a:t>navigator</a:t>
              </a:r>
              <a:endParaRPr lang="en-IN" sz="1200" b="1" kern="1200">
                <a:latin typeface="Verdana" panose="020B0604030504040204" pitchFamily="34" charset="0"/>
                <a:ea typeface="Verdana" panose="020B0604030504040204" pitchFamily="34" charset="0"/>
              </a:endParaRPr>
            </a:p>
          </p:txBody>
        </p:sp>
      </p:grpSp>
      <p:grpSp>
        <p:nvGrpSpPr>
          <p:cNvPr id="16" name="Group 15">
            <a:extLst>
              <a:ext uri="{FF2B5EF4-FFF2-40B4-BE49-F238E27FC236}">
                <a16:creationId xmlns:a16="http://schemas.microsoft.com/office/drawing/2014/main" id="{B09534F4-53EA-BF8C-2125-502FCC759156}"/>
              </a:ext>
            </a:extLst>
          </p:cNvPr>
          <p:cNvGrpSpPr/>
          <p:nvPr/>
        </p:nvGrpSpPr>
        <p:grpSpPr>
          <a:xfrm>
            <a:off x="5817835" y="3120975"/>
            <a:ext cx="1781548" cy="616050"/>
            <a:chOff x="4925735" y="2853419"/>
            <a:chExt cx="1540126" cy="616050"/>
          </a:xfrm>
        </p:grpSpPr>
        <p:sp>
          <p:nvSpPr>
            <p:cNvPr id="26" name="Arrow: Chevron 25">
              <a:extLst>
                <a:ext uri="{FF2B5EF4-FFF2-40B4-BE49-F238E27FC236}">
                  <a16:creationId xmlns:a16="http://schemas.microsoft.com/office/drawing/2014/main" id="{191589EF-EF30-0684-B399-1702739BEF8D}"/>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7" name="Arrow: Chevron 12">
              <a:extLst>
                <a:ext uri="{FF2B5EF4-FFF2-40B4-BE49-F238E27FC236}">
                  <a16:creationId xmlns:a16="http://schemas.microsoft.com/office/drawing/2014/main" id="{B19CB22F-D79C-23A8-C8D8-A51BBF98E2F9}"/>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17" name="Group 16">
            <a:extLst>
              <a:ext uri="{FF2B5EF4-FFF2-40B4-BE49-F238E27FC236}">
                <a16:creationId xmlns:a16="http://schemas.microsoft.com/office/drawing/2014/main" id="{5695D072-2CA5-219D-D41C-816F04BE3528}"/>
              </a:ext>
            </a:extLst>
          </p:cNvPr>
          <p:cNvGrpSpPr/>
          <p:nvPr/>
        </p:nvGrpSpPr>
        <p:grpSpPr>
          <a:xfrm>
            <a:off x="7057575" y="3123606"/>
            <a:ext cx="1781548" cy="616050"/>
            <a:chOff x="6165475" y="2856050"/>
            <a:chExt cx="1540126" cy="616050"/>
          </a:xfrm>
        </p:grpSpPr>
        <p:sp>
          <p:nvSpPr>
            <p:cNvPr id="24" name="Arrow: Chevron 23">
              <a:extLst>
                <a:ext uri="{FF2B5EF4-FFF2-40B4-BE49-F238E27FC236}">
                  <a16:creationId xmlns:a16="http://schemas.microsoft.com/office/drawing/2014/main" id="{736341F8-2E6F-BEE8-9411-E219D1E2BB15}"/>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5" name="Arrow: Chevron 14">
              <a:extLst>
                <a:ext uri="{FF2B5EF4-FFF2-40B4-BE49-F238E27FC236}">
                  <a16:creationId xmlns:a16="http://schemas.microsoft.com/office/drawing/2014/main" id="{C713C30C-0C96-E750-12AC-D99A8A967564}"/>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18" name="Group 17">
            <a:extLst>
              <a:ext uri="{FF2B5EF4-FFF2-40B4-BE49-F238E27FC236}">
                <a16:creationId xmlns:a16="http://schemas.microsoft.com/office/drawing/2014/main" id="{BFC33240-CFA6-44C5-BBF1-246062EA881B}"/>
              </a:ext>
            </a:extLst>
          </p:cNvPr>
          <p:cNvGrpSpPr/>
          <p:nvPr/>
        </p:nvGrpSpPr>
        <p:grpSpPr>
          <a:xfrm>
            <a:off x="8289677" y="3123606"/>
            <a:ext cx="1781548" cy="616050"/>
            <a:chOff x="7397577" y="2856050"/>
            <a:chExt cx="1540126" cy="616050"/>
          </a:xfrm>
        </p:grpSpPr>
        <p:sp>
          <p:nvSpPr>
            <p:cNvPr id="22" name="Arrow: Chevron 21">
              <a:extLst>
                <a:ext uri="{FF2B5EF4-FFF2-40B4-BE49-F238E27FC236}">
                  <a16:creationId xmlns:a16="http://schemas.microsoft.com/office/drawing/2014/main" id="{5E540C02-A6BA-ECA0-3AD9-81A4D930FA43}"/>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3" name="Arrow: Chevron 16">
              <a:extLst>
                <a:ext uri="{FF2B5EF4-FFF2-40B4-BE49-F238E27FC236}">
                  <a16:creationId xmlns:a16="http://schemas.microsoft.com/office/drawing/2014/main" id="{9013CBEA-553F-2735-1BD3-0D9E41DCB625}"/>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19" name="Group 18">
            <a:extLst>
              <a:ext uri="{FF2B5EF4-FFF2-40B4-BE49-F238E27FC236}">
                <a16:creationId xmlns:a16="http://schemas.microsoft.com/office/drawing/2014/main" id="{549E5F3E-9480-4515-A5FF-829DB6B1E381}"/>
              </a:ext>
            </a:extLst>
          </p:cNvPr>
          <p:cNvGrpSpPr/>
          <p:nvPr/>
        </p:nvGrpSpPr>
        <p:grpSpPr>
          <a:xfrm>
            <a:off x="9521778" y="3123606"/>
            <a:ext cx="1781548" cy="616050"/>
            <a:chOff x="8629678" y="2856050"/>
            <a:chExt cx="1540126" cy="616050"/>
          </a:xfrm>
        </p:grpSpPr>
        <p:sp>
          <p:nvSpPr>
            <p:cNvPr id="20" name="Arrow: Chevron 19">
              <a:extLst>
                <a:ext uri="{FF2B5EF4-FFF2-40B4-BE49-F238E27FC236}">
                  <a16:creationId xmlns:a16="http://schemas.microsoft.com/office/drawing/2014/main" id="{DBE75101-E5A0-481D-570D-AFA8C5D3BD91}"/>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1" name="Arrow: Chevron 18">
              <a:extLst>
                <a:ext uri="{FF2B5EF4-FFF2-40B4-BE49-F238E27FC236}">
                  <a16:creationId xmlns:a16="http://schemas.microsoft.com/office/drawing/2014/main" id="{E71268FA-7CA4-6E16-94AD-FCCDB28B8E27}"/>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a:t>
              </a:r>
              <a:r>
                <a:rPr lang="en-IN" sz="1200" b="1" kern="1200" err="1">
                  <a:latin typeface="Verdana" panose="020B0604030504040204" pitchFamily="34" charset="0"/>
                  <a:ea typeface="Verdana" panose="020B0604030504040204" pitchFamily="34" charset="0"/>
                </a:rPr>
                <a:t>Hosptial</a:t>
              </a:r>
              <a:endParaRPr lang="en-IN" sz="1200" b="1" kern="1200">
                <a:latin typeface="Verdana" panose="020B0604030504040204" pitchFamily="34" charset="0"/>
                <a:ea typeface="Verdana" panose="020B0604030504040204" pitchFamily="34" charset="0"/>
              </a:endParaRPr>
            </a:p>
          </p:txBody>
        </p:sp>
      </p:grpSp>
      <p:sp>
        <p:nvSpPr>
          <p:cNvPr id="9" name="Title 9">
            <a:extLst>
              <a:ext uri="{FF2B5EF4-FFF2-40B4-BE49-F238E27FC236}">
                <a16:creationId xmlns:a16="http://schemas.microsoft.com/office/drawing/2014/main" id="{B7BE5030-9526-AFA5-7736-6460037302D4}"/>
              </a:ext>
            </a:extLst>
          </p:cNvPr>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dirty="0">
                <a:solidFill>
                  <a:srgbClr val="00338D"/>
                </a:solidFill>
                <a:latin typeface="Verdana"/>
                <a:ea typeface="Verdana"/>
                <a:cs typeface="+mj-cs"/>
              </a:rPr>
              <a:t>Current Status</a:t>
            </a:r>
          </a:p>
        </p:txBody>
      </p:sp>
      <p:sp>
        <p:nvSpPr>
          <p:cNvPr id="10" name="Right Brace 9">
            <a:extLst>
              <a:ext uri="{FF2B5EF4-FFF2-40B4-BE49-F238E27FC236}">
                <a16:creationId xmlns:a16="http://schemas.microsoft.com/office/drawing/2014/main" id="{AA82B193-CDAF-C28B-AA8A-1CB783BE201D}"/>
              </a:ext>
            </a:extLst>
          </p:cNvPr>
          <p:cNvSpPr/>
          <p:nvPr/>
        </p:nvSpPr>
        <p:spPr>
          <a:xfrm rot="16200000">
            <a:off x="3710620" y="897965"/>
            <a:ext cx="667986" cy="3684372"/>
          </a:xfrm>
          <a:prstGeom prst="righ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Verdana" panose="020B0604030504040204" pitchFamily="34" charset="0"/>
              <a:ea typeface="Verdana" panose="020B0604030504040204" pitchFamily="34" charset="0"/>
            </a:endParaRPr>
          </a:p>
        </p:txBody>
      </p:sp>
      <p:sp>
        <p:nvSpPr>
          <p:cNvPr id="11" name="TextBox 10">
            <a:extLst>
              <a:ext uri="{FF2B5EF4-FFF2-40B4-BE49-F238E27FC236}">
                <a16:creationId xmlns:a16="http://schemas.microsoft.com/office/drawing/2014/main" id="{2AC4D7B2-B093-4D7B-FA69-CFF363BF3E49}"/>
              </a:ext>
            </a:extLst>
          </p:cNvPr>
          <p:cNvSpPr txBox="1"/>
          <p:nvPr/>
        </p:nvSpPr>
        <p:spPr>
          <a:xfrm>
            <a:off x="3363782" y="2039696"/>
            <a:ext cx="1361662" cy="369332"/>
          </a:xfrm>
          <a:prstGeom prst="rect">
            <a:avLst/>
          </a:prstGeom>
          <a:noFill/>
        </p:spPr>
        <p:txBody>
          <a:bodyPr wrap="square" rtlCol="0">
            <a:spAutoFit/>
          </a:bodyPr>
          <a:lstStyle/>
          <a:p>
            <a:pPr algn="ctr"/>
            <a:r>
              <a:rPr lang="en-US" dirty="0">
                <a:latin typeface="Verdana" panose="020B0604030504040204" pitchFamily="34" charset="0"/>
                <a:ea typeface="Verdana" panose="020B0604030504040204" pitchFamily="34" charset="0"/>
              </a:rPr>
              <a:t>Doctors</a:t>
            </a:r>
          </a:p>
        </p:txBody>
      </p:sp>
    </p:spTree>
    <p:extLst>
      <p:ext uri="{BB962C8B-B14F-4D97-AF65-F5344CB8AC3E}">
        <p14:creationId xmlns:p14="http://schemas.microsoft.com/office/powerpoint/2010/main" val="164301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dirty="0">
                <a:solidFill>
                  <a:srgbClr val="00338D"/>
                </a:solidFill>
                <a:latin typeface="Verdana"/>
                <a:ea typeface="Verdana"/>
                <a:cs typeface="+mj-cs"/>
              </a:rPr>
              <a:t>Impact Overall</a:t>
            </a:r>
          </a:p>
        </p:txBody>
      </p:sp>
      <p:sp>
        <p:nvSpPr>
          <p:cNvPr id="54" name="TextBox 53">
            <a:extLst>
              <a:ext uri="{FF2B5EF4-FFF2-40B4-BE49-F238E27FC236}">
                <a16:creationId xmlns:a16="http://schemas.microsoft.com/office/drawing/2014/main" id="{57111268-E588-DEF1-3F55-DE8E12A09B8D}"/>
              </a:ext>
            </a:extLst>
          </p:cNvPr>
          <p:cNvSpPr txBox="1"/>
          <p:nvPr/>
        </p:nvSpPr>
        <p:spPr>
          <a:xfrm>
            <a:off x="7131632" y="2919945"/>
            <a:ext cx="4801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zh-CN" dirty="0">
                <a:latin typeface="Verdana"/>
                <a:ea typeface="Verdana"/>
              </a:rPr>
              <a:t>Time that can be saved by implementing our recommendations:</a:t>
            </a:r>
            <a:br>
              <a:rPr lang="en-US" altLang="zh-CN" dirty="0">
                <a:latin typeface="Verdana"/>
                <a:ea typeface="Verdana"/>
              </a:rPr>
            </a:br>
            <a:endParaRPr lang="en-US" altLang="zh-CN" dirty="0">
              <a:latin typeface="Verdana"/>
              <a:ea typeface="Verdana"/>
            </a:endParaRPr>
          </a:p>
          <a:p>
            <a:pPr marL="285750" indent="-285750">
              <a:buFont typeface="Arial"/>
              <a:buChar char="•"/>
            </a:pPr>
            <a:r>
              <a:rPr lang="en-US" altLang="zh-CN" dirty="0">
                <a:latin typeface="Verdana"/>
                <a:ea typeface="Verdana"/>
              </a:rPr>
              <a:t>Discharge</a:t>
            </a:r>
            <a:r>
              <a:rPr lang="zh-CN" altLang="en-US" dirty="0">
                <a:latin typeface="Verdana"/>
                <a:ea typeface="宋体"/>
              </a:rPr>
              <a:t> </a:t>
            </a:r>
            <a:r>
              <a:rPr lang="en-US" altLang="zh-CN" dirty="0">
                <a:latin typeface="Verdana"/>
                <a:ea typeface="Verdana"/>
              </a:rPr>
              <a:t>List</a:t>
            </a:r>
            <a:r>
              <a:rPr lang="zh-CN" altLang="en-US" dirty="0">
                <a:latin typeface="Verdana"/>
                <a:ea typeface="宋体"/>
              </a:rPr>
              <a:t> </a:t>
            </a:r>
            <a:r>
              <a:rPr lang="en-US" altLang="zh-CN" dirty="0">
                <a:latin typeface="Verdana"/>
                <a:ea typeface="Verdana"/>
              </a:rPr>
              <a:t>-</a:t>
            </a:r>
            <a:r>
              <a:rPr lang="zh-CN" altLang="en-US" dirty="0">
                <a:latin typeface="Verdana"/>
                <a:ea typeface="宋体"/>
              </a:rPr>
              <a:t> </a:t>
            </a:r>
            <a:r>
              <a:rPr lang="en-US" dirty="0">
                <a:latin typeface="Verdana"/>
                <a:ea typeface="Verdana"/>
              </a:rPr>
              <a:t>9</a:t>
            </a:r>
            <a:r>
              <a:rPr lang="en-US" altLang="zh-CN" dirty="0">
                <a:latin typeface="Verdana"/>
                <a:ea typeface="Verdana"/>
              </a:rPr>
              <a:t>6</a:t>
            </a:r>
            <a:r>
              <a:rPr lang="zh-CN" altLang="en-US" dirty="0">
                <a:latin typeface="Verdana"/>
                <a:ea typeface="宋体"/>
              </a:rPr>
              <a:t> </a:t>
            </a:r>
            <a:r>
              <a:rPr lang="en-US" altLang="zh-CN" dirty="0">
                <a:latin typeface="Verdana"/>
                <a:ea typeface="Verdana"/>
              </a:rPr>
              <a:t>mins</a:t>
            </a:r>
            <a:r>
              <a:rPr lang="en-US" dirty="0">
                <a:latin typeface="Verdana"/>
                <a:ea typeface="Verdana"/>
              </a:rPr>
              <a:t>​</a:t>
            </a:r>
            <a:br>
              <a:rPr lang="en-US" dirty="0">
                <a:latin typeface="Verdana" panose="020B0604030504040204" pitchFamily="34" charset="0"/>
                <a:ea typeface="Verdana" panose="020B0604030504040204" pitchFamily="34" charset="0"/>
              </a:rPr>
            </a:br>
            <a:endParaRPr lang="en-US" dirty="0">
              <a:latin typeface="Verdana" panose="020B0604030504040204" pitchFamily="34" charset="0"/>
              <a:ea typeface="Verdana" panose="020B0604030504040204" pitchFamily="34" charset="0"/>
            </a:endParaRPr>
          </a:p>
          <a:p>
            <a:pPr marL="285750" indent="-285750">
              <a:buFont typeface="Arial"/>
              <a:buChar char="•"/>
            </a:pPr>
            <a:r>
              <a:rPr lang="en-US" altLang="zh-CN" dirty="0">
                <a:latin typeface="Verdana"/>
                <a:ea typeface="Verdana"/>
              </a:rPr>
              <a:t>Notification</a:t>
            </a:r>
            <a:r>
              <a:rPr lang="zh-CN" altLang="en-US" dirty="0">
                <a:latin typeface="Verdana"/>
                <a:ea typeface="Verdana"/>
              </a:rPr>
              <a:t> </a:t>
            </a:r>
            <a:r>
              <a:rPr lang="en-US" altLang="zh-CN" dirty="0">
                <a:latin typeface="Verdana"/>
                <a:ea typeface="Verdana"/>
              </a:rPr>
              <a:t>on</a:t>
            </a:r>
            <a:r>
              <a:rPr lang="zh-CN" altLang="en-US" dirty="0">
                <a:latin typeface="Verdana"/>
                <a:ea typeface="Verdana"/>
              </a:rPr>
              <a:t> </a:t>
            </a:r>
            <a:r>
              <a:rPr lang="en-US" altLang="zh-CN" dirty="0">
                <a:latin typeface="Verdana"/>
                <a:ea typeface="Verdana"/>
              </a:rPr>
              <a:t>EPIC</a:t>
            </a:r>
            <a:r>
              <a:rPr lang="zh-CN" altLang="en-US" dirty="0">
                <a:latin typeface="Verdana"/>
                <a:ea typeface="Verdana"/>
              </a:rPr>
              <a:t> </a:t>
            </a:r>
            <a:r>
              <a:rPr lang="en-US" altLang="zh-CN" dirty="0">
                <a:latin typeface="Verdana"/>
                <a:ea typeface="Verdana"/>
              </a:rPr>
              <a:t>-</a:t>
            </a:r>
            <a:r>
              <a:rPr lang="zh-CN" altLang="en-US" dirty="0">
                <a:latin typeface="Verdana"/>
                <a:ea typeface="Verdana"/>
              </a:rPr>
              <a:t> </a:t>
            </a:r>
            <a:r>
              <a:rPr lang="en-US" altLang="zh-CN" dirty="0">
                <a:latin typeface="Verdana"/>
                <a:ea typeface="Verdana"/>
              </a:rPr>
              <a:t>90</a:t>
            </a:r>
            <a:r>
              <a:rPr lang="zh-CN" altLang="en-US" dirty="0">
                <a:latin typeface="Verdana"/>
                <a:ea typeface="Verdana"/>
              </a:rPr>
              <a:t> </a:t>
            </a:r>
            <a:r>
              <a:rPr lang="en-US" altLang="zh-CN" dirty="0">
                <a:latin typeface="Verdana"/>
                <a:ea typeface="Verdana"/>
              </a:rPr>
              <a:t>mins</a:t>
            </a:r>
            <a:br>
              <a:rPr lang="en-US" altLang="zh-CN" dirty="0">
                <a:latin typeface="Verdana" panose="020B0604030504040204" pitchFamily="34" charset="0"/>
                <a:ea typeface="Verdana" panose="020B0604030504040204" pitchFamily="34" charset="0"/>
              </a:rPr>
            </a:br>
            <a:endParaRPr lang="en-US" altLang="zh-CN" dirty="0">
              <a:latin typeface="Verdana" panose="020B0604030504040204" pitchFamily="34" charset="0"/>
              <a:ea typeface="Verdana" panose="020B0604030504040204" pitchFamily="34" charset="0"/>
            </a:endParaRPr>
          </a:p>
          <a:p>
            <a:pPr marL="285750" indent="-285750">
              <a:buFont typeface="Arial"/>
              <a:buChar char="•"/>
            </a:pPr>
            <a:r>
              <a:rPr lang="en-US" altLang="zh-CN" dirty="0">
                <a:latin typeface="Verdana"/>
                <a:ea typeface="Verdana"/>
              </a:rPr>
              <a:t>Pre-order</a:t>
            </a:r>
            <a:r>
              <a:rPr lang="zh-CN" altLang="en-US" dirty="0">
                <a:latin typeface="Verdana"/>
                <a:ea typeface="Verdana"/>
              </a:rPr>
              <a:t> </a:t>
            </a:r>
            <a:r>
              <a:rPr lang="en-US" altLang="zh-CN" dirty="0">
                <a:latin typeface="Verdana"/>
                <a:ea typeface="Verdana"/>
              </a:rPr>
              <a:t>drugs</a:t>
            </a:r>
            <a:r>
              <a:rPr lang="zh-CN" altLang="en-US" dirty="0">
                <a:latin typeface="Verdana"/>
                <a:ea typeface="Verdana"/>
              </a:rPr>
              <a:t>  </a:t>
            </a:r>
            <a:r>
              <a:rPr lang="en-US" altLang="zh-CN" dirty="0">
                <a:latin typeface="Verdana"/>
                <a:ea typeface="Verdana"/>
              </a:rPr>
              <a:t>-</a:t>
            </a:r>
            <a:r>
              <a:rPr lang="zh-CN" altLang="en-US" dirty="0">
                <a:latin typeface="Verdana"/>
                <a:ea typeface="Verdana"/>
              </a:rPr>
              <a:t> </a:t>
            </a:r>
            <a:r>
              <a:rPr lang="en-US" dirty="0">
                <a:latin typeface="Verdana"/>
                <a:ea typeface="Verdana"/>
              </a:rPr>
              <a:t>9</a:t>
            </a:r>
            <a:r>
              <a:rPr lang="en-US" altLang="zh-CN" dirty="0">
                <a:latin typeface="Verdana"/>
                <a:ea typeface="Verdana"/>
              </a:rPr>
              <a:t>0</a:t>
            </a:r>
            <a:r>
              <a:rPr lang="zh-CN" altLang="en-US" dirty="0">
                <a:latin typeface="Verdana"/>
                <a:ea typeface="Verdana"/>
              </a:rPr>
              <a:t> </a:t>
            </a:r>
            <a:r>
              <a:rPr lang="en-US" altLang="zh-CN" dirty="0">
                <a:latin typeface="Verdana"/>
                <a:ea typeface="Verdana"/>
              </a:rPr>
              <a:t>mins</a:t>
            </a:r>
            <a:endParaRPr lang="en-US" dirty="0">
              <a:latin typeface="Verdana"/>
              <a:ea typeface="Verdana"/>
            </a:endParaRPr>
          </a:p>
          <a:p>
            <a:pPr marL="285750" indent="-285750">
              <a:buFont typeface="Arial"/>
              <a:buChar char="•"/>
            </a:pPr>
            <a:endParaRPr lang="en-US" altLang="zh-CN" dirty="0">
              <a:latin typeface="Verdana" panose="020B0604030504040204" pitchFamily="34" charset="0"/>
              <a:ea typeface="Verdana" panose="020B0604030504040204" pitchFamily="34" charset="0"/>
            </a:endParaRPr>
          </a:p>
          <a:p>
            <a:pPr marL="285750" indent="-285750">
              <a:buFont typeface="Arial"/>
              <a:buChar char="•"/>
            </a:pPr>
            <a:r>
              <a:rPr lang="en-US" altLang="zh-CN" dirty="0">
                <a:latin typeface="Verdana"/>
                <a:ea typeface="Verdana"/>
              </a:rPr>
              <a:t>AI</a:t>
            </a:r>
            <a:r>
              <a:rPr lang="zh-CN" altLang="en-US" dirty="0">
                <a:latin typeface="Verdana"/>
                <a:ea typeface="Verdana"/>
              </a:rPr>
              <a:t> </a:t>
            </a:r>
            <a:r>
              <a:rPr lang="en-US" altLang="zh-CN" dirty="0">
                <a:latin typeface="Verdana"/>
                <a:ea typeface="Verdana"/>
              </a:rPr>
              <a:t>Model</a:t>
            </a:r>
            <a:r>
              <a:rPr lang="zh-CN" altLang="en-US" dirty="0">
                <a:latin typeface="Verdana"/>
                <a:ea typeface="Verdana"/>
              </a:rPr>
              <a:t>  </a:t>
            </a:r>
            <a:r>
              <a:rPr lang="en-US" altLang="zh-CN" dirty="0">
                <a:latin typeface="Verdana"/>
                <a:ea typeface="Verdana"/>
              </a:rPr>
              <a:t>-</a:t>
            </a:r>
            <a:r>
              <a:rPr lang="zh-CN" altLang="en-US" dirty="0">
                <a:latin typeface="Verdana"/>
                <a:ea typeface="Verdana"/>
              </a:rPr>
              <a:t> </a:t>
            </a:r>
            <a:r>
              <a:rPr lang="en-US" altLang="zh-CN" dirty="0">
                <a:latin typeface="Verdana"/>
                <a:ea typeface="Verdana"/>
              </a:rPr>
              <a:t>60</a:t>
            </a:r>
            <a:r>
              <a:rPr lang="zh-CN" altLang="en-US" dirty="0">
                <a:latin typeface="Verdana"/>
                <a:ea typeface="Verdana"/>
              </a:rPr>
              <a:t> </a:t>
            </a:r>
            <a:r>
              <a:rPr lang="en-US" altLang="zh-CN" dirty="0">
                <a:latin typeface="Verdana"/>
                <a:ea typeface="Verdana"/>
              </a:rPr>
              <a:t>mins</a:t>
            </a:r>
            <a:endParaRPr lang="en-US" dirty="0">
              <a:latin typeface="Aptos" panose="020B0004020202020204"/>
              <a:ea typeface="Verdana"/>
            </a:endParaRPr>
          </a:p>
        </p:txBody>
      </p:sp>
      <p:sp>
        <p:nvSpPr>
          <p:cNvPr id="29" name="TextBox 28">
            <a:extLst>
              <a:ext uri="{FF2B5EF4-FFF2-40B4-BE49-F238E27FC236}">
                <a16:creationId xmlns:a16="http://schemas.microsoft.com/office/drawing/2014/main" id="{821D43D5-BD48-70DF-A307-CAF7009D6300}"/>
              </a:ext>
            </a:extLst>
          </p:cNvPr>
          <p:cNvSpPr txBox="1"/>
          <p:nvPr/>
        </p:nvSpPr>
        <p:spPr>
          <a:xfrm>
            <a:off x="1890422" y="5684534"/>
            <a:ext cx="5666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rPr>
              <a:t>Current Discharge Duration</a:t>
            </a:r>
          </a:p>
        </p:txBody>
      </p:sp>
      <p:sp>
        <p:nvSpPr>
          <p:cNvPr id="2" name="Oval 1">
            <a:extLst>
              <a:ext uri="{FF2B5EF4-FFF2-40B4-BE49-F238E27FC236}">
                <a16:creationId xmlns:a16="http://schemas.microsoft.com/office/drawing/2014/main" id="{E69E49A6-BDE7-1C00-6C52-BF5F4EC39942}"/>
              </a:ext>
            </a:extLst>
          </p:cNvPr>
          <p:cNvSpPr/>
          <p:nvPr/>
        </p:nvSpPr>
        <p:spPr>
          <a:xfrm>
            <a:off x="7877493" y="589595"/>
            <a:ext cx="2160000" cy="2160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r>
              <a:rPr lang="en-US" sz="2000" b="1">
                <a:latin typeface="Verdana"/>
                <a:ea typeface="Verdana"/>
              </a:rPr>
            </a:br>
            <a:r>
              <a:rPr lang="en-US" sz="1600" b="1">
                <a:solidFill>
                  <a:schemeClr val="tx1"/>
                </a:solidFill>
                <a:latin typeface="Verdana"/>
                <a:ea typeface="Verdana"/>
              </a:rPr>
              <a:t>Saves up to</a:t>
            </a:r>
            <a:br>
              <a:rPr lang="en-US" sz="2000" b="1">
                <a:solidFill>
                  <a:schemeClr val="tx1"/>
                </a:solidFill>
                <a:latin typeface="Verdana"/>
                <a:ea typeface="Verdana"/>
              </a:rPr>
            </a:br>
            <a:r>
              <a:rPr lang="en-US" sz="3200" b="1">
                <a:solidFill>
                  <a:schemeClr val="tx1"/>
                </a:solidFill>
                <a:latin typeface="Verdana"/>
                <a:ea typeface="Verdana"/>
              </a:rPr>
              <a:t>29% </a:t>
            </a:r>
            <a:br>
              <a:rPr lang="en-US" sz="2000" b="1">
                <a:solidFill>
                  <a:schemeClr val="tx1"/>
                </a:solidFill>
                <a:latin typeface="Verdana"/>
                <a:ea typeface="Verdana"/>
              </a:rPr>
            </a:br>
            <a:r>
              <a:rPr lang="en-US" sz="1600" b="1">
                <a:solidFill>
                  <a:schemeClr val="tx1"/>
                </a:solidFill>
                <a:latin typeface="Verdana"/>
                <a:ea typeface="Verdana"/>
              </a:rPr>
              <a:t>time</a:t>
            </a:r>
            <a:r>
              <a:rPr lang="en-US" sz="1600">
                <a:solidFill>
                  <a:schemeClr val="tx1"/>
                </a:solidFill>
                <a:latin typeface="Verdana"/>
                <a:ea typeface="Verdana"/>
              </a:rPr>
              <a:t> </a:t>
            </a:r>
          </a:p>
          <a:p>
            <a:pPr algn="ctr"/>
            <a:endParaRPr lang="en-US">
              <a:solidFill>
                <a:schemeClr val="bg1"/>
              </a:solidFill>
            </a:endParaRPr>
          </a:p>
        </p:txBody>
      </p:sp>
      <p:pic>
        <p:nvPicPr>
          <p:cNvPr id="3" name="图片 2" descr="图表, 条形图&#10;&#10;已自动生成说明">
            <a:extLst>
              <a:ext uri="{FF2B5EF4-FFF2-40B4-BE49-F238E27FC236}">
                <a16:creationId xmlns:a16="http://schemas.microsoft.com/office/drawing/2014/main" id="{67B361B9-324A-933C-FC4E-AF184DEC7C27}"/>
              </a:ext>
            </a:extLst>
          </p:cNvPr>
          <p:cNvPicPr>
            <a:picLocks noChangeAspect="1"/>
          </p:cNvPicPr>
          <p:nvPr/>
        </p:nvPicPr>
        <p:blipFill>
          <a:blip r:embed="rId3"/>
          <a:stretch>
            <a:fillRect/>
          </a:stretch>
        </p:blipFill>
        <p:spPr>
          <a:xfrm>
            <a:off x="724365" y="1711476"/>
            <a:ext cx="5772124" cy="3489476"/>
          </a:xfrm>
          <a:prstGeom prst="rect">
            <a:avLst/>
          </a:prstGeom>
        </p:spPr>
      </p:pic>
    </p:spTree>
    <p:extLst>
      <p:ext uri="{BB962C8B-B14F-4D97-AF65-F5344CB8AC3E}">
        <p14:creationId xmlns:p14="http://schemas.microsoft.com/office/powerpoint/2010/main" val="64075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panose="020B0604030504040204" pitchFamily="34" charset="0"/>
                <a:ea typeface="Verdana" panose="020B0604030504040204" pitchFamily="34" charset="0"/>
                <a:cs typeface="+mj-cs"/>
              </a:rPr>
              <a:t>Our Recommendations </a:t>
            </a: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2132666"/>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4305870"/>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grpSp>
        <p:nvGrpSpPr>
          <p:cNvPr id="9" name="Group 8">
            <a:extLst>
              <a:ext uri="{FF2B5EF4-FFF2-40B4-BE49-F238E27FC236}">
                <a16:creationId xmlns:a16="http://schemas.microsoft.com/office/drawing/2014/main" id="{E9571ED5-0DB5-E247-90F4-EE344BB2F0CF}"/>
              </a:ext>
            </a:extLst>
          </p:cNvPr>
          <p:cNvGrpSpPr/>
          <p:nvPr/>
        </p:nvGrpSpPr>
        <p:grpSpPr>
          <a:xfrm>
            <a:off x="1414033" y="3569338"/>
            <a:ext cx="1781548" cy="616050"/>
            <a:chOff x="4968" y="2856050"/>
            <a:chExt cx="1540126" cy="616050"/>
          </a:xfrm>
        </p:grpSpPr>
        <p:sp>
          <p:nvSpPr>
            <p:cNvPr id="10" name="Arrow: Pentagon 9">
              <a:extLst>
                <a:ext uri="{FF2B5EF4-FFF2-40B4-BE49-F238E27FC236}">
                  <a16:creationId xmlns:a16="http://schemas.microsoft.com/office/drawing/2014/main" id="{59D5688C-F1C8-76C4-2B43-8C5C708C44B9}"/>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1" name="Arrow: Pentagon 4">
              <a:extLst>
                <a:ext uri="{FF2B5EF4-FFF2-40B4-BE49-F238E27FC236}">
                  <a16:creationId xmlns:a16="http://schemas.microsoft.com/office/drawing/2014/main" id="{7C992015-9324-2905-B60A-31451C912DFB}"/>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20" name="Group 19">
            <a:extLst>
              <a:ext uri="{FF2B5EF4-FFF2-40B4-BE49-F238E27FC236}">
                <a16:creationId xmlns:a16="http://schemas.microsoft.com/office/drawing/2014/main" id="{AB4F08E9-0F5E-9FF6-A118-8B083ED59535}"/>
              </a:ext>
            </a:extLst>
          </p:cNvPr>
          <p:cNvGrpSpPr/>
          <p:nvPr/>
        </p:nvGrpSpPr>
        <p:grpSpPr>
          <a:xfrm>
            <a:off x="2879491" y="3579146"/>
            <a:ext cx="1781548" cy="616050"/>
            <a:chOff x="2469171" y="2856050"/>
            <a:chExt cx="1540126" cy="616050"/>
          </a:xfrm>
        </p:grpSpPr>
        <p:sp>
          <p:nvSpPr>
            <p:cNvPr id="21" name="Arrow: Chevron 20">
              <a:extLst>
                <a:ext uri="{FF2B5EF4-FFF2-40B4-BE49-F238E27FC236}">
                  <a16:creationId xmlns:a16="http://schemas.microsoft.com/office/drawing/2014/main" id="{56FBF8B6-466A-5A21-CAE0-FD6BA5283D3C}"/>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3" name="Arrow: Chevron 8">
              <a:extLst>
                <a:ext uri="{FF2B5EF4-FFF2-40B4-BE49-F238E27FC236}">
                  <a16:creationId xmlns:a16="http://schemas.microsoft.com/office/drawing/2014/main" id="{5DED4B70-B98F-7EDC-CE61-170B17989A52}"/>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24" name="Group 23">
            <a:extLst>
              <a:ext uri="{FF2B5EF4-FFF2-40B4-BE49-F238E27FC236}">
                <a16:creationId xmlns:a16="http://schemas.microsoft.com/office/drawing/2014/main" id="{A121FDDE-29C2-D7D0-8CBD-3357D618E4E4}"/>
              </a:ext>
            </a:extLst>
          </p:cNvPr>
          <p:cNvGrpSpPr/>
          <p:nvPr/>
        </p:nvGrpSpPr>
        <p:grpSpPr>
          <a:xfrm>
            <a:off x="4111592" y="3579146"/>
            <a:ext cx="1781548" cy="616050"/>
            <a:chOff x="3701272" y="2856050"/>
            <a:chExt cx="1540126" cy="616050"/>
          </a:xfrm>
        </p:grpSpPr>
        <p:sp>
          <p:nvSpPr>
            <p:cNvPr id="25" name="Arrow: Chevron 24">
              <a:extLst>
                <a:ext uri="{FF2B5EF4-FFF2-40B4-BE49-F238E27FC236}">
                  <a16:creationId xmlns:a16="http://schemas.microsoft.com/office/drawing/2014/main" id="{C05A7245-E236-6FED-903A-114CA4D78F4A}"/>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6" name="Arrow: Chevron 10">
              <a:extLst>
                <a:ext uri="{FF2B5EF4-FFF2-40B4-BE49-F238E27FC236}">
                  <a16:creationId xmlns:a16="http://schemas.microsoft.com/office/drawing/2014/main" id="{5479DC81-B781-DAC0-D614-3373C809575C}"/>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27" name="Group 26">
            <a:extLst>
              <a:ext uri="{FF2B5EF4-FFF2-40B4-BE49-F238E27FC236}">
                <a16:creationId xmlns:a16="http://schemas.microsoft.com/office/drawing/2014/main" id="{643F7609-5491-4198-4251-32E6074E366A}"/>
              </a:ext>
            </a:extLst>
          </p:cNvPr>
          <p:cNvGrpSpPr/>
          <p:nvPr/>
        </p:nvGrpSpPr>
        <p:grpSpPr>
          <a:xfrm>
            <a:off x="5336055" y="3576515"/>
            <a:ext cx="1781548" cy="616050"/>
            <a:chOff x="4925735" y="2853419"/>
            <a:chExt cx="1540126" cy="616050"/>
          </a:xfrm>
        </p:grpSpPr>
        <p:sp>
          <p:nvSpPr>
            <p:cNvPr id="28" name="Arrow: Chevron 27">
              <a:extLst>
                <a:ext uri="{FF2B5EF4-FFF2-40B4-BE49-F238E27FC236}">
                  <a16:creationId xmlns:a16="http://schemas.microsoft.com/office/drawing/2014/main" id="{B538913D-90A7-308E-BEA8-C9B6993E874B}"/>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9" name="Arrow: Chevron 12">
              <a:extLst>
                <a:ext uri="{FF2B5EF4-FFF2-40B4-BE49-F238E27FC236}">
                  <a16:creationId xmlns:a16="http://schemas.microsoft.com/office/drawing/2014/main" id="{F710163E-AA56-2EAA-D8A9-8398ADBD8295}"/>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30" name="Group 29">
            <a:extLst>
              <a:ext uri="{FF2B5EF4-FFF2-40B4-BE49-F238E27FC236}">
                <a16:creationId xmlns:a16="http://schemas.microsoft.com/office/drawing/2014/main" id="{58B66E4A-1563-325D-B86A-D3905F813169}"/>
              </a:ext>
            </a:extLst>
          </p:cNvPr>
          <p:cNvGrpSpPr/>
          <p:nvPr/>
        </p:nvGrpSpPr>
        <p:grpSpPr>
          <a:xfrm>
            <a:off x="6575795" y="3579146"/>
            <a:ext cx="1781548" cy="616050"/>
            <a:chOff x="6165475" y="2856050"/>
            <a:chExt cx="1540126" cy="616050"/>
          </a:xfrm>
        </p:grpSpPr>
        <p:sp>
          <p:nvSpPr>
            <p:cNvPr id="31" name="Arrow: Chevron 30">
              <a:extLst>
                <a:ext uri="{FF2B5EF4-FFF2-40B4-BE49-F238E27FC236}">
                  <a16:creationId xmlns:a16="http://schemas.microsoft.com/office/drawing/2014/main" id="{56207539-AB17-FB4F-81D1-810156C468A5}"/>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2" name="Arrow: Chevron 14">
              <a:extLst>
                <a:ext uri="{FF2B5EF4-FFF2-40B4-BE49-F238E27FC236}">
                  <a16:creationId xmlns:a16="http://schemas.microsoft.com/office/drawing/2014/main" id="{CC415B62-D83F-6F2D-C6EE-E4C39DFF5934}"/>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33" name="Group 32">
            <a:extLst>
              <a:ext uri="{FF2B5EF4-FFF2-40B4-BE49-F238E27FC236}">
                <a16:creationId xmlns:a16="http://schemas.microsoft.com/office/drawing/2014/main" id="{211C5CA2-D17B-9862-D33A-E9B7DE2067E6}"/>
              </a:ext>
            </a:extLst>
          </p:cNvPr>
          <p:cNvGrpSpPr/>
          <p:nvPr/>
        </p:nvGrpSpPr>
        <p:grpSpPr>
          <a:xfrm>
            <a:off x="7807897" y="3579146"/>
            <a:ext cx="1781548" cy="616050"/>
            <a:chOff x="7397577" y="2856050"/>
            <a:chExt cx="1540126" cy="616050"/>
          </a:xfrm>
        </p:grpSpPr>
        <p:sp>
          <p:nvSpPr>
            <p:cNvPr id="34" name="Arrow: Chevron 33">
              <a:extLst>
                <a:ext uri="{FF2B5EF4-FFF2-40B4-BE49-F238E27FC236}">
                  <a16:creationId xmlns:a16="http://schemas.microsoft.com/office/drawing/2014/main" id="{966547BC-5DD3-1447-4582-5415D3104518}"/>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5" name="Arrow: Chevron 16">
              <a:extLst>
                <a:ext uri="{FF2B5EF4-FFF2-40B4-BE49-F238E27FC236}">
                  <a16:creationId xmlns:a16="http://schemas.microsoft.com/office/drawing/2014/main" id="{6D0B70A6-55EE-744A-FBF2-6714B20A5C25}"/>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36" name="Group 35">
            <a:extLst>
              <a:ext uri="{FF2B5EF4-FFF2-40B4-BE49-F238E27FC236}">
                <a16:creationId xmlns:a16="http://schemas.microsoft.com/office/drawing/2014/main" id="{14FFEDC7-1B8C-CB26-F348-3A62FC2A324C}"/>
              </a:ext>
            </a:extLst>
          </p:cNvPr>
          <p:cNvGrpSpPr/>
          <p:nvPr/>
        </p:nvGrpSpPr>
        <p:grpSpPr>
          <a:xfrm>
            <a:off x="9039998" y="3579146"/>
            <a:ext cx="1781548" cy="616050"/>
            <a:chOff x="8629678" y="2856050"/>
            <a:chExt cx="1540126" cy="616050"/>
          </a:xfrm>
        </p:grpSpPr>
        <p:sp>
          <p:nvSpPr>
            <p:cNvPr id="37" name="Arrow: Chevron 36">
              <a:extLst>
                <a:ext uri="{FF2B5EF4-FFF2-40B4-BE49-F238E27FC236}">
                  <a16:creationId xmlns:a16="http://schemas.microsoft.com/office/drawing/2014/main" id="{00F4D796-E233-E16B-0D60-69FA9227B776}"/>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8" name="Arrow: Chevron 18">
              <a:extLst>
                <a:ext uri="{FF2B5EF4-FFF2-40B4-BE49-F238E27FC236}">
                  <a16:creationId xmlns:a16="http://schemas.microsoft.com/office/drawing/2014/main" id="{CC63699D-7B4C-4C85-60D5-ADE299B079C9}"/>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dirty="0">
                  <a:latin typeface="Verdana" panose="020B0604030504040204" pitchFamily="34" charset="0"/>
                  <a:ea typeface="Verdana" panose="020B0604030504040204" pitchFamily="34" charset="0"/>
                </a:rPr>
                <a:t>Transport from </a:t>
              </a:r>
              <a:r>
                <a:rPr lang="en-IN" sz="1200" b="1" kern="1200" dirty="0" err="1">
                  <a:latin typeface="Verdana" panose="020B0604030504040204" pitchFamily="34" charset="0"/>
                  <a:ea typeface="Verdana" panose="020B0604030504040204" pitchFamily="34" charset="0"/>
                </a:rPr>
                <a:t>Hosptial</a:t>
              </a:r>
              <a:endParaRPr lang="en-IN" sz="1200" b="1" kern="1200" dirty="0">
                <a:latin typeface="Verdana" panose="020B0604030504040204" pitchFamily="34" charset="0"/>
                <a:ea typeface="Verdana" panose="020B0604030504040204" pitchFamily="34" charset="0"/>
              </a:endParaRP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867400" y="2522531"/>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Verdana" panose="020B0604030504040204" pitchFamily="34" charset="0"/>
                <a:ea typeface="Verdana" panose="020B0604030504040204" pitchFamily="34" charset="0"/>
              </a:rPr>
              <a:t>Discharge List</a:t>
            </a:r>
          </a:p>
        </p:txBody>
      </p:sp>
      <p:sp>
        <p:nvSpPr>
          <p:cNvPr id="53" name="Rectangle: Rounded Corners 52">
            <a:extLst>
              <a:ext uri="{FF2B5EF4-FFF2-40B4-BE49-F238E27FC236}">
                <a16:creationId xmlns:a16="http://schemas.microsoft.com/office/drawing/2014/main" id="{27E51DE5-9307-5CE5-FC57-891F0AE9A7A1}"/>
              </a:ext>
            </a:extLst>
          </p:cNvPr>
          <p:cNvSpPr/>
          <p:nvPr/>
        </p:nvSpPr>
        <p:spPr>
          <a:xfrm>
            <a:off x="6408570" y="2531599"/>
            <a:ext cx="276492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a:solidFill>
                  <a:schemeClr val="tx1"/>
                </a:solidFill>
                <a:latin typeface="Verdana" panose="020B0604030504040204" pitchFamily="34" charset="0"/>
                <a:ea typeface="Verdana" panose="020B0604030504040204" pitchFamily="34" charset="0"/>
              </a:rPr>
              <a:t>Notification on Epic</a:t>
            </a:r>
          </a:p>
        </p:txBody>
      </p:sp>
      <p:sp>
        <p:nvSpPr>
          <p:cNvPr id="54" name="Rectangle: Rounded Corners 53">
            <a:extLst>
              <a:ext uri="{FF2B5EF4-FFF2-40B4-BE49-F238E27FC236}">
                <a16:creationId xmlns:a16="http://schemas.microsoft.com/office/drawing/2014/main" id="{A0646BB2-7C5D-68F6-1CD5-5885EF1932F1}"/>
              </a:ext>
            </a:extLst>
          </p:cNvPr>
          <p:cNvSpPr/>
          <p:nvPr/>
        </p:nvSpPr>
        <p:spPr>
          <a:xfrm>
            <a:off x="3580284" y="2529860"/>
            <a:ext cx="2395777"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dirty="0">
                <a:solidFill>
                  <a:schemeClr val="tx1"/>
                </a:solidFill>
                <a:latin typeface="Verdana" panose="020B0604030504040204" pitchFamily="34" charset="0"/>
                <a:ea typeface="Verdana" panose="020B0604030504040204" pitchFamily="34" charset="0"/>
              </a:rPr>
              <a:t>Pre-order Drugs</a:t>
            </a:r>
          </a:p>
        </p:txBody>
      </p:sp>
      <p:sp>
        <p:nvSpPr>
          <p:cNvPr id="55" name="Rectangle: Rounded Corners 54">
            <a:extLst>
              <a:ext uri="{FF2B5EF4-FFF2-40B4-BE49-F238E27FC236}">
                <a16:creationId xmlns:a16="http://schemas.microsoft.com/office/drawing/2014/main" id="{34A49293-E8B9-5383-7EF6-83269935A38F}"/>
              </a:ext>
            </a:extLst>
          </p:cNvPr>
          <p:cNvSpPr/>
          <p:nvPr/>
        </p:nvSpPr>
        <p:spPr>
          <a:xfrm>
            <a:off x="3526023" y="4751743"/>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Verdana" panose="020B0604030504040204" pitchFamily="34" charset="0"/>
                <a:ea typeface="Verdana" panose="020B0604030504040204" pitchFamily="34" charset="0"/>
              </a:rPr>
              <a:t>AI Med Rec</a:t>
            </a:r>
          </a:p>
        </p:txBody>
      </p:sp>
      <p:sp>
        <p:nvSpPr>
          <p:cNvPr id="59" name="Rectangle: Rounded Corners 58">
            <a:extLst>
              <a:ext uri="{FF2B5EF4-FFF2-40B4-BE49-F238E27FC236}">
                <a16:creationId xmlns:a16="http://schemas.microsoft.com/office/drawing/2014/main" id="{736C2592-41C6-82A4-9DAB-E7D9C5931F92}"/>
              </a:ext>
            </a:extLst>
          </p:cNvPr>
          <p:cNvSpPr/>
          <p:nvPr/>
        </p:nvSpPr>
        <p:spPr>
          <a:xfrm>
            <a:off x="8244571" y="4751743"/>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Verdana" panose="020B0604030504040204" pitchFamily="34" charset="0"/>
                <a:ea typeface="Verdana" panose="020B0604030504040204" pitchFamily="34" charset="0"/>
              </a:rPr>
              <a:t>AI prediction</a:t>
            </a:r>
          </a:p>
        </p:txBody>
      </p:sp>
      <p:sp>
        <p:nvSpPr>
          <p:cNvPr id="3" name="Arrow: Pentagon 2">
            <a:extLst>
              <a:ext uri="{FF2B5EF4-FFF2-40B4-BE49-F238E27FC236}">
                <a16:creationId xmlns:a16="http://schemas.microsoft.com/office/drawing/2014/main" id="{2BC9072F-3CBE-1944-75BE-67B98AB229DB}"/>
              </a:ext>
            </a:extLst>
          </p:cNvPr>
          <p:cNvSpPr/>
          <p:nvPr/>
        </p:nvSpPr>
        <p:spPr>
          <a:xfrm>
            <a:off x="897067" y="1877422"/>
            <a:ext cx="2377440" cy="326835"/>
          </a:xfrm>
          <a:prstGeom prst="homePlate">
            <a:avLst/>
          </a:prstGeom>
          <a:solidFill>
            <a:srgbClr val="F3C3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a:solidFill>
                  <a:schemeClr val="tx1"/>
                </a:solidFill>
                <a:latin typeface="Verdana" panose="020B0604030504040204" pitchFamily="34" charset="0"/>
                <a:ea typeface="Verdana" panose="020B0604030504040204" pitchFamily="34" charset="0"/>
              </a:rPr>
              <a:t>3 Step Solution</a:t>
            </a:r>
          </a:p>
        </p:txBody>
      </p:sp>
      <p:sp>
        <p:nvSpPr>
          <p:cNvPr id="4" name="Arrow: Pentagon 3">
            <a:extLst>
              <a:ext uri="{FF2B5EF4-FFF2-40B4-BE49-F238E27FC236}">
                <a16:creationId xmlns:a16="http://schemas.microsoft.com/office/drawing/2014/main" id="{F2AB1AAF-DFEB-0AE4-AA59-08FBE3414E0F}"/>
              </a:ext>
            </a:extLst>
          </p:cNvPr>
          <p:cNvSpPr/>
          <p:nvPr/>
        </p:nvSpPr>
        <p:spPr>
          <a:xfrm>
            <a:off x="897067" y="4832072"/>
            <a:ext cx="2377440" cy="326835"/>
          </a:xfrm>
          <a:prstGeom prst="homePlate">
            <a:avLst/>
          </a:prstGeom>
          <a:solidFill>
            <a:srgbClr val="F3C3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b="1">
                <a:solidFill>
                  <a:schemeClr val="tx1"/>
                </a:solidFill>
                <a:latin typeface="Verdana" panose="020B0604030504040204" pitchFamily="34" charset="0"/>
                <a:ea typeface="Verdana" panose="020B0604030504040204" pitchFamily="34" charset="0"/>
              </a:rPr>
              <a:t>Using AI</a:t>
            </a:r>
          </a:p>
        </p:txBody>
      </p:sp>
    </p:spTree>
    <p:extLst>
      <p:ext uri="{BB962C8B-B14F-4D97-AF65-F5344CB8AC3E}">
        <p14:creationId xmlns:p14="http://schemas.microsoft.com/office/powerpoint/2010/main" val="220929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5338FC-FEB2-811B-AC47-8AC718F37881}"/>
              </a:ext>
            </a:extLst>
          </p:cNvPr>
          <p:cNvGraphicFramePr/>
          <p:nvPr/>
        </p:nvGraphicFramePr>
        <p:xfrm>
          <a:off x="888674" y="140167"/>
          <a:ext cx="10174774" cy="6328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itle 9"/>
          <p:cNvSpPr txBox="1">
            <a:spLocks/>
          </p:cNvSpPr>
          <p:nvPr/>
        </p:nvSpPr>
        <p:spPr>
          <a:xfrm>
            <a:off x="838200" y="434417"/>
            <a:ext cx="10515600" cy="734804"/>
          </a:xfrm>
          <a:prstGeom prst="rect">
            <a:avLst/>
          </a:prstGeom>
        </p:spPr>
        <p:txBody>
          <a:bodyPr lIns="0" tIns="0" rIns="0" bIns="0" anchor="ctr"/>
          <a:lstStyle>
            <a:lvl1pPr algn="l" defTabSz="914400" rtl="0" eaLnBrk="1" latinLnBrk="0" hangingPunct="1">
              <a:lnSpc>
                <a:spcPct val="70000"/>
              </a:lnSpc>
              <a:spcBef>
                <a:spcPct val="0"/>
              </a:spcBef>
              <a:buNone/>
              <a:defRPr lang="en-US" sz="4400" kern="1200" dirty="0">
                <a:solidFill>
                  <a:srgbClr val="00A3A1"/>
                </a:solidFill>
                <a:latin typeface="KPMG Extralight" panose="020B0303030202040204" pitchFamily="34" charset="0"/>
                <a:ea typeface="+mj-ea"/>
                <a:cs typeface="KPMG Extralight" panose="020B0303030202040204" pitchFamily="34" charset="0"/>
              </a:defRPr>
            </a:lvl1pPr>
          </a:lstStyle>
          <a:p>
            <a:r>
              <a:rPr lang="en-US" sz="4800" kern="0" spc="-15">
                <a:solidFill>
                  <a:srgbClr val="00338D"/>
                </a:solidFill>
                <a:latin typeface="Verdana"/>
                <a:ea typeface="Verdana"/>
                <a:cs typeface="+mj-cs"/>
              </a:rPr>
              <a:t>3-Step Solution</a:t>
            </a:r>
            <a:endParaRPr lang="en-US" sz="4800" kern="0" spc="-15">
              <a:solidFill>
                <a:srgbClr val="00338D"/>
              </a:solidFill>
              <a:latin typeface="Verdana" panose="020B0604030504040204" pitchFamily="34" charset="0"/>
              <a:ea typeface="Verdana" panose="020B0604030504040204" pitchFamily="34" charset="0"/>
              <a:cs typeface="+mj-cs"/>
            </a:endParaRPr>
          </a:p>
        </p:txBody>
      </p:sp>
      <p:sp>
        <p:nvSpPr>
          <p:cNvPr id="52" name="Rounded Rectangle 50">
            <a:extLst>
              <a:ext uri="{FF2B5EF4-FFF2-40B4-BE49-F238E27FC236}">
                <a16:creationId xmlns:a16="http://schemas.microsoft.com/office/drawing/2014/main" id="{0E68B6D1-BFC0-DE1A-1BF5-1B55209D4263}"/>
              </a:ext>
            </a:extLst>
          </p:cNvPr>
          <p:cNvSpPr/>
          <p:nvPr/>
        </p:nvSpPr>
        <p:spPr bwMode="auto">
          <a:xfrm>
            <a:off x="1128552" y="1576075"/>
            <a:ext cx="2377440" cy="363582"/>
          </a:xfrm>
          <a:prstGeom prst="roundRect">
            <a:avLst>
              <a:gd name="adj" fmla="val 5085"/>
            </a:avLst>
          </a:prstGeom>
          <a:solidFill>
            <a:srgbClr val="FFFFFF"/>
          </a:solidFill>
          <a:ln w="9525" cap="flat" cmpd="sng" algn="ctr">
            <a:noFill/>
            <a:prstDash val="solid"/>
            <a:round/>
            <a:headEnd type="none" w="med" len="med"/>
            <a:tailEnd type="none" w="med" len="med"/>
          </a:ln>
          <a:effectLst>
            <a:softEdge rad="317500"/>
          </a:effectLst>
        </p:spPr>
        <p:txBody>
          <a:bodyPr vert="horz" wrap="square" lIns="91440" tIns="45720" rIns="91440" bIns="45720" numCol="1" rtlCol="0" anchor="ctr" anchorCtr="0" compatLnSpc="1">
            <a:prstTxWarp prst="textNoShape">
              <a:avLst/>
            </a:prstTxWarp>
          </a:bodyPr>
          <a:lstStyle/>
          <a:p>
            <a:pPr marL="231775" marR="0" lvl="0" indent="-231775" algn="ctr" defTabSz="914400" rtl="0" eaLnBrk="0" fontAlgn="auto" latinLnBrk="0" hangingPunct="0">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Arial" panose="020B0604020202020204" pitchFamily="34" charset="0"/>
              </a:rPr>
              <a:t>Why PSC?</a:t>
            </a:r>
          </a:p>
        </p:txBody>
      </p:sp>
      <p:grpSp>
        <p:nvGrpSpPr>
          <p:cNvPr id="56" name="Group 55">
            <a:extLst>
              <a:ext uri="{FF2B5EF4-FFF2-40B4-BE49-F238E27FC236}">
                <a16:creationId xmlns:a16="http://schemas.microsoft.com/office/drawing/2014/main" id="{2932222E-AC27-12C6-E12C-8A6A0D717780}"/>
              </a:ext>
            </a:extLst>
          </p:cNvPr>
          <p:cNvGrpSpPr/>
          <p:nvPr/>
        </p:nvGrpSpPr>
        <p:grpSpPr>
          <a:xfrm>
            <a:off x="1215823" y="3749279"/>
            <a:ext cx="784638" cy="498522"/>
            <a:chOff x="1215824" y="4638414"/>
            <a:chExt cx="784638" cy="498522"/>
          </a:xfrm>
        </p:grpSpPr>
        <p:sp>
          <p:nvSpPr>
            <p:cNvPr id="57" name="Freeform 1234">
              <a:extLst>
                <a:ext uri="{FF2B5EF4-FFF2-40B4-BE49-F238E27FC236}">
                  <a16:creationId xmlns:a16="http://schemas.microsoft.com/office/drawing/2014/main" id="{FEE8CB0E-279C-37E4-3B2F-BBBC9CB03202}"/>
                </a:ext>
              </a:extLst>
            </p:cNvPr>
            <p:cNvSpPr>
              <a:spLocks noEditPoints="1"/>
            </p:cNvSpPr>
            <p:nvPr/>
          </p:nvSpPr>
          <p:spPr bwMode="auto">
            <a:xfrm>
              <a:off x="1215824" y="4638414"/>
              <a:ext cx="473597" cy="498522"/>
            </a:xfrm>
            <a:custGeom>
              <a:avLst/>
              <a:gdLst>
                <a:gd name="T0" fmla="*/ 1032 w 1211"/>
                <a:gd name="T1" fmla="*/ 476 h 1212"/>
                <a:gd name="T2" fmla="*/ 1007 w 1211"/>
                <a:gd name="T3" fmla="*/ 414 h 1212"/>
                <a:gd name="T4" fmla="*/ 1076 w 1211"/>
                <a:gd name="T5" fmla="*/ 231 h 1212"/>
                <a:gd name="T6" fmla="*/ 800 w 1211"/>
                <a:gd name="T7" fmla="*/ 200 h 1212"/>
                <a:gd name="T8" fmla="*/ 742 w 1211"/>
                <a:gd name="T9" fmla="*/ 176 h 1212"/>
                <a:gd name="T10" fmla="*/ 532 w 1211"/>
                <a:gd name="T11" fmla="*/ 0 h 1212"/>
                <a:gd name="T12" fmla="*/ 440 w 1211"/>
                <a:gd name="T13" fmla="*/ 179 h 1212"/>
                <a:gd name="T14" fmla="*/ 378 w 1211"/>
                <a:gd name="T15" fmla="*/ 207 h 1212"/>
                <a:gd name="T16" fmla="*/ 207 w 1211"/>
                <a:gd name="T17" fmla="*/ 371 h 1212"/>
                <a:gd name="T18" fmla="*/ 177 w 1211"/>
                <a:gd name="T19" fmla="*/ 432 h 1212"/>
                <a:gd name="T20" fmla="*/ 155 w 1211"/>
                <a:gd name="T21" fmla="*/ 498 h 1212"/>
                <a:gd name="T22" fmla="*/ 159 w 1211"/>
                <a:gd name="T23" fmla="*/ 730 h 1212"/>
                <a:gd name="T24" fmla="*/ 182 w 1211"/>
                <a:gd name="T25" fmla="*/ 794 h 1212"/>
                <a:gd name="T26" fmla="*/ 110 w 1211"/>
                <a:gd name="T27" fmla="*/ 980 h 1212"/>
                <a:gd name="T28" fmla="*/ 391 w 1211"/>
                <a:gd name="T29" fmla="*/ 1012 h 1212"/>
                <a:gd name="T30" fmla="*/ 458 w 1211"/>
                <a:gd name="T31" fmla="*/ 1039 h 1212"/>
                <a:gd name="T32" fmla="*/ 670 w 1211"/>
                <a:gd name="T33" fmla="*/ 1212 h 1212"/>
                <a:gd name="T34" fmla="*/ 759 w 1211"/>
                <a:gd name="T35" fmla="*/ 1031 h 1212"/>
                <a:gd name="T36" fmla="*/ 818 w 1211"/>
                <a:gd name="T37" fmla="*/ 1003 h 1212"/>
                <a:gd name="T38" fmla="*/ 987 w 1211"/>
                <a:gd name="T39" fmla="*/ 839 h 1212"/>
                <a:gd name="T40" fmla="*/ 1016 w 1211"/>
                <a:gd name="T41" fmla="*/ 780 h 1212"/>
                <a:gd name="T42" fmla="*/ 1038 w 1211"/>
                <a:gd name="T43" fmla="*/ 717 h 1212"/>
                <a:gd name="T44" fmla="*/ 571 w 1211"/>
                <a:gd name="T45" fmla="*/ 910 h 1212"/>
                <a:gd name="T46" fmla="*/ 513 w 1211"/>
                <a:gd name="T47" fmla="*/ 899 h 1212"/>
                <a:gd name="T48" fmla="*/ 459 w 1211"/>
                <a:gd name="T49" fmla="*/ 876 h 1212"/>
                <a:gd name="T50" fmla="*/ 411 w 1211"/>
                <a:gd name="T51" fmla="*/ 843 h 1212"/>
                <a:gd name="T52" fmla="*/ 371 w 1211"/>
                <a:gd name="T53" fmla="*/ 803 h 1212"/>
                <a:gd name="T54" fmla="*/ 339 w 1211"/>
                <a:gd name="T55" fmla="*/ 755 h 1212"/>
                <a:gd name="T56" fmla="*/ 316 w 1211"/>
                <a:gd name="T57" fmla="*/ 702 h 1212"/>
                <a:gd name="T58" fmla="*/ 304 w 1211"/>
                <a:gd name="T59" fmla="*/ 643 h 1212"/>
                <a:gd name="T60" fmla="*/ 304 w 1211"/>
                <a:gd name="T61" fmla="*/ 582 h 1212"/>
                <a:gd name="T62" fmla="*/ 316 w 1211"/>
                <a:gd name="T63" fmla="*/ 523 h 1212"/>
                <a:gd name="T64" fmla="*/ 339 w 1211"/>
                <a:gd name="T65" fmla="*/ 470 h 1212"/>
                <a:gd name="T66" fmla="*/ 371 w 1211"/>
                <a:gd name="T67" fmla="*/ 421 h 1212"/>
                <a:gd name="T68" fmla="*/ 411 w 1211"/>
                <a:gd name="T69" fmla="*/ 381 h 1212"/>
                <a:gd name="T70" fmla="*/ 459 w 1211"/>
                <a:gd name="T71" fmla="*/ 349 h 1212"/>
                <a:gd name="T72" fmla="*/ 513 w 1211"/>
                <a:gd name="T73" fmla="*/ 326 h 1212"/>
                <a:gd name="T74" fmla="*/ 571 w 1211"/>
                <a:gd name="T75" fmla="*/ 314 h 1212"/>
                <a:gd name="T76" fmla="*/ 633 w 1211"/>
                <a:gd name="T77" fmla="*/ 314 h 1212"/>
                <a:gd name="T78" fmla="*/ 691 w 1211"/>
                <a:gd name="T79" fmla="*/ 326 h 1212"/>
                <a:gd name="T80" fmla="*/ 745 w 1211"/>
                <a:gd name="T81" fmla="*/ 349 h 1212"/>
                <a:gd name="T82" fmla="*/ 794 w 1211"/>
                <a:gd name="T83" fmla="*/ 381 h 1212"/>
                <a:gd name="T84" fmla="*/ 833 w 1211"/>
                <a:gd name="T85" fmla="*/ 421 h 1212"/>
                <a:gd name="T86" fmla="*/ 866 w 1211"/>
                <a:gd name="T87" fmla="*/ 470 h 1212"/>
                <a:gd name="T88" fmla="*/ 889 w 1211"/>
                <a:gd name="T89" fmla="*/ 523 h 1212"/>
                <a:gd name="T90" fmla="*/ 900 w 1211"/>
                <a:gd name="T91" fmla="*/ 582 h 1212"/>
                <a:gd name="T92" fmla="*/ 900 w 1211"/>
                <a:gd name="T93" fmla="*/ 643 h 1212"/>
                <a:gd name="T94" fmla="*/ 889 w 1211"/>
                <a:gd name="T95" fmla="*/ 702 h 1212"/>
                <a:gd name="T96" fmla="*/ 866 w 1211"/>
                <a:gd name="T97" fmla="*/ 755 h 1212"/>
                <a:gd name="T98" fmla="*/ 833 w 1211"/>
                <a:gd name="T99" fmla="*/ 803 h 1212"/>
                <a:gd name="T100" fmla="*/ 794 w 1211"/>
                <a:gd name="T101" fmla="*/ 843 h 1212"/>
                <a:gd name="T102" fmla="*/ 745 w 1211"/>
                <a:gd name="T103" fmla="*/ 876 h 1212"/>
                <a:gd name="T104" fmla="*/ 691 w 1211"/>
                <a:gd name="T105" fmla="*/ 899 h 1212"/>
                <a:gd name="T106" fmla="*/ 633 w 1211"/>
                <a:gd name="T107" fmla="*/ 91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1" h="1212">
                  <a:moveTo>
                    <a:pt x="1211" y="683"/>
                  </a:moveTo>
                  <a:lnTo>
                    <a:pt x="1211" y="536"/>
                  </a:lnTo>
                  <a:lnTo>
                    <a:pt x="1036" y="492"/>
                  </a:lnTo>
                  <a:lnTo>
                    <a:pt x="1032" y="476"/>
                  </a:lnTo>
                  <a:lnTo>
                    <a:pt x="1027" y="460"/>
                  </a:lnTo>
                  <a:lnTo>
                    <a:pt x="1021" y="444"/>
                  </a:lnTo>
                  <a:lnTo>
                    <a:pt x="1015" y="429"/>
                  </a:lnTo>
                  <a:lnTo>
                    <a:pt x="1007" y="414"/>
                  </a:lnTo>
                  <a:lnTo>
                    <a:pt x="1000" y="398"/>
                  </a:lnTo>
                  <a:lnTo>
                    <a:pt x="992" y="383"/>
                  </a:lnTo>
                  <a:lnTo>
                    <a:pt x="984" y="369"/>
                  </a:lnTo>
                  <a:lnTo>
                    <a:pt x="1076" y="231"/>
                  </a:lnTo>
                  <a:lnTo>
                    <a:pt x="973" y="127"/>
                  </a:lnTo>
                  <a:lnTo>
                    <a:pt x="828" y="215"/>
                  </a:lnTo>
                  <a:lnTo>
                    <a:pt x="814" y="207"/>
                  </a:lnTo>
                  <a:lnTo>
                    <a:pt x="800" y="200"/>
                  </a:lnTo>
                  <a:lnTo>
                    <a:pt x="786" y="193"/>
                  </a:lnTo>
                  <a:lnTo>
                    <a:pt x="772" y="187"/>
                  </a:lnTo>
                  <a:lnTo>
                    <a:pt x="757" y="181"/>
                  </a:lnTo>
                  <a:lnTo>
                    <a:pt x="742" y="176"/>
                  </a:lnTo>
                  <a:lnTo>
                    <a:pt x="727" y="171"/>
                  </a:lnTo>
                  <a:lnTo>
                    <a:pt x="711" y="166"/>
                  </a:lnTo>
                  <a:lnTo>
                    <a:pt x="678" y="0"/>
                  </a:lnTo>
                  <a:lnTo>
                    <a:pt x="532" y="0"/>
                  </a:lnTo>
                  <a:lnTo>
                    <a:pt x="491" y="164"/>
                  </a:lnTo>
                  <a:lnTo>
                    <a:pt x="474" y="168"/>
                  </a:lnTo>
                  <a:lnTo>
                    <a:pt x="458" y="174"/>
                  </a:lnTo>
                  <a:lnTo>
                    <a:pt x="440" y="179"/>
                  </a:lnTo>
                  <a:lnTo>
                    <a:pt x="424" y="186"/>
                  </a:lnTo>
                  <a:lnTo>
                    <a:pt x="409" y="192"/>
                  </a:lnTo>
                  <a:lnTo>
                    <a:pt x="393" y="200"/>
                  </a:lnTo>
                  <a:lnTo>
                    <a:pt x="378" y="207"/>
                  </a:lnTo>
                  <a:lnTo>
                    <a:pt x="364" y="216"/>
                  </a:lnTo>
                  <a:lnTo>
                    <a:pt x="223" y="122"/>
                  </a:lnTo>
                  <a:lnTo>
                    <a:pt x="120" y="226"/>
                  </a:lnTo>
                  <a:lnTo>
                    <a:pt x="207" y="371"/>
                  </a:lnTo>
                  <a:lnTo>
                    <a:pt x="199" y="386"/>
                  </a:lnTo>
                  <a:lnTo>
                    <a:pt x="191" y="401"/>
                  </a:lnTo>
                  <a:lnTo>
                    <a:pt x="183" y="417"/>
                  </a:lnTo>
                  <a:lnTo>
                    <a:pt x="177" y="432"/>
                  </a:lnTo>
                  <a:lnTo>
                    <a:pt x="170" y="448"/>
                  </a:lnTo>
                  <a:lnTo>
                    <a:pt x="165" y="464"/>
                  </a:lnTo>
                  <a:lnTo>
                    <a:pt x="160" y="481"/>
                  </a:lnTo>
                  <a:lnTo>
                    <a:pt x="155" y="498"/>
                  </a:lnTo>
                  <a:lnTo>
                    <a:pt x="0" y="528"/>
                  </a:lnTo>
                  <a:lnTo>
                    <a:pt x="0" y="675"/>
                  </a:lnTo>
                  <a:lnTo>
                    <a:pt x="154" y="714"/>
                  </a:lnTo>
                  <a:lnTo>
                    <a:pt x="159" y="730"/>
                  </a:lnTo>
                  <a:lnTo>
                    <a:pt x="164" y="746"/>
                  </a:lnTo>
                  <a:lnTo>
                    <a:pt x="169" y="762"/>
                  </a:lnTo>
                  <a:lnTo>
                    <a:pt x="176" y="778"/>
                  </a:lnTo>
                  <a:lnTo>
                    <a:pt x="182" y="794"/>
                  </a:lnTo>
                  <a:lnTo>
                    <a:pt x="190" y="809"/>
                  </a:lnTo>
                  <a:lnTo>
                    <a:pt x="197" y="824"/>
                  </a:lnTo>
                  <a:lnTo>
                    <a:pt x="205" y="838"/>
                  </a:lnTo>
                  <a:lnTo>
                    <a:pt x="110" y="980"/>
                  </a:lnTo>
                  <a:lnTo>
                    <a:pt x="214" y="1083"/>
                  </a:lnTo>
                  <a:lnTo>
                    <a:pt x="361" y="995"/>
                  </a:lnTo>
                  <a:lnTo>
                    <a:pt x="376" y="1003"/>
                  </a:lnTo>
                  <a:lnTo>
                    <a:pt x="391" y="1012"/>
                  </a:lnTo>
                  <a:lnTo>
                    <a:pt x="407" y="1019"/>
                  </a:lnTo>
                  <a:lnTo>
                    <a:pt x="423" y="1027"/>
                  </a:lnTo>
                  <a:lnTo>
                    <a:pt x="440" y="1034"/>
                  </a:lnTo>
                  <a:lnTo>
                    <a:pt x="458" y="1039"/>
                  </a:lnTo>
                  <a:lnTo>
                    <a:pt x="475" y="1044"/>
                  </a:lnTo>
                  <a:lnTo>
                    <a:pt x="492" y="1049"/>
                  </a:lnTo>
                  <a:lnTo>
                    <a:pt x="525" y="1212"/>
                  </a:lnTo>
                  <a:lnTo>
                    <a:pt x="670" y="1212"/>
                  </a:lnTo>
                  <a:lnTo>
                    <a:pt x="711" y="1046"/>
                  </a:lnTo>
                  <a:lnTo>
                    <a:pt x="728" y="1041"/>
                  </a:lnTo>
                  <a:lnTo>
                    <a:pt x="744" y="1037"/>
                  </a:lnTo>
                  <a:lnTo>
                    <a:pt x="759" y="1031"/>
                  </a:lnTo>
                  <a:lnTo>
                    <a:pt x="774" y="1025"/>
                  </a:lnTo>
                  <a:lnTo>
                    <a:pt x="789" y="1018"/>
                  </a:lnTo>
                  <a:lnTo>
                    <a:pt x="803" y="1011"/>
                  </a:lnTo>
                  <a:lnTo>
                    <a:pt x="818" y="1003"/>
                  </a:lnTo>
                  <a:lnTo>
                    <a:pt x="832" y="995"/>
                  </a:lnTo>
                  <a:lnTo>
                    <a:pt x="971" y="1089"/>
                  </a:lnTo>
                  <a:lnTo>
                    <a:pt x="1074" y="985"/>
                  </a:lnTo>
                  <a:lnTo>
                    <a:pt x="987" y="839"/>
                  </a:lnTo>
                  <a:lnTo>
                    <a:pt x="995" y="825"/>
                  </a:lnTo>
                  <a:lnTo>
                    <a:pt x="1003" y="810"/>
                  </a:lnTo>
                  <a:lnTo>
                    <a:pt x="1009" y="795"/>
                  </a:lnTo>
                  <a:lnTo>
                    <a:pt x="1016" y="780"/>
                  </a:lnTo>
                  <a:lnTo>
                    <a:pt x="1022" y="765"/>
                  </a:lnTo>
                  <a:lnTo>
                    <a:pt x="1028" y="748"/>
                  </a:lnTo>
                  <a:lnTo>
                    <a:pt x="1033" y="733"/>
                  </a:lnTo>
                  <a:lnTo>
                    <a:pt x="1038" y="717"/>
                  </a:lnTo>
                  <a:lnTo>
                    <a:pt x="1211" y="683"/>
                  </a:lnTo>
                  <a:close/>
                  <a:moveTo>
                    <a:pt x="602" y="913"/>
                  </a:moveTo>
                  <a:lnTo>
                    <a:pt x="587" y="913"/>
                  </a:lnTo>
                  <a:lnTo>
                    <a:pt x="571" y="910"/>
                  </a:lnTo>
                  <a:lnTo>
                    <a:pt x="557" y="909"/>
                  </a:lnTo>
                  <a:lnTo>
                    <a:pt x="542" y="906"/>
                  </a:lnTo>
                  <a:lnTo>
                    <a:pt x="527" y="903"/>
                  </a:lnTo>
                  <a:lnTo>
                    <a:pt x="513" y="899"/>
                  </a:lnTo>
                  <a:lnTo>
                    <a:pt x="499" y="894"/>
                  </a:lnTo>
                  <a:lnTo>
                    <a:pt x="486" y="889"/>
                  </a:lnTo>
                  <a:lnTo>
                    <a:pt x="472" y="882"/>
                  </a:lnTo>
                  <a:lnTo>
                    <a:pt x="459" y="876"/>
                  </a:lnTo>
                  <a:lnTo>
                    <a:pt x="447" y="869"/>
                  </a:lnTo>
                  <a:lnTo>
                    <a:pt x="435" y="861"/>
                  </a:lnTo>
                  <a:lnTo>
                    <a:pt x="423" y="853"/>
                  </a:lnTo>
                  <a:lnTo>
                    <a:pt x="411" y="843"/>
                  </a:lnTo>
                  <a:lnTo>
                    <a:pt x="400" y="835"/>
                  </a:lnTo>
                  <a:lnTo>
                    <a:pt x="390" y="824"/>
                  </a:lnTo>
                  <a:lnTo>
                    <a:pt x="380" y="814"/>
                  </a:lnTo>
                  <a:lnTo>
                    <a:pt x="371" y="803"/>
                  </a:lnTo>
                  <a:lnTo>
                    <a:pt x="362" y="792"/>
                  </a:lnTo>
                  <a:lnTo>
                    <a:pt x="354" y="780"/>
                  </a:lnTo>
                  <a:lnTo>
                    <a:pt x="345" y="768"/>
                  </a:lnTo>
                  <a:lnTo>
                    <a:pt x="339" y="755"/>
                  </a:lnTo>
                  <a:lnTo>
                    <a:pt x="331" y="742"/>
                  </a:lnTo>
                  <a:lnTo>
                    <a:pt x="326" y="729"/>
                  </a:lnTo>
                  <a:lnTo>
                    <a:pt x="321" y="716"/>
                  </a:lnTo>
                  <a:lnTo>
                    <a:pt x="316" y="702"/>
                  </a:lnTo>
                  <a:lnTo>
                    <a:pt x="312" y="687"/>
                  </a:lnTo>
                  <a:lnTo>
                    <a:pt x="309" y="673"/>
                  </a:lnTo>
                  <a:lnTo>
                    <a:pt x="305" y="658"/>
                  </a:lnTo>
                  <a:lnTo>
                    <a:pt x="304" y="643"/>
                  </a:lnTo>
                  <a:lnTo>
                    <a:pt x="302" y="627"/>
                  </a:lnTo>
                  <a:lnTo>
                    <a:pt x="302" y="612"/>
                  </a:lnTo>
                  <a:lnTo>
                    <a:pt x="302" y="597"/>
                  </a:lnTo>
                  <a:lnTo>
                    <a:pt x="304" y="582"/>
                  </a:lnTo>
                  <a:lnTo>
                    <a:pt x="305" y="567"/>
                  </a:lnTo>
                  <a:lnTo>
                    <a:pt x="309" y="552"/>
                  </a:lnTo>
                  <a:lnTo>
                    <a:pt x="312" y="538"/>
                  </a:lnTo>
                  <a:lnTo>
                    <a:pt x="316" y="523"/>
                  </a:lnTo>
                  <a:lnTo>
                    <a:pt x="321" y="510"/>
                  </a:lnTo>
                  <a:lnTo>
                    <a:pt x="326" y="496"/>
                  </a:lnTo>
                  <a:lnTo>
                    <a:pt x="331" y="483"/>
                  </a:lnTo>
                  <a:lnTo>
                    <a:pt x="339" y="470"/>
                  </a:lnTo>
                  <a:lnTo>
                    <a:pt x="345" y="457"/>
                  </a:lnTo>
                  <a:lnTo>
                    <a:pt x="354" y="445"/>
                  </a:lnTo>
                  <a:lnTo>
                    <a:pt x="362" y="433"/>
                  </a:lnTo>
                  <a:lnTo>
                    <a:pt x="371" y="421"/>
                  </a:lnTo>
                  <a:lnTo>
                    <a:pt x="380" y="410"/>
                  </a:lnTo>
                  <a:lnTo>
                    <a:pt x="390" y="401"/>
                  </a:lnTo>
                  <a:lnTo>
                    <a:pt x="400" y="390"/>
                  </a:lnTo>
                  <a:lnTo>
                    <a:pt x="411" y="381"/>
                  </a:lnTo>
                  <a:lnTo>
                    <a:pt x="423" y="371"/>
                  </a:lnTo>
                  <a:lnTo>
                    <a:pt x="435" y="364"/>
                  </a:lnTo>
                  <a:lnTo>
                    <a:pt x="447" y="355"/>
                  </a:lnTo>
                  <a:lnTo>
                    <a:pt x="459" y="349"/>
                  </a:lnTo>
                  <a:lnTo>
                    <a:pt x="472" y="342"/>
                  </a:lnTo>
                  <a:lnTo>
                    <a:pt x="486" y="336"/>
                  </a:lnTo>
                  <a:lnTo>
                    <a:pt x="499" y="330"/>
                  </a:lnTo>
                  <a:lnTo>
                    <a:pt x="513" y="326"/>
                  </a:lnTo>
                  <a:lnTo>
                    <a:pt x="527" y="322"/>
                  </a:lnTo>
                  <a:lnTo>
                    <a:pt x="542" y="319"/>
                  </a:lnTo>
                  <a:lnTo>
                    <a:pt x="557" y="315"/>
                  </a:lnTo>
                  <a:lnTo>
                    <a:pt x="571" y="314"/>
                  </a:lnTo>
                  <a:lnTo>
                    <a:pt x="587" y="313"/>
                  </a:lnTo>
                  <a:lnTo>
                    <a:pt x="602" y="312"/>
                  </a:lnTo>
                  <a:lnTo>
                    <a:pt x="618" y="313"/>
                  </a:lnTo>
                  <a:lnTo>
                    <a:pt x="633" y="314"/>
                  </a:lnTo>
                  <a:lnTo>
                    <a:pt x="648" y="315"/>
                  </a:lnTo>
                  <a:lnTo>
                    <a:pt x="663" y="319"/>
                  </a:lnTo>
                  <a:lnTo>
                    <a:pt x="677" y="322"/>
                  </a:lnTo>
                  <a:lnTo>
                    <a:pt x="691" y="326"/>
                  </a:lnTo>
                  <a:lnTo>
                    <a:pt x="705" y="330"/>
                  </a:lnTo>
                  <a:lnTo>
                    <a:pt x="719" y="336"/>
                  </a:lnTo>
                  <a:lnTo>
                    <a:pt x="732" y="342"/>
                  </a:lnTo>
                  <a:lnTo>
                    <a:pt x="745" y="349"/>
                  </a:lnTo>
                  <a:lnTo>
                    <a:pt x="758" y="355"/>
                  </a:lnTo>
                  <a:lnTo>
                    <a:pt x="770" y="364"/>
                  </a:lnTo>
                  <a:lnTo>
                    <a:pt x="782" y="371"/>
                  </a:lnTo>
                  <a:lnTo>
                    <a:pt x="794" y="381"/>
                  </a:lnTo>
                  <a:lnTo>
                    <a:pt x="804" y="390"/>
                  </a:lnTo>
                  <a:lnTo>
                    <a:pt x="814" y="401"/>
                  </a:lnTo>
                  <a:lnTo>
                    <a:pt x="825" y="410"/>
                  </a:lnTo>
                  <a:lnTo>
                    <a:pt x="833" y="421"/>
                  </a:lnTo>
                  <a:lnTo>
                    <a:pt x="842" y="433"/>
                  </a:lnTo>
                  <a:lnTo>
                    <a:pt x="851" y="445"/>
                  </a:lnTo>
                  <a:lnTo>
                    <a:pt x="858" y="457"/>
                  </a:lnTo>
                  <a:lnTo>
                    <a:pt x="866" y="470"/>
                  </a:lnTo>
                  <a:lnTo>
                    <a:pt x="872" y="483"/>
                  </a:lnTo>
                  <a:lnTo>
                    <a:pt x="879" y="496"/>
                  </a:lnTo>
                  <a:lnTo>
                    <a:pt x="884" y="510"/>
                  </a:lnTo>
                  <a:lnTo>
                    <a:pt x="889" y="523"/>
                  </a:lnTo>
                  <a:lnTo>
                    <a:pt x="893" y="538"/>
                  </a:lnTo>
                  <a:lnTo>
                    <a:pt x="896" y="552"/>
                  </a:lnTo>
                  <a:lnTo>
                    <a:pt x="898" y="567"/>
                  </a:lnTo>
                  <a:lnTo>
                    <a:pt x="900" y="582"/>
                  </a:lnTo>
                  <a:lnTo>
                    <a:pt x="901" y="597"/>
                  </a:lnTo>
                  <a:lnTo>
                    <a:pt x="903" y="612"/>
                  </a:lnTo>
                  <a:lnTo>
                    <a:pt x="901" y="627"/>
                  </a:lnTo>
                  <a:lnTo>
                    <a:pt x="900" y="643"/>
                  </a:lnTo>
                  <a:lnTo>
                    <a:pt x="898" y="658"/>
                  </a:lnTo>
                  <a:lnTo>
                    <a:pt x="896" y="673"/>
                  </a:lnTo>
                  <a:lnTo>
                    <a:pt x="893" y="687"/>
                  </a:lnTo>
                  <a:lnTo>
                    <a:pt x="889" y="702"/>
                  </a:lnTo>
                  <a:lnTo>
                    <a:pt x="884" y="716"/>
                  </a:lnTo>
                  <a:lnTo>
                    <a:pt x="879" y="729"/>
                  </a:lnTo>
                  <a:lnTo>
                    <a:pt x="872" y="742"/>
                  </a:lnTo>
                  <a:lnTo>
                    <a:pt x="866" y="755"/>
                  </a:lnTo>
                  <a:lnTo>
                    <a:pt x="858" y="768"/>
                  </a:lnTo>
                  <a:lnTo>
                    <a:pt x="851" y="780"/>
                  </a:lnTo>
                  <a:lnTo>
                    <a:pt x="842" y="792"/>
                  </a:lnTo>
                  <a:lnTo>
                    <a:pt x="833" y="803"/>
                  </a:lnTo>
                  <a:lnTo>
                    <a:pt x="825" y="814"/>
                  </a:lnTo>
                  <a:lnTo>
                    <a:pt x="814" y="824"/>
                  </a:lnTo>
                  <a:lnTo>
                    <a:pt x="804" y="835"/>
                  </a:lnTo>
                  <a:lnTo>
                    <a:pt x="794" y="843"/>
                  </a:lnTo>
                  <a:lnTo>
                    <a:pt x="782" y="853"/>
                  </a:lnTo>
                  <a:lnTo>
                    <a:pt x="770" y="861"/>
                  </a:lnTo>
                  <a:lnTo>
                    <a:pt x="758" y="869"/>
                  </a:lnTo>
                  <a:lnTo>
                    <a:pt x="745" y="876"/>
                  </a:lnTo>
                  <a:lnTo>
                    <a:pt x="732" y="882"/>
                  </a:lnTo>
                  <a:lnTo>
                    <a:pt x="719" y="889"/>
                  </a:lnTo>
                  <a:lnTo>
                    <a:pt x="705" y="894"/>
                  </a:lnTo>
                  <a:lnTo>
                    <a:pt x="691" y="899"/>
                  </a:lnTo>
                  <a:lnTo>
                    <a:pt x="677" y="903"/>
                  </a:lnTo>
                  <a:lnTo>
                    <a:pt x="663" y="906"/>
                  </a:lnTo>
                  <a:lnTo>
                    <a:pt x="648" y="909"/>
                  </a:lnTo>
                  <a:lnTo>
                    <a:pt x="633" y="910"/>
                  </a:lnTo>
                  <a:lnTo>
                    <a:pt x="618" y="913"/>
                  </a:lnTo>
                  <a:lnTo>
                    <a:pt x="602" y="913"/>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sp>
          <p:nvSpPr>
            <p:cNvPr id="58" name="Freeform 1235">
              <a:extLst>
                <a:ext uri="{FF2B5EF4-FFF2-40B4-BE49-F238E27FC236}">
                  <a16:creationId xmlns:a16="http://schemas.microsoft.com/office/drawing/2014/main" id="{605037D8-8BD8-1E2E-F1F3-DF185CB43915}"/>
                </a:ext>
              </a:extLst>
            </p:cNvPr>
            <p:cNvSpPr>
              <a:spLocks noEditPoints="1"/>
            </p:cNvSpPr>
            <p:nvPr/>
          </p:nvSpPr>
          <p:spPr bwMode="auto">
            <a:xfrm>
              <a:off x="1681605" y="4748649"/>
              <a:ext cx="318857" cy="335638"/>
            </a:xfrm>
            <a:custGeom>
              <a:avLst/>
              <a:gdLst>
                <a:gd name="T0" fmla="*/ 815 w 815"/>
                <a:gd name="T1" fmla="*/ 361 h 815"/>
                <a:gd name="T2" fmla="*/ 691 w 815"/>
                <a:gd name="T3" fmla="*/ 310 h 815"/>
                <a:gd name="T4" fmla="*/ 674 w 815"/>
                <a:gd name="T5" fmla="*/ 268 h 815"/>
                <a:gd name="T6" fmla="*/ 724 w 815"/>
                <a:gd name="T7" fmla="*/ 155 h 815"/>
                <a:gd name="T8" fmla="*/ 557 w 815"/>
                <a:gd name="T9" fmla="*/ 145 h 815"/>
                <a:gd name="T10" fmla="*/ 519 w 815"/>
                <a:gd name="T11" fmla="*/ 126 h 815"/>
                <a:gd name="T12" fmla="*/ 479 w 815"/>
                <a:gd name="T13" fmla="*/ 112 h 815"/>
                <a:gd name="T14" fmla="*/ 358 w 815"/>
                <a:gd name="T15" fmla="*/ 0 h 815"/>
                <a:gd name="T16" fmla="*/ 309 w 815"/>
                <a:gd name="T17" fmla="*/ 116 h 815"/>
                <a:gd name="T18" fmla="*/ 265 w 815"/>
                <a:gd name="T19" fmla="*/ 135 h 815"/>
                <a:gd name="T20" fmla="*/ 151 w 815"/>
                <a:gd name="T21" fmla="*/ 82 h 815"/>
                <a:gd name="T22" fmla="*/ 140 w 815"/>
                <a:gd name="T23" fmla="*/ 249 h 815"/>
                <a:gd name="T24" fmla="*/ 120 w 815"/>
                <a:gd name="T25" fmla="*/ 290 h 815"/>
                <a:gd name="T26" fmla="*/ 105 w 815"/>
                <a:gd name="T27" fmla="*/ 335 h 815"/>
                <a:gd name="T28" fmla="*/ 0 w 815"/>
                <a:gd name="T29" fmla="*/ 453 h 815"/>
                <a:gd name="T30" fmla="*/ 111 w 815"/>
                <a:gd name="T31" fmla="*/ 502 h 815"/>
                <a:gd name="T32" fmla="*/ 128 w 815"/>
                <a:gd name="T33" fmla="*/ 544 h 815"/>
                <a:gd name="T34" fmla="*/ 74 w 815"/>
                <a:gd name="T35" fmla="*/ 659 h 815"/>
                <a:gd name="T36" fmla="*/ 243 w 815"/>
                <a:gd name="T37" fmla="*/ 669 h 815"/>
                <a:gd name="T38" fmla="*/ 286 w 815"/>
                <a:gd name="T39" fmla="*/ 691 h 815"/>
                <a:gd name="T40" fmla="*/ 331 w 815"/>
                <a:gd name="T41" fmla="*/ 705 h 815"/>
                <a:gd name="T42" fmla="*/ 451 w 815"/>
                <a:gd name="T43" fmla="*/ 815 h 815"/>
                <a:gd name="T44" fmla="*/ 501 w 815"/>
                <a:gd name="T45" fmla="*/ 697 h 815"/>
                <a:gd name="T46" fmla="*/ 541 w 815"/>
                <a:gd name="T47" fmla="*/ 680 h 815"/>
                <a:gd name="T48" fmla="*/ 654 w 815"/>
                <a:gd name="T49" fmla="*/ 732 h 815"/>
                <a:gd name="T50" fmla="*/ 664 w 815"/>
                <a:gd name="T51" fmla="*/ 565 h 815"/>
                <a:gd name="T52" fmla="*/ 684 w 815"/>
                <a:gd name="T53" fmla="*/ 525 h 815"/>
                <a:gd name="T54" fmla="*/ 698 w 815"/>
                <a:gd name="T55" fmla="*/ 483 h 815"/>
                <a:gd name="T56" fmla="*/ 406 w 815"/>
                <a:gd name="T57" fmla="*/ 614 h 815"/>
                <a:gd name="T58" fmla="*/ 365 w 815"/>
                <a:gd name="T59" fmla="*/ 610 h 815"/>
                <a:gd name="T60" fmla="*/ 327 w 815"/>
                <a:gd name="T61" fmla="*/ 598 h 815"/>
                <a:gd name="T62" fmla="*/ 292 w 815"/>
                <a:gd name="T63" fmla="*/ 580 h 815"/>
                <a:gd name="T64" fmla="*/ 263 w 815"/>
                <a:gd name="T65" fmla="*/ 555 h 815"/>
                <a:gd name="T66" fmla="*/ 238 w 815"/>
                <a:gd name="T67" fmla="*/ 525 h 815"/>
                <a:gd name="T68" fmla="*/ 220 w 815"/>
                <a:gd name="T69" fmla="*/ 490 h 815"/>
                <a:gd name="T70" fmla="*/ 208 w 815"/>
                <a:gd name="T71" fmla="*/ 452 h 815"/>
                <a:gd name="T72" fmla="*/ 204 w 815"/>
                <a:gd name="T73" fmla="*/ 412 h 815"/>
                <a:gd name="T74" fmla="*/ 208 w 815"/>
                <a:gd name="T75" fmla="*/ 371 h 815"/>
                <a:gd name="T76" fmla="*/ 220 w 815"/>
                <a:gd name="T77" fmla="*/ 334 h 815"/>
                <a:gd name="T78" fmla="*/ 238 w 815"/>
                <a:gd name="T79" fmla="*/ 299 h 815"/>
                <a:gd name="T80" fmla="*/ 263 w 815"/>
                <a:gd name="T81" fmla="*/ 269 h 815"/>
                <a:gd name="T82" fmla="*/ 292 w 815"/>
                <a:gd name="T83" fmla="*/ 245 h 815"/>
                <a:gd name="T84" fmla="*/ 327 w 815"/>
                <a:gd name="T85" fmla="*/ 226 h 815"/>
                <a:gd name="T86" fmla="*/ 365 w 815"/>
                <a:gd name="T87" fmla="*/ 214 h 815"/>
                <a:gd name="T88" fmla="*/ 406 w 815"/>
                <a:gd name="T89" fmla="*/ 210 h 815"/>
                <a:gd name="T90" fmla="*/ 447 w 815"/>
                <a:gd name="T91" fmla="*/ 214 h 815"/>
                <a:gd name="T92" fmla="*/ 485 w 815"/>
                <a:gd name="T93" fmla="*/ 226 h 815"/>
                <a:gd name="T94" fmla="*/ 518 w 815"/>
                <a:gd name="T95" fmla="*/ 245 h 815"/>
                <a:gd name="T96" fmla="*/ 548 w 815"/>
                <a:gd name="T97" fmla="*/ 269 h 815"/>
                <a:gd name="T98" fmla="*/ 573 w 815"/>
                <a:gd name="T99" fmla="*/ 299 h 815"/>
                <a:gd name="T100" fmla="*/ 592 w 815"/>
                <a:gd name="T101" fmla="*/ 334 h 815"/>
                <a:gd name="T102" fmla="*/ 603 w 815"/>
                <a:gd name="T103" fmla="*/ 371 h 815"/>
                <a:gd name="T104" fmla="*/ 608 w 815"/>
                <a:gd name="T105" fmla="*/ 412 h 815"/>
                <a:gd name="T106" fmla="*/ 603 w 815"/>
                <a:gd name="T107" fmla="*/ 452 h 815"/>
                <a:gd name="T108" fmla="*/ 592 w 815"/>
                <a:gd name="T109" fmla="*/ 490 h 815"/>
                <a:gd name="T110" fmla="*/ 573 w 815"/>
                <a:gd name="T111" fmla="*/ 525 h 815"/>
                <a:gd name="T112" fmla="*/ 548 w 815"/>
                <a:gd name="T113" fmla="*/ 555 h 815"/>
                <a:gd name="T114" fmla="*/ 518 w 815"/>
                <a:gd name="T115" fmla="*/ 580 h 815"/>
                <a:gd name="T116" fmla="*/ 485 w 815"/>
                <a:gd name="T117" fmla="*/ 598 h 815"/>
                <a:gd name="T118" fmla="*/ 447 w 815"/>
                <a:gd name="T119" fmla="*/ 610 h 815"/>
                <a:gd name="T120" fmla="*/ 406 w 815"/>
                <a:gd name="T121" fmla="*/ 614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15" h="815">
                  <a:moveTo>
                    <a:pt x="815" y="459"/>
                  </a:moveTo>
                  <a:lnTo>
                    <a:pt x="815" y="361"/>
                  </a:lnTo>
                  <a:lnTo>
                    <a:pt x="697" y="331"/>
                  </a:lnTo>
                  <a:lnTo>
                    <a:pt x="691" y="310"/>
                  </a:lnTo>
                  <a:lnTo>
                    <a:pt x="683" y="288"/>
                  </a:lnTo>
                  <a:lnTo>
                    <a:pt x="674" y="268"/>
                  </a:lnTo>
                  <a:lnTo>
                    <a:pt x="663" y="248"/>
                  </a:lnTo>
                  <a:lnTo>
                    <a:pt x="724" y="155"/>
                  </a:lnTo>
                  <a:lnTo>
                    <a:pt x="655" y="86"/>
                  </a:lnTo>
                  <a:lnTo>
                    <a:pt x="557" y="145"/>
                  </a:lnTo>
                  <a:lnTo>
                    <a:pt x="539" y="135"/>
                  </a:lnTo>
                  <a:lnTo>
                    <a:pt x="519" y="126"/>
                  </a:lnTo>
                  <a:lnTo>
                    <a:pt x="500" y="119"/>
                  </a:lnTo>
                  <a:lnTo>
                    <a:pt x="479" y="112"/>
                  </a:lnTo>
                  <a:lnTo>
                    <a:pt x="457" y="0"/>
                  </a:lnTo>
                  <a:lnTo>
                    <a:pt x="358" y="0"/>
                  </a:lnTo>
                  <a:lnTo>
                    <a:pt x="331" y="111"/>
                  </a:lnTo>
                  <a:lnTo>
                    <a:pt x="309" y="116"/>
                  </a:lnTo>
                  <a:lnTo>
                    <a:pt x="286" y="125"/>
                  </a:lnTo>
                  <a:lnTo>
                    <a:pt x="265" y="135"/>
                  </a:lnTo>
                  <a:lnTo>
                    <a:pt x="245" y="146"/>
                  </a:lnTo>
                  <a:lnTo>
                    <a:pt x="151" y="82"/>
                  </a:lnTo>
                  <a:lnTo>
                    <a:pt x="81" y="152"/>
                  </a:lnTo>
                  <a:lnTo>
                    <a:pt x="140" y="249"/>
                  </a:lnTo>
                  <a:lnTo>
                    <a:pt x="129" y="270"/>
                  </a:lnTo>
                  <a:lnTo>
                    <a:pt x="120" y="290"/>
                  </a:lnTo>
                  <a:lnTo>
                    <a:pt x="111" y="312"/>
                  </a:lnTo>
                  <a:lnTo>
                    <a:pt x="105" y="335"/>
                  </a:lnTo>
                  <a:lnTo>
                    <a:pt x="0" y="355"/>
                  </a:lnTo>
                  <a:lnTo>
                    <a:pt x="0" y="453"/>
                  </a:lnTo>
                  <a:lnTo>
                    <a:pt x="105" y="479"/>
                  </a:lnTo>
                  <a:lnTo>
                    <a:pt x="111" y="502"/>
                  </a:lnTo>
                  <a:lnTo>
                    <a:pt x="119" y="524"/>
                  </a:lnTo>
                  <a:lnTo>
                    <a:pt x="128" y="544"/>
                  </a:lnTo>
                  <a:lnTo>
                    <a:pt x="139" y="564"/>
                  </a:lnTo>
                  <a:lnTo>
                    <a:pt x="74" y="659"/>
                  </a:lnTo>
                  <a:lnTo>
                    <a:pt x="145" y="729"/>
                  </a:lnTo>
                  <a:lnTo>
                    <a:pt x="243" y="669"/>
                  </a:lnTo>
                  <a:lnTo>
                    <a:pt x="263" y="681"/>
                  </a:lnTo>
                  <a:lnTo>
                    <a:pt x="286" y="691"/>
                  </a:lnTo>
                  <a:lnTo>
                    <a:pt x="309" y="699"/>
                  </a:lnTo>
                  <a:lnTo>
                    <a:pt x="331" y="705"/>
                  </a:lnTo>
                  <a:lnTo>
                    <a:pt x="353" y="815"/>
                  </a:lnTo>
                  <a:lnTo>
                    <a:pt x="451" y="815"/>
                  </a:lnTo>
                  <a:lnTo>
                    <a:pt x="479" y="704"/>
                  </a:lnTo>
                  <a:lnTo>
                    <a:pt x="501" y="697"/>
                  </a:lnTo>
                  <a:lnTo>
                    <a:pt x="521" y="689"/>
                  </a:lnTo>
                  <a:lnTo>
                    <a:pt x="541" y="680"/>
                  </a:lnTo>
                  <a:lnTo>
                    <a:pt x="560" y="669"/>
                  </a:lnTo>
                  <a:lnTo>
                    <a:pt x="654" y="732"/>
                  </a:lnTo>
                  <a:lnTo>
                    <a:pt x="723" y="663"/>
                  </a:lnTo>
                  <a:lnTo>
                    <a:pt x="664" y="565"/>
                  </a:lnTo>
                  <a:lnTo>
                    <a:pt x="675" y="545"/>
                  </a:lnTo>
                  <a:lnTo>
                    <a:pt x="684" y="525"/>
                  </a:lnTo>
                  <a:lnTo>
                    <a:pt x="692" y="504"/>
                  </a:lnTo>
                  <a:lnTo>
                    <a:pt x="698" y="483"/>
                  </a:lnTo>
                  <a:lnTo>
                    <a:pt x="815" y="459"/>
                  </a:lnTo>
                  <a:close/>
                  <a:moveTo>
                    <a:pt x="406" y="614"/>
                  </a:moveTo>
                  <a:lnTo>
                    <a:pt x="385" y="613"/>
                  </a:lnTo>
                  <a:lnTo>
                    <a:pt x="365" y="610"/>
                  </a:lnTo>
                  <a:lnTo>
                    <a:pt x="345" y="605"/>
                  </a:lnTo>
                  <a:lnTo>
                    <a:pt x="327" y="598"/>
                  </a:lnTo>
                  <a:lnTo>
                    <a:pt x="310" y="589"/>
                  </a:lnTo>
                  <a:lnTo>
                    <a:pt x="292" y="580"/>
                  </a:lnTo>
                  <a:lnTo>
                    <a:pt x="277" y="568"/>
                  </a:lnTo>
                  <a:lnTo>
                    <a:pt x="263" y="555"/>
                  </a:lnTo>
                  <a:lnTo>
                    <a:pt x="250" y="540"/>
                  </a:lnTo>
                  <a:lnTo>
                    <a:pt x="238" y="525"/>
                  </a:lnTo>
                  <a:lnTo>
                    <a:pt x="229" y="508"/>
                  </a:lnTo>
                  <a:lnTo>
                    <a:pt x="220" y="490"/>
                  </a:lnTo>
                  <a:lnTo>
                    <a:pt x="213" y="472"/>
                  </a:lnTo>
                  <a:lnTo>
                    <a:pt x="208" y="452"/>
                  </a:lnTo>
                  <a:lnTo>
                    <a:pt x="205" y="433"/>
                  </a:lnTo>
                  <a:lnTo>
                    <a:pt x="204" y="412"/>
                  </a:lnTo>
                  <a:lnTo>
                    <a:pt x="205" y="392"/>
                  </a:lnTo>
                  <a:lnTo>
                    <a:pt x="208" y="371"/>
                  </a:lnTo>
                  <a:lnTo>
                    <a:pt x="213" y="352"/>
                  </a:lnTo>
                  <a:lnTo>
                    <a:pt x="220" y="334"/>
                  </a:lnTo>
                  <a:lnTo>
                    <a:pt x="229" y="316"/>
                  </a:lnTo>
                  <a:lnTo>
                    <a:pt x="238" y="299"/>
                  </a:lnTo>
                  <a:lnTo>
                    <a:pt x="250" y="284"/>
                  </a:lnTo>
                  <a:lnTo>
                    <a:pt x="263" y="269"/>
                  </a:lnTo>
                  <a:lnTo>
                    <a:pt x="277" y="256"/>
                  </a:lnTo>
                  <a:lnTo>
                    <a:pt x="292" y="245"/>
                  </a:lnTo>
                  <a:lnTo>
                    <a:pt x="310" y="234"/>
                  </a:lnTo>
                  <a:lnTo>
                    <a:pt x="327" y="226"/>
                  </a:lnTo>
                  <a:lnTo>
                    <a:pt x="345" y="219"/>
                  </a:lnTo>
                  <a:lnTo>
                    <a:pt x="365" y="214"/>
                  </a:lnTo>
                  <a:lnTo>
                    <a:pt x="385" y="211"/>
                  </a:lnTo>
                  <a:lnTo>
                    <a:pt x="406" y="210"/>
                  </a:lnTo>
                  <a:lnTo>
                    <a:pt x="426" y="211"/>
                  </a:lnTo>
                  <a:lnTo>
                    <a:pt x="447" y="214"/>
                  </a:lnTo>
                  <a:lnTo>
                    <a:pt x="465" y="219"/>
                  </a:lnTo>
                  <a:lnTo>
                    <a:pt x="485" y="226"/>
                  </a:lnTo>
                  <a:lnTo>
                    <a:pt x="502" y="234"/>
                  </a:lnTo>
                  <a:lnTo>
                    <a:pt x="518" y="245"/>
                  </a:lnTo>
                  <a:lnTo>
                    <a:pt x="534" y="256"/>
                  </a:lnTo>
                  <a:lnTo>
                    <a:pt x="548" y="269"/>
                  </a:lnTo>
                  <a:lnTo>
                    <a:pt x="561" y="284"/>
                  </a:lnTo>
                  <a:lnTo>
                    <a:pt x="573" y="299"/>
                  </a:lnTo>
                  <a:lnTo>
                    <a:pt x="583" y="316"/>
                  </a:lnTo>
                  <a:lnTo>
                    <a:pt x="592" y="334"/>
                  </a:lnTo>
                  <a:lnTo>
                    <a:pt x="598" y="352"/>
                  </a:lnTo>
                  <a:lnTo>
                    <a:pt x="603" y="371"/>
                  </a:lnTo>
                  <a:lnTo>
                    <a:pt x="607" y="392"/>
                  </a:lnTo>
                  <a:lnTo>
                    <a:pt x="608" y="412"/>
                  </a:lnTo>
                  <a:lnTo>
                    <a:pt x="607" y="433"/>
                  </a:lnTo>
                  <a:lnTo>
                    <a:pt x="603" y="452"/>
                  </a:lnTo>
                  <a:lnTo>
                    <a:pt x="598" y="472"/>
                  </a:lnTo>
                  <a:lnTo>
                    <a:pt x="592" y="490"/>
                  </a:lnTo>
                  <a:lnTo>
                    <a:pt x="583" y="508"/>
                  </a:lnTo>
                  <a:lnTo>
                    <a:pt x="573" y="525"/>
                  </a:lnTo>
                  <a:lnTo>
                    <a:pt x="561" y="541"/>
                  </a:lnTo>
                  <a:lnTo>
                    <a:pt x="548" y="555"/>
                  </a:lnTo>
                  <a:lnTo>
                    <a:pt x="534" y="568"/>
                  </a:lnTo>
                  <a:lnTo>
                    <a:pt x="518" y="580"/>
                  </a:lnTo>
                  <a:lnTo>
                    <a:pt x="502" y="589"/>
                  </a:lnTo>
                  <a:lnTo>
                    <a:pt x="485" y="598"/>
                  </a:lnTo>
                  <a:lnTo>
                    <a:pt x="465" y="605"/>
                  </a:lnTo>
                  <a:lnTo>
                    <a:pt x="447" y="610"/>
                  </a:lnTo>
                  <a:lnTo>
                    <a:pt x="426" y="613"/>
                  </a:lnTo>
                  <a:lnTo>
                    <a:pt x="406" y="6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Verdana" panose="020B0604030504040204" pitchFamily="34" charset="0"/>
                <a:ea typeface="Verdana" panose="020B0604030504040204" pitchFamily="34" charset="0"/>
              </a:endParaRPr>
            </a:p>
          </p:txBody>
        </p:sp>
      </p:grpSp>
      <p:grpSp>
        <p:nvGrpSpPr>
          <p:cNvPr id="9" name="Group 8">
            <a:extLst>
              <a:ext uri="{FF2B5EF4-FFF2-40B4-BE49-F238E27FC236}">
                <a16:creationId xmlns:a16="http://schemas.microsoft.com/office/drawing/2014/main" id="{E9571ED5-0DB5-E247-90F4-EE344BB2F0CF}"/>
              </a:ext>
            </a:extLst>
          </p:cNvPr>
          <p:cNvGrpSpPr/>
          <p:nvPr/>
        </p:nvGrpSpPr>
        <p:grpSpPr>
          <a:xfrm>
            <a:off x="1215823" y="4938255"/>
            <a:ext cx="1781548" cy="616050"/>
            <a:chOff x="4968" y="2856050"/>
            <a:chExt cx="1540126" cy="616050"/>
          </a:xfrm>
        </p:grpSpPr>
        <p:sp>
          <p:nvSpPr>
            <p:cNvPr id="10" name="Arrow: Pentagon 9">
              <a:extLst>
                <a:ext uri="{FF2B5EF4-FFF2-40B4-BE49-F238E27FC236}">
                  <a16:creationId xmlns:a16="http://schemas.microsoft.com/office/drawing/2014/main" id="{59D5688C-F1C8-76C4-2B43-8C5C708C44B9}"/>
                </a:ext>
              </a:extLst>
            </p:cNvPr>
            <p:cNvSpPr/>
            <p:nvPr/>
          </p:nvSpPr>
          <p:spPr>
            <a:xfrm>
              <a:off x="4968" y="2856050"/>
              <a:ext cx="1540126" cy="616050"/>
            </a:xfrm>
            <a:prstGeom prst="homePlate">
              <a:avLst/>
            </a:pr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11" name="Arrow: Pentagon 4">
              <a:extLst>
                <a:ext uri="{FF2B5EF4-FFF2-40B4-BE49-F238E27FC236}">
                  <a16:creationId xmlns:a16="http://schemas.microsoft.com/office/drawing/2014/main" id="{7C992015-9324-2905-B60A-31451C912DFB}"/>
                </a:ext>
              </a:extLst>
            </p:cNvPr>
            <p:cNvSpPr txBox="1"/>
            <p:nvPr/>
          </p:nvSpPr>
          <p:spPr>
            <a:xfrm>
              <a:off x="4968" y="2856050"/>
              <a:ext cx="1386114"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9342"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dirty="0">
                  <a:latin typeface="Verdana"/>
                  <a:ea typeface="Verdana"/>
                </a:rPr>
                <a:t>Pre-Rounds</a:t>
              </a:r>
              <a:endParaRPr lang="en-IN" sz="1200" b="1" kern="1200" dirty="0">
                <a:latin typeface="Verdana" panose="020B0604030504040204" pitchFamily="34" charset="0"/>
                <a:ea typeface="Verdana" panose="020B0604030504040204" pitchFamily="34" charset="0"/>
              </a:endParaRPr>
            </a:p>
          </p:txBody>
        </p:sp>
      </p:grpSp>
      <p:grpSp>
        <p:nvGrpSpPr>
          <p:cNvPr id="20" name="Group 19">
            <a:extLst>
              <a:ext uri="{FF2B5EF4-FFF2-40B4-BE49-F238E27FC236}">
                <a16:creationId xmlns:a16="http://schemas.microsoft.com/office/drawing/2014/main" id="{AB4F08E9-0F5E-9FF6-A118-8B083ED59535}"/>
              </a:ext>
            </a:extLst>
          </p:cNvPr>
          <p:cNvGrpSpPr/>
          <p:nvPr/>
        </p:nvGrpSpPr>
        <p:grpSpPr>
          <a:xfrm>
            <a:off x="2648701" y="4951157"/>
            <a:ext cx="1781548" cy="616050"/>
            <a:chOff x="2469171" y="2856050"/>
            <a:chExt cx="1540126" cy="616050"/>
          </a:xfrm>
        </p:grpSpPr>
        <p:sp>
          <p:nvSpPr>
            <p:cNvPr id="21" name="Arrow: Chevron 20">
              <a:extLst>
                <a:ext uri="{FF2B5EF4-FFF2-40B4-BE49-F238E27FC236}">
                  <a16:creationId xmlns:a16="http://schemas.microsoft.com/office/drawing/2014/main" id="{56FBF8B6-466A-5A21-CAE0-FD6BA5283D3C}"/>
                </a:ext>
              </a:extLst>
            </p:cNvPr>
            <p:cNvSpPr/>
            <p:nvPr/>
          </p:nvSpPr>
          <p:spPr>
            <a:xfrm>
              <a:off x="2469171" y="2856050"/>
              <a:ext cx="1540126" cy="616050"/>
            </a:xfrm>
            <a:prstGeom prst="chevron">
              <a:avLst/>
            </a:prstGeom>
          </p:spPr>
          <p:style>
            <a:lnRef idx="2">
              <a:schemeClr val="lt1">
                <a:hueOff val="0"/>
                <a:satOff val="0"/>
                <a:lumOff val="0"/>
                <a:alphaOff val="0"/>
              </a:schemeClr>
            </a:lnRef>
            <a:fillRef idx="1">
              <a:schemeClr val="accent5">
                <a:hueOff val="-2100956"/>
                <a:satOff val="-2922"/>
                <a:lumOff val="-1121"/>
                <a:alphaOff val="0"/>
              </a:schemeClr>
            </a:fillRef>
            <a:effectRef idx="0">
              <a:schemeClr val="accent5">
                <a:hueOff val="-2100956"/>
                <a:satOff val="-2922"/>
                <a:lumOff val="-112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3" name="Arrow: Chevron 8">
              <a:extLst>
                <a:ext uri="{FF2B5EF4-FFF2-40B4-BE49-F238E27FC236}">
                  <a16:creationId xmlns:a16="http://schemas.microsoft.com/office/drawing/2014/main" id="{5DED4B70-B98F-7EDC-CE61-170B17989A52}"/>
                </a:ext>
              </a:extLst>
            </p:cNvPr>
            <p:cNvSpPr txBox="1"/>
            <p:nvPr/>
          </p:nvSpPr>
          <p:spPr>
            <a:xfrm>
              <a:off x="2777196"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Diagnostics</a:t>
              </a:r>
            </a:p>
          </p:txBody>
        </p:sp>
      </p:grpSp>
      <p:grpSp>
        <p:nvGrpSpPr>
          <p:cNvPr id="24" name="Group 23">
            <a:extLst>
              <a:ext uri="{FF2B5EF4-FFF2-40B4-BE49-F238E27FC236}">
                <a16:creationId xmlns:a16="http://schemas.microsoft.com/office/drawing/2014/main" id="{A121FDDE-29C2-D7D0-8CBD-3357D618E4E4}"/>
              </a:ext>
            </a:extLst>
          </p:cNvPr>
          <p:cNvGrpSpPr/>
          <p:nvPr/>
        </p:nvGrpSpPr>
        <p:grpSpPr>
          <a:xfrm>
            <a:off x="3880802" y="4951157"/>
            <a:ext cx="1781548" cy="616050"/>
            <a:chOff x="3701272" y="2856050"/>
            <a:chExt cx="1540126" cy="616050"/>
          </a:xfrm>
        </p:grpSpPr>
        <p:sp>
          <p:nvSpPr>
            <p:cNvPr id="25" name="Arrow: Chevron 24">
              <a:extLst>
                <a:ext uri="{FF2B5EF4-FFF2-40B4-BE49-F238E27FC236}">
                  <a16:creationId xmlns:a16="http://schemas.microsoft.com/office/drawing/2014/main" id="{C05A7245-E236-6FED-903A-114CA4D78F4A}"/>
                </a:ext>
              </a:extLst>
            </p:cNvPr>
            <p:cNvSpPr/>
            <p:nvPr/>
          </p:nvSpPr>
          <p:spPr>
            <a:xfrm>
              <a:off x="3701272" y="2856050"/>
              <a:ext cx="1540126" cy="616050"/>
            </a:xfrm>
            <a:prstGeom prst="chevron">
              <a:avLst/>
            </a:prstGeom>
          </p:spPr>
          <p:style>
            <a:lnRef idx="2">
              <a:schemeClr val="lt1">
                <a:hueOff val="0"/>
                <a:satOff val="0"/>
                <a:lumOff val="0"/>
                <a:alphaOff val="0"/>
              </a:schemeClr>
            </a:lnRef>
            <a:fillRef idx="1">
              <a:schemeClr val="accent5">
                <a:hueOff val="-3151433"/>
                <a:satOff val="-4383"/>
                <a:lumOff val="-1681"/>
                <a:alphaOff val="0"/>
              </a:schemeClr>
            </a:fillRef>
            <a:effectRef idx="0">
              <a:schemeClr val="accent5">
                <a:hueOff val="-3151433"/>
                <a:satOff val="-4383"/>
                <a:lumOff val="-168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6" name="Arrow: Chevron 10">
              <a:extLst>
                <a:ext uri="{FF2B5EF4-FFF2-40B4-BE49-F238E27FC236}">
                  <a16:creationId xmlns:a16="http://schemas.microsoft.com/office/drawing/2014/main" id="{5479DC81-B781-DAC0-D614-3373C809575C}"/>
                </a:ext>
              </a:extLst>
            </p:cNvPr>
            <p:cNvSpPr txBox="1"/>
            <p:nvPr/>
          </p:nvSpPr>
          <p:spPr>
            <a:xfrm>
              <a:off x="4009297"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Discharge N</a:t>
              </a:r>
              <a:r>
                <a:rPr lang="en-IN" sz="1200" b="1">
                  <a:latin typeface="Verdana" panose="020B0604030504040204" pitchFamily="34" charset="0"/>
                  <a:ea typeface="Verdana" panose="020B0604030504040204" pitchFamily="34" charset="0"/>
                </a:rPr>
                <a:t>a</a:t>
              </a:r>
              <a:r>
                <a:rPr lang="en-IN" sz="1200" b="1" kern="1200">
                  <a:latin typeface="Verdana" panose="020B0604030504040204" pitchFamily="34" charset="0"/>
                  <a:ea typeface="Verdana" panose="020B0604030504040204" pitchFamily="34" charset="0"/>
                </a:rPr>
                <a:t>vigator</a:t>
              </a:r>
            </a:p>
          </p:txBody>
        </p:sp>
      </p:grpSp>
      <p:grpSp>
        <p:nvGrpSpPr>
          <p:cNvPr id="27" name="Group 26">
            <a:extLst>
              <a:ext uri="{FF2B5EF4-FFF2-40B4-BE49-F238E27FC236}">
                <a16:creationId xmlns:a16="http://schemas.microsoft.com/office/drawing/2014/main" id="{643F7609-5491-4198-4251-32E6074E366A}"/>
              </a:ext>
            </a:extLst>
          </p:cNvPr>
          <p:cNvGrpSpPr/>
          <p:nvPr/>
        </p:nvGrpSpPr>
        <p:grpSpPr>
          <a:xfrm>
            <a:off x="5105265" y="4948526"/>
            <a:ext cx="1781548" cy="616050"/>
            <a:chOff x="4925735" y="2853419"/>
            <a:chExt cx="1540126" cy="616050"/>
          </a:xfrm>
        </p:grpSpPr>
        <p:sp>
          <p:nvSpPr>
            <p:cNvPr id="28" name="Arrow: Chevron 27">
              <a:extLst>
                <a:ext uri="{FF2B5EF4-FFF2-40B4-BE49-F238E27FC236}">
                  <a16:creationId xmlns:a16="http://schemas.microsoft.com/office/drawing/2014/main" id="{B538913D-90A7-308E-BEA8-C9B6993E874B}"/>
                </a:ext>
              </a:extLst>
            </p:cNvPr>
            <p:cNvSpPr/>
            <p:nvPr/>
          </p:nvSpPr>
          <p:spPr>
            <a:xfrm>
              <a:off x="4925735" y="2853419"/>
              <a:ext cx="1540126" cy="616050"/>
            </a:xfrm>
            <a:prstGeom prst="chevron">
              <a:avLst/>
            </a:prstGeom>
          </p:spPr>
          <p:style>
            <a:lnRef idx="2">
              <a:schemeClr val="lt1">
                <a:hueOff val="0"/>
                <a:satOff val="0"/>
                <a:lumOff val="0"/>
                <a:alphaOff val="0"/>
              </a:schemeClr>
            </a:lnRef>
            <a:fillRef idx="1">
              <a:schemeClr val="accent5">
                <a:hueOff val="-4201911"/>
                <a:satOff val="-5845"/>
                <a:lumOff val="-2241"/>
                <a:alphaOff val="0"/>
              </a:schemeClr>
            </a:fillRef>
            <a:effectRef idx="0">
              <a:schemeClr val="accent5">
                <a:hueOff val="-4201911"/>
                <a:satOff val="-5845"/>
                <a:lumOff val="-224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29" name="Arrow: Chevron 12">
              <a:extLst>
                <a:ext uri="{FF2B5EF4-FFF2-40B4-BE49-F238E27FC236}">
                  <a16:creationId xmlns:a16="http://schemas.microsoft.com/office/drawing/2014/main" id="{F710163E-AA56-2EAA-D8A9-8398ADBD8295}"/>
                </a:ext>
              </a:extLst>
            </p:cNvPr>
            <p:cNvSpPr txBox="1"/>
            <p:nvPr/>
          </p:nvSpPr>
          <p:spPr>
            <a:xfrm>
              <a:off x="5233760" y="2853419"/>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Nurses </a:t>
              </a:r>
            </a:p>
          </p:txBody>
        </p:sp>
      </p:grpSp>
      <p:grpSp>
        <p:nvGrpSpPr>
          <p:cNvPr id="30" name="Group 29">
            <a:extLst>
              <a:ext uri="{FF2B5EF4-FFF2-40B4-BE49-F238E27FC236}">
                <a16:creationId xmlns:a16="http://schemas.microsoft.com/office/drawing/2014/main" id="{58B66E4A-1563-325D-B86A-D3905F813169}"/>
              </a:ext>
            </a:extLst>
          </p:cNvPr>
          <p:cNvGrpSpPr/>
          <p:nvPr/>
        </p:nvGrpSpPr>
        <p:grpSpPr>
          <a:xfrm>
            <a:off x="6345005" y="4951157"/>
            <a:ext cx="1781548" cy="616050"/>
            <a:chOff x="6165475" y="2856050"/>
            <a:chExt cx="1540126" cy="616050"/>
          </a:xfrm>
        </p:grpSpPr>
        <p:sp>
          <p:nvSpPr>
            <p:cNvPr id="31" name="Arrow: Chevron 30">
              <a:extLst>
                <a:ext uri="{FF2B5EF4-FFF2-40B4-BE49-F238E27FC236}">
                  <a16:creationId xmlns:a16="http://schemas.microsoft.com/office/drawing/2014/main" id="{56207539-AB17-FB4F-81D1-810156C468A5}"/>
                </a:ext>
              </a:extLst>
            </p:cNvPr>
            <p:cNvSpPr/>
            <p:nvPr/>
          </p:nvSpPr>
          <p:spPr>
            <a:xfrm>
              <a:off x="6165475" y="2856050"/>
              <a:ext cx="1540126" cy="616050"/>
            </a:xfrm>
            <a:prstGeom prst="chevron">
              <a:avLst/>
            </a:prstGeom>
          </p:spPr>
          <p:style>
            <a:lnRef idx="2">
              <a:schemeClr val="lt1">
                <a:hueOff val="0"/>
                <a:satOff val="0"/>
                <a:lumOff val="0"/>
                <a:alphaOff val="0"/>
              </a:schemeClr>
            </a:lnRef>
            <a:fillRef idx="1">
              <a:schemeClr val="accent5">
                <a:hueOff val="-5252389"/>
                <a:satOff val="-7306"/>
                <a:lumOff val="-2801"/>
                <a:alphaOff val="0"/>
              </a:schemeClr>
            </a:fillRef>
            <a:effectRef idx="0">
              <a:schemeClr val="accent5">
                <a:hueOff val="-5252389"/>
                <a:satOff val="-7306"/>
                <a:lumOff val="-2801"/>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2" name="Arrow: Chevron 14">
              <a:extLst>
                <a:ext uri="{FF2B5EF4-FFF2-40B4-BE49-F238E27FC236}">
                  <a16:creationId xmlns:a16="http://schemas.microsoft.com/office/drawing/2014/main" id="{CC415B62-D83F-6F2D-C6EE-E4C39DFF5934}"/>
                </a:ext>
              </a:extLst>
            </p:cNvPr>
            <p:cNvSpPr txBox="1"/>
            <p:nvPr/>
          </p:nvSpPr>
          <p:spPr>
            <a:xfrm>
              <a:off x="6473500"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Pharmacy</a:t>
              </a:r>
            </a:p>
          </p:txBody>
        </p:sp>
      </p:grpSp>
      <p:grpSp>
        <p:nvGrpSpPr>
          <p:cNvPr id="33" name="Group 32">
            <a:extLst>
              <a:ext uri="{FF2B5EF4-FFF2-40B4-BE49-F238E27FC236}">
                <a16:creationId xmlns:a16="http://schemas.microsoft.com/office/drawing/2014/main" id="{211C5CA2-D17B-9862-D33A-E9B7DE2067E6}"/>
              </a:ext>
            </a:extLst>
          </p:cNvPr>
          <p:cNvGrpSpPr/>
          <p:nvPr/>
        </p:nvGrpSpPr>
        <p:grpSpPr>
          <a:xfrm>
            <a:off x="7577107" y="4951157"/>
            <a:ext cx="1781548" cy="616050"/>
            <a:chOff x="7397577" y="2856050"/>
            <a:chExt cx="1540126" cy="616050"/>
          </a:xfrm>
        </p:grpSpPr>
        <p:sp>
          <p:nvSpPr>
            <p:cNvPr id="34" name="Arrow: Chevron 33">
              <a:extLst>
                <a:ext uri="{FF2B5EF4-FFF2-40B4-BE49-F238E27FC236}">
                  <a16:creationId xmlns:a16="http://schemas.microsoft.com/office/drawing/2014/main" id="{966547BC-5DD3-1447-4582-5415D3104518}"/>
                </a:ext>
              </a:extLst>
            </p:cNvPr>
            <p:cNvSpPr/>
            <p:nvPr/>
          </p:nvSpPr>
          <p:spPr>
            <a:xfrm>
              <a:off x="7397577" y="2856050"/>
              <a:ext cx="1540126" cy="616050"/>
            </a:xfrm>
            <a:prstGeom prst="chevron">
              <a:avLst/>
            </a:prstGeom>
          </p:spPr>
          <p:style>
            <a:lnRef idx="2">
              <a:schemeClr val="lt1">
                <a:hueOff val="0"/>
                <a:satOff val="0"/>
                <a:lumOff val="0"/>
                <a:alphaOff val="0"/>
              </a:schemeClr>
            </a:lnRef>
            <a:fillRef idx="1">
              <a:schemeClr val="accent5">
                <a:hueOff val="-6302867"/>
                <a:satOff val="-8767"/>
                <a:lumOff val="-3362"/>
                <a:alphaOff val="0"/>
              </a:schemeClr>
            </a:fillRef>
            <a:effectRef idx="0">
              <a:schemeClr val="accent5">
                <a:hueOff val="-6302867"/>
                <a:satOff val="-8767"/>
                <a:lumOff val="-336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5" name="Arrow: Chevron 16">
              <a:extLst>
                <a:ext uri="{FF2B5EF4-FFF2-40B4-BE49-F238E27FC236}">
                  <a16:creationId xmlns:a16="http://schemas.microsoft.com/office/drawing/2014/main" id="{6D0B70A6-55EE-744A-FBF2-6714B20A5C25}"/>
                </a:ext>
              </a:extLst>
            </p:cNvPr>
            <p:cNvSpPr txBox="1"/>
            <p:nvPr/>
          </p:nvSpPr>
          <p:spPr>
            <a:xfrm>
              <a:off x="7705602"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Ready for discharge</a:t>
              </a:r>
            </a:p>
          </p:txBody>
        </p:sp>
      </p:grpSp>
      <p:grpSp>
        <p:nvGrpSpPr>
          <p:cNvPr id="36" name="Group 35">
            <a:extLst>
              <a:ext uri="{FF2B5EF4-FFF2-40B4-BE49-F238E27FC236}">
                <a16:creationId xmlns:a16="http://schemas.microsoft.com/office/drawing/2014/main" id="{14FFEDC7-1B8C-CB26-F348-3A62FC2A324C}"/>
              </a:ext>
            </a:extLst>
          </p:cNvPr>
          <p:cNvGrpSpPr/>
          <p:nvPr/>
        </p:nvGrpSpPr>
        <p:grpSpPr>
          <a:xfrm>
            <a:off x="8809208" y="4951157"/>
            <a:ext cx="1781548" cy="616050"/>
            <a:chOff x="8629678" y="2856050"/>
            <a:chExt cx="1540126" cy="616050"/>
          </a:xfrm>
        </p:grpSpPr>
        <p:sp>
          <p:nvSpPr>
            <p:cNvPr id="37" name="Arrow: Chevron 36">
              <a:extLst>
                <a:ext uri="{FF2B5EF4-FFF2-40B4-BE49-F238E27FC236}">
                  <a16:creationId xmlns:a16="http://schemas.microsoft.com/office/drawing/2014/main" id="{00F4D796-E233-E16B-0D60-69FA9227B776}"/>
                </a:ext>
              </a:extLst>
            </p:cNvPr>
            <p:cNvSpPr/>
            <p:nvPr/>
          </p:nvSpPr>
          <p:spPr>
            <a:xfrm>
              <a:off x="8629678" y="2856050"/>
              <a:ext cx="1540126" cy="616050"/>
            </a:xfrm>
            <a:prstGeom prst="chevron">
              <a:avLst/>
            </a:prstGeom>
          </p:spPr>
          <p:style>
            <a:lnRef idx="2">
              <a:schemeClr val="lt1">
                <a:hueOff val="0"/>
                <a:satOff val="0"/>
                <a:lumOff val="0"/>
                <a:alphaOff val="0"/>
              </a:schemeClr>
            </a:lnRef>
            <a:fillRef idx="1">
              <a:schemeClr val="accent5">
                <a:hueOff val="-7353344"/>
                <a:satOff val="-10228"/>
                <a:lumOff val="-3922"/>
                <a:alphaOff val="0"/>
              </a:schemeClr>
            </a:fillRef>
            <a:effectRef idx="0">
              <a:schemeClr val="accent5">
                <a:hueOff val="-7353344"/>
                <a:satOff val="-10228"/>
                <a:lumOff val="-3922"/>
                <a:alphaOff val="0"/>
              </a:schemeClr>
            </a:effectRef>
            <a:fontRef idx="minor">
              <a:schemeClr val="lt1"/>
            </a:fontRef>
          </p:style>
          <p:txBody>
            <a:bodyPr/>
            <a:lstStyle/>
            <a:p>
              <a:endParaRPr lang="en-IN" sz="1200" b="1">
                <a:latin typeface="Verdana" panose="020B0604030504040204" pitchFamily="34" charset="0"/>
                <a:ea typeface="Verdana" panose="020B0604030504040204" pitchFamily="34" charset="0"/>
              </a:endParaRPr>
            </a:p>
          </p:txBody>
        </p:sp>
        <p:sp>
          <p:nvSpPr>
            <p:cNvPr id="38" name="Arrow: Chevron 18">
              <a:extLst>
                <a:ext uri="{FF2B5EF4-FFF2-40B4-BE49-F238E27FC236}">
                  <a16:creationId xmlns:a16="http://schemas.microsoft.com/office/drawing/2014/main" id="{CC63699D-7B4C-4C85-60D5-ADE299B079C9}"/>
                </a:ext>
              </a:extLst>
            </p:cNvPr>
            <p:cNvSpPr txBox="1"/>
            <p:nvPr/>
          </p:nvSpPr>
          <p:spPr>
            <a:xfrm>
              <a:off x="8937703" y="2856050"/>
              <a:ext cx="924076" cy="6160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lang="en-IN" sz="1200" b="1" kern="1200">
                  <a:latin typeface="Verdana" panose="020B0604030504040204" pitchFamily="34" charset="0"/>
                  <a:ea typeface="Verdana" panose="020B0604030504040204" pitchFamily="34" charset="0"/>
                </a:rPr>
                <a:t>Transport from Hosptial</a:t>
              </a:r>
            </a:p>
          </p:txBody>
        </p:sp>
      </p:grpSp>
      <p:sp>
        <p:nvSpPr>
          <p:cNvPr id="51" name="Rectangle: Rounded Corners 50">
            <a:extLst>
              <a:ext uri="{FF2B5EF4-FFF2-40B4-BE49-F238E27FC236}">
                <a16:creationId xmlns:a16="http://schemas.microsoft.com/office/drawing/2014/main" id="{43B1C7D9-24F9-834F-52CD-5F7789CBCA67}"/>
              </a:ext>
            </a:extLst>
          </p:cNvPr>
          <p:cNvSpPr/>
          <p:nvPr/>
        </p:nvSpPr>
        <p:spPr>
          <a:xfrm>
            <a:off x="705959" y="1714092"/>
            <a:ext cx="213469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Verdana" panose="020B0604030504040204" pitchFamily="34" charset="0"/>
                <a:ea typeface="Verdana" panose="020B0604030504040204" pitchFamily="34" charset="0"/>
              </a:rPr>
              <a:t>Discharge List</a:t>
            </a:r>
          </a:p>
        </p:txBody>
      </p:sp>
      <p:sp>
        <p:nvSpPr>
          <p:cNvPr id="53" name="Rectangle: Rounded Corners 52">
            <a:extLst>
              <a:ext uri="{FF2B5EF4-FFF2-40B4-BE49-F238E27FC236}">
                <a16:creationId xmlns:a16="http://schemas.microsoft.com/office/drawing/2014/main" id="{27E51DE5-9307-5CE5-FC57-891F0AE9A7A1}"/>
              </a:ext>
            </a:extLst>
          </p:cNvPr>
          <p:cNvSpPr/>
          <p:nvPr/>
        </p:nvSpPr>
        <p:spPr>
          <a:xfrm>
            <a:off x="6748491" y="3750360"/>
            <a:ext cx="2764928"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a:solidFill>
                  <a:schemeClr val="tx1"/>
                </a:solidFill>
                <a:latin typeface="Verdana" panose="020B0604030504040204" pitchFamily="34" charset="0"/>
                <a:ea typeface="Verdana" panose="020B0604030504040204" pitchFamily="34" charset="0"/>
              </a:rPr>
              <a:t>Notification on Epic</a:t>
            </a:r>
          </a:p>
        </p:txBody>
      </p:sp>
      <p:sp>
        <p:nvSpPr>
          <p:cNvPr id="54" name="Rectangle: Rounded Corners 53">
            <a:extLst>
              <a:ext uri="{FF2B5EF4-FFF2-40B4-BE49-F238E27FC236}">
                <a16:creationId xmlns:a16="http://schemas.microsoft.com/office/drawing/2014/main" id="{A0646BB2-7C5D-68F6-1CD5-5885EF1932F1}"/>
              </a:ext>
            </a:extLst>
          </p:cNvPr>
          <p:cNvSpPr/>
          <p:nvPr/>
        </p:nvSpPr>
        <p:spPr>
          <a:xfrm>
            <a:off x="3506917" y="3748621"/>
            <a:ext cx="2395777" cy="69236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buSzPct val="100000"/>
            </a:pPr>
            <a:r>
              <a:rPr lang="en-US" altLang="zh-CN" sz="1800" b="1" dirty="0">
                <a:solidFill>
                  <a:schemeClr val="tx1"/>
                </a:solidFill>
                <a:latin typeface="Verdana" panose="020B0604030504040204" pitchFamily="34" charset="0"/>
                <a:ea typeface="Verdana" panose="020B0604030504040204" pitchFamily="34" charset="0"/>
              </a:rPr>
              <a:t>Pre-order Drugs</a:t>
            </a:r>
          </a:p>
        </p:txBody>
      </p:sp>
      <p:sp>
        <p:nvSpPr>
          <p:cNvPr id="130" name="矩形: 圆角 129">
            <a:extLst>
              <a:ext uri="{FF2B5EF4-FFF2-40B4-BE49-F238E27FC236}">
                <a16:creationId xmlns:a16="http://schemas.microsoft.com/office/drawing/2014/main" id="{514BDB8E-79A9-0D4B-A301-8FCF26FDE4FE}"/>
              </a:ext>
            </a:extLst>
          </p:cNvPr>
          <p:cNvSpPr/>
          <p:nvPr/>
        </p:nvSpPr>
        <p:spPr>
          <a:xfrm>
            <a:off x="3881437" y="1226344"/>
            <a:ext cx="6191250" cy="1833562"/>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altLang="zh-CN" dirty="0">
                <a:solidFill>
                  <a:schemeClr val="tx1"/>
                </a:solidFill>
                <a:latin typeface="Verdana"/>
                <a:ea typeface="宋体"/>
              </a:rPr>
              <a:t>After daily Multi-D meetings, develop a discharge list to streamline morning doctor visits. This process could accelerate issuing discharge notes, potentially saving </a:t>
            </a:r>
            <a:r>
              <a:rPr lang="en-US" altLang="zh-CN" b="1" dirty="0">
                <a:solidFill>
                  <a:schemeClr val="tx1"/>
                </a:solidFill>
                <a:highlight>
                  <a:srgbClr val="FFFF00"/>
                </a:highlight>
                <a:latin typeface="Verdana"/>
                <a:ea typeface="宋体"/>
              </a:rPr>
              <a:t>1 hour and 36 minutes</a:t>
            </a:r>
            <a:r>
              <a:rPr lang="en-US" altLang="zh-CN" dirty="0">
                <a:solidFill>
                  <a:schemeClr val="tx1"/>
                </a:solidFill>
                <a:latin typeface="Verdana"/>
                <a:ea typeface="宋体"/>
              </a:rPr>
              <a:t> per patient discharge.</a:t>
            </a:r>
            <a:endParaRPr lang="zh-CN" altLang="en-US" dirty="0">
              <a:solidFill>
                <a:schemeClr val="tx1"/>
              </a:solidFill>
              <a:latin typeface="Verdana"/>
              <a:ea typeface="宋体"/>
            </a:endParaRPr>
          </a:p>
        </p:txBody>
      </p:sp>
    </p:spTree>
    <p:extLst>
      <p:ext uri="{BB962C8B-B14F-4D97-AF65-F5344CB8AC3E}">
        <p14:creationId xmlns:p14="http://schemas.microsoft.com/office/powerpoint/2010/main" val="42758293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7D92306D5BD840A5E8EB41FB3E3B15" ma:contentTypeVersion="4" ma:contentTypeDescription="Create a new document." ma:contentTypeScope="" ma:versionID="6f6b85b1bad41233dc210a32b004f9f1">
  <xsd:schema xmlns:xsd="http://www.w3.org/2001/XMLSchema" xmlns:xs="http://www.w3.org/2001/XMLSchema" xmlns:p="http://schemas.microsoft.com/office/2006/metadata/properties" xmlns:ns2="48bba561-17b0-4b33-a5b3-8949707d0375" targetNamespace="http://schemas.microsoft.com/office/2006/metadata/properties" ma:root="true" ma:fieldsID="dc7799326ab2c31faf7763ebba14950b" ns2:_="">
    <xsd:import namespace="48bba561-17b0-4b33-a5b3-8949707d03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bba561-17b0-4b33-a5b3-8949707d03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8D9CEC-D8E1-4303-8C47-36506497E22B}">
  <ds:schemaRefs>
    <ds:schemaRef ds:uri="48bba561-17b0-4b33-a5b3-8949707d03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858E355-8296-4DA4-A08B-DE8D4E4F7B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1092</TotalTime>
  <Words>1255</Words>
  <Application>Microsoft Office PowerPoint</Application>
  <PresentationFormat>宽屏</PresentationFormat>
  <Paragraphs>251</Paragraphs>
  <Slides>21</Slides>
  <Notes>13</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Limitations  </vt:lpstr>
      <vt:lpstr>Conclusion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Siddhay Kapat</cp:lastModifiedBy>
  <cp:revision>16</cp:revision>
  <dcterms:created xsi:type="dcterms:W3CDTF">2024-10-05T14:37:59Z</dcterms:created>
  <dcterms:modified xsi:type="dcterms:W3CDTF">2024-10-21T16:38:24Z</dcterms:modified>
</cp:coreProperties>
</file>