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7" r:id="rId3"/>
    <p:sldId id="258" r:id="rId4"/>
    <p:sldId id="259" r:id="rId5"/>
    <p:sldId id="283" r:id="rId6"/>
    <p:sldId id="262" r:id="rId7"/>
    <p:sldId id="270" r:id="rId8"/>
    <p:sldId id="263" r:id="rId9"/>
    <p:sldId id="267" r:id="rId10"/>
    <p:sldId id="269" r:id="rId11"/>
    <p:sldId id="271" r:id="rId12"/>
    <p:sldId id="272" r:id="rId13"/>
    <p:sldId id="273" r:id="rId14"/>
    <p:sldId id="281" r:id="rId15"/>
    <p:sldId id="275" r:id="rId16"/>
    <p:sldId id="276" r:id="rId17"/>
    <p:sldId id="265" r:id="rId18"/>
    <p:sldId id="277" r:id="rId19"/>
    <p:sldId id="278" r:id="rId20"/>
    <p:sldId id="279" r:id="rId21"/>
    <p:sldId id="280" r:id="rId22"/>
    <p:sldId id="282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D384"/>
    <a:srgbClr val="6CAD41"/>
    <a:srgbClr val="FBF7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3"/>
  </p:normalViewPr>
  <p:slideViewPr>
    <p:cSldViewPr snapToGrid="0">
      <p:cViewPr varScale="1">
        <p:scale>
          <a:sx n="79" d="100"/>
          <a:sy n="79" d="100"/>
        </p:scale>
        <p:origin x="567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2A5DB0B-03F5-4BB0-8223-92E8BBDFD15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5A7CD4A-94EF-4530-840C-52F826EAA044}">
      <dgm:prSet/>
      <dgm:spPr/>
      <dgm:t>
        <a:bodyPr/>
        <a:lstStyle/>
        <a:p>
          <a:r>
            <a:rPr lang="en-US" b="1" dirty="0">
              <a:latin typeface="Bahnschrift" panose="020B0502040204020203" pitchFamily="34" charset="0"/>
            </a:rPr>
            <a:t>Expansion Regulations</a:t>
          </a:r>
        </a:p>
      </dgm:t>
    </dgm:pt>
    <dgm:pt modelId="{37B264C6-7848-4800-8107-146F82799EBF}" type="parTrans" cxnId="{E5D241C2-81A4-4DE7-8E8B-61CB368E6F8A}">
      <dgm:prSet/>
      <dgm:spPr/>
      <dgm:t>
        <a:bodyPr/>
        <a:lstStyle/>
        <a:p>
          <a:endParaRPr lang="en-US"/>
        </a:p>
      </dgm:t>
    </dgm:pt>
    <dgm:pt modelId="{E95D59BE-6943-4863-8947-9F9395CF649C}" type="sibTrans" cxnId="{E5D241C2-81A4-4DE7-8E8B-61CB368E6F8A}">
      <dgm:prSet/>
      <dgm:spPr/>
      <dgm:t>
        <a:bodyPr/>
        <a:lstStyle/>
        <a:p>
          <a:endParaRPr lang="en-US"/>
        </a:p>
      </dgm:t>
    </dgm:pt>
    <dgm:pt modelId="{130A1C55-D9AF-44A2-BFF4-79C23F1FD2E0}">
      <dgm:prSet/>
      <dgm:spPr/>
      <dgm:t>
        <a:bodyPr/>
        <a:lstStyle/>
        <a:p>
          <a:r>
            <a:rPr lang="en-US" b="1" dirty="0">
              <a:latin typeface="Bahnschrift" panose="020B0502040204020203" pitchFamily="34" charset="0"/>
            </a:rPr>
            <a:t>Legal Considerations</a:t>
          </a:r>
        </a:p>
      </dgm:t>
    </dgm:pt>
    <dgm:pt modelId="{9D23AB58-72B0-4FB4-B0FF-AA56A6233ACC}" type="parTrans" cxnId="{8B830850-6FEF-4010-AFF7-3E3FC213B1DC}">
      <dgm:prSet/>
      <dgm:spPr/>
      <dgm:t>
        <a:bodyPr/>
        <a:lstStyle/>
        <a:p>
          <a:endParaRPr lang="en-US"/>
        </a:p>
      </dgm:t>
    </dgm:pt>
    <dgm:pt modelId="{1E85ABCF-BF7D-4664-91CE-B37D6D939B57}" type="sibTrans" cxnId="{8B830850-6FEF-4010-AFF7-3E3FC213B1DC}">
      <dgm:prSet/>
      <dgm:spPr/>
      <dgm:t>
        <a:bodyPr/>
        <a:lstStyle/>
        <a:p>
          <a:endParaRPr lang="en-US"/>
        </a:p>
      </dgm:t>
    </dgm:pt>
    <dgm:pt modelId="{C23FF7DA-8A5D-4998-B99F-9FC983C66766}">
      <dgm:prSet/>
      <dgm:spPr/>
      <dgm:t>
        <a:bodyPr/>
        <a:lstStyle/>
        <a:p>
          <a:r>
            <a:rPr lang="en-US" b="1" dirty="0">
              <a:latin typeface="Bahnschrift" panose="020B0502040204020203" pitchFamily="34" charset="0"/>
            </a:rPr>
            <a:t>Potential Distributors</a:t>
          </a:r>
        </a:p>
      </dgm:t>
    </dgm:pt>
    <dgm:pt modelId="{D4C3F24D-75C8-446C-AA23-97B5AE0EDF64}" type="parTrans" cxnId="{196C42D5-3929-4CF6-B060-C312DFD690A2}">
      <dgm:prSet/>
      <dgm:spPr/>
      <dgm:t>
        <a:bodyPr/>
        <a:lstStyle/>
        <a:p>
          <a:endParaRPr lang="en-US"/>
        </a:p>
      </dgm:t>
    </dgm:pt>
    <dgm:pt modelId="{4C33696F-F6D1-4E72-8C9B-34E41DDAED44}" type="sibTrans" cxnId="{196C42D5-3929-4CF6-B060-C312DFD690A2}">
      <dgm:prSet/>
      <dgm:spPr/>
      <dgm:t>
        <a:bodyPr/>
        <a:lstStyle/>
        <a:p>
          <a:endParaRPr lang="en-US"/>
        </a:p>
      </dgm:t>
    </dgm:pt>
    <dgm:pt modelId="{0ABF68AC-AE48-4A12-A13D-F6082E4738B7}">
      <dgm:prSet/>
      <dgm:spPr/>
      <dgm:t>
        <a:bodyPr/>
        <a:lstStyle/>
        <a:p>
          <a:pPr rtl="0"/>
          <a:r>
            <a:rPr lang="en-US" b="1" dirty="0">
              <a:latin typeface="Bahnschrift" panose="020B0502040204020203" pitchFamily="34" charset="0"/>
            </a:rPr>
            <a:t>Potential Retail Locations </a:t>
          </a:r>
        </a:p>
      </dgm:t>
    </dgm:pt>
    <dgm:pt modelId="{E90EF354-9B27-4D96-9309-10EECA2477E6}" type="parTrans" cxnId="{E5C31B48-E946-433D-9EB1-5E03FCDA250B}">
      <dgm:prSet/>
      <dgm:spPr/>
      <dgm:t>
        <a:bodyPr/>
        <a:lstStyle/>
        <a:p>
          <a:endParaRPr lang="en-US"/>
        </a:p>
      </dgm:t>
    </dgm:pt>
    <dgm:pt modelId="{F1F5A12C-30D5-409A-931B-A44FF8F01677}" type="sibTrans" cxnId="{E5C31B48-E946-433D-9EB1-5E03FCDA250B}">
      <dgm:prSet/>
      <dgm:spPr/>
      <dgm:t>
        <a:bodyPr/>
        <a:lstStyle/>
        <a:p>
          <a:endParaRPr lang="en-US"/>
        </a:p>
      </dgm:t>
    </dgm:pt>
    <dgm:pt modelId="{79A46342-5B02-44B0-B25D-F8BB0C6E630E}" type="pres">
      <dgm:prSet presAssocID="{92A5DB0B-03F5-4BB0-8223-92E8BBDFD155}" presName="root" presStyleCnt="0">
        <dgm:presLayoutVars>
          <dgm:dir/>
          <dgm:resizeHandles val="exact"/>
        </dgm:presLayoutVars>
      </dgm:prSet>
      <dgm:spPr/>
    </dgm:pt>
    <dgm:pt modelId="{FD141109-1D8D-467D-B8FF-B253B55E64B1}" type="pres">
      <dgm:prSet presAssocID="{F5A7CD4A-94EF-4530-840C-52F826EAA044}" presName="compNode" presStyleCnt="0"/>
      <dgm:spPr/>
    </dgm:pt>
    <dgm:pt modelId="{B0B472C0-BAD3-4AA2-B78E-A5E385F24769}" type="pres">
      <dgm:prSet presAssocID="{F5A7CD4A-94EF-4530-840C-52F826EAA044}" presName="bgRect" presStyleLbl="bgShp" presStyleIdx="0" presStyleCnt="4"/>
      <dgm:spPr/>
    </dgm:pt>
    <dgm:pt modelId="{A181CEE3-759A-40B4-BE20-18AE2A13DAAE}" type="pres">
      <dgm:prSet presAssocID="{F5A7CD4A-94EF-4530-840C-52F826EAA04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vel"/>
        </a:ext>
      </dgm:extLst>
    </dgm:pt>
    <dgm:pt modelId="{04D62625-C07B-42EB-B1A6-7A2CE75E3822}" type="pres">
      <dgm:prSet presAssocID="{F5A7CD4A-94EF-4530-840C-52F826EAA044}" presName="spaceRect" presStyleCnt="0"/>
      <dgm:spPr/>
    </dgm:pt>
    <dgm:pt modelId="{ED4F30EB-E196-418E-8FA1-6BEBB3B02228}" type="pres">
      <dgm:prSet presAssocID="{F5A7CD4A-94EF-4530-840C-52F826EAA044}" presName="parTx" presStyleLbl="revTx" presStyleIdx="0" presStyleCnt="4">
        <dgm:presLayoutVars>
          <dgm:chMax val="0"/>
          <dgm:chPref val="0"/>
        </dgm:presLayoutVars>
      </dgm:prSet>
      <dgm:spPr/>
    </dgm:pt>
    <dgm:pt modelId="{B6AB19A8-D7B4-4D86-9477-55D3897B62F0}" type="pres">
      <dgm:prSet presAssocID="{E95D59BE-6943-4863-8947-9F9395CF649C}" presName="sibTrans" presStyleCnt="0"/>
      <dgm:spPr/>
    </dgm:pt>
    <dgm:pt modelId="{386283D8-D078-420D-850B-CFA2E3C31857}" type="pres">
      <dgm:prSet presAssocID="{130A1C55-D9AF-44A2-BFF4-79C23F1FD2E0}" presName="compNode" presStyleCnt="0"/>
      <dgm:spPr/>
    </dgm:pt>
    <dgm:pt modelId="{60358F42-E0D7-487A-8CB6-FDED07F5E7DB}" type="pres">
      <dgm:prSet presAssocID="{130A1C55-D9AF-44A2-BFF4-79C23F1FD2E0}" presName="bgRect" presStyleLbl="bgShp" presStyleIdx="1" presStyleCnt="4"/>
      <dgm:spPr/>
    </dgm:pt>
    <dgm:pt modelId="{356E2072-B12D-4D4F-B45D-B592BCB5788A}" type="pres">
      <dgm:prSet presAssocID="{130A1C55-D9AF-44A2-BFF4-79C23F1FD2E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ales of Justice"/>
        </a:ext>
      </dgm:extLst>
    </dgm:pt>
    <dgm:pt modelId="{F49A04F2-D77E-4EB8-A3D4-F1A4CB263A26}" type="pres">
      <dgm:prSet presAssocID="{130A1C55-D9AF-44A2-BFF4-79C23F1FD2E0}" presName="spaceRect" presStyleCnt="0"/>
      <dgm:spPr/>
    </dgm:pt>
    <dgm:pt modelId="{1DA7A87F-9EB8-4AF3-9186-5A0EA5937566}" type="pres">
      <dgm:prSet presAssocID="{130A1C55-D9AF-44A2-BFF4-79C23F1FD2E0}" presName="parTx" presStyleLbl="revTx" presStyleIdx="1" presStyleCnt="4">
        <dgm:presLayoutVars>
          <dgm:chMax val="0"/>
          <dgm:chPref val="0"/>
        </dgm:presLayoutVars>
      </dgm:prSet>
      <dgm:spPr/>
    </dgm:pt>
    <dgm:pt modelId="{25964D71-7E4C-4AFF-B2CF-C2EF7A11BD74}" type="pres">
      <dgm:prSet presAssocID="{1E85ABCF-BF7D-4664-91CE-B37D6D939B57}" presName="sibTrans" presStyleCnt="0"/>
      <dgm:spPr/>
    </dgm:pt>
    <dgm:pt modelId="{113BCBC4-C38F-4DA0-BA3C-26788FE98AAC}" type="pres">
      <dgm:prSet presAssocID="{C23FF7DA-8A5D-4998-B99F-9FC983C66766}" presName="compNode" presStyleCnt="0"/>
      <dgm:spPr/>
    </dgm:pt>
    <dgm:pt modelId="{F5FB5E10-57BA-464D-A96E-7F76F07D9480}" type="pres">
      <dgm:prSet presAssocID="{C23FF7DA-8A5D-4998-B99F-9FC983C66766}" presName="bgRect" presStyleLbl="bgShp" presStyleIdx="2" presStyleCnt="4"/>
      <dgm:spPr/>
    </dgm:pt>
    <dgm:pt modelId="{53E0BF8B-3F91-4048-8E18-CE41F0588AF7}" type="pres">
      <dgm:prSet presAssocID="{C23FF7DA-8A5D-4998-B99F-9FC983C6676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uck"/>
        </a:ext>
      </dgm:extLst>
    </dgm:pt>
    <dgm:pt modelId="{F37125E7-9703-48E5-B458-782AD6B82025}" type="pres">
      <dgm:prSet presAssocID="{C23FF7DA-8A5D-4998-B99F-9FC983C66766}" presName="spaceRect" presStyleCnt="0"/>
      <dgm:spPr/>
    </dgm:pt>
    <dgm:pt modelId="{4063F6B5-3083-4E95-8578-A92EDFF81CBC}" type="pres">
      <dgm:prSet presAssocID="{C23FF7DA-8A5D-4998-B99F-9FC983C66766}" presName="parTx" presStyleLbl="revTx" presStyleIdx="2" presStyleCnt="4">
        <dgm:presLayoutVars>
          <dgm:chMax val="0"/>
          <dgm:chPref val="0"/>
        </dgm:presLayoutVars>
      </dgm:prSet>
      <dgm:spPr/>
    </dgm:pt>
    <dgm:pt modelId="{778872E9-5989-4CB6-9698-299DC458C92D}" type="pres">
      <dgm:prSet presAssocID="{4C33696F-F6D1-4E72-8C9B-34E41DDAED44}" presName="sibTrans" presStyleCnt="0"/>
      <dgm:spPr/>
    </dgm:pt>
    <dgm:pt modelId="{5AB4B233-8B0F-49EC-8AC2-F05D8F128585}" type="pres">
      <dgm:prSet presAssocID="{0ABF68AC-AE48-4A12-A13D-F6082E4738B7}" presName="compNode" presStyleCnt="0"/>
      <dgm:spPr/>
    </dgm:pt>
    <dgm:pt modelId="{241B7285-5295-41F8-8091-064F5B18B663}" type="pres">
      <dgm:prSet presAssocID="{0ABF68AC-AE48-4A12-A13D-F6082E4738B7}" presName="bgRect" presStyleLbl="bgShp" presStyleIdx="3" presStyleCnt="4"/>
      <dgm:spPr/>
    </dgm:pt>
    <dgm:pt modelId="{60296181-055D-4A67-82C4-54B933B2B913}" type="pres">
      <dgm:prSet presAssocID="{0ABF68AC-AE48-4A12-A13D-F6082E4738B7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B7F9D4D5-021D-4932-A736-AF3C8CBA1488}" type="pres">
      <dgm:prSet presAssocID="{0ABF68AC-AE48-4A12-A13D-F6082E4738B7}" presName="spaceRect" presStyleCnt="0"/>
      <dgm:spPr/>
    </dgm:pt>
    <dgm:pt modelId="{11C7ED00-BB26-4DC9-93ED-15C59795FC5A}" type="pres">
      <dgm:prSet presAssocID="{0ABF68AC-AE48-4A12-A13D-F6082E4738B7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E14C3334-01F5-4D81-ABD1-454B34EA2238}" type="presOf" srcId="{F5A7CD4A-94EF-4530-840C-52F826EAA044}" destId="{ED4F30EB-E196-418E-8FA1-6BEBB3B02228}" srcOrd="0" destOrd="0" presId="urn:microsoft.com/office/officeart/2018/2/layout/IconVerticalSolidList"/>
    <dgm:cxn modelId="{E5C31B48-E946-433D-9EB1-5E03FCDA250B}" srcId="{92A5DB0B-03F5-4BB0-8223-92E8BBDFD155}" destId="{0ABF68AC-AE48-4A12-A13D-F6082E4738B7}" srcOrd="3" destOrd="0" parTransId="{E90EF354-9B27-4D96-9309-10EECA2477E6}" sibTransId="{F1F5A12C-30D5-409A-931B-A44FF8F01677}"/>
    <dgm:cxn modelId="{8B830850-6FEF-4010-AFF7-3E3FC213B1DC}" srcId="{92A5DB0B-03F5-4BB0-8223-92E8BBDFD155}" destId="{130A1C55-D9AF-44A2-BFF4-79C23F1FD2E0}" srcOrd="1" destOrd="0" parTransId="{9D23AB58-72B0-4FB4-B0FF-AA56A6233ACC}" sibTransId="{1E85ABCF-BF7D-4664-91CE-B37D6D939B57}"/>
    <dgm:cxn modelId="{47C03C84-7270-46E0-B051-E886DDA859DE}" type="presOf" srcId="{0ABF68AC-AE48-4A12-A13D-F6082E4738B7}" destId="{11C7ED00-BB26-4DC9-93ED-15C59795FC5A}" srcOrd="0" destOrd="0" presId="urn:microsoft.com/office/officeart/2018/2/layout/IconVerticalSolidList"/>
    <dgm:cxn modelId="{82B0A7A1-AA51-4B5B-BF53-9B64B0EA7E45}" type="presOf" srcId="{130A1C55-D9AF-44A2-BFF4-79C23F1FD2E0}" destId="{1DA7A87F-9EB8-4AF3-9186-5A0EA5937566}" srcOrd="0" destOrd="0" presId="urn:microsoft.com/office/officeart/2018/2/layout/IconVerticalSolidList"/>
    <dgm:cxn modelId="{02AF28C0-0F1A-41CB-9056-FACDC369D0F5}" type="presOf" srcId="{C23FF7DA-8A5D-4998-B99F-9FC983C66766}" destId="{4063F6B5-3083-4E95-8578-A92EDFF81CBC}" srcOrd="0" destOrd="0" presId="urn:microsoft.com/office/officeart/2018/2/layout/IconVerticalSolidList"/>
    <dgm:cxn modelId="{E5D241C2-81A4-4DE7-8E8B-61CB368E6F8A}" srcId="{92A5DB0B-03F5-4BB0-8223-92E8BBDFD155}" destId="{F5A7CD4A-94EF-4530-840C-52F826EAA044}" srcOrd="0" destOrd="0" parTransId="{37B264C6-7848-4800-8107-146F82799EBF}" sibTransId="{E95D59BE-6943-4863-8947-9F9395CF649C}"/>
    <dgm:cxn modelId="{31DA16D1-245B-4178-B12B-23049153E00A}" type="presOf" srcId="{92A5DB0B-03F5-4BB0-8223-92E8BBDFD155}" destId="{79A46342-5B02-44B0-B25D-F8BB0C6E630E}" srcOrd="0" destOrd="0" presId="urn:microsoft.com/office/officeart/2018/2/layout/IconVerticalSolidList"/>
    <dgm:cxn modelId="{196C42D5-3929-4CF6-B060-C312DFD690A2}" srcId="{92A5DB0B-03F5-4BB0-8223-92E8BBDFD155}" destId="{C23FF7DA-8A5D-4998-B99F-9FC983C66766}" srcOrd="2" destOrd="0" parTransId="{D4C3F24D-75C8-446C-AA23-97B5AE0EDF64}" sibTransId="{4C33696F-F6D1-4E72-8C9B-34E41DDAED44}"/>
    <dgm:cxn modelId="{2777DE06-CA91-486B-A876-3FE9EDB98022}" type="presParOf" srcId="{79A46342-5B02-44B0-B25D-F8BB0C6E630E}" destId="{FD141109-1D8D-467D-B8FF-B253B55E64B1}" srcOrd="0" destOrd="0" presId="urn:microsoft.com/office/officeart/2018/2/layout/IconVerticalSolidList"/>
    <dgm:cxn modelId="{C2D1C6ED-D79C-400E-85AE-76180A094BC5}" type="presParOf" srcId="{FD141109-1D8D-467D-B8FF-B253B55E64B1}" destId="{B0B472C0-BAD3-4AA2-B78E-A5E385F24769}" srcOrd="0" destOrd="0" presId="urn:microsoft.com/office/officeart/2018/2/layout/IconVerticalSolidList"/>
    <dgm:cxn modelId="{F58937E2-F45B-443D-866E-8C6837403839}" type="presParOf" srcId="{FD141109-1D8D-467D-B8FF-B253B55E64B1}" destId="{A181CEE3-759A-40B4-BE20-18AE2A13DAAE}" srcOrd="1" destOrd="0" presId="urn:microsoft.com/office/officeart/2018/2/layout/IconVerticalSolidList"/>
    <dgm:cxn modelId="{B0444E16-B6E7-4C4C-B8C5-87DCA8EF8B77}" type="presParOf" srcId="{FD141109-1D8D-467D-B8FF-B253B55E64B1}" destId="{04D62625-C07B-42EB-B1A6-7A2CE75E3822}" srcOrd="2" destOrd="0" presId="urn:microsoft.com/office/officeart/2018/2/layout/IconVerticalSolidList"/>
    <dgm:cxn modelId="{54C7C5E1-D4D6-4231-8911-DC0B6543F8E4}" type="presParOf" srcId="{FD141109-1D8D-467D-B8FF-B253B55E64B1}" destId="{ED4F30EB-E196-418E-8FA1-6BEBB3B02228}" srcOrd="3" destOrd="0" presId="urn:microsoft.com/office/officeart/2018/2/layout/IconVerticalSolidList"/>
    <dgm:cxn modelId="{59BCD18E-31D1-4581-AC93-94A3A8FE3046}" type="presParOf" srcId="{79A46342-5B02-44B0-B25D-F8BB0C6E630E}" destId="{B6AB19A8-D7B4-4D86-9477-55D3897B62F0}" srcOrd="1" destOrd="0" presId="urn:microsoft.com/office/officeart/2018/2/layout/IconVerticalSolidList"/>
    <dgm:cxn modelId="{00E8079F-3C80-408D-90EC-CCEB3E27F9C2}" type="presParOf" srcId="{79A46342-5B02-44B0-B25D-F8BB0C6E630E}" destId="{386283D8-D078-420D-850B-CFA2E3C31857}" srcOrd="2" destOrd="0" presId="urn:microsoft.com/office/officeart/2018/2/layout/IconVerticalSolidList"/>
    <dgm:cxn modelId="{BCA19F61-C037-46A3-B5A9-68AE949D3E54}" type="presParOf" srcId="{386283D8-D078-420D-850B-CFA2E3C31857}" destId="{60358F42-E0D7-487A-8CB6-FDED07F5E7DB}" srcOrd="0" destOrd="0" presId="urn:microsoft.com/office/officeart/2018/2/layout/IconVerticalSolidList"/>
    <dgm:cxn modelId="{15FD91E1-94E7-4B4F-9670-B3607845C835}" type="presParOf" srcId="{386283D8-D078-420D-850B-CFA2E3C31857}" destId="{356E2072-B12D-4D4F-B45D-B592BCB5788A}" srcOrd="1" destOrd="0" presId="urn:microsoft.com/office/officeart/2018/2/layout/IconVerticalSolidList"/>
    <dgm:cxn modelId="{AE6299DF-987C-40D4-87BC-A5BFEB4C7EF5}" type="presParOf" srcId="{386283D8-D078-420D-850B-CFA2E3C31857}" destId="{F49A04F2-D77E-4EB8-A3D4-F1A4CB263A26}" srcOrd="2" destOrd="0" presId="urn:microsoft.com/office/officeart/2018/2/layout/IconVerticalSolidList"/>
    <dgm:cxn modelId="{5BD2C130-EAE2-48DA-939D-C8151212B68B}" type="presParOf" srcId="{386283D8-D078-420D-850B-CFA2E3C31857}" destId="{1DA7A87F-9EB8-4AF3-9186-5A0EA5937566}" srcOrd="3" destOrd="0" presId="urn:microsoft.com/office/officeart/2018/2/layout/IconVerticalSolidList"/>
    <dgm:cxn modelId="{A646B3A9-4497-476D-BBA1-957928B00164}" type="presParOf" srcId="{79A46342-5B02-44B0-B25D-F8BB0C6E630E}" destId="{25964D71-7E4C-4AFF-B2CF-C2EF7A11BD74}" srcOrd="3" destOrd="0" presId="urn:microsoft.com/office/officeart/2018/2/layout/IconVerticalSolidList"/>
    <dgm:cxn modelId="{2FAAB506-E123-4DCA-83B6-2440D782FFF0}" type="presParOf" srcId="{79A46342-5B02-44B0-B25D-F8BB0C6E630E}" destId="{113BCBC4-C38F-4DA0-BA3C-26788FE98AAC}" srcOrd="4" destOrd="0" presId="urn:microsoft.com/office/officeart/2018/2/layout/IconVerticalSolidList"/>
    <dgm:cxn modelId="{1B947C8B-DD36-4E13-8AEC-00714F1C20B6}" type="presParOf" srcId="{113BCBC4-C38F-4DA0-BA3C-26788FE98AAC}" destId="{F5FB5E10-57BA-464D-A96E-7F76F07D9480}" srcOrd="0" destOrd="0" presId="urn:microsoft.com/office/officeart/2018/2/layout/IconVerticalSolidList"/>
    <dgm:cxn modelId="{18A908AE-4556-466C-9FAA-7EEC11C3C63E}" type="presParOf" srcId="{113BCBC4-C38F-4DA0-BA3C-26788FE98AAC}" destId="{53E0BF8B-3F91-4048-8E18-CE41F0588AF7}" srcOrd="1" destOrd="0" presId="urn:microsoft.com/office/officeart/2018/2/layout/IconVerticalSolidList"/>
    <dgm:cxn modelId="{6BB1015C-484A-43A5-A26B-E1420A95AC41}" type="presParOf" srcId="{113BCBC4-C38F-4DA0-BA3C-26788FE98AAC}" destId="{F37125E7-9703-48E5-B458-782AD6B82025}" srcOrd="2" destOrd="0" presId="urn:microsoft.com/office/officeart/2018/2/layout/IconVerticalSolidList"/>
    <dgm:cxn modelId="{DF77E556-FFB9-40E5-869E-98D52A8D786F}" type="presParOf" srcId="{113BCBC4-C38F-4DA0-BA3C-26788FE98AAC}" destId="{4063F6B5-3083-4E95-8578-A92EDFF81CBC}" srcOrd="3" destOrd="0" presId="urn:microsoft.com/office/officeart/2018/2/layout/IconVerticalSolidList"/>
    <dgm:cxn modelId="{4BE58E1C-31BD-42EE-A3F4-C1707D9C0DD0}" type="presParOf" srcId="{79A46342-5B02-44B0-B25D-F8BB0C6E630E}" destId="{778872E9-5989-4CB6-9698-299DC458C92D}" srcOrd="5" destOrd="0" presId="urn:microsoft.com/office/officeart/2018/2/layout/IconVerticalSolidList"/>
    <dgm:cxn modelId="{4EA399DE-2459-43A1-940E-4EE7760954DE}" type="presParOf" srcId="{79A46342-5B02-44B0-B25D-F8BB0C6E630E}" destId="{5AB4B233-8B0F-49EC-8AC2-F05D8F128585}" srcOrd="6" destOrd="0" presId="urn:microsoft.com/office/officeart/2018/2/layout/IconVerticalSolidList"/>
    <dgm:cxn modelId="{C6D2194F-8D56-4DE4-9765-C70AC1E08098}" type="presParOf" srcId="{5AB4B233-8B0F-49EC-8AC2-F05D8F128585}" destId="{241B7285-5295-41F8-8091-064F5B18B663}" srcOrd="0" destOrd="0" presId="urn:microsoft.com/office/officeart/2018/2/layout/IconVerticalSolidList"/>
    <dgm:cxn modelId="{96E7B89D-F66E-45FD-BDBD-2998E210A8EC}" type="presParOf" srcId="{5AB4B233-8B0F-49EC-8AC2-F05D8F128585}" destId="{60296181-055D-4A67-82C4-54B933B2B913}" srcOrd="1" destOrd="0" presId="urn:microsoft.com/office/officeart/2018/2/layout/IconVerticalSolidList"/>
    <dgm:cxn modelId="{A5C46EDC-4460-4F10-9E4B-D9A6F923F08F}" type="presParOf" srcId="{5AB4B233-8B0F-49EC-8AC2-F05D8F128585}" destId="{B7F9D4D5-021D-4932-A736-AF3C8CBA1488}" srcOrd="2" destOrd="0" presId="urn:microsoft.com/office/officeart/2018/2/layout/IconVerticalSolidList"/>
    <dgm:cxn modelId="{B45F7822-1E4E-43DA-9A43-7A3A1CD3C53F}" type="presParOf" srcId="{5AB4B233-8B0F-49EC-8AC2-F05D8F128585}" destId="{11C7ED00-BB26-4DC9-93ED-15C59795FC5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B472C0-BAD3-4AA2-B78E-A5E385F24769}">
      <dsp:nvSpPr>
        <dsp:cNvPr id="0" name=""/>
        <dsp:cNvSpPr/>
      </dsp:nvSpPr>
      <dsp:spPr>
        <a:xfrm>
          <a:off x="0" y="2078"/>
          <a:ext cx="6160315" cy="105344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81CEE3-759A-40B4-BE20-18AE2A13DAAE}">
      <dsp:nvSpPr>
        <dsp:cNvPr id="0" name=""/>
        <dsp:cNvSpPr/>
      </dsp:nvSpPr>
      <dsp:spPr>
        <a:xfrm>
          <a:off x="318666" y="239102"/>
          <a:ext cx="579392" cy="57939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4F30EB-E196-418E-8FA1-6BEBB3B02228}">
      <dsp:nvSpPr>
        <dsp:cNvPr id="0" name=""/>
        <dsp:cNvSpPr/>
      </dsp:nvSpPr>
      <dsp:spPr>
        <a:xfrm>
          <a:off x="1216725" y="2078"/>
          <a:ext cx="4943589" cy="10534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489" tIns="111489" rIns="111489" bIns="111489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>
              <a:latin typeface="Bahnschrift" panose="020B0502040204020203" pitchFamily="34" charset="0"/>
            </a:rPr>
            <a:t>Expansion Regulations</a:t>
          </a:r>
        </a:p>
      </dsp:txBody>
      <dsp:txXfrm>
        <a:off x="1216725" y="2078"/>
        <a:ext cx="4943589" cy="1053441"/>
      </dsp:txXfrm>
    </dsp:sp>
    <dsp:sp modelId="{60358F42-E0D7-487A-8CB6-FDED07F5E7DB}">
      <dsp:nvSpPr>
        <dsp:cNvPr id="0" name=""/>
        <dsp:cNvSpPr/>
      </dsp:nvSpPr>
      <dsp:spPr>
        <a:xfrm>
          <a:off x="0" y="1318880"/>
          <a:ext cx="6160315" cy="105344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6E2072-B12D-4D4F-B45D-B592BCB5788A}">
      <dsp:nvSpPr>
        <dsp:cNvPr id="0" name=""/>
        <dsp:cNvSpPr/>
      </dsp:nvSpPr>
      <dsp:spPr>
        <a:xfrm>
          <a:off x="318666" y="1555904"/>
          <a:ext cx="579392" cy="57939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A7A87F-9EB8-4AF3-9186-5A0EA5937566}">
      <dsp:nvSpPr>
        <dsp:cNvPr id="0" name=""/>
        <dsp:cNvSpPr/>
      </dsp:nvSpPr>
      <dsp:spPr>
        <a:xfrm>
          <a:off x="1216725" y="1318880"/>
          <a:ext cx="4943589" cy="10534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489" tIns="111489" rIns="111489" bIns="111489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>
              <a:latin typeface="Bahnschrift" panose="020B0502040204020203" pitchFamily="34" charset="0"/>
            </a:rPr>
            <a:t>Legal Considerations</a:t>
          </a:r>
        </a:p>
      </dsp:txBody>
      <dsp:txXfrm>
        <a:off x="1216725" y="1318880"/>
        <a:ext cx="4943589" cy="1053441"/>
      </dsp:txXfrm>
    </dsp:sp>
    <dsp:sp modelId="{F5FB5E10-57BA-464D-A96E-7F76F07D9480}">
      <dsp:nvSpPr>
        <dsp:cNvPr id="0" name=""/>
        <dsp:cNvSpPr/>
      </dsp:nvSpPr>
      <dsp:spPr>
        <a:xfrm>
          <a:off x="0" y="2635682"/>
          <a:ext cx="6160315" cy="105344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E0BF8B-3F91-4048-8E18-CE41F0588AF7}">
      <dsp:nvSpPr>
        <dsp:cNvPr id="0" name=""/>
        <dsp:cNvSpPr/>
      </dsp:nvSpPr>
      <dsp:spPr>
        <a:xfrm>
          <a:off x="318666" y="2872707"/>
          <a:ext cx="579392" cy="57939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63F6B5-3083-4E95-8578-A92EDFF81CBC}">
      <dsp:nvSpPr>
        <dsp:cNvPr id="0" name=""/>
        <dsp:cNvSpPr/>
      </dsp:nvSpPr>
      <dsp:spPr>
        <a:xfrm>
          <a:off x="1216725" y="2635682"/>
          <a:ext cx="4943589" cy="10534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489" tIns="111489" rIns="111489" bIns="111489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>
              <a:latin typeface="Bahnschrift" panose="020B0502040204020203" pitchFamily="34" charset="0"/>
            </a:rPr>
            <a:t>Potential Distributors</a:t>
          </a:r>
        </a:p>
      </dsp:txBody>
      <dsp:txXfrm>
        <a:off x="1216725" y="2635682"/>
        <a:ext cx="4943589" cy="1053441"/>
      </dsp:txXfrm>
    </dsp:sp>
    <dsp:sp modelId="{241B7285-5295-41F8-8091-064F5B18B663}">
      <dsp:nvSpPr>
        <dsp:cNvPr id="0" name=""/>
        <dsp:cNvSpPr/>
      </dsp:nvSpPr>
      <dsp:spPr>
        <a:xfrm>
          <a:off x="0" y="3952484"/>
          <a:ext cx="6160315" cy="105344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296181-055D-4A67-82C4-54B933B2B913}">
      <dsp:nvSpPr>
        <dsp:cNvPr id="0" name=""/>
        <dsp:cNvSpPr/>
      </dsp:nvSpPr>
      <dsp:spPr>
        <a:xfrm>
          <a:off x="318666" y="4189509"/>
          <a:ext cx="579392" cy="57939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C7ED00-BB26-4DC9-93ED-15C59795FC5A}">
      <dsp:nvSpPr>
        <dsp:cNvPr id="0" name=""/>
        <dsp:cNvSpPr/>
      </dsp:nvSpPr>
      <dsp:spPr>
        <a:xfrm>
          <a:off x="1216725" y="3952484"/>
          <a:ext cx="4943589" cy="10534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489" tIns="111489" rIns="111489" bIns="111489" numCol="1" spcCol="1270" anchor="ctr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>
              <a:latin typeface="Bahnschrift" panose="020B0502040204020203" pitchFamily="34" charset="0"/>
            </a:rPr>
            <a:t>Potential Retail Locations </a:t>
          </a:r>
        </a:p>
      </dsp:txBody>
      <dsp:txXfrm>
        <a:off x="1216725" y="3952484"/>
        <a:ext cx="4943589" cy="10534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A6A15-6E39-4FFA-B5DC-89EB633E6D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8300" y="1371600"/>
            <a:ext cx="8127574" cy="2736443"/>
          </a:xfrm>
        </p:spPr>
        <p:txBody>
          <a:bodyPr anchor="b">
            <a:norm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169311-3201-45EC-B973-82EC27DA52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8300" y="4299358"/>
            <a:ext cx="8127574" cy="1187042"/>
          </a:xfrm>
        </p:spPr>
        <p:txBody>
          <a:bodyPr>
            <a:normAutofit/>
          </a:bodyPr>
          <a:lstStyle>
            <a:lvl1pPr marL="0" indent="0" algn="l">
              <a:buNone/>
              <a:defRPr sz="1800" cap="all" spc="2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AE4B9-EDEF-4A2C-B464-332C5C624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4C951-4861-4549-8E72-CEECA89E4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E1401-5637-41BC-AC21-891056450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284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AD0E6-AD36-493C-9DC3-5ACC2059E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685800"/>
            <a:ext cx="8915402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0B8558-FA83-4F6C-A6D1-2DF9D3F74B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638299" y="2057399"/>
            <a:ext cx="8915401" cy="41148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6DE619-0CC6-4480-ABDE-277D36BDF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791E6-BE35-4ECA-8AD1-E8EC09B85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F94606-B928-42D6-85CC-9576F60E3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0466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F18D8A-5002-491C-922A-E9624E2DBD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5882C6-2BE9-4E25-B8BB-A2346A2B0B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7BEFF9-B3BC-4C07-BF6C-2E3C91B54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0F4CF6-CDF1-4AFD-8319-71FD4FED4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1A026-57F4-47F7-B4F0-E0D48E012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8701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B3747-9ADB-4FCC-89CE-6E84D1347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EC9C6-5D7D-4249-8820-D4C99D0AE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1F35F7-46A1-40A9-ACD7-C49239926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345637-B780-4999-A87D-0039BC5A9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D9777F-E471-4CC5-B27B-137CB061E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4795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DCB1D-064E-46DE-B533-7CDA331EE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300" y="2748406"/>
            <a:ext cx="8115300" cy="273799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D222C0-D002-4A94-BAFF-FD1A1CCA64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8300" y="1371600"/>
            <a:ext cx="8115300" cy="1333272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3E7D7E-EC9F-4AA5-A559-EF556C6AD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77A8EE-88C1-400C-A23F-656DC76B9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C245A4-F9C6-44E9-929F-78C657C8B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1785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DF34F-B65E-4FA0-87E8-8890F482B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685800"/>
            <a:ext cx="9382348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25A67-10CA-4531-93E1-39892C087E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38297" y="2057400"/>
            <a:ext cx="4553103" cy="41250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22BE36-0CAF-4D92-9AC2-9249276B96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7000" y="2057400"/>
            <a:ext cx="4543647" cy="41250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C36479-3B04-43BD-9B59-DBF6CA2BF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FD4449-57DB-41D2-B49E-694E7C13F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60CC2C-E50B-47D2-B62F-D5C4C9CDA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1939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8530B-D0F2-4FC4-A10F-1E54EF82C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300" y="755118"/>
            <a:ext cx="9378304" cy="122276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68865C-9D06-4FA3-BA3D-7187BB41B5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8300" y="2034147"/>
            <a:ext cx="4529391" cy="681591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2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656570-8F97-4B7E-A805-96925AC478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38300" y="2748405"/>
            <a:ext cx="4529391" cy="34412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57EF54-F63F-4730-99EE-0E472578F5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87213" y="2034147"/>
            <a:ext cx="4529391" cy="681591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2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08453E-B012-4889-9F49-E1351532AD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87213" y="2748405"/>
            <a:ext cx="4529391" cy="34412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9FC47A-8514-4C98-B1BE-FF6CC666C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D4301A-D375-4163-9488-27A9CDC6F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ED6105-4A37-4D4B-9BE8-715FB732C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2774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3007F-6649-4D23-8869-C1CC29D00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8B85A1-41F9-4BC1-9C40-3E5D5C042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B23774-EAA9-47ED-87EF-EE2B29A25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526550-DD4D-45E2-8916-8314C5D06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5286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35FACD-1A4D-49F3-8EA8-21B5C1A6A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FD9DD-0E4E-4C36-AF85-B3EAD7FE6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E6F4C8-14FA-4405-85EE-ABF53FB03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9206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E7C28-5DEE-493D-ABAD-38E4F2D75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5621" y="1085481"/>
            <a:ext cx="3651180" cy="1657719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E79C5-E567-4F12-96B8-8BBEAE3D8B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6900" y="1132676"/>
            <a:ext cx="5289480" cy="4728374"/>
          </a:xfrm>
        </p:spPr>
        <p:txBody>
          <a:bodyPr/>
          <a:lstStyle>
            <a:lvl1pPr>
              <a:lnSpc>
                <a:spcPct val="110000"/>
              </a:lnSpc>
              <a:defRPr sz="3200"/>
            </a:lvl1pPr>
            <a:lvl2pPr>
              <a:lnSpc>
                <a:spcPct val="110000"/>
              </a:lnSpc>
              <a:defRPr sz="2800"/>
            </a:lvl2pPr>
            <a:lvl3pPr>
              <a:lnSpc>
                <a:spcPct val="110000"/>
              </a:lnSpc>
              <a:defRPr sz="2400"/>
            </a:lvl3pPr>
            <a:lvl4pPr>
              <a:lnSpc>
                <a:spcPct val="110000"/>
              </a:lnSpc>
              <a:defRPr sz="2000"/>
            </a:lvl4pPr>
            <a:lvl5pPr>
              <a:lnSpc>
                <a:spcPct val="110000"/>
              </a:lnSpc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33DF7F-0B5C-40CE-A65F-779FA7EFBF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25621" y="2748406"/>
            <a:ext cx="3651180" cy="3112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22248C-1826-4833-9592-383B5873A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0219DC-2646-42AD-897A-EB765DCBE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F238D7-4EEA-475B-B1CA-C44B89BE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2850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D65BE-C907-4660-A586-71C6A1D10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1085481"/>
            <a:ext cx="3657600" cy="1657719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4C8A9-67DF-419C-B2FC-3A879CCEF3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76900" y="1061885"/>
            <a:ext cx="5331069" cy="477556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DA94A1-3058-402A-9C3F-2F210D91D9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200" y="2748406"/>
            <a:ext cx="3657600" cy="3112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C3CA50-C8D8-4F83-B2F6-BCE825866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7E5BE3-7B02-4281-BD90-C1FAAF636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FE256D-ACD5-438F-BA6F-605E5260E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3403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31A689-589E-4A73-9313-EF44F7E4E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685800"/>
            <a:ext cx="8915402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B11B8-9E77-4144-B9C1-FD164D9A11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8300" y="2057400"/>
            <a:ext cx="8915402" cy="4137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06E4CC-CF79-4C8D-9E5F-1BB517435A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-1001475" y="1517536"/>
            <a:ext cx="28011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100" baseline="0">
                <a:solidFill>
                  <a:schemeClr val="tx1"/>
                </a:solidFill>
              </a:defRPr>
            </a:lvl1pPr>
          </a:lstStyle>
          <a:p>
            <a:fld id="{B6D41BCC-AD73-4203-A5A6-E62EB28B0FE6}" type="datetimeFigureOut">
              <a:rPr lang="en-US" smtClean="0"/>
              <a:pPr/>
              <a:t>1/16/2025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79449-05F6-4BC7-95DF-F04E1F1614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118764" y="4237870"/>
            <a:ext cx="33440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1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17FE5-2D1F-4ECC-9460-08145C3BB9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28877" y="6319138"/>
            <a:ext cx="7106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100" baseline="0">
                <a:solidFill>
                  <a:schemeClr val="tx1"/>
                </a:solidFill>
              </a:defRPr>
            </a:lvl1pPr>
          </a:lstStyle>
          <a:p>
            <a:fld id="{D637F8FC-4B86-4690-8888-22AB2F781B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048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88" r:id="rId6"/>
    <p:sldLayoutId id="2147483684" r:id="rId7"/>
    <p:sldLayoutId id="2147483685" r:id="rId8"/>
    <p:sldLayoutId id="2147483686" r:id="rId9"/>
    <p:sldLayoutId id="2147483687" r:id="rId10"/>
    <p:sldLayoutId id="2147483689" r:id="rId11"/>
  </p:sldLayoutIdLst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3" Type="http://schemas.openxmlformats.org/officeDocument/2006/relationships/image" Target="../media/image21.png"/><Relationship Id="rId7" Type="http://schemas.openxmlformats.org/officeDocument/2006/relationships/image" Target="../media/image25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jpeg"/><Relationship Id="rId5" Type="http://schemas.openxmlformats.org/officeDocument/2006/relationships/image" Target="../media/image23.jpeg"/><Relationship Id="rId4" Type="http://schemas.openxmlformats.org/officeDocument/2006/relationships/image" Target="../media/image22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16.jpe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jpeg"/><Relationship Id="rId5" Type="http://schemas.openxmlformats.org/officeDocument/2006/relationships/image" Target="../media/image29.jpeg"/><Relationship Id="rId4" Type="http://schemas.openxmlformats.org/officeDocument/2006/relationships/image" Target="../media/image28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16.jpe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jpeg"/><Relationship Id="rId5" Type="http://schemas.openxmlformats.org/officeDocument/2006/relationships/image" Target="../media/image34.jpeg"/><Relationship Id="rId4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BE229233-9672-4675-99B7-6CBCEF1CD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6F8326BC-DE7C-15DD-A2FC-5514C14437C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5683" r="5444" b="-4"/>
          <a:stretch/>
        </p:blipFill>
        <p:spPr>
          <a:xfrm>
            <a:off x="20" y="-2"/>
            <a:ext cx="8115280" cy="6858001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EC5FF010-B53C-46BE-BEEF-AF926A00F6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38500" y="2057400"/>
            <a:ext cx="4876800" cy="2743201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509AD9C-1F43-4138-A72B-8CA988EDD4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300" y="2057400"/>
            <a:ext cx="3276600" cy="2743201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66223" y="2614249"/>
            <a:ext cx="4076700" cy="1853023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 dirty="0">
                <a:latin typeface="Bahnschrift" panose="020B0502040204020203" pitchFamily="34" charset="0"/>
              </a:rPr>
              <a:t>Manor Hill Brewery : </a:t>
            </a:r>
            <a:br>
              <a:rPr lang="en-US" sz="3200" dirty="0">
                <a:latin typeface="Bahnschrift" panose="020B0502040204020203" pitchFamily="34" charset="0"/>
              </a:rPr>
            </a:br>
            <a:r>
              <a:rPr lang="en-US" sz="3200" dirty="0">
                <a:latin typeface="Bahnschrift" panose="020B0502040204020203" pitchFamily="34" charset="0"/>
              </a:rPr>
              <a:t>Virginia Expansion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0054" y="2502489"/>
            <a:ext cx="2693725" cy="185302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latin typeface="Bahnschrift" panose="020B0502040204020203" pitchFamily="34" charset="0"/>
              </a:rPr>
              <a:t>By: </a:t>
            </a:r>
          </a:p>
          <a:p>
            <a:r>
              <a:rPr lang="en-US" sz="1600" dirty="0">
                <a:latin typeface="Bahnschrift" panose="020B0502040204020203" pitchFamily="34" charset="0"/>
              </a:rPr>
              <a:t>Klift Li, Poppy He, </a:t>
            </a:r>
            <a:r>
              <a:rPr lang="en-US" sz="1600" dirty="0" err="1">
                <a:latin typeface="Bahnschrift" panose="020B0502040204020203" pitchFamily="34" charset="0"/>
              </a:rPr>
              <a:t>Chuyang</a:t>
            </a:r>
            <a:r>
              <a:rPr lang="en-US" sz="1600" dirty="0">
                <a:latin typeface="Bahnschrift" panose="020B0502040204020203" pitchFamily="34" charset="0"/>
              </a:rPr>
              <a:t> Yu, and Patrick Deans</a:t>
            </a:r>
            <a:endParaRPr lang="en-US" dirty="0">
              <a:latin typeface="Bahnschrift" panose="020B0502040204020203" pitchFamily="34" charset="0"/>
            </a:endParaRPr>
          </a:p>
        </p:txBody>
      </p:sp>
      <p:pic>
        <p:nvPicPr>
          <p:cNvPr id="1030" name="Picture 6" descr="Home - Manor Hill Brewing">
            <a:extLst>
              <a:ext uri="{FF2B5EF4-FFF2-40B4-BE49-F238E27FC236}">
                <a16:creationId xmlns:a16="http://schemas.microsoft.com/office/drawing/2014/main" id="{36386985-AADC-3295-DBFA-15CA3C7147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6571" y="93391"/>
            <a:ext cx="905023" cy="1518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14DA9B-3CD4-9744-D65F-758991560F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9C45F-2E7B-22CD-3A52-BA1D216F4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Potential Retailers-on premises</a:t>
            </a:r>
          </a:p>
        </p:txBody>
      </p:sp>
      <p:sp>
        <p:nvSpPr>
          <p:cNvPr id="7" name="矩形: 圆角 3">
            <a:extLst>
              <a:ext uri="{FF2B5EF4-FFF2-40B4-BE49-F238E27FC236}">
                <a16:creationId xmlns:a16="http://schemas.microsoft.com/office/drawing/2014/main" id="{56FFC762-D824-6C48-6CF0-E0808022A858}"/>
              </a:ext>
            </a:extLst>
          </p:cNvPr>
          <p:cNvSpPr/>
          <p:nvPr/>
        </p:nvSpPr>
        <p:spPr>
          <a:xfrm>
            <a:off x="1638299" y="2057400"/>
            <a:ext cx="2752032" cy="635426"/>
          </a:xfrm>
          <a:prstGeom prst="roundRect">
            <a:avLst>
              <a:gd name="adj" fmla="val 10000"/>
            </a:avLst>
          </a:prstGeom>
          <a:solidFill>
            <a:schemeClr val="bg2">
              <a:lumMod val="90000"/>
            </a:schemeClr>
          </a:solidFill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hemeClr val="bg1">
              <a:lumMod val="95000"/>
              <a:hueOff val="0"/>
              <a:satOff val="0"/>
              <a:lumOff val="0"/>
              <a:alphaOff val="0"/>
            </a:schemeClr>
          </a:fillRef>
          <a:effectRef idx="0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anchor="ctr" anchorCtr="1"/>
          <a:lstStyle/>
          <a:p>
            <a:pPr algn="ctr"/>
            <a:r>
              <a:rPr lang="en-US" altLang="zh-CN" sz="2000" b="1" dirty="0">
                <a:latin typeface="Bahnschrift" panose="020B0502040204020203" pitchFamily="34" charset="0"/>
              </a:rPr>
              <a:t>The Auld </a:t>
            </a:r>
            <a:r>
              <a:rPr lang="en-US" altLang="zh-CN" sz="2000" b="1" dirty="0" err="1">
                <a:latin typeface="Bahnschrift" panose="020B0502040204020203" pitchFamily="34" charset="0"/>
              </a:rPr>
              <a:t>Shebeen</a:t>
            </a:r>
            <a:endParaRPr lang="zh-CN" altLang="en-US" sz="2000" b="1" dirty="0">
              <a:latin typeface="Bahnschrift" panose="020B0502040204020203" pitchFamily="34" charset="0"/>
            </a:endParaRPr>
          </a:p>
        </p:txBody>
      </p:sp>
      <p:sp>
        <p:nvSpPr>
          <p:cNvPr id="8" name="矩形: 圆角 3">
            <a:extLst>
              <a:ext uri="{FF2B5EF4-FFF2-40B4-BE49-F238E27FC236}">
                <a16:creationId xmlns:a16="http://schemas.microsoft.com/office/drawing/2014/main" id="{73792A37-0300-FC54-FAAE-7B240F82495C}"/>
              </a:ext>
            </a:extLst>
          </p:cNvPr>
          <p:cNvSpPr/>
          <p:nvPr/>
        </p:nvSpPr>
        <p:spPr>
          <a:xfrm>
            <a:off x="1638299" y="3644984"/>
            <a:ext cx="2752032" cy="635426"/>
          </a:xfrm>
          <a:prstGeom prst="roundRect">
            <a:avLst>
              <a:gd name="adj" fmla="val 10000"/>
            </a:avLst>
          </a:prstGeom>
          <a:solidFill>
            <a:schemeClr val="bg2">
              <a:lumMod val="90000"/>
            </a:schemeClr>
          </a:solidFill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hemeClr val="bg1">
              <a:lumMod val="95000"/>
              <a:hueOff val="0"/>
              <a:satOff val="0"/>
              <a:lumOff val="0"/>
              <a:alphaOff val="0"/>
            </a:schemeClr>
          </a:fillRef>
          <a:effectRef idx="0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anchor="ctr" anchorCtr="1"/>
          <a:lstStyle/>
          <a:p>
            <a:pPr algn="ctr"/>
            <a:r>
              <a:rPr lang="en-US" altLang="zh-CN" sz="2000" b="1" dirty="0">
                <a:latin typeface="Bahnschrift" panose="020B0502040204020203" pitchFamily="34" charset="0"/>
              </a:rPr>
              <a:t>Wilson Hardware</a:t>
            </a:r>
            <a:endParaRPr lang="zh-CN" altLang="en-US" sz="2000" b="1" dirty="0">
              <a:latin typeface="Bahnschrift" panose="020B0502040204020203" pitchFamily="34" charset="0"/>
            </a:endParaRPr>
          </a:p>
        </p:txBody>
      </p:sp>
      <p:sp>
        <p:nvSpPr>
          <p:cNvPr id="9" name="矩形: 圆角 3">
            <a:extLst>
              <a:ext uri="{FF2B5EF4-FFF2-40B4-BE49-F238E27FC236}">
                <a16:creationId xmlns:a16="http://schemas.microsoft.com/office/drawing/2014/main" id="{EFA33BC3-1522-4226-C822-C2CE9445F125}"/>
              </a:ext>
            </a:extLst>
          </p:cNvPr>
          <p:cNvSpPr/>
          <p:nvPr/>
        </p:nvSpPr>
        <p:spPr>
          <a:xfrm>
            <a:off x="1638299" y="5232568"/>
            <a:ext cx="2752032" cy="635426"/>
          </a:xfrm>
          <a:prstGeom prst="roundRect">
            <a:avLst>
              <a:gd name="adj" fmla="val 10000"/>
            </a:avLst>
          </a:prstGeom>
          <a:solidFill>
            <a:schemeClr val="bg2">
              <a:lumMod val="90000"/>
            </a:schemeClr>
          </a:solidFill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hemeClr val="bg1">
              <a:lumMod val="95000"/>
              <a:hueOff val="0"/>
              <a:satOff val="0"/>
              <a:lumOff val="0"/>
              <a:alphaOff val="0"/>
            </a:schemeClr>
          </a:fillRef>
          <a:effectRef idx="0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anchor="ctr" anchorCtr="1"/>
          <a:lstStyle/>
          <a:p>
            <a:pPr algn="ctr"/>
            <a:r>
              <a:rPr lang="en-US" altLang="zh-CN" sz="2000" b="1">
                <a:latin typeface="Bahnschrift" panose="020B0502040204020203" pitchFamily="34" charset="0"/>
              </a:rPr>
              <a:t>The Light Horse</a:t>
            </a:r>
            <a:endParaRPr lang="zh-CN" altLang="en-US" sz="2000" b="1">
              <a:latin typeface="Bahnschrift" panose="020B050204020402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034D43-A390-DAB3-860F-D259257FC518}"/>
              </a:ext>
            </a:extLst>
          </p:cNvPr>
          <p:cNvSpPr txBox="1"/>
          <p:nvPr/>
        </p:nvSpPr>
        <p:spPr>
          <a:xfrm>
            <a:off x="5444011" y="2190447"/>
            <a:ext cx="859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Fairfax</a:t>
            </a:r>
            <a:endParaRPr lang="zh-CN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621A1E-91FB-B0F9-0850-AE6ADCE872D2}"/>
              </a:ext>
            </a:extLst>
          </p:cNvPr>
          <p:cNvSpPr txBox="1"/>
          <p:nvPr/>
        </p:nvSpPr>
        <p:spPr>
          <a:xfrm>
            <a:off x="5444010" y="3778031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Arlington</a:t>
            </a:r>
            <a:endParaRPr lang="zh-CN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DA96162-60B1-7F6C-CF85-6774FB842B27}"/>
              </a:ext>
            </a:extLst>
          </p:cNvPr>
          <p:cNvSpPr txBox="1"/>
          <p:nvPr/>
        </p:nvSpPr>
        <p:spPr>
          <a:xfrm>
            <a:off x="5444009" y="5365615"/>
            <a:ext cx="1297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Alexandria</a:t>
            </a:r>
            <a:endParaRPr lang="zh-CN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4102F5-876E-E6F7-84EE-5A9F4A24BFB1}"/>
              </a:ext>
            </a:extLst>
          </p:cNvPr>
          <p:cNvSpPr txBox="1"/>
          <p:nvPr/>
        </p:nvSpPr>
        <p:spPr>
          <a:xfrm>
            <a:off x="5444009" y="2733049"/>
            <a:ext cx="4744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“Rotating Crafts” – open to new beer brands</a:t>
            </a:r>
            <a:endParaRPr lang="zh-CN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DFFCC27-A727-0188-B683-1A7B74521721}"/>
              </a:ext>
            </a:extLst>
          </p:cNvPr>
          <p:cNvSpPr txBox="1"/>
          <p:nvPr/>
        </p:nvSpPr>
        <p:spPr>
          <a:xfrm>
            <a:off x="5444009" y="4320633"/>
            <a:ext cx="3656065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zh-CN"/>
              <a:t>“on tap” + “bottle” +Maryland IPA</a:t>
            </a:r>
            <a:endParaRPr lang="zh-CN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F679345-F49A-412A-D6B7-4936B5B7D6A5}"/>
              </a:ext>
            </a:extLst>
          </p:cNvPr>
          <p:cNvSpPr txBox="1"/>
          <p:nvPr/>
        </p:nvSpPr>
        <p:spPr>
          <a:xfrm>
            <a:off x="5444010" y="5908217"/>
            <a:ext cx="3029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Accept non-local beer-style</a:t>
            </a:r>
            <a:endParaRPr lang="zh-CN" altLang="en-US"/>
          </a:p>
        </p:txBody>
      </p:sp>
      <p:sp>
        <p:nvSpPr>
          <p:cNvPr id="16" name="Rectangle 15" descr="Marker">
            <a:extLst>
              <a:ext uri="{FF2B5EF4-FFF2-40B4-BE49-F238E27FC236}">
                <a16:creationId xmlns:a16="http://schemas.microsoft.com/office/drawing/2014/main" id="{101CC2FD-8C43-0CA3-B6C5-742E7FC8CFF0}"/>
              </a:ext>
            </a:extLst>
          </p:cNvPr>
          <p:cNvSpPr/>
          <p:nvPr/>
        </p:nvSpPr>
        <p:spPr>
          <a:xfrm>
            <a:off x="4946403" y="2132110"/>
            <a:ext cx="497606" cy="427669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7" name="Rectangle 16" descr="Marker">
            <a:extLst>
              <a:ext uri="{FF2B5EF4-FFF2-40B4-BE49-F238E27FC236}">
                <a16:creationId xmlns:a16="http://schemas.microsoft.com/office/drawing/2014/main" id="{AB34E975-65EE-72B3-45F2-7CD94EB2C179}"/>
              </a:ext>
            </a:extLst>
          </p:cNvPr>
          <p:cNvSpPr/>
          <p:nvPr/>
        </p:nvSpPr>
        <p:spPr>
          <a:xfrm>
            <a:off x="4946403" y="3778454"/>
            <a:ext cx="497606" cy="427669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8" name="Rectangle 17" descr="Marker">
            <a:extLst>
              <a:ext uri="{FF2B5EF4-FFF2-40B4-BE49-F238E27FC236}">
                <a16:creationId xmlns:a16="http://schemas.microsoft.com/office/drawing/2014/main" id="{20CBDF31-97C0-4C5E-7AB7-8A148C75BE14}"/>
              </a:ext>
            </a:extLst>
          </p:cNvPr>
          <p:cNvSpPr/>
          <p:nvPr/>
        </p:nvSpPr>
        <p:spPr>
          <a:xfrm>
            <a:off x="4946403" y="5365615"/>
            <a:ext cx="497606" cy="427669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pic>
        <p:nvPicPr>
          <p:cNvPr id="3" name="Picture 6" descr="Home - Manor Hill Brewing">
            <a:extLst>
              <a:ext uri="{FF2B5EF4-FFF2-40B4-BE49-F238E27FC236}">
                <a16:creationId xmlns:a16="http://schemas.microsoft.com/office/drawing/2014/main" id="{DBB2DB5F-2651-E904-DE8C-E861F574F5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624" y="760220"/>
            <a:ext cx="627675" cy="1053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38869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/>
      <p:bldP spid="11" grpId="0"/>
      <p:bldP spid="12" grpId="0"/>
      <p:bldP spid="13" grpId="0"/>
      <p:bldP spid="14" grpId="0"/>
      <p:bldP spid="15" grpId="0"/>
      <p:bldP spid="16" grpId="0" animBg="1"/>
      <p:bldP spid="17" grpId="0" animBg="1"/>
      <p:bldP spid="1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14DA9B-3CD4-9744-D65F-758991560F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9C45F-2E7B-22CD-3A52-BA1D216F4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Competitors Analysis—Union </a:t>
            </a:r>
            <a:r>
              <a:rPr lang="en-US">
                <a:ea typeface="+mj-lt"/>
                <a:cs typeface="+mj-lt"/>
              </a:rPr>
              <a:t>Craft Brewery </a:t>
            </a:r>
            <a:endParaRPr lang="en-US" b="0"/>
          </a:p>
        </p:txBody>
      </p:sp>
      <p:pic>
        <p:nvPicPr>
          <p:cNvPr id="3" name="Picture 2" descr="A map with red points on it&#10;&#10;Description automatically generated">
            <a:extLst>
              <a:ext uri="{FF2B5EF4-FFF2-40B4-BE49-F238E27FC236}">
                <a16:creationId xmlns:a16="http://schemas.microsoft.com/office/drawing/2014/main" id="{C84A94CB-0D26-7CF8-60BC-48C2FA0638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498" y="2041151"/>
            <a:ext cx="5057214" cy="3188074"/>
          </a:xfrm>
          <a:prstGeom prst="rect">
            <a:avLst/>
          </a:prstGeom>
        </p:spPr>
      </p:pic>
      <p:pic>
        <p:nvPicPr>
          <p:cNvPr id="4" name="Picture 3" descr="A black and white line&#10;&#10;Description automatically generated">
            <a:extLst>
              <a:ext uri="{FF2B5EF4-FFF2-40B4-BE49-F238E27FC236}">
                <a16:creationId xmlns:a16="http://schemas.microsoft.com/office/drawing/2014/main" id="{2D5110F2-24AC-8EDC-69AA-295DB6A718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0120" y="2259293"/>
            <a:ext cx="3315448" cy="2630768"/>
          </a:xfrm>
          <a:prstGeom prst="rect">
            <a:avLst/>
          </a:prstGeom>
        </p:spPr>
      </p:pic>
      <p:sp>
        <p:nvSpPr>
          <p:cNvPr id="19" name="矩形: 圆角 3">
            <a:extLst>
              <a:ext uri="{FF2B5EF4-FFF2-40B4-BE49-F238E27FC236}">
                <a16:creationId xmlns:a16="http://schemas.microsoft.com/office/drawing/2014/main" id="{A325D249-32BD-3218-512C-28E3F2473BAD}"/>
              </a:ext>
            </a:extLst>
          </p:cNvPr>
          <p:cNvSpPr/>
          <p:nvPr/>
        </p:nvSpPr>
        <p:spPr>
          <a:xfrm>
            <a:off x="918508" y="5578662"/>
            <a:ext cx="2396432" cy="610026"/>
          </a:xfrm>
          <a:prstGeom prst="roundRect">
            <a:avLst>
              <a:gd name="adj" fmla="val 10000"/>
            </a:avLst>
          </a:prstGeom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hemeClr val="bg1">
              <a:lumMod val="95000"/>
              <a:hueOff val="0"/>
              <a:satOff val="0"/>
              <a:lumOff val="0"/>
              <a:alphaOff val="0"/>
            </a:schemeClr>
          </a:fillRef>
          <a:effectRef idx="0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lIns="91440" tIns="45720" rIns="91440" bIns="45720" anchor="ctr" anchorCtr="1"/>
          <a:lstStyle/>
          <a:p>
            <a:pPr algn="ctr"/>
            <a:r>
              <a:rPr lang="en-US" altLang="zh-CN" sz="2000"/>
              <a:t>Liquor Store</a:t>
            </a:r>
          </a:p>
        </p:txBody>
      </p:sp>
      <p:sp>
        <p:nvSpPr>
          <p:cNvPr id="20" name="矩形: 圆角 3">
            <a:extLst>
              <a:ext uri="{FF2B5EF4-FFF2-40B4-BE49-F238E27FC236}">
                <a16:creationId xmlns:a16="http://schemas.microsoft.com/office/drawing/2014/main" id="{AC28F63E-AD04-3092-1D21-46FFAF6308C5}"/>
              </a:ext>
            </a:extLst>
          </p:cNvPr>
          <p:cNvSpPr/>
          <p:nvPr/>
        </p:nvSpPr>
        <p:spPr>
          <a:xfrm>
            <a:off x="3401358" y="5578662"/>
            <a:ext cx="2396432" cy="610026"/>
          </a:xfrm>
          <a:prstGeom prst="roundRect">
            <a:avLst>
              <a:gd name="adj" fmla="val 10000"/>
            </a:avLst>
          </a:prstGeom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hemeClr val="bg1">
              <a:lumMod val="95000"/>
              <a:hueOff val="0"/>
              <a:satOff val="0"/>
              <a:lumOff val="0"/>
              <a:alphaOff val="0"/>
            </a:schemeClr>
          </a:fillRef>
          <a:effectRef idx="0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lIns="91440" tIns="45720" rIns="91440" bIns="45720" anchor="ctr" anchorCtr="1"/>
          <a:lstStyle/>
          <a:p>
            <a:pPr algn="ctr"/>
            <a:r>
              <a:rPr lang="en-US" altLang="zh-CN" sz="2000"/>
              <a:t>North Virginia</a:t>
            </a:r>
          </a:p>
        </p:txBody>
      </p:sp>
      <p:pic>
        <p:nvPicPr>
          <p:cNvPr id="21" name="Picture 20" descr="UNION Craft Brewing Duckpin Pale Ale - UNION Craft Brewing">
            <a:extLst>
              <a:ext uri="{FF2B5EF4-FFF2-40B4-BE49-F238E27FC236}">
                <a16:creationId xmlns:a16="http://schemas.microsoft.com/office/drawing/2014/main" id="{7CA18801-DF3B-13F6-1406-557E4283A5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8950" y="5200650"/>
            <a:ext cx="1174750" cy="1003300"/>
          </a:xfrm>
          <a:prstGeom prst="rect">
            <a:avLst/>
          </a:prstGeom>
        </p:spPr>
      </p:pic>
      <p:pic>
        <p:nvPicPr>
          <p:cNvPr id="22" name="Picture 21" descr="Mountain Girl Hefeweizen | Union Craft Brewing Company | BeerAdvocate">
            <a:extLst>
              <a:ext uri="{FF2B5EF4-FFF2-40B4-BE49-F238E27FC236}">
                <a16:creationId xmlns:a16="http://schemas.microsoft.com/office/drawing/2014/main" id="{D9E549F3-F350-26EF-D791-777A3D4EF4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07375" y="4889500"/>
            <a:ext cx="615950" cy="1651000"/>
          </a:xfrm>
          <a:prstGeom prst="rect">
            <a:avLst/>
          </a:prstGeom>
        </p:spPr>
      </p:pic>
      <p:pic>
        <p:nvPicPr>
          <p:cNvPr id="23" name="Picture 22" descr="Union Craft Brewing - Snow Pants Oatmeal Stout. MacArthur Beverages">
            <a:extLst>
              <a:ext uri="{FF2B5EF4-FFF2-40B4-BE49-F238E27FC236}">
                <a16:creationId xmlns:a16="http://schemas.microsoft.com/office/drawing/2014/main" id="{9B6B9CD9-52A0-3A21-8C0A-E3DA9FF30F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26500" y="5200650"/>
            <a:ext cx="1009650" cy="1098550"/>
          </a:xfrm>
          <a:prstGeom prst="rect">
            <a:avLst/>
          </a:prstGeom>
        </p:spPr>
      </p:pic>
      <p:pic>
        <p:nvPicPr>
          <p:cNvPr id="24" name="Picture 23" descr="UNION Craft Brewing Zadie's Lager - UNION Craft Brewing">
            <a:extLst>
              <a:ext uri="{FF2B5EF4-FFF2-40B4-BE49-F238E27FC236}">
                <a16:creationId xmlns:a16="http://schemas.microsoft.com/office/drawing/2014/main" id="{688A6958-E5F2-C733-0282-086A270A028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36150" y="5378450"/>
            <a:ext cx="1435100" cy="749300"/>
          </a:xfrm>
          <a:prstGeom prst="rect">
            <a:avLst/>
          </a:prstGeom>
        </p:spPr>
      </p:pic>
      <p:pic>
        <p:nvPicPr>
          <p:cNvPr id="5" name="Picture 6" descr="Home - Manor Hill Brewing">
            <a:extLst>
              <a:ext uri="{FF2B5EF4-FFF2-40B4-BE49-F238E27FC236}">
                <a16:creationId xmlns:a16="http://schemas.microsoft.com/office/drawing/2014/main" id="{5A3D25A1-2D3E-9EE5-1113-6F47B487F4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624" y="760220"/>
            <a:ext cx="627675" cy="1053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60885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14DA9B-3CD4-9744-D65F-758991560F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9C45F-2E7B-22CD-3A52-BA1D216F4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Competitors Analysis—</a:t>
            </a:r>
            <a:r>
              <a:rPr lang="en-US">
                <a:ea typeface="+mj-lt"/>
                <a:cs typeface="+mj-lt"/>
              </a:rPr>
              <a:t>DuClaw Brewing Co.</a:t>
            </a:r>
            <a:endParaRPr lang="en-US" b="0"/>
          </a:p>
        </p:txBody>
      </p:sp>
      <p:sp>
        <p:nvSpPr>
          <p:cNvPr id="19" name="矩形: 圆角 3">
            <a:extLst>
              <a:ext uri="{FF2B5EF4-FFF2-40B4-BE49-F238E27FC236}">
                <a16:creationId xmlns:a16="http://schemas.microsoft.com/office/drawing/2014/main" id="{A325D249-32BD-3218-512C-28E3F2473BAD}"/>
              </a:ext>
            </a:extLst>
          </p:cNvPr>
          <p:cNvSpPr/>
          <p:nvPr/>
        </p:nvSpPr>
        <p:spPr>
          <a:xfrm>
            <a:off x="918508" y="5578662"/>
            <a:ext cx="2396432" cy="610026"/>
          </a:xfrm>
          <a:prstGeom prst="roundRect">
            <a:avLst>
              <a:gd name="adj" fmla="val 10000"/>
            </a:avLst>
          </a:prstGeom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hemeClr val="bg1">
              <a:lumMod val="95000"/>
              <a:hueOff val="0"/>
              <a:satOff val="0"/>
              <a:lumOff val="0"/>
              <a:alphaOff val="0"/>
            </a:schemeClr>
          </a:fillRef>
          <a:effectRef idx="0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lIns="91440" tIns="45720" rIns="91440" bIns="45720" anchor="ctr" anchorCtr="1"/>
          <a:lstStyle/>
          <a:p>
            <a:pPr algn="ctr"/>
            <a:r>
              <a:rPr lang="en-US" altLang="zh-CN" sz="2000"/>
              <a:t>Gas Station&amp; Restaurant</a:t>
            </a:r>
          </a:p>
        </p:txBody>
      </p:sp>
      <p:sp>
        <p:nvSpPr>
          <p:cNvPr id="20" name="矩形: 圆角 3">
            <a:extLst>
              <a:ext uri="{FF2B5EF4-FFF2-40B4-BE49-F238E27FC236}">
                <a16:creationId xmlns:a16="http://schemas.microsoft.com/office/drawing/2014/main" id="{AC28F63E-AD04-3092-1D21-46FFAF6308C5}"/>
              </a:ext>
            </a:extLst>
          </p:cNvPr>
          <p:cNvSpPr/>
          <p:nvPr/>
        </p:nvSpPr>
        <p:spPr>
          <a:xfrm>
            <a:off x="3401358" y="5578662"/>
            <a:ext cx="2396432" cy="610026"/>
          </a:xfrm>
          <a:prstGeom prst="roundRect">
            <a:avLst>
              <a:gd name="adj" fmla="val 10000"/>
            </a:avLst>
          </a:prstGeom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hemeClr val="bg1">
              <a:lumMod val="95000"/>
              <a:hueOff val="0"/>
              <a:satOff val="0"/>
              <a:lumOff val="0"/>
              <a:alphaOff val="0"/>
            </a:schemeClr>
          </a:fillRef>
          <a:effectRef idx="0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lIns="91440" tIns="45720" rIns="91440" bIns="45720" anchor="ctr" anchorCtr="1"/>
          <a:lstStyle/>
          <a:p>
            <a:pPr algn="ctr"/>
            <a:r>
              <a:rPr lang="en-US" altLang="zh-CN" sz="2000"/>
              <a:t>North Virginia</a:t>
            </a:r>
          </a:p>
        </p:txBody>
      </p:sp>
      <p:pic>
        <p:nvPicPr>
          <p:cNvPr id="5" name="Picture 4" descr="A map with black dots&#10;&#10;Description automatically generated">
            <a:extLst>
              <a:ext uri="{FF2B5EF4-FFF2-40B4-BE49-F238E27FC236}">
                <a16:creationId xmlns:a16="http://schemas.microsoft.com/office/drawing/2014/main" id="{8F855A74-7EE1-E1F0-E2CD-0D438BC1A5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575" y="1838325"/>
            <a:ext cx="5187950" cy="3384550"/>
          </a:xfrm>
          <a:prstGeom prst="rect">
            <a:avLst/>
          </a:prstGeom>
        </p:spPr>
      </p:pic>
      <p:pic>
        <p:nvPicPr>
          <p:cNvPr id="6" name="Picture 5" descr="A black and white menu&#10;&#10;Description automatically generated">
            <a:extLst>
              <a:ext uri="{FF2B5EF4-FFF2-40B4-BE49-F238E27FC236}">
                <a16:creationId xmlns:a16="http://schemas.microsoft.com/office/drawing/2014/main" id="{281558AC-4133-2453-D1D9-4746AC5FC3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8950" y="2270125"/>
            <a:ext cx="3581400" cy="2305050"/>
          </a:xfrm>
          <a:prstGeom prst="rect">
            <a:avLst/>
          </a:prstGeom>
        </p:spPr>
      </p:pic>
      <p:pic>
        <p:nvPicPr>
          <p:cNvPr id="7" name="Picture 6" descr="DuClaw Brewing Company - Lil’ Sour Me America Tasting Notes | Beer of ...">
            <a:extLst>
              <a:ext uri="{FF2B5EF4-FFF2-40B4-BE49-F238E27FC236}">
                <a16:creationId xmlns:a16="http://schemas.microsoft.com/office/drawing/2014/main" id="{CDB9E3FC-AEF7-A70B-3201-AAAD46C232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8950" y="5168900"/>
            <a:ext cx="1206500" cy="1149350"/>
          </a:xfrm>
          <a:prstGeom prst="rect">
            <a:avLst/>
          </a:prstGeom>
        </p:spPr>
      </p:pic>
      <p:pic>
        <p:nvPicPr>
          <p:cNvPr id="8" name="Picture 7" descr="Duclaw Palomania Gose – CraftShack - Buy craft beer online.">
            <a:extLst>
              <a:ext uri="{FF2B5EF4-FFF2-40B4-BE49-F238E27FC236}">
                <a16:creationId xmlns:a16="http://schemas.microsoft.com/office/drawing/2014/main" id="{A28673C0-83E9-69A6-8F3E-197445F96B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45450" y="5054600"/>
            <a:ext cx="1397000" cy="1384300"/>
          </a:xfrm>
          <a:prstGeom prst="rect">
            <a:avLst/>
          </a:prstGeom>
        </p:spPr>
      </p:pic>
      <p:pic>
        <p:nvPicPr>
          <p:cNvPr id="9" name="Picture 8" descr="Duclaw Regular Beer 1/12 oz can - Beverages2u">
            <a:extLst>
              <a:ext uri="{FF2B5EF4-FFF2-40B4-BE49-F238E27FC236}">
                <a16:creationId xmlns:a16="http://schemas.microsoft.com/office/drawing/2014/main" id="{22352901-F2CE-A2F0-874E-56642F2F263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61500" y="5054600"/>
            <a:ext cx="958850" cy="1377950"/>
          </a:xfrm>
          <a:prstGeom prst="rect">
            <a:avLst/>
          </a:prstGeom>
        </p:spPr>
      </p:pic>
      <p:pic>
        <p:nvPicPr>
          <p:cNvPr id="3" name="Picture 6" descr="Home - Manor Hill Brewing">
            <a:extLst>
              <a:ext uri="{FF2B5EF4-FFF2-40B4-BE49-F238E27FC236}">
                <a16:creationId xmlns:a16="http://schemas.microsoft.com/office/drawing/2014/main" id="{F9365E5D-7D22-34C0-EAD4-814B00EC44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624" y="760220"/>
            <a:ext cx="627675" cy="1053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80472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14DA9B-3CD4-9744-D65F-758991560F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9C45F-2E7B-22CD-3A52-BA1D216F4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Competitors Analysis—</a:t>
            </a:r>
            <a:r>
              <a:rPr lang="en-US">
                <a:ea typeface="+mj-lt"/>
                <a:cs typeface="+mj-lt"/>
              </a:rPr>
              <a:t>Flying Dog Brewery</a:t>
            </a:r>
            <a:endParaRPr lang="en-US"/>
          </a:p>
        </p:txBody>
      </p:sp>
      <p:sp>
        <p:nvSpPr>
          <p:cNvPr id="19" name="矩形: 圆角 3">
            <a:extLst>
              <a:ext uri="{FF2B5EF4-FFF2-40B4-BE49-F238E27FC236}">
                <a16:creationId xmlns:a16="http://schemas.microsoft.com/office/drawing/2014/main" id="{A325D249-32BD-3218-512C-28E3F2473BAD}"/>
              </a:ext>
            </a:extLst>
          </p:cNvPr>
          <p:cNvSpPr/>
          <p:nvPr/>
        </p:nvSpPr>
        <p:spPr>
          <a:xfrm>
            <a:off x="912158" y="5578662"/>
            <a:ext cx="2510732" cy="603676"/>
          </a:xfrm>
          <a:prstGeom prst="roundRect">
            <a:avLst>
              <a:gd name="adj" fmla="val 10000"/>
            </a:avLst>
          </a:prstGeom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hemeClr val="bg1">
              <a:lumMod val="95000"/>
              <a:hueOff val="0"/>
              <a:satOff val="0"/>
              <a:lumOff val="0"/>
              <a:alphaOff val="0"/>
            </a:schemeClr>
          </a:fillRef>
          <a:effectRef idx="0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lIns="91440" tIns="45720" rIns="91440" bIns="45720" anchor="ctr" anchorCtr="1"/>
          <a:lstStyle/>
          <a:p>
            <a:pPr algn="ctr"/>
            <a:r>
              <a:rPr lang="en-US" sz="2000" dirty="0">
                <a:latin typeface="Avenir Next LT Pro Light"/>
              </a:rPr>
              <a:t>Grocery and convenience stores</a:t>
            </a:r>
            <a:endParaRPr lang="en-US" dirty="0"/>
          </a:p>
        </p:txBody>
      </p:sp>
      <p:sp>
        <p:nvSpPr>
          <p:cNvPr id="20" name="矩形: 圆角 3">
            <a:extLst>
              <a:ext uri="{FF2B5EF4-FFF2-40B4-BE49-F238E27FC236}">
                <a16:creationId xmlns:a16="http://schemas.microsoft.com/office/drawing/2014/main" id="{AC28F63E-AD04-3092-1D21-46FFAF6308C5}"/>
              </a:ext>
            </a:extLst>
          </p:cNvPr>
          <p:cNvSpPr/>
          <p:nvPr/>
        </p:nvSpPr>
        <p:spPr>
          <a:xfrm>
            <a:off x="3655358" y="5578662"/>
            <a:ext cx="2396432" cy="610026"/>
          </a:xfrm>
          <a:prstGeom prst="roundRect">
            <a:avLst>
              <a:gd name="adj" fmla="val 10000"/>
            </a:avLst>
          </a:prstGeom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hemeClr val="bg1">
              <a:lumMod val="95000"/>
              <a:hueOff val="0"/>
              <a:satOff val="0"/>
              <a:lumOff val="0"/>
              <a:alphaOff val="0"/>
            </a:schemeClr>
          </a:fillRef>
          <a:effectRef idx="0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lIns="91440" tIns="45720" rIns="91440" bIns="45720" anchor="ctr" anchorCtr="1"/>
          <a:lstStyle/>
          <a:p>
            <a:pPr algn="ctr"/>
            <a:r>
              <a:rPr lang="en-US" sz="2000">
                <a:latin typeface="Avenir Next LT Pro Light"/>
              </a:rPr>
              <a:t>wider range </a:t>
            </a:r>
            <a:endParaRPr lang="en-US"/>
          </a:p>
        </p:txBody>
      </p:sp>
      <p:pic>
        <p:nvPicPr>
          <p:cNvPr id="3" name="Picture 2" descr="A map with red points&#10;&#10;Description automatically generated">
            <a:extLst>
              <a:ext uri="{FF2B5EF4-FFF2-40B4-BE49-F238E27FC236}">
                <a16:creationId xmlns:a16="http://schemas.microsoft.com/office/drawing/2014/main" id="{CCEAC6CC-4C30-82DC-46B5-854940D558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225" y="2054225"/>
            <a:ext cx="5137150" cy="2876550"/>
          </a:xfrm>
          <a:prstGeom prst="rect">
            <a:avLst/>
          </a:prstGeom>
        </p:spPr>
      </p:pic>
      <p:pic>
        <p:nvPicPr>
          <p:cNvPr id="4" name="Picture 3" descr="A list of food items&#10;&#10;Description automatically generated">
            <a:extLst>
              <a:ext uri="{FF2B5EF4-FFF2-40B4-BE49-F238E27FC236}">
                <a16:creationId xmlns:a16="http://schemas.microsoft.com/office/drawing/2014/main" id="{34EA6DD2-1394-7FA3-5D20-53E0AF22BF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8950" y="2054225"/>
            <a:ext cx="3581400" cy="2876550"/>
          </a:xfrm>
          <a:prstGeom prst="rect">
            <a:avLst/>
          </a:prstGeom>
        </p:spPr>
      </p:pic>
      <p:pic>
        <p:nvPicPr>
          <p:cNvPr id="10" name="Picture 9" descr="https://www.totalwine.com/dynamic/x490%2Csq/media/sys_master/twmmedia/h6d/hdf/11339583062046.png">
            <a:extLst>
              <a:ext uri="{FF2B5EF4-FFF2-40B4-BE49-F238E27FC236}">
                <a16:creationId xmlns:a16="http://schemas.microsoft.com/office/drawing/2014/main" id="{48BA9F70-2376-91C5-5231-F0C4B938AC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0500" y="4933950"/>
            <a:ext cx="1562100" cy="1562100"/>
          </a:xfrm>
          <a:prstGeom prst="rect">
            <a:avLst/>
          </a:prstGeom>
        </p:spPr>
      </p:pic>
      <p:pic>
        <p:nvPicPr>
          <p:cNvPr id="11" name="Picture 10" descr="https://www.kroger.com/product/images/large/front/0078624356000">
            <a:extLst>
              <a:ext uri="{FF2B5EF4-FFF2-40B4-BE49-F238E27FC236}">
                <a16:creationId xmlns:a16="http://schemas.microsoft.com/office/drawing/2014/main" id="{48BEFB46-EE2F-9022-5D48-EA6808C2A7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01000" y="5086350"/>
            <a:ext cx="1193800" cy="1193800"/>
          </a:xfrm>
          <a:prstGeom prst="rect">
            <a:avLst/>
          </a:prstGeom>
        </p:spPr>
      </p:pic>
      <p:pic>
        <p:nvPicPr>
          <p:cNvPr id="12" name="Picture 11" descr="https://thefullpint.com/wp-content/uploads/2013/07/FlyingDog_TheTRUTH6pack.jpg">
            <a:extLst>
              <a:ext uri="{FF2B5EF4-FFF2-40B4-BE49-F238E27FC236}">
                <a16:creationId xmlns:a16="http://schemas.microsoft.com/office/drawing/2014/main" id="{32334CEC-8BFC-CBA2-CFFE-1F3492F23A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94800" y="4972050"/>
            <a:ext cx="1352550" cy="1358900"/>
          </a:xfrm>
          <a:prstGeom prst="rect">
            <a:avLst/>
          </a:prstGeom>
        </p:spPr>
      </p:pic>
      <p:pic>
        <p:nvPicPr>
          <p:cNvPr id="5" name="Picture 6" descr="Home - Manor Hill Brewing">
            <a:extLst>
              <a:ext uri="{FF2B5EF4-FFF2-40B4-BE49-F238E27FC236}">
                <a16:creationId xmlns:a16="http://schemas.microsoft.com/office/drawing/2014/main" id="{AD82748F-F4E5-BCC1-4608-B83157820E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624" y="760220"/>
            <a:ext cx="627675" cy="1053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72854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14DA9B-3CD4-9744-D65F-758991560F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9C45F-2E7B-22CD-3A52-BA1D216F4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Key Takeaway—competitor analysis</a:t>
            </a:r>
          </a:p>
        </p:txBody>
      </p:sp>
      <p:sp>
        <p:nvSpPr>
          <p:cNvPr id="19" name="矩形: 圆角 3">
            <a:extLst>
              <a:ext uri="{FF2B5EF4-FFF2-40B4-BE49-F238E27FC236}">
                <a16:creationId xmlns:a16="http://schemas.microsoft.com/office/drawing/2014/main" id="{A325D249-32BD-3218-512C-28E3F2473BAD}"/>
              </a:ext>
            </a:extLst>
          </p:cNvPr>
          <p:cNvSpPr/>
          <p:nvPr/>
        </p:nvSpPr>
        <p:spPr>
          <a:xfrm>
            <a:off x="1032808" y="2524312"/>
            <a:ext cx="2510732" cy="603676"/>
          </a:xfrm>
          <a:prstGeom prst="roundRect">
            <a:avLst>
              <a:gd name="adj" fmla="val 10000"/>
            </a:avLst>
          </a:prstGeom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hemeClr val="bg1">
              <a:lumMod val="95000"/>
              <a:hueOff val="0"/>
              <a:satOff val="0"/>
              <a:lumOff val="0"/>
              <a:alphaOff val="0"/>
            </a:schemeClr>
          </a:fillRef>
          <a:effectRef idx="0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lIns="91440" tIns="45720" rIns="91440" bIns="45720" anchor="ctr" anchorCtr="1"/>
          <a:lstStyle/>
          <a:p>
            <a:pPr algn="ctr"/>
            <a:r>
              <a:rPr lang="en-US" sz="2000">
                <a:latin typeface="Avenir Next LT Pro Light"/>
              </a:rPr>
              <a:t>Region &amp; stores</a:t>
            </a:r>
            <a:endParaRPr lang="en-US"/>
          </a:p>
        </p:txBody>
      </p:sp>
      <p:sp>
        <p:nvSpPr>
          <p:cNvPr id="20" name="矩形: 圆角 3">
            <a:extLst>
              <a:ext uri="{FF2B5EF4-FFF2-40B4-BE49-F238E27FC236}">
                <a16:creationId xmlns:a16="http://schemas.microsoft.com/office/drawing/2014/main" id="{AC28F63E-AD04-3092-1D21-46FFAF6308C5}"/>
              </a:ext>
            </a:extLst>
          </p:cNvPr>
          <p:cNvSpPr/>
          <p:nvPr/>
        </p:nvSpPr>
        <p:spPr>
          <a:xfrm>
            <a:off x="1032808" y="4080062"/>
            <a:ext cx="2510732" cy="610026"/>
          </a:xfrm>
          <a:prstGeom prst="roundRect">
            <a:avLst>
              <a:gd name="adj" fmla="val 10000"/>
            </a:avLst>
          </a:prstGeom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hemeClr val="bg1">
              <a:lumMod val="95000"/>
              <a:hueOff val="0"/>
              <a:satOff val="0"/>
              <a:lumOff val="0"/>
              <a:alphaOff val="0"/>
            </a:schemeClr>
          </a:fillRef>
          <a:effectRef idx="0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lIns="91440" tIns="45720" rIns="91440" bIns="45720" anchor="ctr" anchorCtr="1"/>
          <a:lstStyle/>
          <a:p>
            <a:pPr algn="ctr"/>
            <a:r>
              <a:rPr lang="en-US" sz="2000"/>
              <a:t>Beer Selection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DD5902-9107-7DA4-6040-4121D7AEF15E}"/>
              </a:ext>
            </a:extLst>
          </p:cNvPr>
          <p:cNvSpPr txBox="1"/>
          <p:nvPr/>
        </p:nvSpPr>
        <p:spPr>
          <a:xfrm>
            <a:off x="3920009" y="2523499"/>
            <a:ext cx="7897996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>
                <a:ea typeface="+mn-lt"/>
                <a:cs typeface="+mn-lt"/>
              </a:rPr>
              <a:t>Major beer competitors have focused on </a:t>
            </a:r>
            <a:r>
              <a:rPr lang="en-US">
                <a:solidFill>
                  <a:srgbClr val="FF0000"/>
                </a:solidFill>
                <a:ea typeface="+mn-lt"/>
                <a:cs typeface="+mn-lt"/>
              </a:rPr>
              <a:t>Northern Virginia</a:t>
            </a:r>
            <a:r>
              <a:rPr lang="en-US">
                <a:ea typeface="+mn-lt"/>
                <a:cs typeface="+mn-lt"/>
              </a:rPr>
              <a:t> for expansion, </a:t>
            </a:r>
            <a:br>
              <a:rPr lang="en-US">
                <a:ea typeface="+mn-lt"/>
                <a:cs typeface="+mn-lt"/>
              </a:rPr>
            </a:br>
            <a:r>
              <a:rPr lang="en-US">
                <a:ea typeface="+mn-lt"/>
                <a:cs typeface="+mn-lt"/>
              </a:rPr>
              <a:t>likely due to drinking habits and geographic advantages. To stand out, we </a:t>
            </a:r>
            <a:br>
              <a:rPr lang="en-US">
                <a:ea typeface="+mn-lt"/>
                <a:cs typeface="+mn-lt"/>
              </a:rPr>
            </a:br>
            <a:r>
              <a:rPr lang="en-US">
                <a:ea typeface="+mn-lt"/>
                <a:cs typeface="+mn-lt"/>
              </a:rPr>
              <a:t>should</a:t>
            </a:r>
            <a:r>
              <a:rPr lang="en-US">
                <a:solidFill>
                  <a:srgbClr val="FF0000"/>
                </a:solidFill>
                <a:ea typeface="+mn-lt"/>
                <a:cs typeface="+mn-lt"/>
              </a:rPr>
              <a:t> avoid saturated areas</a:t>
            </a:r>
            <a:r>
              <a:rPr lang="en-US">
                <a:ea typeface="+mn-lt"/>
                <a:cs typeface="+mn-lt"/>
              </a:rPr>
              <a:t> like </a:t>
            </a:r>
            <a:r>
              <a:rPr lang="en-US">
                <a:solidFill>
                  <a:srgbClr val="FF0000"/>
                </a:solidFill>
                <a:ea typeface="+mn-lt"/>
                <a:cs typeface="+mn-lt"/>
              </a:rPr>
              <a:t>chain supermarkets, large convenience </a:t>
            </a:r>
            <a:br>
              <a:rPr lang="en-US">
                <a:solidFill>
                  <a:srgbClr val="FF0000"/>
                </a:solidFill>
                <a:ea typeface="+mn-lt"/>
                <a:cs typeface="+mn-lt"/>
              </a:rPr>
            </a:br>
            <a:r>
              <a:rPr lang="en-US">
                <a:solidFill>
                  <a:srgbClr val="FF0000"/>
                </a:solidFill>
                <a:ea typeface="+mn-lt"/>
                <a:cs typeface="+mn-lt"/>
              </a:rPr>
              <a:t>stores, and restaurants</a:t>
            </a:r>
            <a:r>
              <a:rPr lang="en-US">
                <a:ea typeface="+mn-lt"/>
                <a:cs typeface="+mn-lt"/>
              </a:rPr>
              <a:t>, instead targeting </a:t>
            </a:r>
            <a:r>
              <a:rPr lang="en-US">
                <a:solidFill>
                  <a:srgbClr val="FF0000"/>
                </a:solidFill>
                <a:ea typeface="+mn-lt"/>
                <a:cs typeface="+mn-lt"/>
              </a:rPr>
              <a:t>gas stations and smaller stores.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6100CC-E35E-5F6F-8EE4-92FBD52EE1F5}"/>
              </a:ext>
            </a:extLst>
          </p:cNvPr>
          <p:cNvSpPr txBox="1"/>
          <p:nvPr/>
        </p:nvSpPr>
        <p:spPr>
          <a:xfrm>
            <a:off x="3920008" y="4091949"/>
            <a:ext cx="7897996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>
                <a:ea typeface="+mn-lt"/>
                <a:cs typeface="+mn-lt"/>
              </a:rPr>
              <a:t>Union offers diverse options, while DuClaw and Flying Dog focus on lagers and IPAs. Experimenting with Red Ale, Farmhouse Ale, or unique styles could create opportunities. Expansion could combine </a:t>
            </a:r>
            <a:r>
              <a:rPr lang="en-US">
                <a:solidFill>
                  <a:srgbClr val="FF0000"/>
                </a:solidFill>
                <a:ea typeface="+mn-lt"/>
                <a:cs typeface="+mn-lt"/>
              </a:rPr>
              <a:t>differentiated</a:t>
            </a:r>
            <a:r>
              <a:rPr lang="en-US">
                <a:ea typeface="+mn-lt"/>
                <a:cs typeface="+mn-lt"/>
              </a:rPr>
              <a:t> products in chain stores with a focus on</a:t>
            </a:r>
            <a:r>
              <a:rPr lang="en-US">
                <a:solidFill>
                  <a:srgbClr val="FF0000"/>
                </a:solidFill>
                <a:ea typeface="+mn-lt"/>
                <a:cs typeface="+mn-lt"/>
              </a:rPr>
              <a:t> smaller outlets.</a:t>
            </a:r>
            <a:endParaRPr lang="en-US">
              <a:solidFill>
                <a:srgbClr val="FF0000"/>
              </a:solidFill>
            </a:endParaRPr>
          </a:p>
        </p:txBody>
      </p:sp>
      <p:pic>
        <p:nvPicPr>
          <p:cNvPr id="3" name="Picture 6" descr="Home - Manor Hill Brewing">
            <a:extLst>
              <a:ext uri="{FF2B5EF4-FFF2-40B4-BE49-F238E27FC236}">
                <a16:creationId xmlns:a16="http://schemas.microsoft.com/office/drawing/2014/main" id="{D868772F-3695-454E-1EC8-5197520563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624" y="760220"/>
            <a:ext cx="627675" cy="1053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4275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6" grpId="0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14DA9B-3CD4-9744-D65F-758991560F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9C45F-2E7B-22CD-3A52-BA1D216F4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8179" y="4009"/>
            <a:ext cx="8915402" cy="1371600"/>
          </a:xfrm>
        </p:spPr>
        <p:txBody>
          <a:bodyPr>
            <a:normAutofit/>
          </a:bodyPr>
          <a:lstStyle/>
          <a:p>
            <a:r>
              <a:rPr lang="en-US" dirty="0"/>
              <a:t>Overall Economic Landscape</a:t>
            </a:r>
          </a:p>
        </p:txBody>
      </p:sp>
      <p:pic>
        <p:nvPicPr>
          <p:cNvPr id="5" name="Picture 4" descr="A graph with numbers and lines&#10;&#10;Description automatically generated">
            <a:extLst>
              <a:ext uri="{FF2B5EF4-FFF2-40B4-BE49-F238E27FC236}">
                <a16:creationId xmlns:a16="http://schemas.microsoft.com/office/drawing/2014/main" id="{FEB05069-83F9-7CDE-C921-FEE6586BD7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341" y="1224780"/>
            <a:ext cx="6201075" cy="5017168"/>
          </a:xfrm>
          <a:prstGeom prst="rect">
            <a:avLst/>
          </a:prstGeom>
        </p:spPr>
      </p:pic>
      <p:pic>
        <p:nvPicPr>
          <p:cNvPr id="6" name="Picture 5" descr="A close up of words&#10;&#10;Description automatically generated">
            <a:extLst>
              <a:ext uri="{FF2B5EF4-FFF2-40B4-BE49-F238E27FC236}">
                <a16:creationId xmlns:a16="http://schemas.microsoft.com/office/drawing/2014/main" id="{EFA3A21C-C201-2540-46B0-F5CA802CB9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4341" y="5563111"/>
            <a:ext cx="1675899" cy="762502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4F396F76-3884-3ABA-B080-4E7032647639}"/>
              </a:ext>
            </a:extLst>
          </p:cNvPr>
          <p:cNvSpPr txBox="1">
            <a:spLocks/>
          </p:cNvSpPr>
          <p:nvPr/>
        </p:nvSpPr>
        <p:spPr>
          <a:xfrm>
            <a:off x="7734299" y="1611653"/>
            <a:ext cx="8915402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FF0000"/>
                </a:solidFill>
                <a:latin typeface="Bahnschrift" panose="020B0502040204020203" pitchFamily="34" charset="0"/>
              </a:rPr>
              <a:t>539.1M </a:t>
            </a:r>
            <a:r>
              <a:rPr lang="en-US" dirty="0">
                <a:latin typeface="Bahnschrift" panose="020B0502040204020203" pitchFamily="34" charset="0"/>
              </a:rPr>
              <a:t>USD 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ECDC283-5B3E-D196-2DFA-48C80F9664E0}"/>
              </a:ext>
            </a:extLst>
          </p:cNvPr>
          <p:cNvSpPr txBox="1">
            <a:spLocks/>
          </p:cNvSpPr>
          <p:nvPr/>
        </p:nvSpPr>
        <p:spPr>
          <a:xfrm>
            <a:off x="7734299" y="2844504"/>
            <a:ext cx="8915402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FF0000"/>
                </a:solidFill>
                <a:latin typeface="Bahnschrift" panose="020B0502040204020203" pitchFamily="34" charset="0"/>
              </a:rPr>
              <a:t>6.4% </a:t>
            </a:r>
            <a:r>
              <a:rPr lang="en-US" dirty="0">
                <a:latin typeface="Bahnschrift" panose="020B0502040204020203" pitchFamily="34" charset="0"/>
              </a:rPr>
              <a:t>Growth Rate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EEA9572-7D97-22CD-7C1A-467805120A35}"/>
              </a:ext>
            </a:extLst>
          </p:cNvPr>
          <p:cNvSpPr txBox="1">
            <a:spLocks/>
          </p:cNvSpPr>
          <p:nvPr/>
        </p:nvSpPr>
        <p:spPr>
          <a:xfrm>
            <a:off x="7734299" y="4353757"/>
            <a:ext cx="4062666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FF0000"/>
                </a:solidFill>
                <a:latin typeface="Bahnschrift" panose="020B0502040204020203" pitchFamily="34" charset="0"/>
              </a:rPr>
              <a:t>362</a:t>
            </a:r>
            <a:r>
              <a:rPr lang="en-US" dirty="0">
                <a:latin typeface="Bahnschrift" panose="020B0502040204020203" pitchFamily="34" charset="0"/>
              </a:rPr>
              <a:t> Industrial Establishment </a:t>
            </a:r>
          </a:p>
        </p:txBody>
      </p:sp>
      <p:pic>
        <p:nvPicPr>
          <p:cNvPr id="3" name="Picture 6" descr="Home - Manor Hill Brewing">
            <a:extLst>
              <a:ext uri="{FF2B5EF4-FFF2-40B4-BE49-F238E27FC236}">
                <a16:creationId xmlns:a16="http://schemas.microsoft.com/office/drawing/2014/main" id="{7A38649A-86F5-3934-C5C9-0768614507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504" y="87674"/>
            <a:ext cx="627675" cy="1053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05794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14DA9B-3CD4-9744-D65F-758991560F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9C45F-2E7B-22CD-3A52-BA1D216F4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7392" y="0"/>
            <a:ext cx="8915402" cy="1371600"/>
          </a:xfrm>
        </p:spPr>
        <p:txBody>
          <a:bodyPr>
            <a:normAutofit/>
          </a:bodyPr>
          <a:lstStyle/>
          <a:p>
            <a:r>
              <a:rPr lang="en-US" dirty="0"/>
              <a:t>Overall Economic Landscape</a:t>
            </a:r>
          </a:p>
        </p:txBody>
      </p:sp>
      <p:pic>
        <p:nvPicPr>
          <p:cNvPr id="12" name="Picture 11" descr="A screenshot of a graph&#10;&#10;Description automatically generated">
            <a:extLst>
              <a:ext uri="{FF2B5EF4-FFF2-40B4-BE49-F238E27FC236}">
                <a16:creationId xmlns:a16="http://schemas.microsoft.com/office/drawing/2014/main" id="{A4D2A529-5EAC-C5F2-04FD-0B493C3E6C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119" y="3820344"/>
            <a:ext cx="9591675" cy="2419350"/>
          </a:xfrm>
          <a:prstGeom prst="rect">
            <a:avLst/>
          </a:prstGeom>
        </p:spPr>
      </p:pic>
      <p:pic>
        <p:nvPicPr>
          <p:cNvPr id="13" name="Picture 12" descr="A close up of a card&#10;&#10;Description automatically generated">
            <a:extLst>
              <a:ext uri="{FF2B5EF4-FFF2-40B4-BE49-F238E27FC236}">
                <a16:creationId xmlns:a16="http://schemas.microsoft.com/office/drawing/2014/main" id="{DE4D7191-0F72-D72D-08A0-F3D59017A3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527" y="1757654"/>
            <a:ext cx="9553575" cy="1362075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CFC85DE4-DDD3-2AFE-2976-12D936E7F61F}"/>
              </a:ext>
            </a:extLst>
          </p:cNvPr>
          <p:cNvSpPr txBox="1">
            <a:spLocks/>
          </p:cNvSpPr>
          <p:nvPr/>
        </p:nvSpPr>
        <p:spPr>
          <a:xfrm>
            <a:off x="1089717" y="839276"/>
            <a:ext cx="8915402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Comparison 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6EE46E7C-6A98-4493-B887-0C1FE117F679}"/>
              </a:ext>
            </a:extLst>
          </p:cNvPr>
          <p:cNvSpPr txBox="1">
            <a:spLocks/>
          </p:cNvSpPr>
          <p:nvPr/>
        </p:nvSpPr>
        <p:spPr>
          <a:xfrm>
            <a:off x="1003527" y="2955046"/>
            <a:ext cx="8915402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Key External Drivers </a:t>
            </a:r>
          </a:p>
        </p:txBody>
      </p:sp>
      <p:pic>
        <p:nvPicPr>
          <p:cNvPr id="3" name="Picture 6" descr="Home - Manor Hill Brewing">
            <a:extLst>
              <a:ext uri="{FF2B5EF4-FFF2-40B4-BE49-F238E27FC236}">
                <a16:creationId xmlns:a16="http://schemas.microsoft.com/office/drawing/2014/main" id="{B316A03E-4A3E-332A-F8DD-DC0E2364AB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717" y="153476"/>
            <a:ext cx="627675" cy="1053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20899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2106B-D0A1-DF8B-F6BD-5416D33A8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685801"/>
            <a:ext cx="8915402" cy="1371600"/>
          </a:xfrm>
        </p:spPr>
        <p:txBody>
          <a:bodyPr/>
          <a:lstStyle/>
          <a:p>
            <a:r>
              <a:rPr lang="en-US" dirty="0">
                <a:ea typeface="+mj-lt"/>
                <a:cs typeface="+mj-lt"/>
              </a:rPr>
              <a:t>Retail and Shelf Space Competition</a:t>
            </a:r>
            <a:r>
              <a:rPr lang="en-US" dirty="0"/>
              <a:t> 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A165A9-54DE-B8F8-BB5F-796C08419023}"/>
              </a:ext>
            </a:extLst>
          </p:cNvPr>
          <p:cNvSpPr txBox="1"/>
          <p:nvPr/>
        </p:nvSpPr>
        <p:spPr>
          <a:xfrm>
            <a:off x="5110349" y="2018159"/>
            <a:ext cx="6890657" cy="40626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latin typeface="Bahnschrift" panose="020B0502040204020203" pitchFamily="34" charset="0"/>
              </a:rPr>
              <a:t>3 Main Challenges in Securing Shelf Space</a:t>
            </a:r>
            <a:r>
              <a:rPr lang="en-US" sz="2400" dirty="0">
                <a:latin typeface="Bahnschrift" panose="020B0502040204020203" pitchFamily="34" charset="0"/>
              </a:rPr>
              <a:t>:</a:t>
            </a:r>
          </a:p>
          <a:p>
            <a:endParaRPr lang="en-US" dirty="0">
              <a:latin typeface="Bahnschrift" panose="020B0502040204020203" pitchFamily="34" charset="0"/>
            </a:endParaRPr>
          </a:p>
          <a:p>
            <a:pPr>
              <a:buFont typeface=""/>
              <a:buChar char="•"/>
            </a:pPr>
            <a:r>
              <a:rPr lang="en-US" b="1" dirty="0">
                <a:latin typeface="Bahnschrift" panose="020B0502040204020203" pitchFamily="34" charset="0"/>
              </a:rPr>
              <a:t>Retailer Prioritization</a:t>
            </a:r>
            <a:r>
              <a:rPr lang="en-US" dirty="0">
                <a:latin typeface="Bahnschrift" panose="020B0502040204020203" pitchFamily="34" charset="0"/>
              </a:rPr>
              <a:t>: National chains often focus </a:t>
            </a:r>
            <a:r>
              <a:rPr lang="en-US" dirty="0">
                <a:solidFill>
                  <a:schemeClr val="accent1"/>
                </a:solidFill>
                <a:latin typeface="Bahnschrift" panose="020B0502040204020203" pitchFamily="34" charset="0"/>
              </a:rPr>
              <a:t>on high-volume products</a:t>
            </a:r>
            <a:r>
              <a:rPr lang="en-US" dirty="0">
                <a:latin typeface="Bahnschrift" panose="020B0502040204020203" pitchFamily="34" charset="0"/>
              </a:rPr>
              <a:t> with proven sales records, which can disadvantage smaller breweries entering a new market.</a:t>
            </a:r>
          </a:p>
          <a:p>
            <a:pPr>
              <a:buFont typeface=""/>
              <a:buChar char="•"/>
            </a:pPr>
            <a:endParaRPr lang="en-US" dirty="0">
              <a:latin typeface="Bahnschrift" panose="020B0502040204020203" pitchFamily="34" charset="0"/>
            </a:endParaRPr>
          </a:p>
          <a:p>
            <a:pPr>
              <a:buFont typeface=""/>
              <a:buChar char="•"/>
            </a:pPr>
            <a:r>
              <a:rPr lang="en-US" b="1" dirty="0">
                <a:latin typeface="Bahnschrift" panose="020B0502040204020203" pitchFamily="34" charset="0"/>
              </a:rPr>
              <a:t>Distribution Constraints</a:t>
            </a:r>
            <a:r>
              <a:rPr lang="en-US" dirty="0">
                <a:latin typeface="Bahnschrift" panose="020B0502040204020203" pitchFamily="34" charset="0"/>
              </a:rPr>
              <a:t>: Distributors working with these retailers may </a:t>
            </a:r>
            <a:r>
              <a:rPr lang="en-US" dirty="0">
                <a:solidFill>
                  <a:schemeClr val="accent1"/>
                </a:solidFill>
                <a:latin typeface="Bahnschrift" panose="020B0502040204020203" pitchFamily="34" charset="0"/>
              </a:rPr>
              <a:t>have limited capacity or incentives to promote smaller, craft-focused brands</a:t>
            </a:r>
            <a:r>
              <a:rPr lang="en-US" dirty="0">
                <a:latin typeface="Bahnschrift" panose="020B0502040204020203" pitchFamily="34" charset="0"/>
              </a:rPr>
              <a:t>, particularly those originating from </a:t>
            </a:r>
            <a:r>
              <a:rPr lang="en-US" dirty="0">
                <a:solidFill>
                  <a:schemeClr val="accent1"/>
                </a:solidFill>
                <a:latin typeface="Bahnschrift" panose="020B0502040204020203" pitchFamily="34" charset="0"/>
              </a:rPr>
              <a:t>out-of-state.</a:t>
            </a:r>
          </a:p>
          <a:p>
            <a:pPr>
              <a:buFont typeface=""/>
              <a:buChar char="•"/>
            </a:pPr>
            <a:endParaRPr lang="en-US" dirty="0">
              <a:latin typeface="Bahnschrift" panose="020B0502040204020203" pitchFamily="34" charset="0"/>
            </a:endParaRPr>
          </a:p>
          <a:p>
            <a:pPr>
              <a:buFont typeface=""/>
              <a:buChar char="•"/>
            </a:pPr>
            <a:r>
              <a:rPr lang="en-US" b="1" dirty="0">
                <a:latin typeface="Bahnschrift" panose="020B0502040204020203" pitchFamily="34" charset="0"/>
              </a:rPr>
              <a:t>Consumer Familiarity</a:t>
            </a:r>
            <a:r>
              <a:rPr lang="en-US" dirty="0">
                <a:latin typeface="Bahnschrift" panose="020B0502040204020203" pitchFamily="34" charset="0"/>
              </a:rPr>
              <a:t>: Virginia consumers may be less inclined to </a:t>
            </a:r>
            <a:r>
              <a:rPr lang="en-US" dirty="0">
                <a:solidFill>
                  <a:schemeClr val="accent1"/>
                </a:solidFill>
                <a:latin typeface="Bahnschrift" panose="020B0502040204020203" pitchFamily="34" charset="0"/>
              </a:rPr>
              <a:t>purchase out-of-state craft beer </a:t>
            </a:r>
            <a:r>
              <a:rPr lang="en-US" dirty="0">
                <a:latin typeface="Bahnschrift" panose="020B0502040204020203" pitchFamily="34" charset="0"/>
              </a:rPr>
              <a:t>due to a strong preference for local products, driven by a </a:t>
            </a:r>
            <a:r>
              <a:rPr lang="en-US" dirty="0">
                <a:solidFill>
                  <a:schemeClr val="accent1"/>
                </a:solidFill>
                <a:latin typeface="Bahnschrift" panose="020B0502040204020203" pitchFamily="34" charset="0"/>
              </a:rPr>
              <a:t>"drink local" ethos.</a:t>
            </a:r>
          </a:p>
        </p:txBody>
      </p:sp>
      <p:pic>
        <p:nvPicPr>
          <p:cNvPr id="5" name="Picture 4" descr="Coldstat Refrigeration - Beverage &amp; Liquor Store Refrigeration">
            <a:extLst>
              <a:ext uri="{FF2B5EF4-FFF2-40B4-BE49-F238E27FC236}">
                <a16:creationId xmlns:a16="http://schemas.microsoft.com/office/drawing/2014/main" id="{12706D79-EBAF-1F7D-AEA3-6D0E27290E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162" y="2092779"/>
            <a:ext cx="4203043" cy="3952652"/>
          </a:xfrm>
          <a:prstGeom prst="rect">
            <a:avLst/>
          </a:prstGeom>
        </p:spPr>
      </p:pic>
      <p:pic>
        <p:nvPicPr>
          <p:cNvPr id="3" name="Picture 6" descr="Home - Manor Hill Brewing">
            <a:extLst>
              <a:ext uri="{FF2B5EF4-FFF2-40B4-BE49-F238E27FC236}">
                <a16:creationId xmlns:a16="http://schemas.microsoft.com/office/drawing/2014/main" id="{E25D519A-8492-DF62-6F4C-FD41833FAF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162" y="615042"/>
            <a:ext cx="706064" cy="1185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53317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2106B-D0A1-DF8B-F6BD-5416D33A8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163286"/>
            <a:ext cx="8915402" cy="1371600"/>
          </a:xfrm>
        </p:spPr>
        <p:txBody>
          <a:bodyPr/>
          <a:lstStyle/>
          <a:p>
            <a:r>
              <a:rPr lang="en-US" dirty="0">
                <a:latin typeface="Bahnschrift" panose="020B0502040204020203" pitchFamily="34" charset="0"/>
                <a:ea typeface="+mj-lt"/>
                <a:cs typeface="+mj-lt"/>
              </a:rPr>
              <a:t>Potential Retailers in VA </a:t>
            </a:r>
            <a:endParaRPr lang="en-US" dirty="0">
              <a:latin typeface="Bahnschrift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FE5197-C204-0E0F-919C-86782CA1F4FE}"/>
              </a:ext>
            </a:extLst>
          </p:cNvPr>
          <p:cNvSpPr txBox="1"/>
          <p:nvPr/>
        </p:nvSpPr>
        <p:spPr>
          <a:xfrm>
            <a:off x="1422757" y="2105523"/>
            <a:ext cx="3228438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b="1" dirty="0">
              <a:latin typeface="Bahnschrift" panose="020B0502040204020203" pitchFamily="34" charset="0"/>
            </a:endParaRPr>
          </a:p>
          <a:p>
            <a:pPr marL="228600" lvl="1" indent="-228600">
              <a:buFont typeface=""/>
              <a:buAutoNum type="arabicPeriod"/>
            </a:pPr>
            <a:r>
              <a:rPr lang="en-US" dirty="0">
                <a:latin typeface="Bahnschrift" panose="020B0502040204020203" pitchFamily="34" charset="0"/>
              </a:rPr>
              <a:t>Kroger</a:t>
            </a:r>
          </a:p>
          <a:p>
            <a:pPr marL="228600" lvl="1" indent="-228600">
              <a:buFont typeface=""/>
              <a:buAutoNum type="arabicPeriod"/>
            </a:pPr>
            <a:r>
              <a:rPr lang="en-US" dirty="0">
                <a:latin typeface="Bahnschrift" panose="020B0502040204020203" pitchFamily="34" charset="0"/>
              </a:rPr>
              <a:t>Harris Teeter</a:t>
            </a:r>
          </a:p>
          <a:p>
            <a:pPr marL="228600" lvl="1" indent="-228600">
              <a:buFont typeface=""/>
              <a:buAutoNum type="arabicPeriod"/>
            </a:pPr>
            <a:r>
              <a:rPr lang="en-US" dirty="0">
                <a:latin typeface="Bahnschrift" panose="020B0502040204020203" pitchFamily="34" charset="0"/>
              </a:rPr>
              <a:t>Whole Foods Market</a:t>
            </a:r>
          </a:p>
          <a:p>
            <a:pPr marL="228600" lvl="1" indent="-228600">
              <a:buFont typeface=""/>
              <a:buAutoNum type="arabicPeriod"/>
            </a:pPr>
            <a:r>
              <a:rPr lang="en-US" dirty="0">
                <a:latin typeface="Bahnschrift" panose="020B0502040204020203" pitchFamily="34" charset="0"/>
              </a:rPr>
              <a:t>Trader Joe's</a:t>
            </a:r>
          </a:p>
          <a:p>
            <a:pPr marL="0" lvl="1"/>
            <a:endParaRPr lang="en-US" dirty="0">
              <a:latin typeface="Bahnschrift" panose="020B0502040204020203" pitchFamily="34" charset="0"/>
            </a:endParaRPr>
          </a:p>
          <a:p>
            <a:pPr marL="228600" indent="-228600">
              <a:buFont typeface=""/>
              <a:buAutoNum type="arabicPeriod"/>
            </a:pPr>
            <a:endParaRPr lang="en-US" dirty="0">
              <a:latin typeface="Bahnschrift" panose="020B0502040204020203" pitchFamily="34" charset="0"/>
            </a:endParaRPr>
          </a:p>
          <a:p>
            <a:pPr marL="228600" indent="-228600">
              <a:buFont typeface=""/>
              <a:buAutoNum type="arabicPeriod"/>
            </a:pPr>
            <a:endParaRPr lang="en-US" dirty="0">
              <a:latin typeface="Bahnschrift" panose="020B0502040204020203" pitchFamily="34" charset="0"/>
            </a:endParaRPr>
          </a:p>
          <a:p>
            <a:pPr marL="228600" indent="-228600">
              <a:buFont typeface=""/>
              <a:buAutoNum type="arabicPeriod"/>
            </a:pPr>
            <a:endParaRPr lang="en-US" dirty="0">
              <a:latin typeface="Bahnschrift" panose="020B0502040204020203" pitchFamily="34" charset="0"/>
            </a:endParaRPr>
          </a:p>
          <a:p>
            <a:pPr marL="228600" indent="-228600">
              <a:buFont typeface=""/>
              <a:buAutoNum type="arabicPeriod"/>
            </a:pPr>
            <a:endParaRPr lang="en-US" dirty="0">
              <a:latin typeface="Bahnschrift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B2ACAE-B681-A307-724E-011718A848C8}"/>
              </a:ext>
            </a:extLst>
          </p:cNvPr>
          <p:cNvSpPr txBox="1"/>
          <p:nvPr/>
        </p:nvSpPr>
        <p:spPr>
          <a:xfrm>
            <a:off x="5086598" y="2517215"/>
            <a:ext cx="3004458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28600" lvl="1" indent="-228600">
              <a:buFont typeface=""/>
              <a:buAutoNum type="arabicPeriod"/>
            </a:pPr>
            <a:r>
              <a:rPr lang="en-US" dirty="0">
                <a:latin typeface="Bahnschrift" panose="020B0502040204020203" pitchFamily="34" charset="0"/>
                <a:cs typeface="Arial"/>
              </a:rPr>
              <a:t>Wegmans​</a:t>
            </a:r>
          </a:p>
          <a:p>
            <a:pPr marL="228600" lvl="1" indent="-228600">
              <a:buFont typeface=""/>
              <a:buAutoNum type="arabicPeriod"/>
            </a:pPr>
            <a:r>
              <a:rPr lang="en-US" dirty="0">
                <a:latin typeface="Bahnschrift" panose="020B0502040204020203" pitchFamily="34" charset="0"/>
                <a:cs typeface="Arial"/>
              </a:rPr>
              <a:t>Giant Food​</a:t>
            </a:r>
          </a:p>
          <a:p>
            <a:pPr marL="228600" lvl="1" indent="-228600">
              <a:buFont typeface=""/>
              <a:buAutoNum type="arabicPeriod"/>
            </a:pPr>
            <a:r>
              <a:rPr lang="en-US" dirty="0">
                <a:latin typeface="Bahnschrift" panose="020B0502040204020203" pitchFamily="34" charset="0"/>
                <a:cs typeface="Arial"/>
              </a:rPr>
              <a:t>Food Lion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51DC49-1F14-22EA-C176-9E3F44FEC698}"/>
              </a:ext>
            </a:extLst>
          </p:cNvPr>
          <p:cNvSpPr txBox="1"/>
          <p:nvPr/>
        </p:nvSpPr>
        <p:spPr>
          <a:xfrm>
            <a:off x="8927277" y="2584247"/>
            <a:ext cx="27432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28600" lvl="1" indent="-228600">
              <a:buFont typeface=""/>
              <a:buAutoNum type="arabicPeriod"/>
            </a:pPr>
            <a:r>
              <a:rPr lang="en-US" dirty="0">
                <a:latin typeface="Bahnschrift" panose="020B0502040204020203" pitchFamily="34" charset="0"/>
                <a:cs typeface="Arial"/>
              </a:rPr>
              <a:t>7-Eleven​</a:t>
            </a:r>
          </a:p>
          <a:p>
            <a:pPr marL="228600" lvl="1" indent="-228600">
              <a:buFont typeface=""/>
              <a:buAutoNum type="arabicPeriod"/>
            </a:pPr>
            <a:r>
              <a:rPr lang="en-US" dirty="0">
                <a:latin typeface="Bahnschrift" panose="020B0502040204020203" pitchFamily="34" charset="0"/>
                <a:cs typeface="Arial"/>
              </a:rPr>
              <a:t>Sheetz​</a:t>
            </a:r>
          </a:p>
          <a:p>
            <a:pPr marL="228600" lvl="1" indent="-228600">
              <a:buFont typeface=""/>
              <a:buAutoNum type="arabicPeriod"/>
            </a:pPr>
            <a:r>
              <a:rPr lang="en-US" dirty="0">
                <a:latin typeface="Bahnschrift" panose="020B0502040204020203" pitchFamily="34" charset="0"/>
                <a:cs typeface="Arial"/>
              </a:rPr>
              <a:t>Wawa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45A499-377A-AF68-1459-4AFB31024F8B}"/>
              </a:ext>
            </a:extLst>
          </p:cNvPr>
          <p:cNvSpPr txBox="1"/>
          <p:nvPr/>
        </p:nvSpPr>
        <p:spPr>
          <a:xfrm>
            <a:off x="6716487" y="4752477"/>
            <a:ext cx="274320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28600" lvl="1" indent="-228600">
              <a:buFont typeface=""/>
              <a:buAutoNum type="arabicPeriod"/>
            </a:pPr>
            <a:r>
              <a:rPr lang="en-US" dirty="0">
                <a:latin typeface="Bahnschrift" panose="020B0502040204020203" pitchFamily="34" charset="0"/>
                <a:cs typeface="Arial"/>
              </a:rPr>
              <a:t>Total Wine &amp; More​</a:t>
            </a:r>
          </a:p>
          <a:p>
            <a:pPr marL="228600" lvl="1" indent="-228600">
              <a:buFont typeface=""/>
              <a:buAutoNum type="arabicPeriod"/>
            </a:pPr>
            <a:r>
              <a:rPr lang="en-US" dirty="0">
                <a:latin typeface="Bahnschrift" panose="020B0502040204020203" pitchFamily="34" charset="0"/>
                <a:cs typeface="Arial"/>
              </a:rPr>
              <a:t>ABC Stores (for associated products like cider or mead)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342B9B-F733-6266-65A4-1862FE72A1D7}"/>
              </a:ext>
            </a:extLst>
          </p:cNvPr>
          <p:cNvSpPr txBox="1"/>
          <p:nvPr/>
        </p:nvSpPr>
        <p:spPr>
          <a:xfrm>
            <a:off x="2801353" y="4752477"/>
            <a:ext cx="3294647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28600" lvl="1" indent="-228600">
              <a:buFont typeface=""/>
              <a:buAutoNum type="arabicPeriod"/>
            </a:pPr>
            <a:r>
              <a:rPr lang="en-US" dirty="0" err="1">
                <a:latin typeface="Bahnschrift" panose="020B0502040204020203" pitchFamily="34" charset="0"/>
                <a:cs typeface="Arial"/>
              </a:rPr>
              <a:t>Arrowine</a:t>
            </a:r>
            <a:r>
              <a:rPr lang="en-US" dirty="0">
                <a:latin typeface="Bahnschrift" panose="020B0502040204020203" pitchFamily="34" charset="0"/>
                <a:cs typeface="Arial"/>
              </a:rPr>
              <a:t> &amp; Cheese​</a:t>
            </a:r>
          </a:p>
          <a:p>
            <a:pPr marL="228600" lvl="1" indent="-228600">
              <a:buFont typeface=""/>
              <a:buAutoNum type="arabicPeriod"/>
            </a:pPr>
            <a:r>
              <a:rPr lang="en-US" dirty="0">
                <a:latin typeface="Bahnschrift" panose="020B0502040204020203" pitchFamily="34" charset="0"/>
                <a:cs typeface="Arial"/>
              </a:rPr>
              <a:t>Dominion Wine and Beer​</a:t>
            </a:r>
          </a:p>
          <a:p>
            <a:pPr marL="228600" lvl="1" indent="-228600">
              <a:buFont typeface=""/>
              <a:buAutoNum type="arabicPeriod"/>
            </a:pPr>
            <a:r>
              <a:rPr lang="en-US" dirty="0">
                <a:latin typeface="Bahnschrift" panose="020B0502040204020203" pitchFamily="34" charset="0"/>
                <a:cs typeface="Arial"/>
              </a:rPr>
              <a:t>The Wine Cabinet</a:t>
            </a:r>
          </a:p>
          <a:p>
            <a:pPr marL="228600" lvl="1" indent="-228600">
              <a:buAutoNum type="arabicPeriod"/>
            </a:pPr>
            <a:r>
              <a:rPr lang="en-US" dirty="0">
                <a:latin typeface="Bahnschrift" panose="020B0502040204020203" pitchFamily="34" charset="0"/>
                <a:cs typeface="Arial"/>
              </a:rPr>
              <a:t>Norm's Beer &amp; Wine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7C483851-9F0A-37F3-A583-42112245821E}"/>
              </a:ext>
            </a:extLst>
          </p:cNvPr>
          <p:cNvSpPr/>
          <p:nvPr/>
        </p:nvSpPr>
        <p:spPr>
          <a:xfrm>
            <a:off x="932235" y="1565493"/>
            <a:ext cx="2743200" cy="815502"/>
          </a:xfrm>
          <a:prstGeom prst="roundRect">
            <a:avLst>
              <a:gd name="adj" fmla="val 10000"/>
            </a:avLst>
          </a:prstGeom>
          <a:solidFill>
            <a:srgbClr val="F8D384"/>
          </a:solidFill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hemeClr val="bg1">
              <a:lumMod val="95000"/>
              <a:hueOff val="0"/>
              <a:satOff val="0"/>
              <a:lumOff val="0"/>
              <a:alphaOff val="0"/>
            </a:schemeClr>
          </a:fillRef>
          <a:effectRef idx="0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anchor="ctr" anchorCtr="1"/>
          <a:lstStyle/>
          <a:p>
            <a:pPr marL="228600" indent="-228600">
              <a:buFont typeface=""/>
              <a:buAutoNum type="arabicPeriod"/>
            </a:pPr>
            <a:r>
              <a:rPr lang="en-US" altLang="zh-CN" sz="1600" b="1" dirty="0">
                <a:latin typeface="Bahnschrift" panose="020B0502040204020203" pitchFamily="34" charset="0"/>
              </a:rPr>
              <a:t>National Grocery Chains</a:t>
            </a:r>
            <a:r>
              <a:rPr lang="en-US" altLang="zh-CN" sz="1600" dirty="0">
                <a:latin typeface="Bahnschrift" panose="020B0502040204020203" pitchFamily="34" charset="0"/>
              </a:rPr>
              <a:t>:</a:t>
            </a:r>
          </a:p>
        </p:txBody>
      </p:sp>
      <p:pic>
        <p:nvPicPr>
          <p:cNvPr id="5" name="Picture 6" descr="Home - Manor Hill Brewing">
            <a:extLst>
              <a:ext uri="{FF2B5EF4-FFF2-40B4-BE49-F238E27FC236}">
                <a16:creationId xmlns:a16="http://schemas.microsoft.com/office/drawing/2014/main" id="{14AF610E-3BE3-6C0C-E4B1-2DCE60E56F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235" y="230065"/>
            <a:ext cx="706064" cy="1185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矩形: 圆角 9">
            <a:extLst>
              <a:ext uri="{FF2B5EF4-FFF2-40B4-BE49-F238E27FC236}">
                <a16:creationId xmlns:a16="http://schemas.microsoft.com/office/drawing/2014/main" id="{441C1256-E1B3-59E3-F77E-52FBE3D71F94}"/>
              </a:ext>
            </a:extLst>
          </p:cNvPr>
          <p:cNvSpPr/>
          <p:nvPr/>
        </p:nvSpPr>
        <p:spPr>
          <a:xfrm>
            <a:off x="4442740" y="1565493"/>
            <a:ext cx="2743200" cy="815502"/>
          </a:xfrm>
          <a:prstGeom prst="roundRect">
            <a:avLst>
              <a:gd name="adj" fmla="val 10000"/>
            </a:avLst>
          </a:prstGeom>
          <a:solidFill>
            <a:srgbClr val="F8D384"/>
          </a:solidFill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hemeClr val="bg1">
              <a:lumMod val="95000"/>
              <a:hueOff val="0"/>
              <a:satOff val="0"/>
              <a:lumOff val="0"/>
              <a:alphaOff val="0"/>
            </a:schemeClr>
          </a:fillRef>
          <a:effectRef idx="0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anchor="ctr" anchorCtr="1"/>
          <a:lstStyle/>
          <a:p>
            <a:pPr marL="228600" indent="-228600">
              <a:buFont typeface=""/>
              <a:buAutoNum type="arabicPeriod"/>
            </a:pPr>
            <a:r>
              <a:rPr lang="en-US" altLang="zh-CN" sz="1600" b="1" dirty="0">
                <a:latin typeface="Bahnschrift" panose="020B0502040204020203" pitchFamily="34" charset="0"/>
              </a:rPr>
              <a:t>National Grocery Chains</a:t>
            </a:r>
            <a:r>
              <a:rPr lang="en-US" altLang="zh-CN" sz="1600" dirty="0">
                <a:latin typeface="Bahnschrift" panose="020B0502040204020203" pitchFamily="34" charset="0"/>
              </a:rPr>
              <a:t>: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C48FB22D-C33F-4945-AE0F-DF7F94577214}"/>
              </a:ext>
            </a:extLst>
          </p:cNvPr>
          <p:cNvSpPr/>
          <p:nvPr/>
        </p:nvSpPr>
        <p:spPr>
          <a:xfrm>
            <a:off x="8088087" y="1565493"/>
            <a:ext cx="2743200" cy="815502"/>
          </a:xfrm>
          <a:prstGeom prst="roundRect">
            <a:avLst>
              <a:gd name="adj" fmla="val 10000"/>
            </a:avLst>
          </a:prstGeom>
          <a:solidFill>
            <a:srgbClr val="F8D384"/>
          </a:solidFill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hemeClr val="bg1">
              <a:lumMod val="95000"/>
              <a:hueOff val="0"/>
              <a:satOff val="0"/>
              <a:lumOff val="0"/>
              <a:alphaOff val="0"/>
            </a:schemeClr>
          </a:fillRef>
          <a:effectRef idx="0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anchor="ctr" anchorCtr="1"/>
          <a:lstStyle/>
          <a:p>
            <a:r>
              <a:rPr lang="en-US" altLang="zh-CN" sz="1600" b="1" dirty="0">
                <a:latin typeface="Bahnschrift" panose="020B0502040204020203" pitchFamily="34" charset="0"/>
                <a:cs typeface="Arial"/>
              </a:rPr>
              <a:t>3. Convenience Stores</a:t>
            </a:r>
            <a:r>
              <a:rPr lang="en-US" altLang="zh-CN" sz="1600" dirty="0">
                <a:latin typeface="Bahnschrift" panose="020B0502040204020203" pitchFamily="34" charset="0"/>
                <a:cs typeface="Arial"/>
              </a:rPr>
              <a:t>:​</a:t>
            </a:r>
            <a:endParaRPr lang="en-US" altLang="zh-CN" sz="1600" dirty="0">
              <a:latin typeface="Bahnschrift" panose="020B0502040204020203" pitchFamily="34" charset="0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E15BCB71-3943-3F64-AF30-F20BDBEF82F7}"/>
              </a:ext>
            </a:extLst>
          </p:cNvPr>
          <p:cNvSpPr/>
          <p:nvPr/>
        </p:nvSpPr>
        <p:spPr>
          <a:xfrm>
            <a:off x="2801353" y="3733723"/>
            <a:ext cx="2743200" cy="815502"/>
          </a:xfrm>
          <a:prstGeom prst="roundRect">
            <a:avLst>
              <a:gd name="adj" fmla="val 10000"/>
            </a:avLst>
          </a:prstGeom>
          <a:solidFill>
            <a:srgbClr val="F8D384"/>
          </a:solidFill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hemeClr val="bg1">
              <a:lumMod val="95000"/>
              <a:hueOff val="0"/>
              <a:satOff val="0"/>
              <a:lumOff val="0"/>
              <a:alphaOff val="0"/>
            </a:schemeClr>
          </a:fillRef>
          <a:effectRef idx="0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anchor="ctr" anchorCtr="1"/>
          <a:lstStyle/>
          <a:p>
            <a:r>
              <a:rPr lang="en-US" altLang="zh-CN" sz="1600" b="1" dirty="0">
                <a:latin typeface="Bahnschrift" panose="020B0502040204020203" pitchFamily="34" charset="0"/>
                <a:cs typeface="Arial"/>
              </a:rPr>
              <a:t>4. Local Bottle Shops</a:t>
            </a:r>
            <a:r>
              <a:rPr lang="en-US" altLang="zh-CN" sz="1600" dirty="0">
                <a:latin typeface="Bahnschrift" panose="020B0502040204020203" pitchFamily="34" charset="0"/>
                <a:cs typeface="Arial"/>
              </a:rPr>
              <a:t>:​</a:t>
            </a:r>
            <a:endParaRPr lang="en-US" altLang="zh-CN" sz="1600" dirty="0">
              <a:latin typeface="Bahnschrift" panose="020B0502040204020203" pitchFamily="34" charset="0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4266BB3E-3D71-4963-AD13-5E1D01E7EB39}"/>
              </a:ext>
            </a:extLst>
          </p:cNvPr>
          <p:cNvSpPr/>
          <p:nvPr/>
        </p:nvSpPr>
        <p:spPr>
          <a:xfrm>
            <a:off x="6410368" y="3733723"/>
            <a:ext cx="2743200" cy="815502"/>
          </a:xfrm>
          <a:prstGeom prst="roundRect">
            <a:avLst>
              <a:gd name="adj" fmla="val 10000"/>
            </a:avLst>
          </a:prstGeom>
          <a:solidFill>
            <a:srgbClr val="F8D384"/>
          </a:solidFill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hemeClr val="bg1">
              <a:lumMod val="95000"/>
              <a:hueOff val="0"/>
              <a:satOff val="0"/>
              <a:lumOff val="0"/>
              <a:alphaOff val="0"/>
            </a:schemeClr>
          </a:fillRef>
          <a:effectRef idx="0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anchor="ctr" anchorCtr="1"/>
          <a:lstStyle/>
          <a:p>
            <a:r>
              <a:rPr lang="en-US" altLang="zh-CN" sz="1600" b="1" dirty="0">
                <a:latin typeface="Bahnschrift" panose="020B0502040204020203" pitchFamily="34" charset="0"/>
                <a:cs typeface="Arial"/>
              </a:rPr>
              <a:t>5. Specialty Retailers</a:t>
            </a:r>
            <a:r>
              <a:rPr lang="en-US" altLang="zh-CN" sz="1600" dirty="0">
                <a:latin typeface="Bahnschrift" panose="020B0502040204020203" pitchFamily="34" charset="0"/>
                <a:cs typeface="Arial"/>
              </a:rPr>
              <a:t>:​</a:t>
            </a:r>
            <a:endParaRPr lang="en-US" altLang="zh-CN" sz="16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54070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7" grpId="0"/>
      <p:bldP spid="8" grpId="0"/>
      <p:bldP spid="9" grpId="0"/>
      <p:bldP spid="4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2106B-D0A1-DF8B-F6BD-5416D33A8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8042" y="555172"/>
            <a:ext cx="8915402" cy="696686"/>
          </a:xfrm>
        </p:spPr>
        <p:txBody>
          <a:bodyPr>
            <a:normAutofit fontScale="90000"/>
          </a:bodyPr>
          <a:lstStyle/>
          <a:p>
            <a:r>
              <a:rPr lang="en-US" altLang="zh-CN" sz="2400" dirty="0">
                <a:latin typeface="Bahnschrift" panose="020B0502040204020203" pitchFamily="34" charset="0"/>
                <a:ea typeface="+mj-lt"/>
                <a:cs typeface="+mj-lt"/>
              </a:rPr>
              <a:t>Obstacle 1: </a:t>
            </a:r>
            <a:r>
              <a:rPr lang="en-US" sz="2400" dirty="0">
                <a:latin typeface="Bahnschrift" panose="020B0502040204020203" pitchFamily="34" charset="0"/>
                <a:ea typeface="+mj-lt"/>
                <a:cs typeface="+mj-lt"/>
              </a:rPr>
              <a:t>Retailer Prioritization of Larger Brands</a:t>
            </a:r>
            <a:r>
              <a:rPr lang="en-US" sz="4000" dirty="0">
                <a:latin typeface="Bahnschrift" panose="020B0502040204020203" pitchFamily="34" charset="0"/>
                <a:ea typeface="+mj-lt"/>
                <a:cs typeface="+mj-lt"/>
              </a:rPr>
              <a:t> </a:t>
            </a:r>
            <a:endParaRPr lang="en-US" sz="4000" dirty="0">
              <a:latin typeface="Bahnschrift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D960EF-681E-2343-5A98-AED93F898866}"/>
              </a:ext>
            </a:extLst>
          </p:cNvPr>
          <p:cNvSpPr txBox="1"/>
          <p:nvPr/>
        </p:nvSpPr>
        <p:spPr>
          <a:xfrm>
            <a:off x="1752600" y="2006271"/>
            <a:ext cx="8512628" cy="37240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b="1" dirty="0">
              <a:latin typeface="Bahnschrift" panose="020B0502040204020203" pitchFamily="34" charset="0"/>
            </a:endParaRPr>
          </a:p>
          <a:p>
            <a:pPr>
              <a:buFont typeface=""/>
              <a:buChar char="•"/>
            </a:pPr>
            <a:endParaRPr lang="en-US" dirty="0">
              <a:latin typeface="Bahnschrift" panose="020B0502040204020203" pitchFamily="34" charset="0"/>
            </a:endParaRPr>
          </a:p>
          <a:p>
            <a:r>
              <a:rPr lang="en-US" sz="2000" b="1" dirty="0">
                <a:latin typeface="Bahnschrift" panose="020B0502040204020203" pitchFamily="34" charset="0"/>
              </a:rPr>
              <a:t>Solution</a:t>
            </a:r>
            <a:r>
              <a:rPr lang="en-US" sz="2000" dirty="0">
                <a:latin typeface="Bahnschrift" panose="020B0502040204020203" pitchFamily="34" charset="0"/>
              </a:rPr>
              <a:t>:</a:t>
            </a:r>
          </a:p>
          <a:p>
            <a:endParaRPr lang="en-US" dirty="0">
              <a:latin typeface="Bahnschrift" panose="020B0502040204020203" pitchFamily="34" charset="0"/>
            </a:endParaRPr>
          </a:p>
          <a:p>
            <a:pPr marL="228600" lvl="1" indent="-228600">
              <a:buFont typeface=""/>
              <a:buChar char="•"/>
            </a:pPr>
            <a:r>
              <a:rPr lang="en-US" b="1" dirty="0">
                <a:latin typeface="Bahnschrift" panose="020B0502040204020203" pitchFamily="34" charset="0"/>
              </a:rPr>
              <a:t>Pilot Programs</a:t>
            </a:r>
            <a:r>
              <a:rPr lang="en-US" dirty="0">
                <a:latin typeface="Bahnschrift" panose="020B0502040204020203" pitchFamily="34" charset="0"/>
              </a:rPr>
              <a:t>: Propose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Bahnschrift" panose="020B0502040204020203" pitchFamily="34" charset="0"/>
              </a:rPr>
              <a:t>limited-time pilot programs with key retailers</a:t>
            </a:r>
            <a:r>
              <a:rPr lang="en-US" dirty="0">
                <a:latin typeface="Bahnschrift" panose="020B0502040204020203" pitchFamily="34" charset="0"/>
              </a:rPr>
              <a:t>, offering exclusive small-batch releases to test market reception.</a:t>
            </a:r>
          </a:p>
          <a:p>
            <a:pPr marL="228600" lvl="1" indent="-228600">
              <a:buFont typeface=""/>
              <a:buChar char="•"/>
            </a:pPr>
            <a:endParaRPr lang="en-US" dirty="0">
              <a:latin typeface="Bahnschrift" panose="020B0502040204020203" pitchFamily="34" charset="0"/>
            </a:endParaRPr>
          </a:p>
          <a:p>
            <a:pPr marL="228600" lvl="1" indent="-228600">
              <a:buFont typeface=""/>
              <a:buChar char="•"/>
            </a:pPr>
            <a:r>
              <a:rPr lang="en-US" b="1" dirty="0">
                <a:latin typeface="Bahnschrift" panose="020B0502040204020203" pitchFamily="34" charset="0"/>
              </a:rPr>
              <a:t>Co-Branded Promotions</a:t>
            </a:r>
            <a:r>
              <a:rPr lang="en-US" dirty="0">
                <a:latin typeface="Bahnschrift" panose="020B0502040204020203" pitchFamily="34" charset="0"/>
              </a:rPr>
              <a:t>: Partner with retailers for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Bahnschrift" panose="020B0502040204020203" pitchFamily="34" charset="0"/>
              </a:rPr>
              <a:t>co-branded campaigns </a:t>
            </a:r>
            <a:r>
              <a:rPr lang="en-US" dirty="0">
                <a:latin typeface="Bahnschrift" panose="020B0502040204020203" pitchFamily="34" charset="0"/>
              </a:rPr>
              <a:t>(e.g., seasonal beer bundles or themed promotions) to create unique value.</a:t>
            </a:r>
          </a:p>
          <a:p>
            <a:pPr marL="228600" lvl="1" indent="-228600">
              <a:buFont typeface=""/>
              <a:buChar char="•"/>
            </a:pPr>
            <a:endParaRPr lang="en-US" dirty="0">
              <a:latin typeface="Bahnschrift" panose="020B0502040204020203" pitchFamily="34" charset="0"/>
            </a:endParaRPr>
          </a:p>
          <a:p>
            <a:pPr marL="228600" lvl="1" indent="-228600">
              <a:buFont typeface=""/>
              <a:buChar char="•"/>
            </a:pPr>
            <a:r>
              <a:rPr lang="en-US" b="1" dirty="0">
                <a:latin typeface="Bahnschrift" panose="020B0502040204020203" pitchFamily="34" charset="0"/>
              </a:rPr>
              <a:t>Data-Driven Pitch</a:t>
            </a:r>
            <a:r>
              <a:rPr lang="en-US" dirty="0">
                <a:latin typeface="Bahnschrift" panose="020B0502040204020203" pitchFamily="34" charset="0"/>
              </a:rPr>
              <a:t>: Present consumer trend reports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Bahnschrift" panose="020B0502040204020203" pitchFamily="34" charset="0"/>
              </a:rPr>
              <a:t>highlighting increased demand for craft and locally brewed beers</a:t>
            </a:r>
            <a:r>
              <a:rPr lang="en-US" dirty="0">
                <a:latin typeface="Bahnschrift" panose="020B0502040204020203" pitchFamily="34" charset="0"/>
              </a:rPr>
              <a:t>, even out-of-state, to persuade retailers.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4E0102-8430-858D-4EC8-98C553AF0E14}"/>
              </a:ext>
            </a:extLst>
          </p:cNvPr>
          <p:cNvSpPr txBox="1"/>
          <p:nvPr/>
        </p:nvSpPr>
        <p:spPr>
          <a:xfrm>
            <a:off x="1752600" y="1413961"/>
            <a:ext cx="8033657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Bahnschrift" panose="020B0502040204020203" pitchFamily="34" charset="0"/>
                <a:cs typeface="Segoe UI"/>
              </a:rPr>
              <a:t>​</a:t>
            </a:r>
          </a:p>
          <a:p>
            <a:r>
              <a:rPr lang="en-US" b="1" dirty="0">
                <a:latin typeface="Bahnschrift" panose="020B0502040204020203" pitchFamily="34" charset="0"/>
                <a:cs typeface="Arial"/>
              </a:rPr>
              <a:t>Challenge</a:t>
            </a:r>
            <a:r>
              <a:rPr lang="en-US" dirty="0">
                <a:latin typeface="Bahnschrift" panose="020B0502040204020203" pitchFamily="34" charset="0"/>
                <a:cs typeface="Arial"/>
              </a:rPr>
              <a:t>: Retailers favor large, nationally recognized brands due to their high-volume sales and established consumer base.</a:t>
            </a:r>
          </a:p>
        </p:txBody>
      </p:sp>
      <p:pic>
        <p:nvPicPr>
          <p:cNvPr id="3" name="Picture 6" descr="Home - Manor Hill Brewing">
            <a:extLst>
              <a:ext uri="{FF2B5EF4-FFF2-40B4-BE49-F238E27FC236}">
                <a16:creationId xmlns:a16="http://schemas.microsoft.com/office/drawing/2014/main" id="{B081C6D4-C3DF-5364-52DC-525F7C8BAA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235" y="230065"/>
            <a:ext cx="706064" cy="1185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77093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FE9CC2-BA24-47CD-AE5E-A6BB2A464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3B5E4CD-D48B-4BA2-A183-C7F932AA6E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82830"/>
            <a:ext cx="4038600" cy="4114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982555-1F5D-2ADE-BA9D-A5FD728EC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676" y="2797233"/>
            <a:ext cx="2630854" cy="1082040"/>
          </a:xfrm>
        </p:spPr>
        <p:txBody>
          <a:bodyPr anchor="t">
            <a:norm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Expansion Overview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960B22C-9ACF-DE44-DB15-37BFC1E6F3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3292641"/>
              </p:ext>
            </p:extLst>
          </p:nvPr>
        </p:nvGraphicFramePr>
        <p:xfrm>
          <a:off x="5239009" y="767378"/>
          <a:ext cx="6160315" cy="50080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183484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2106B-D0A1-DF8B-F6BD-5416D33A8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4627" y="578756"/>
            <a:ext cx="8915402" cy="696686"/>
          </a:xfrm>
        </p:spPr>
        <p:txBody>
          <a:bodyPr>
            <a:normAutofit fontScale="90000"/>
          </a:bodyPr>
          <a:lstStyle/>
          <a:p>
            <a:r>
              <a:rPr lang="en-US" altLang="zh-CN" sz="2400" dirty="0">
                <a:latin typeface="Bahnschrift" panose="020B0502040204020203" pitchFamily="34" charset="0"/>
                <a:ea typeface="+mj-lt"/>
                <a:cs typeface="+mj-lt"/>
              </a:rPr>
              <a:t>Obstacle 2: </a:t>
            </a:r>
            <a:r>
              <a:rPr lang="en-US" sz="2400" dirty="0">
                <a:latin typeface="Bahnschrift" panose="020B0502040204020203" pitchFamily="34" charset="0"/>
                <a:ea typeface="+mj-lt"/>
                <a:cs typeface="+mj-lt"/>
              </a:rPr>
              <a:t>Distribution Constraints</a:t>
            </a:r>
            <a:r>
              <a:rPr lang="en-US" sz="4000" dirty="0">
                <a:latin typeface="Bahnschrift" panose="020B0502040204020203" pitchFamily="34" charset="0"/>
                <a:ea typeface="+mj-lt"/>
                <a:cs typeface="+mj-lt"/>
              </a:rPr>
              <a:t> </a:t>
            </a:r>
            <a:endParaRPr lang="en-US" sz="4000" dirty="0">
              <a:latin typeface="Bahnschrift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D960EF-681E-2343-5A98-AED93F898866}"/>
              </a:ext>
            </a:extLst>
          </p:cNvPr>
          <p:cNvSpPr txBox="1"/>
          <p:nvPr/>
        </p:nvSpPr>
        <p:spPr>
          <a:xfrm>
            <a:off x="1752600" y="2172525"/>
            <a:ext cx="8512628" cy="37240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b="1" dirty="0">
              <a:latin typeface="Bahnschrift" panose="020B0502040204020203" pitchFamily="34" charset="0"/>
            </a:endParaRPr>
          </a:p>
          <a:p>
            <a:pPr>
              <a:buFont typeface=""/>
              <a:buChar char="•"/>
            </a:pPr>
            <a:endParaRPr lang="en-US" dirty="0">
              <a:latin typeface="Bahnschrift" panose="020B0502040204020203" pitchFamily="34" charset="0"/>
            </a:endParaRPr>
          </a:p>
          <a:p>
            <a:r>
              <a:rPr lang="en-US" sz="2000" b="1" dirty="0">
                <a:latin typeface="Bahnschrift" panose="020B0502040204020203" pitchFamily="34" charset="0"/>
              </a:rPr>
              <a:t>Solution</a:t>
            </a:r>
            <a:r>
              <a:rPr lang="en-US" sz="2000" dirty="0">
                <a:latin typeface="Bahnschrift" panose="020B0502040204020203" pitchFamily="34" charset="0"/>
              </a:rPr>
              <a:t>:</a:t>
            </a:r>
          </a:p>
          <a:p>
            <a:endParaRPr lang="en-US" dirty="0">
              <a:latin typeface="Bahnschrift" panose="020B0502040204020203" pitchFamily="34" charset="0"/>
            </a:endParaRPr>
          </a:p>
          <a:p>
            <a:pPr marL="457200">
              <a:buFont typeface="Arial"/>
              <a:buChar char="•"/>
            </a:pPr>
            <a:r>
              <a:rPr lang="en-US" b="1" dirty="0">
                <a:latin typeface="Bahnschrift" panose="020B0502040204020203" pitchFamily="34" charset="0"/>
                <a:ea typeface="+mn-lt"/>
                <a:cs typeface="+mn-lt"/>
              </a:rPr>
              <a:t>Niche Distributors</a:t>
            </a:r>
            <a:r>
              <a:rPr lang="en-US" dirty="0">
                <a:latin typeface="Bahnschrift" panose="020B0502040204020203" pitchFamily="34" charset="0"/>
                <a:ea typeface="+mn-lt"/>
                <a:cs typeface="+mn-lt"/>
              </a:rPr>
              <a:t>: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Bahnschrift" panose="020B0502040204020203" pitchFamily="34" charset="0"/>
                <a:ea typeface="+mn-lt"/>
                <a:cs typeface="+mn-lt"/>
              </a:rPr>
              <a:t>Partner with distributors specializing in craft beer</a:t>
            </a:r>
            <a:r>
              <a:rPr lang="en-US" dirty="0">
                <a:latin typeface="Bahnschrift" panose="020B0502040204020203" pitchFamily="34" charset="0"/>
                <a:ea typeface="+mn-lt"/>
                <a:cs typeface="+mn-lt"/>
              </a:rPr>
              <a:t>, such as those already working with local breweries.</a:t>
            </a:r>
          </a:p>
          <a:p>
            <a:pPr>
              <a:buFont typeface="Arial"/>
              <a:buChar char="•"/>
            </a:pPr>
            <a:endParaRPr lang="en-US" dirty="0">
              <a:latin typeface="Bahnschrift" panose="020B0502040204020203" pitchFamily="34" charset="0"/>
              <a:ea typeface="+mn-lt"/>
              <a:cs typeface="+mn-lt"/>
            </a:endParaRPr>
          </a:p>
          <a:p>
            <a:pPr lvl="1">
              <a:buFont typeface="Arial"/>
              <a:buChar char="•"/>
            </a:pPr>
            <a:r>
              <a:rPr lang="en-US" b="1" dirty="0">
                <a:latin typeface="Bahnschrift" panose="020B0502040204020203" pitchFamily="34" charset="0"/>
                <a:ea typeface="+mn-lt"/>
                <a:cs typeface="+mn-lt"/>
              </a:rPr>
              <a:t>Incentive Structures</a:t>
            </a:r>
            <a:r>
              <a:rPr lang="en-US" dirty="0">
                <a:latin typeface="Bahnschrift" panose="020B0502040204020203" pitchFamily="34" charset="0"/>
                <a:ea typeface="+mn-lt"/>
                <a:cs typeface="+mn-lt"/>
              </a:rPr>
              <a:t>: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Bahnschrift" panose="020B0502040204020203" pitchFamily="34" charset="0"/>
                <a:ea typeface="+mn-lt"/>
                <a:cs typeface="+mn-lt"/>
              </a:rPr>
              <a:t>Negotiate favorable terms </a:t>
            </a:r>
            <a:r>
              <a:rPr lang="en-US" dirty="0">
                <a:latin typeface="Bahnschrift" panose="020B0502040204020203" pitchFamily="34" charset="0"/>
                <a:ea typeface="+mn-lt"/>
                <a:cs typeface="+mn-lt"/>
              </a:rPr>
              <a:t>with distributors, such as sales-based incentives for promoting Manor Hill products.</a:t>
            </a:r>
          </a:p>
          <a:p>
            <a:pPr lvl="1">
              <a:buFont typeface="Arial"/>
              <a:buChar char="•"/>
            </a:pPr>
            <a:endParaRPr lang="en-US" dirty="0">
              <a:latin typeface="Bahnschrift" panose="020B0502040204020203" pitchFamily="34" charset="0"/>
              <a:ea typeface="+mn-lt"/>
              <a:cs typeface="+mn-lt"/>
            </a:endParaRPr>
          </a:p>
          <a:p>
            <a:pPr lvl="1">
              <a:buFont typeface="Arial"/>
              <a:buChar char="•"/>
            </a:pPr>
            <a:r>
              <a:rPr lang="en-US" b="1" dirty="0">
                <a:latin typeface="Bahnschrift" panose="020B0502040204020203" pitchFamily="34" charset="0"/>
                <a:ea typeface="+mn-lt"/>
                <a:cs typeface="+mn-lt"/>
              </a:rPr>
              <a:t>Alternative Distribution Models</a:t>
            </a:r>
            <a:r>
              <a:rPr lang="en-US" dirty="0">
                <a:latin typeface="Bahnschrift" panose="020B0502040204020203" pitchFamily="34" charset="0"/>
                <a:ea typeface="+mn-lt"/>
                <a:cs typeface="+mn-lt"/>
              </a:rPr>
              <a:t>: Explore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Bahnschrift" panose="020B0502040204020203" pitchFamily="34" charset="0"/>
                <a:ea typeface="+mn-lt"/>
                <a:cs typeface="+mn-lt"/>
              </a:rPr>
              <a:t>direct-to-retail distribution </a:t>
            </a:r>
            <a:r>
              <a:rPr lang="en-US" dirty="0">
                <a:latin typeface="Bahnschrift" panose="020B0502040204020203" pitchFamily="34" charset="0"/>
                <a:ea typeface="+mn-lt"/>
                <a:cs typeface="+mn-lt"/>
              </a:rPr>
              <a:t>in areas where self-distribution is allowed under Virginia law.</a:t>
            </a:r>
          </a:p>
          <a:p>
            <a:pPr marL="228600" lvl="1" indent="-228600">
              <a:buFont typeface=""/>
              <a:buChar char="•"/>
            </a:pPr>
            <a:endParaRPr lang="en-US" dirty="0">
              <a:latin typeface="Bahnschrift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4E0102-8430-858D-4EC8-98C553AF0E14}"/>
              </a:ext>
            </a:extLst>
          </p:cNvPr>
          <p:cNvSpPr txBox="1"/>
          <p:nvPr/>
        </p:nvSpPr>
        <p:spPr>
          <a:xfrm>
            <a:off x="1752600" y="1415068"/>
            <a:ext cx="8033657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Bahnschrift" panose="020B0502040204020203" pitchFamily="34" charset="0"/>
                <a:cs typeface="Segoe UI"/>
              </a:rPr>
              <a:t>​</a:t>
            </a:r>
          </a:p>
          <a:p>
            <a:pPr marL="228600" indent="-228600">
              <a:buFont typeface=""/>
              <a:buChar char="•"/>
            </a:pPr>
            <a:r>
              <a:rPr lang="en-US" b="1" dirty="0">
                <a:latin typeface="Bahnschrift" panose="020B0502040204020203" pitchFamily="34" charset="0"/>
                <a:ea typeface="+mn-lt"/>
                <a:cs typeface="+mn-lt"/>
              </a:rPr>
              <a:t>Challenge</a:t>
            </a:r>
            <a:r>
              <a:rPr lang="en-US" dirty="0">
                <a:latin typeface="Bahnschrift" panose="020B0502040204020203" pitchFamily="34" charset="0"/>
                <a:ea typeface="+mn-lt"/>
                <a:cs typeface="+mn-lt"/>
              </a:rPr>
              <a:t>: Distributors may prioritize larger brands, limiting smaller breweries' ability to penetrate the market.</a:t>
            </a:r>
          </a:p>
        </p:txBody>
      </p:sp>
      <p:pic>
        <p:nvPicPr>
          <p:cNvPr id="3" name="Picture 6" descr="Home - Manor Hill Brewing">
            <a:extLst>
              <a:ext uri="{FF2B5EF4-FFF2-40B4-BE49-F238E27FC236}">
                <a16:creationId xmlns:a16="http://schemas.microsoft.com/office/drawing/2014/main" id="{918D4E95-13A5-8528-135D-923DE92B0E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235" y="230065"/>
            <a:ext cx="706064" cy="1185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26304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2106B-D0A1-DF8B-F6BD-5416D33A8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555172"/>
            <a:ext cx="8915402" cy="696686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latin typeface="Bahnschrift" panose="020B0502040204020203" pitchFamily="34" charset="0"/>
                <a:ea typeface="+mj-lt"/>
                <a:cs typeface="+mj-lt"/>
              </a:rPr>
              <a:t>Obstacle 3: </a:t>
            </a:r>
            <a:r>
              <a:rPr lang="en-US" sz="2400" dirty="0">
                <a:latin typeface="Bahnschrift" panose="020B0502040204020203" pitchFamily="34" charset="0"/>
                <a:ea typeface="+mj-lt"/>
                <a:cs typeface="+mj-lt"/>
              </a:rPr>
              <a:t>Consumer Preference for Local Products</a:t>
            </a:r>
            <a:endParaRPr lang="en-US" sz="4000" dirty="0">
              <a:latin typeface="Bahnschrift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D960EF-681E-2343-5A98-AED93F898866}"/>
              </a:ext>
            </a:extLst>
          </p:cNvPr>
          <p:cNvSpPr txBox="1"/>
          <p:nvPr/>
        </p:nvSpPr>
        <p:spPr>
          <a:xfrm>
            <a:off x="1752600" y="1900130"/>
            <a:ext cx="8512628" cy="455509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b="1" dirty="0">
              <a:latin typeface="Bahnschrift" panose="020B0502040204020203" pitchFamily="34" charset="0"/>
            </a:endParaRPr>
          </a:p>
          <a:p>
            <a:pPr>
              <a:buFont typeface=""/>
              <a:buChar char="•"/>
            </a:pPr>
            <a:endParaRPr lang="en-US" dirty="0">
              <a:latin typeface="Bahnschrift" panose="020B0502040204020203" pitchFamily="34" charset="0"/>
            </a:endParaRPr>
          </a:p>
          <a:p>
            <a:r>
              <a:rPr lang="en-US" sz="2000" b="1" dirty="0">
                <a:latin typeface="Bahnschrift" panose="020B0502040204020203" pitchFamily="34" charset="0"/>
              </a:rPr>
              <a:t>Solution</a:t>
            </a:r>
            <a:r>
              <a:rPr lang="en-US" sz="2000" dirty="0">
                <a:latin typeface="Bahnschrift" panose="020B0502040204020203" pitchFamily="34" charset="0"/>
              </a:rPr>
              <a:t>:</a:t>
            </a:r>
          </a:p>
          <a:p>
            <a:endParaRPr lang="en-US" dirty="0">
              <a:latin typeface="Bahnschrift" panose="020B0502040204020203" pitchFamily="34" charset="0"/>
            </a:endParaRPr>
          </a:p>
          <a:p>
            <a:pPr lvl="1">
              <a:buFont typeface="Arial"/>
              <a:buChar char="•"/>
            </a:pPr>
            <a:r>
              <a:rPr lang="en-US" b="1" dirty="0">
                <a:latin typeface="Bahnschrift" panose="020B0502040204020203" pitchFamily="34" charset="0"/>
                <a:ea typeface="+mn-lt"/>
                <a:cs typeface="+mn-lt"/>
              </a:rPr>
              <a:t>Brand Localization</a:t>
            </a:r>
            <a:r>
              <a:rPr lang="en-US" dirty="0">
                <a:latin typeface="Bahnschrift" panose="020B0502040204020203" pitchFamily="34" charset="0"/>
                <a:ea typeface="+mn-lt"/>
                <a:cs typeface="+mn-lt"/>
              </a:rPr>
              <a:t>: Highlight ingredients sourced locally (if applicable) or emphasize the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Bahnschrift" panose="020B0502040204020203" pitchFamily="34" charset="0"/>
                <a:ea typeface="+mn-lt"/>
                <a:cs typeface="+mn-lt"/>
              </a:rPr>
              <a:t>regional appeal of Manor Hill’s farm-to-table ethos.</a:t>
            </a:r>
          </a:p>
          <a:p>
            <a:pPr>
              <a:buFont typeface="Arial"/>
              <a:buChar char="•"/>
            </a:pPr>
            <a:endParaRPr lang="en-US" dirty="0">
              <a:latin typeface="Bahnschrift" panose="020B0502040204020203" pitchFamily="34" charset="0"/>
              <a:ea typeface="+mn-lt"/>
              <a:cs typeface="+mn-lt"/>
            </a:endParaRPr>
          </a:p>
          <a:p>
            <a:pPr lvl="1">
              <a:buFont typeface="Arial"/>
              <a:buChar char="•"/>
            </a:pPr>
            <a:r>
              <a:rPr lang="en-US" b="1" dirty="0">
                <a:latin typeface="Bahnschrift" panose="020B0502040204020203" pitchFamily="34" charset="0"/>
                <a:ea typeface="+mn-lt"/>
                <a:cs typeface="+mn-lt"/>
              </a:rPr>
              <a:t>Community Engagement</a:t>
            </a:r>
            <a:r>
              <a:rPr lang="en-US" dirty="0">
                <a:latin typeface="Bahnschrift" panose="020B0502040204020203" pitchFamily="34" charset="0"/>
                <a:ea typeface="+mn-lt"/>
                <a:cs typeface="+mn-lt"/>
              </a:rPr>
              <a:t>: Host events, such as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Bahnschrift" panose="020B0502040204020203" pitchFamily="34" charset="0"/>
                <a:ea typeface="+mn-lt"/>
                <a:cs typeface="+mn-lt"/>
              </a:rPr>
              <a:t>tap takeovers or charity collaborations</a:t>
            </a:r>
            <a:r>
              <a:rPr lang="en-US" dirty="0">
                <a:latin typeface="Bahnschrift" panose="020B0502040204020203" pitchFamily="34" charset="0"/>
                <a:ea typeface="+mn-lt"/>
                <a:cs typeface="+mn-lt"/>
              </a:rPr>
              <a:t>, to build rapport with the local community and craft beer enthusiasts.</a:t>
            </a:r>
          </a:p>
          <a:p>
            <a:pPr>
              <a:buFont typeface="Arial"/>
              <a:buChar char="•"/>
            </a:pPr>
            <a:endParaRPr lang="en-US" dirty="0">
              <a:latin typeface="Bahnschrift" panose="020B0502040204020203" pitchFamily="34" charset="0"/>
              <a:ea typeface="+mn-lt"/>
              <a:cs typeface="+mn-lt"/>
            </a:endParaRPr>
          </a:p>
          <a:p>
            <a:pPr lvl="1">
              <a:buFont typeface="Arial"/>
              <a:buChar char="•"/>
            </a:pPr>
            <a:r>
              <a:rPr lang="en-US" b="1" dirty="0">
                <a:latin typeface="Bahnschrift" panose="020B0502040204020203" pitchFamily="34" charset="0"/>
                <a:ea typeface="+mn-lt"/>
                <a:cs typeface="+mn-lt"/>
              </a:rPr>
              <a:t>Tasting Events</a:t>
            </a:r>
            <a:r>
              <a:rPr lang="en-US" dirty="0">
                <a:latin typeface="Bahnschrift" panose="020B0502040204020203" pitchFamily="34" charset="0"/>
                <a:ea typeface="+mn-lt"/>
                <a:cs typeface="+mn-lt"/>
              </a:rPr>
              <a:t>: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Bahnschrift" panose="020B0502040204020203" pitchFamily="34" charset="0"/>
                <a:ea typeface="+mn-lt"/>
                <a:cs typeface="+mn-lt"/>
              </a:rPr>
              <a:t>Partner with retailers and bars to offer tastings</a:t>
            </a:r>
            <a:r>
              <a:rPr lang="en-US" dirty="0">
                <a:latin typeface="Bahnschrift" panose="020B0502040204020203" pitchFamily="34" charset="0"/>
                <a:ea typeface="+mn-lt"/>
                <a:cs typeface="+mn-lt"/>
              </a:rPr>
              <a:t>, educating consumers on Manor Hill's unique offerings and encouraging trial purchases.</a:t>
            </a:r>
          </a:p>
          <a:p>
            <a:pPr>
              <a:buFont typeface="Arial"/>
              <a:buChar char="•"/>
            </a:pPr>
            <a:endParaRPr lang="en-US" dirty="0">
              <a:latin typeface="Bahnschrift" panose="020B0502040204020203" pitchFamily="34" charset="0"/>
              <a:ea typeface="+mn-lt"/>
              <a:cs typeface="+mn-lt"/>
            </a:endParaRPr>
          </a:p>
          <a:p>
            <a:pPr marL="228600" lvl="1" indent="-228600">
              <a:buFont typeface=""/>
              <a:buChar char="•"/>
            </a:pPr>
            <a:endParaRPr lang="en-US" dirty="0">
              <a:latin typeface="Bahnschrift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4E0102-8430-858D-4EC8-98C553AF0E14}"/>
              </a:ext>
            </a:extLst>
          </p:cNvPr>
          <p:cNvSpPr txBox="1"/>
          <p:nvPr/>
        </p:nvSpPr>
        <p:spPr>
          <a:xfrm>
            <a:off x="1752600" y="1576965"/>
            <a:ext cx="803365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Bahnschrift" panose="020B0502040204020203" pitchFamily="34" charset="0"/>
                <a:cs typeface="Segoe UI"/>
              </a:rPr>
              <a:t>​</a:t>
            </a:r>
            <a:r>
              <a:rPr lang="en-US" b="1" dirty="0">
                <a:latin typeface="Bahnschrift" panose="020B0502040204020203" pitchFamily="34" charset="0"/>
                <a:ea typeface="+mn-lt"/>
                <a:cs typeface="+mn-lt"/>
              </a:rPr>
              <a:t>Challenge</a:t>
            </a:r>
            <a:r>
              <a:rPr lang="en-US" dirty="0">
                <a:latin typeface="Bahnschrift" panose="020B0502040204020203" pitchFamily="34" charset="0"/>
                <a:ea typeface="+mn-lt"/>
                <a:cs typeface="+mn-lt"/>
              </a:rPr>
              <a:t>: Consumers in Northern Virginia may prefer local beers due to a "drink local" ethos, making it harder for out-of-state brands to compete.</a:t>
            </a:r>
          </a:p>
        </p:txBody>
      </p:sp>
      <p:pic>
        <p:nvPicPr>
          <p:cNvPr id="7" name="Picture 6" descr="Home - Manor Hill Brewing">
            <a:extLst>
              <a:ext uri="{FF2B5EF4-FFF2-40B4-BE49-F238E27FC236}">
                <a16:creationId xmlns:a16="http://schemas.microsoft.com/office/drawing/2014/main" id="{06A0EBE0-206F-A900-D3F5-4DE94BEFD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235" y="230065"/>
            <a:ext cx="706064" cy="1185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89718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C973336-43EB-9924-3F03-D8D6A97D12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 descr="Home - Manor Hill Brewing">
            <a:extLst>
              <a:ext uri="{FF2B5EF4-FFF2-40B4-BE49-F238E27FC236}">
                <a16:creationId xmlns:a16="http://schemas.microsoft.com/office/drawing/2014/main" id="{5E35EBB2-E189-614B-9CAC-05D0011F3D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0080" y="826077"/>
            <a:ext cx="3101816" cy="5205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405F4BB8-D01B-6FEE-EC58-7E67B21C1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4313" y="1662271"/>
            <a:ext cx="8915402" cy="696686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Bahnschrift" panose="020B0502040204020203" pitchFamily="34" charset="0"/>
              </a:rPr>
              <a:t>Acknowledgments!</a:t>
            </a:r>
            <a:endParaRPr lang="en-US" sz="400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8E9FCEC-0D40-3583-1D71-D8F819F45479}"/>
              </a:ext>
            </a:extLst>
          </p:cNvPr>
          <p:cNvSpPr txBox="1">
            <a:spLocks/>
          </p:cNvSpPr>
          <p:nvPr/>
        </p:nvSpPr>
        <p:spPr>
          <a:xfrm>
            <a:off x="5764313" y="2879386"/>
            <a:ext cx="4809653" cy="28939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900" dirty="0">
                <a:solidFill>
                  <a:schemeClr val="bg1"/>
                </a:solidFill>
                <a:latin typeface="Bahnschrift" panose="020B0502040204020203" pitchFamily="34" charset="0"/>
              </a:rPr>
              <a:t>Corey Mull</a:t>
            </a:r>
          </a:p>
          <a:p>
            <a:endParaRPr lang="en-US" altLang="zh-CN" sz="1900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r>
              <a:rPr lang="en-US" sz="1900" dirty="0">
                <a:solidFill>
                  <a:schemeClr val="bg1"/>
                </a:solidFill>
                <a:latin typeface="Bahnschrift" panose="020B0502040204020203" pitchFamily="34" charset="0"/>
              </a:rPr>
              <a:t>Rachel Mull</a:t>
            </a:r>
          </a:p>
          <a:p>
            <a:endParaRPr lang="en-US" sz="1900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r>
              <a:rPr lang="en-US" altLang="zh-CN" sz="1900" i="0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Randy Marriner</a:t>
            </a:r>
          </a:p>
          <a:p>
            <a:endParaRPr lang="en-US" sz="1900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r>
              <a:rPr lang="en-US" sz="1900" dirty="0">
                <a:solidFill>
                  <a:schemeClr val="bg1"/>
                </a:solidFill>
                <a:latin typeface="Bahnschrift" panose="020B0502040204020203" pitchFamily="34" charset="0"/>
              </a:rPr>
              <a:t>Len Foxwell</a:t>
            </a:r>
          </a:p>
          <a:p>
            <a:br>
              <a:rPr lang="en-US" sz="1900" dirty="0">
                <a:solidFill>
                  <a:schemeClr val="bg1"/>
                </a:solidFill>
                <a:latin typeface="Bahnschrift" panose="020B0502040204020203" pitchFamily="34" charset="0"/>
              </a:rPr>
            </a:br>
            <a:r>
              <a:rPr lang="en-US" altLang="zh-CN" sz="1900" b="1" i="0" dirty="0">
                <a:solidFill>
                  <a:schemeClr val="bg1"/>
                </a:solidFill>
                <a:effectLst/>
                <a:latin typeface="Bahnschrift" panose="020B0502040204020203" pitchFamily="34" charset="0"/>
                <a:ea typeface="Microsoft Yahei UI" panose="020B0503020204020204" pitchFamily="34" charset="-122"/>
              </a:rPr>
              <a:t>Satya Pramod </a:t>
            </a:r>
            <a:r>
              <a:rPr lang="en-US" altLang="zh-CN" sz="1900" b="1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  <a:ea typeface="Microsoft Yahei UI" panose="020B0503020204020204" pitchFamily="34" charset="-122"/>
              </a:rPr>
              <a:t>Nagadamudi</a:t>
            </a:r>
            <a:endParaRPr lang="en-US" altLang="zh-CN" sz="1900" b="1" i="0" dirty="0">
              <a:solidFill>
                <a:schemeClr val="bg1"/>
              </a:solidFill>
              <a:effectLst/>
              <a:latin typeface="Bahnschrift" panose="020B0502040204020203" pitchFamily="34" charset="0"/>
              <a:ea typeface="Microsoft Yahei UI" panose="020B0503020204020204" pitchFamily="34" charset="-122"/>
            </a:endParaRPr>
          </a:p>
          <a:p>
            <a:endParaRPr lang="en-US" altLang="zh-CN" sz="1900" dirty="0">
              <a:solidFill>
                <a:schemeClr val="bg1"/>
              </a:solidFill>
              <a:latin typeface="Bahnschrift" panose="020B0502040204020203" pitchFamily="34" charset="0"/>
              <a:ea typeface="Microsoft Yahei UI" panose="020B0503020204020204" pitchFamily="34" charset="-122"/>
            </a:endParaRPr>
          </a:p>
          <a:p>
            <a:pPr algn="l">
              <a:lnSpc>
                <a:spcPts val="2775"/>
              </a:lnSpc>
              <a:spcAft>
                <a:spcPts val="300"/>
              </a:spcAft>
            </a:pPr>
            <a:r>
              <a:rPr lang="en-US" altLang="zh-CN" sz="1900" b="1" i="0" dirty="0">
                <a:solidFill>
                  <a:schemeClr val="bg1"/>
                </a:solidFill>
                <a:effectLst/>
                <a:latin typeface="Bahnschrift" panose="020B0502040204020203" pitchFamily="34" charset="0"/>
                <a:ea typeface="Microsoft Yahei UI" panose="020B0503020204020204" pitchFamily="34" charset="-122"/>
              </a:rPr>
              <a:t>Abhishek </a:t>
            </a:r>
            <a:r>
              <a:rPr lang="en-US" altLang="zh-CN" sz="1900" b="1" i="0" dirty="0" err="1">
                <a:solidFill>
                  <a:schemeClr val="bg1"/>
                </a:solidFill>
                <a:effectLst/>
                <a:latin typeface="Bahnschrift" panose="020B0502040204020203" pitchFamily="34" charset="0"/>
                <a:ea typeface="Microsoft Yahei UI" panose="020B0503020204020204" pitchFamily="34" charset="-122"/>
              </a:rPr>
              <a:t>Survase</a:t>
            </a:r>
            <a:endParaRPr lang="en-US" altLang="zh-CN" sz="1900" b="1" i="0" dirty="0">
              <a:solidFill>
                <a:schemeClr val="bg1"/>
              </a:solidFill>
              <a:effectLst/>
              <a:latin typeface="Bahnschrift" panose="020B0502040204020203" pitchFamily="34" charset="0"/>
              <a:ea typeface="Microsoft Yahei UI" panose="020B0503020204020204" pitchFamily="34" charset="-122"/>
            </a:endParaRPr>
          </a:p>
          <a:p>
            <a:endParaRPr lang="en-US" altLang="zh-CN" sz="2000" b="1" i="0" dirty="0">
              <a:solidFill>
                <a:schemeClr val="bg1"/>
              </a:solidFill>
              <a:effectLst/>
              <a:latin typeface="Bahnschrift" panose="020B0502040204020203" pitchFamily="34" charset="0"/>
              <a:ea typeface="Microsoft Yahei UI" panose="020B0503020204020204" pitchFamily="34" charset="-122"/>
            </a:endParaRPr>
          </a:p>
          <a:p>
            <a:endParaRPr lang="en-US" sz="360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96028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C426711-1D48-4471-A750-0C8F4193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914DDC-D2A9-4C86-B057-CDBB8F1742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4676" y="1"/>
            <a:ext cx="12196676" cy="68579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39C7114-BEDD-41AE-8645-0502136A65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38300" y="2057400"/>
            <a:ext cx="10558376" cy="4800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73D347-F2B5-ADE8-0090-C0F17648B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300" y="376708"/>
            <a:ext cx="9841658" cy="1075123"/>
          </a:xfrm>
        </p:spPr>
        <p:txBody>
          <a:bodyPr>
            <a:normAutofit/>
          </a:bodyPr>
          <a:lstStyle/>
          <a:p>
            <a:r>
              <a:rPr lang="en-US" dirty="0"/>
              <a:t>Expansion Regulations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F2846D-CA83-2D08-5C91-ED63CB3C25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5710" y="2503053"/>
            <a:ext cx="5338617" cy="3870037"/>
          </a:xfr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r>
              <a:rPr lang="en-US" sz="1900" dirty="0">
                <a:latin typeface="Bahnschrift" panose="020B0502040204020203" pitchFamily="34" charset="0"/>
              </a:rPr>
              <a:t>Recommend using a distributor with an import license</a:t>
            </a:r>
          </a:p>
          <a:p>
            <a:pPr marL="0" indent="0">
              <a:buNone/>
            </a:pPr>
            <a:endParaRPr lang="en-US" sz="1900" dirty="0">
              <a:latin typeface="Bahnschrift" panose="020B0502040204020203" pitchFamily="34" charset="0"/>
            </a:endParaRPr>
          </a:p>
          <a:p>
            <a:r>
              <a:rPr lang="en-US" sz="1900" dirty="0">
                <a:latin typeface="Bahnschrift" panose="020B0502040204020203" pitchFamily="34" charset="0"/>
              </a:rPr>
              <a:t>Non-resident brewery license does not present significant advantages</a:t>
            </a:r>
          </a:p>
          <a:p>
            <a:endParaRPr lang="en-US" sz="1900" dirty="0">
              <a:latin typeface="Bahnschrift" panose="020B0502040204020203" pitchFamily="34" charset="0"/>
            </a:endParaRPr>
          </a:p>
          <a:p>
            <a:r>
              <a:rPr lang="en-US" sz="1900" dirty="0">
                <a:latin typeface="Bahnschrift" panose="020B0502040204020203" pitchFamily="34" charset="0"/>
              </a:rPr>
              <a:t>Requires the following: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700" dirty="0">
                <a:latin typeface="Bahnschrift" panose="020B0502040204020203" pitchFamily="34" charset="0"/>
              </a:rPr>
              <a:t>A Basic Permit from the Alcohol &amp; Tobacco Tax and Trade Bureau (TTB)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700" dirty="0">
                <a:latin typeface="Bahnschrift" panose="020B0502040204020203" pitchFamily="34" charset="0"/>
              </a:rPr>
              <a:t>ABC License 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700" dirty="0">
                <a:latin typeface="Bahnschrift" panose="020B0502040204020203" pitchFamily="34" charset="0"/>
              </a:rPr>
              <a:t>Product Label Approval with the Virginia ABC</a:t>
            </a:r>
          </a:p>
          <a:p>
            <a:pPr lvl="1">
              <a:buFont typeface="Courier New" panose="020B0604020202020204" pitchFamily="34" charset="0"/>
              <a:buChar char="o"/>
            </a:pPr>
            <a:endParaRPr lang="en-US" dirty="0"/>
          </a:p>
          <a:p>
            <a:endParaRPr lang="en-US" dirty="0"/>
          </a:p>
        </p:txBody>
      </p:sp>
      <p:pic>
        <p:nvPicPr>
          <p:cNvPr id="7" name="Graphic 6" descr="Beer">
            <a:extLst>
              <a:ext uri="{FF2B5EF4-FFF2-40B4-BE49-F238E27FC236}">
                <a16:creationId xmlns:a16="http://schemas.microsoft.com/office/drawing/2014/main" id="{093DE4A8-24CC-DA00-8CA6-E4B048B674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2360615" y="2645210"/>
            <a:ext cx="3130346" cy="3449632"/>
          </a:xfrm>
          <a:prstGeom prst="rect">
            <a:avLst/>
          </a:prstGeom>
        </p:spPr>
      </p:pic>
      <p:pic>
        <p:nvPicPr>
          <p:cNvPr id="4" name="Picture 6" descr="Home - Manor Hill Brewing">
            <a:extLst>
              <a:ext uri="{FF2B5EF4-FFF2-40B4-BE49-F238E27FC236}">
                <a16:creationId xmlns:a16="http://schemas.microsoft.com/office/drawing/2014/main" id="{35972462-CBA4-87ED-D975-D711BBDE1B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983" y="296477"/>
            <a:ext cx="648583" cy="1088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30400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C426711-1D48-4471-A750-0C8F4193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914DDC-D2A9-4C86-B057-CDBB8F1742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4676" y="1"/>
            <a:ext cx="12196676" cy="68579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39C7114-BEDD-41AE-8645-0502136A65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38300" y="2057400"/>
            <a:ext cx="10558376" cy="4800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B09EF9-49BE-1D53-B4DB-CAB381163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7499" y="488619"/>
            <a:ext cx="9841658" cy="1075123"/>
          </a:xfrm>
        </p:spPr>
        <p:txBody>
          <a:bodyPr>
            <a:norm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Legal 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A7ABF-4589-B2D3-00B5-D6DB439FC0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3999" y="2761987"/>
            <a:ext cx="5466081" cy="3852173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>
                <a:latin typeface="Bahnschrift" panose="020B0502040204020203" pitchFamily="34" charset="0"/>
              </a:rPr>
              <a:t>Similar legal Structures </a:t>
            </a:r>
          </a:p>
          <a:p>
            <a:pPr>
              <a:lnSpc>
                <a:spcPct val="110000"/>
              </a:lnSpc>
            </a:pPr>
            <a:r>
              <a:rPr lang="en-US" dirty="0">
                <a:latin typeface="Bahnschrift" panose="020B0502040204020203" pitchFamily="34" charset="0"/>
              </a:rPr>
              <a:t>Maryland utilizes legal Articles and abides by state contract law</a:t>
            </a:r>
          </a:p>
          <a:p>
            <a:pPr>
              <a:lnSpc>
                <a:spcPct val="110000"/>
              </a:lnSpc>
            </a:pPr>
            <a:r>
              <a:rPr lang="en-US" dirty="0">
                <a:latin typeface="Bahnschrift" panose="020B0502040204020203" pitchFamily="34" charset="0"/>
              </a:rPr>
              <a:t>Virginia has a clearly defined Beer Franchise Act</a:t>
            </a:r>
          </a:p>
          <a:p>
            <a:pPr>
              <a:lnSpc>
                <a:spcPct val="110000"/>
              </a:lnSpc>
            </a:pPr>
            <a:r>
              <a:rPr lang="en-US" dirty="0">
                <a:latin typeface="Bahnschrift" panose="020B0502040204020203" pitchFamily="34" charset="0"/>
              </a:rPr>
              <a:t>VA more rigid in contract structure regarding termination (ABC approval)</a:t>
            </a:r>
          </a:p>
          <a:p>
            <a:pPr>
              <a:lnSpc>
                <a:spcPct val="110000"/>
              </a:lnSpc>
            </a:pPr>
            <a:r>
              <a:rPr lang="en-US" dirty="0">
                <a:latin typeface="Bahnschrift" panose="020B0502040204020203" pitchFamily="34" charset="0"/>
              </a:rPr>
              <a:t>Maryland has a 45-day notice period </a:t>
            </a:r>
          </a:p>
          <a:p>
            <a:pPr>
              <a:lnSpc>
                <a:spcPct val="110000"/>
              </a:lnSpc>
            </a:pPr>
            <a:r>
              <a:rPr lang="en-US" dirty="0" err="1">
                <a:latin typeface="Bahnschrift" panose="020B0502040204020203" pitchFamily="34" charset="0"/>
              </a:rPr>
              <a:t>Virgina</a:t>
            </a:r>
            <a:r>
              <a:rPr lang="en-US" dirty="0">
                <a:latin typeface="Bahnschrift" panose="020B0502040204020203" pitchFamily="34" charset="0"/>
              </a:rPr>
              <a:t> has a 90-day notice period with a 60-day curing period</a:t>
            </a:r>
          </a:p>
          <a:p>
            <a:pPr>
              <a:lnSpc>
                <a:spcPct val="110000"/>
              </a:lnSpc>
            </a:pPr>
            <a:endParaRPr lang="en-US" sz="1500" dirty="0">
              <a:latin typeface="Bahnschrift" panose="020B0502040204020203" pitchFamily="34" charset="0"/>
            </a:endParaRPr>
          </a:p>
          <a:p>
            <a:pPr>
              <a:lnSpc>
                <a:spcPct val="110000"/>
              </a:lnSpc>
            </a:pPr>
            <a:endParaRPr lang="en-US" sz="1500" dirty="0">
              <a:latin typeface="Bahnschrift" panose="020B0502040204020203" pitchFamily="34" charset="0"/>
            </a:endParaRPr>
          </a:p>
        </p:txBody>
      </p:sp>
      <p:pic>
        <p:nvPicPr>
          <p:cNvPr id="7" name="Graphic 6" descr="Gavel">
            <a:extLst>
              <a:ext uri="{FF2B5EF4-FFF2-40B4-BE49-F238E27FC236}">
                <a16:creationId xmlns:a16="http://schemas.microsoft.com/office/drawing/2014/main" id="{DBC6CD2A-2840-F907-2CA9-CE645F8C7D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2522220" y="2523438"/>
            <a:ext cx="3481416" cy="3467972"/>
          </a:xfrm>
          <a:prstGeom prst="rect">
            <a:avLst/>
          </a:prstGeom>
        </p:spPr>
      </p:pic>
      <p:pic>
        <p:nvPicPr>
          <p:cNvPr id="4" name="Picture 6" descr="Home - Manor Hill Brewing">
            <a:extLst>
              <a:ext uri="{FF2B5EF4-FFF2-40B4-BE49-F238E27FC236}">
                <a16:creationId xmlns:a16="http://schemas.microsoft.com/office/drawing/2014/main" id="{B757BD29-5B7F-2233-F995-B38B7B70D6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916" y="387917"/>
            <a:ext cx="648583" cy="1088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56845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2E448-5E88-10A3-2FEC-4F4085A0F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" panose="020B0502040204020203" pitchFamily="34" charset="0"/>
              </a:rPr>
              <a:t>Potential Distributors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052A98F6-42FB-579D-1E85-A5C991B40164}"/>
              </a:ext>
            </a:extLst>
          </p:cNvPr>
          <p:cNvSpPr/>
          <p:nvPr/>
        </p:nvSpPr>
        <p:spPr>
          <a:xfrm>
            <a:off x="1321995" y="2395407"/>
            <a:ext cx="3388026" cy="1053441"/>
          </a:xfrm>
          <a:prstGeom prst="roundRect">
            <a:avLst>
              <a:gd name="adj" fmla="val 10000"/>
            </a:avLst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hemeClr val="bg1">
              <a:lumMod val="95000"/>
              <a:hueOff val="0"/>
              <a:satOff val="0"/>
              <a:lumOff val="0"/>
              <a:alphaOff val="0"/>
            </a:schemeClr>
          </a:fillRef>
          <a:effectRef idx="0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anchor="ctr" anchorCtr="1"/>
          <a:lstStyle/>
          <a:p>
            <a:pPr algn="ctr"/>
            <a:r>
              <a:rPr lang="en-US" altLang="zh-CN" sz="2800" dirty="0">
                <a:latin typeface="Bahnschrift" panose="020B0502040204020203" pitchFamily="34" charset="0"/>
              </a:rPr>
              <a:t>Northern Virginia</a:t>
            </a:r>
            <a:endParaRPr lang="zh-CN" altLang="en-US" sz="2800" dirty="0">
              <a:latin typeface="Bahnschrift" panose="020B0502040204020203" pitchFamily="34" charset="0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9F9995E6-C520-F1F8-5951-B69B7ECE8822}"/>
              </a:ext>
            </a:extLst>
          </p:cNvPr>
          <p:cNvSpPr/>
          <p:nvPr/>
        </p:nvSpPr>
        <p:spPr>
          <a:xfrm>
            <a:off x="7481981" y="2395406"/>
            <a:ext cx="3388026" cy="1053441"/>
          </a:xfrm>
          <a:prstGeom prst="roundRect">
            <a:avLst>
              <a:gd name="adj" fmla="val 10000"/>
            </a:avLst>
          </a:prstGeom>
          <a:solidFill>
            <a:srgbClr val="F8D384"/>
          </a:solidFill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hemeClr val="bg1">
              <a:lumMod val="95000"/>
              <a:hueOff val="0"/>
              <a:satOff val="0"/>
              <a:lumOff val="0"/>
              <a:alphaOff val="0"/>
            </a:schemeClr>
          </a:fillRef>
          <a:effectRef idx="0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anchor="ctr" anchorCtr="1"/>
          <a:lstStyle/>
          <a:p>
            <a:pPr algn="ctr"/>
            <a:r>
              <a:rPr lang="en-US" altLang="zh-CN" sz="2800">
                <a:latin typeface="Bahnschrift" panose="020B0502040204020203" pitchFamily="34" charset="0"/>
              </a:rPr>
              <a:t>Virginia</a:t>
            </a:r>
            <a:endParaRPr lang="zh-CN" altLang="en-US" sz="2800">
              <a:latin typeface="Bahnschrift" panose="020B0502040204020203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92757FA-8D06-6F61-F8E3-4F4C8834EBF6}"/>
              </a:ext>
            </a:extLst>
          </p:cNvPr>
          <p:cNvSpPr txBox="1"/>
          <p:nvPr/>
        </p:nvSpPr>
        <p:spPr>
          <a:xfrm>
            <a:off x="2093127" y="3932855"/>
            <a:ext cx="1661032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Bahnschrift" panose="020B0502040204020203" pitchFamily="34" charset="0"/>
              </a:rPr>
              <a:t>Hop &amp; Wine</a:t>
            </a:r>
            <a:endParaRPr lang="zh-CN" altLang="en-US" dirty="0">
              <a:latin typeface="Bahnschrift" panose="020B0502040204020203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A4AE047-10C0-356E-ED62-C0B2155030D8}"/>
              </a:ext>
            </a:extLst>
          </p:cNvPr>
          <p:cNvSpPr txBox="1"/>
          <p:nvPr/>
        </p:nvSpPr>
        <p:spPr>
          <a:xfrm>
            <a:off x="2093127" y="4786194"/>
            <a:ext cx="2222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latin typeface="Bahnschrift" panose="020B0502040204020203" pitchFamily="34" charset="0"/>
              </a:rPr>
              <a:t>Select Wines, Inc</a:t>
            </a:r>
            <a:endParaRPr lang="zh-CN" altLang="en-US">
              <a:latin typeface="Bahnschrift" panose="020B0502040204020203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1B74A7E-3101-041C-CDA4-EDB9EB4FD4A3}"/>
              </a:ext>
            </a:extLst>
          </p:cNvPr>
          <p:cNvSpPr txBox="1"/>
          <p:nvPr/>
        </p:nvSpPr>
        <p:spPr>
          <a:xfrm>
            <a:off x="7997464" y="5381756"/>
            <a:ext cx="2101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latin typeface="Bahnschrift" panose="020B0502040204020203" pitchFamily="34" charset="0"/>
              </a:rPr>
              <a:t>Craft and Cellar</a:t>
            </a:r>
            <a:endParaRPr lang="zh-CN" altLang="en-US">
              <a:latin typeface="Bahnschrift" panose="020B0502040204020203" pitchFamily="34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9DB6CC6-5725-8166-CF38-A9794D7EC177}"/>
              </a:ext>
            </a:extLst>
          </p:cNvPr>
          <p:cNvSpPr txBox="1"/>
          <p:nvPr/>
        </p:nvSpPr>
        <p:spPr>
          <a:xfrm>
            <a:off x="7997464" y="4795492"/>
            <a:ext cx="3679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latin typeface="Bahnschrift" panose="020B0502040204020203" pitchFamily="34" charset="0"/>
              </a:rPr>
              <a:t>Premium Distributor of Virginia</a:t>
            </a:r>
            <a:endParaRPr lang="zh-CN" altLang="en-US">
              <a:latin typeface="Bahnschrift" panose="020B0502040204020203" pitchFamily="34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9FD2C1F-256A-67F7-57ED-E78705377542}"/>
              </a:ext>
            </a:extLst>
          </p:cNvPr>
          <p:cNvSpPr txBox="1"/>
          <p:nvPr/>
        </p:nvSpPr>
        <p:spPr>
          <a:xfrm>
            <a:off x="7997464" y="4209228"/>
            <a:ext cx="2101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Bahnschrift" panose="020B0502040204020203" pitchFamily="34" charset="0"/>
              </a:rPr>
              <a:t>Ferment Nation</a:t>
            </a:r>
            <a:endParaRPr lang="zh-CN" altLang="en-US" dirty="0">
              <a:latin typeface="Bahnschrift" panose="020B0502040204020203" pitchFamily="34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969664B-B4E3-AA01-3FC8-9AD666A72DA4}"/>
              </a:ext>
            </a:extLst>
          </p:cNvPr>
          <p:cNvSpPr txBox="1"/>
          <p:nvPr/>
        </p:nvSpPr>
        <p:spPr>
          <a:xfrm>
            <a:off x="7997466" y="3622964"/>
            <a:ext cx="2461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latin typeface="Bahnschrift" panose="020B0502040204020203" pitchFamily="34" charset="0"/>
              </a:rPr>
              <a:t>Specialty Beverage</a:t>
            </a:r>
            <a:endParaRPr lang="zh-CN" altLang="en-US">
              <a:latin typeface="Bahnschrift" panose="020B0502040204020203" pitchFamily="34" charset="0"/>
            </a:endParaRPr>
          </a:p>
        </p:txBody>
      </p:sp>
      <p:pic>
        <p:nvPicPr>
          <p:cNvPr id="3" name="Picture 6" descr="Home - Manor Hill Brewing">
            <a:extLst>
              <a:ext uri="{FF2B5EF4-FFF2-40B4-BE49-F238E27FC236}">
                <a16:creationId xmlns:a16="http://schemas.microsoft.com/office/drawing/2014/main" id="{6AE33F79-769F-CF53-2309-C37BE27B46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160" y="673538"/>
            <a:ext cx="627675" cy="1053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59541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2DC8B-BD5C-77AA-0FC4-981314131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691294"/>
            <a:ext cx="8915402" cy="1371600"/>
          </a:xfrm>
        </p:spPr>
        <p:txBody>
          <a:bodyPr/>
          <a:lstStyle/>
          <a:p>
            <a:r>
              <a:rPr lang="en-US">
                <a:latin typeface="Bahnschrift" panose="020B0502040204020203" pitchFamily="34" charset="0"/>
              </a:rPr>
              <a:t>Potential Distributors </a:t>
            </a:r>
          </a:p>
        </p:txBody>
      </p:sp>
      <p:pic>
        <p:nvPicPr>
          <p:cNvPr id="5" name="Picture 4" descr="A blue background with white text&#10;&#10;Description automatically generated">
            <a:extLst>
              <a:ext uri="{FF2B5EF4-FFF2-40B4-BE49-F238E27FC236}">
                <a16:creationId xmlns:a16="http://schemas.microsoft.com/office/drawing/2014/main" id="{9E4311AC-EB59-7730-7F2F-B02B794D7D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835" y="3017376"/>
            <a:ext cx="2818644" cy="1157128"/>
          </a:xfrm>
          <a:prstGeom prst="roundRect">
            <a:avLst/>
          </a:prstGeom>
        </p:spPr>
      </p:pic>
      <p:sp>
        <p:nvSpPr>
          <p:cNvPr id="6" name="文本框 11">
            <a:extLst>
              <a:ext uri="{FF2B5EF4-FFF2-40B4-BE49-F238E27FC236}">
                <a16:creationId xmlns:a16="http://schemas.microsoft.com/office/drawing/2014/main" id="{D35085D9-3C80-AE1E-3AD5-EB1CB9C79BE7}"/>
              </a:ext>
            </a:extLst>
          </p:cNvPr>
          <p:cNvSpPr txBox="1"/>
          <p:nvPr/>
        </p:nvSpPr>
        <p:spPr>
          <a:xfrm>
            <a:off x="5702884" y="2254146"/>
            <a:ext cx="45550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Bahnschrift" panose="020B0502040204020203" pitchFamily="34" charset="0"/>
              </a:rPr>
              <a:t>A part of Sheehan Family Company</a:t>
            </a:r>
            <a:endParaRPr lang="zh-CN" altLang="en-US" sz="2000" dirty="0">
              <a:latin typeface="Bahnschrift" panose="020B0502040204020203" pitchFamily="34" charset="0"/>
            </a:endParaRPr>
          </a:p>
        </p:txBody>
      </p:sp>
      <p:sp>
        <p:nvSpPr>
          <p:cNvPr id="7" name="文本框 11">
            <a:extLst>
              <a:ext uri="{FF2B5EF4-FFF2-40B4-BE49-F238E27FC236}">
                <a16:creationId xmlns:a16="http://schemas.microsoft.com/office/drawing/2014/main" id="{D76C5271-9720-19FF-25D6-8AF0BF21C0DF}"/>
              </a:ext>
            </a:extLst>
          </p:cNvPr>
          <p:cNvSpPr txBox="1"/>
          <p:nvPr/>
        </p:nvSpPr>
        <p:spPr>
          <a:xfrm>
            <a:off x="5702884" y="3017376"/>
            <a:ext cx="61034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Bahnschrift" panose="020B0502040204020203" pitchFamily="34" charset="0"/>
              </a:rPr>
              <a:t>Provide customized services: annual planning, inventory management, promotional programs, and market outreach </a:t>
            </a:r>
            <a:endParaRPr lang="zh-CN" altLang="en-US" sz="2000" dirty="0">
              <a:latin typeface="Bahnschrift" panose="020B0502040204020203" pitchFamily="34" charset="0"/>
            </a:endParaRPr>
          </a:p>
        </p:txBody>
      </p:sp>
      <p:sp>
        <p:nvSpPr>
          <p:cNvPr id="8" name="文本框 11">
            <a:extLst>
              <a:ext uri="{FF2B5EF4-FFF2-40B4-BE49-F238E27FC236}">
                <a16:creationId xmlns:a16="http://schemas.microsoft.com/office/drawing/2014/main" id="{808AC69A-45A5-9E87-8E6B-92FF839585A5}"/>
              </a:ext>
            </a:extLst>
          </p:cNvPr>
          <p:cNvSpPr txBox="1"/>
          <p:nvPr/>
        </p:nvSpPr>
        <p:spPr>
          <a:xfrm>
            <a:off x="5702884" y="4391103"/>
            <a:ext cx="61034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Bahnschrift" panose="020B0502040204020203" pitchFamily="34" charset="0"/>
              </a:rPr>
              <a:t>Current Maryland partnership: Manor Hill, Union Craft, Denizen’s, </a:t>
            </a:r>
            <a:r>
              <a:rPr lang="en-US" altLang="zh-CN" sz="2000" dirty="0" err="1">
                <a:latin typeface="Bahnschrift" panose="020B0502040204020203" pitchFamily="34" charset="0"/>
              </a:rPr>
              <a:t>Duclaw</a:t>
            </a:r>
            <a:r>
              <a:rPr lang="en-US" altLang="zh-CN" sz="2000" dirty="0">
                <a:latin typeface="Bahnschrift" panose="020B0502040204020203" pitchFamily="34" charset="0"/>
              </a:rPr>
              <a:t>, Flying Dog, Oliver, </a:t>
            </a:r>
            <a:r>
              <a:rPr lang="en-US" altLang="zh-CN" sz="2000" dirty="0" err="1">
                <a:latin typeface="Bahnschrift" panose="020B0502040204020203" pitchFamily="34" charset="0"/>
              </a:rPr>
              <a:t>RaR</a:t>
            </a:r>
            <a:endParaRPr lang="zh-CN" altLang="en-US" sz="2000" dirty="0">
              <a:latin typeface="Bahnschrift" panose="020B0502040204020203" pitchFamily="34" charset="0"/>
            </a:endParaRPr>
          </a:p>
        </p:txBody>
      </p:sp>
      <p:pic>
        <p:nvPicPr>
          <p:cNvPr id="3" name="Picture 6" descr="Home - Manor Hill Brewing">
            <a:extLst>
              <a:ext uri="{FF2B5EF4-FFF2-40B4-BE49-F238E27FC236}">
                <a16:creationId xmlns:a16="http://schemas.microsoft.com/office/drawing/2014/main" id="{7243DAC5-2DDE-0530-70AA-9069349680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160" y="673538"/>
            <a:ext cx="627675" cy="1053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左大括号 3">
            <a:extLst>
              <a:ext uri="{FF2B5EF4-FFF2-40B4-BE49-F238E27FC236}">
                <a16:creationId xmlns:a16="http://schemas.microsoft.com/office/drawing/2014/main" id="{7FB53D60-3803-889B-1346-7470E6105454}"/>
              </a:ext>
            </a:extLst>
          </p:cNvPr>
          <p:cNvSpPr/>
          <p:nvPr/>
        </p:nvSpPr>
        <p:spPr>
          <a:xfrm>
            <a:off x="4793673" y="2383971"/>
            <a:ext cx="452582" cy="2715018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98289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50E4A5-C2DB-A89C-6D67-77BBF07981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BE9AE-3A81-236F-0D8A-26ADB73CB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Bahnschrift" panose="020B0502040204020203" pitchFamily="34" charset="0"/>
              </a:rPr>
              <a:t>Potential Distributors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35DAB9-B4E7-5137-44A2-30A12B272D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77" b="6477"/>
          <a:stretch/>
        </p:blipFill>
        <p:spPr>
          <a:xfrm>
            <a:off x="1635835" y="3106391"/>
            <a:ext cx="2818644" cy="1157128"/>
          </a:xfrm>
          <a:prstGeom prst="roundRect">
            <a:avLst/>
          </a:prstGeom>
        </p:spPr>
      </p:pic>
      <p:sp>
        <p:nvSpPr>
          <p:cNvPr id="6" name="文本框 11">
            <a:extLst>
              <a:ext uri="{FF2B5EF4-FFF2-40B4-BE49-F238E27FC236}">
                <a16:creationId xmlns:a16="http://schemas.microsoft.com/office/drawing/2014/main" id="{24BE5C7C-00A6-87B4-66B8-F1367980DCB3}"/>
              </a:ext>
            </a:extLst>
          </p:cNvPr>
          <p:cNvSpPr txBox="1"/>
          <p:nvPr/>
        </p:nvSpPr>
        <p:spPr>
          <a:xfrm>
            <a:off x="5702884" y="2254146"/>
            <a:ext cx="59763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Bahnschrift" panose="020B0502040204020203" pitchFamily="34" charset="0"/>
              </a:rPr>
              <a:t>Have a market in Washington, D.C. (160+ brands)</a:t>
            </a:r>
            <a:endParaRPr lang="zh-CN" altLang="en-US" sz="2000" dirty="0">
              <a:latin typeface="Bahnschrift" panose="020B0502040204020203" pitchFamily="34" charset="0"/>
            </a:endParaRPr>
          </a:p>
        </p:txBody>
      </p:sp>
      <p:sp>
        <p:nvSpPr>
          <p:cNvPr id="7" name="文本框 11">
            <a:extLst>
              <a:ext uri="{FF2B5EF4-FFF2-40B4-BE49-F238E27FC236}">
                <a16:creationId xmlns:a16="http://schemas.microsoft.com/office/drawing/2014/main" id="{4DA2069B-0319-BB1E-431A-75EE7F038A86}"/>
              </a:ext>
            </a:extLst>
          </p:cNvPr>
          <p:cNvSpPr txBox="1"/>
          <p:nvPr/>
        </p:nvSpPr>
        <p:spPr>
          <a:xfrm>
            <a:off x="5702884" y="3168736"/>
            <a:ext cx="61034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Bahnschrift" panose="020B0502040204020203" pitchFamily="34" charset="0"/>
              </a:rPr>
              <a:t>Finely crafted products, highly-trained staff, and a safe work environment</a:t>
            </a:r>
            <a:endParaRPr lang="zh-CN" altLang="en-US" sz="2000" dirty="0">
              <a:latin typeface="Bahnschrift" panose="020B0502040204020203" pitchFamily="34" charset="0"/>
            </a:endParaRPr>
          </a:p>
        </p:txBody>
      </p:sp>
      <p:sp>
        <p:nvSpPr>
          <p:cNvPr id="8" name="文本框 11">
            <a:extLst>
              <a:ext uri="{FF2B5EF4-FFF2-40B4-BE49-F238E27FC236}">
                <a16:creationId xmlns:a16="http://schemas.microsoft.com/office/drawing/2014/main" id="{44911AC4-B22E-D927-BF7C-6D7F0B71A24E}"/>
              </a:ext>
            </a:extLst>
          </p:cNvPr>
          <p:cNvSpPr txBox="1"/>
          <p:nvPr/>
        </p:nvSpPr>
        <p:spPr>
          <a:xfrm>
            <a:off x="5702884" y="4391103"/>
            <a:ext cx="61034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Bahnschrift" panose="020B0502040204020203" pitchFamily="34" charset="0"/>
              </a:rPr>
              <a:t>Current Maryland partnership: </a:t>
            </a:r>
            <a:r>
              <a:rPr lang="en-US" altLang="zh-CN" sz="2000" dirty="0" err="1">
                <a:latin typeface="Bahnschrift" panose="020B0502040204020203" pitchFamily="34" charset="0"/>
              </a:rPr>
              <a:t>Duclaw</a:t>
            </a:r>
            <a:r>
              <a:rPr lang="en-US" altLang="zh-CN" sz="2000" dirty="0">
                <a:latin typeface="Bahnschrift" panose="020B0502040204020203" pitchFamily="34" charset="0"/>
              </a:rPr>
              <a:t>, Evolution Craft, Charm City </a:t>
            </a:r>
            <a:r>
              <a:rPr lang="en-US" altLang="zh-CN" sz="2000" dirty="0" err="1">
                <a:latin typeface="Bahnschrift" panose="020B0502040204020203" pitchFamily="34" charset="0"/>
              </a:rPr>
              <a:t>Meadworks</a:t>
            </a:r>
            <a:endParaRPr lang="zh-CN" altLang="en-US" sz="2000" dirty="0">
              <a:latin typeface="Bahnschrift" panose="020B0502040204020203" pitchFamily="34" charset="0"/>
            </a:endParaRPr>
          </a:p>
        </p:txBody>
      </p:sp>
      <p:pic>
        <p:nvPicPr>
          <p:cNvPr id="3" name="Picture 6" descr="Home - Manor Hill Brewing">
            <a:extLst>
              <a:ext uri="{FF2B5EF4-FFF2-40B4-BE49-F238E27FC236}">
                <a16:creationId xmlns:a16="http://schemas.microsoft.com/office/drawing/2014/main" id="{0A447813-7DCF-5E9A-AA69-B43A56AC0D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160" y="673538"/>
            <a:ext cx="627675" cy="1053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左大括号 3">
            <a:extLst>
              <a:ext uri="{FF2B5EF4-FFF2-40B4-BE49-F238E27FC236}">
                <a16:creationId xmlns:a16="http://schemas.microsoft.com/office/drawing/2014/main" id="{7B3502E6-7E05-4BB5-2D01-872398F6B83C}"/>
              </a:ext>
            </a:extLst>
          </p:cNvPr>
          <p:cNvSpPr/>
          <p:nvPr/>
        </p:nvSpPr>
        <p:spPr>
          <a:xfrm>
            <a:off x="4793673" y="2383971"/>
            <a:ext cx="452582" cy="2715018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87838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FA34D-5343-4059-0302-4B9F349B8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Partnership Steps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B36C96DB-C799-2159-5E26-F474CAB686E6}"/>
              </a:ext>
            </a:extLst>
          </p:cNvPr>
          <p:cNvSpPr/>
          <p:nvPr/>
        </p:nvSpPr>
        <p:spPr>
          <a:xfrm>
            <a:off x="885993" y="2592224"/>
            <a:ext cx="3388026" cy="1053441"/>
          </a:xfrm>
          <a:prstGeom prst="roundRect">
            <a:avLst>
              <a:gd name="adj" fmla="val 10000"/>
            </a:avLst>
          </a:prstGeom>
          <a:solidFill>
            <a:schemeClr val="bg2">
              <a:lumMod val="90000"/>
            </a:schemeClr>
          </a:solidFill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hemeClr val="bg1">
              <a:lumMod val="95000"/>
              <a:hueOff val="0"/>
              <a:satOff val="0"/>
              <a:lumOff val="0"/>
              <a:alphaOff val="0"/>
            </a:schemeClr>
          </a:fillRef>
          <a:effectRef idx="0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anchor="ctr" anchorCtr="1"/>
          <a:lstStyle/>
          <a:p>
            <a:pPr algn="ctr"/>
            <a:r>
              <a:rPr lang="en-US" altLang="zh-CN" sz="2000"/>
              <a:t>Non-residence brewery license (if applicable)</a:t>
            </a:r>
            <a:endParaRPr lang="zh-CN" altLang="en-US" sz="2000"/>
          </a:p>
        </p:txBody>
      </p:sp>
      <p:sp>
        <p:nvSpPr>
          <p:cNvPr id="5" name="矩形: 圆角 3">
            <a:extLst>
              <a:ext uri="{FF2B5EF4-FFF2-40B4-BE49-F238E27FC236}">
                <a16:creationId xmlns:a16="http://schemas.microsoft.com/office/drawing/2014/main" id="{281773AB-9B18-F865-DADA-4E00DCBA5228}"/>
              </a:ext>
            </a:extLst>
          </p:cNvPr>
          <p:cNvSpPr/>
          <p:nvPr/>
        </p:nvSpPr>
        <p:spPr>
          <a:xfrm>
            <a:off x="8388917" y="3429000"/>
            <a:ext cx="3388026" cy="1053441"/>
          </a:xfrm>
          <a:prstGeom prst="roundRect">
            <a:avLst>
              <a:gd name="adj" fmla="val 10000"/>
            </a:avLst>
          </a:prstGeom>
          <a:solidFill>
            <a:schemeClr val="bg2">
              <a:lumMod val="50000"/>
            </a:schemeClr>
          </a:solidFill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hemeClr val="bg1">
              <a:lumMod val="95000"/>
              <a:hueOff val="0"/>
              <a:satOff val="0"/>
              <a:lumOff val="0"/>
              <a:alphaOff val="0"/>
            </a:schemeClr>
          </a:fillRef>
          <a:effectRef idx="0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anchor="ctr" anchorCtr="1"/>
          <a:lstStyle/>
          <a:p>
            <a:pPr algn="ctr"/>
            <a:r>
              <a:rPr lang="en-US" altLang="zh-CN" sz="2000"/>
              <a:t>TTB permission</a:t>
            </a:r>
            <a:endParaRPr lang="zh-CN" altLang="en-US" sz="2000"/>
          </a:p>
        </p:txBody>
      </p:sp>
      <p:sp>
        <p:nvSpPr>
          <p:cNvPr id="6" name="矩形: 圆角 3">
            <a:extLst>
              <a:ext uri="{FF2B5EF4-FFF2-40B4-BE49-F238E27FC236}">
                <a16:creationId xmlns:a16="http://schemas.microsoft.com/office/drawing/2014/main" id="{9CBC235F-947D-526A-93A8-20A38141FFE0}"/>
              </a:ext>
            </a:extLst>
          </p:cNvPr>
          <p:cNvSpPr/>
          <p:nvPr/>
        </p:nvSpPr>
        <p:spPr>
          <a:xfrm>
            <a:off x="885993" y="4180489"/>
            <a:ext cx="3388026" cy="1053441"/>
          </a:xfrm>
          <a:prstGeom prst="roundRect">
            <a:avLst>
              <a:gd name="adj" fmla="val 10000"/>
            </a:avLst>
          </a:prstGeom>
          <a:solidFill>
            <a:schemeClr val="bg2">
              <a:lumMod val="90000"/>
            </a:schemeClr>
          </a:solidFill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hemeClr val="bg1">
              <a:lumMod val="95000"/>
              <a:hueOff val="0"/>
              <a:satOff val="0"/>
              <a:lumOff val="0"/>
              <a:alphaOff val="0"/>
            </a:schemeClr>
          </a:fillRef>
          <a:effectRef idx="0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anchor="ctr" anchorCtr="1"/>
          <a:lstStyle/>
          <a:p>
            <a:pPr algn="ctr"/>
            <a:r>
              <a:rPr lang="en-US" altLang="zh-CN" sz="2000"/>
              <a:t>Label and franchise approval from ABC </a:t>
            </a:r>
            <a:endParaRPr lang="zh-CN" altLang="en-US" sz="2000"/>
          </a:p>
        </p:txBody>
      </p:sp>
      <p:sp>
        <p:nvSpPr>
          <p:cNvPr id="7" name="矩形: 圆角 3">
            <a:extLst>
              <a:ext uri="{FF2B5EF4-FFF2-40B4-BE49-F238E27FC236}">
                <a16:creationId xmlns:a16="http://schemas.microsoft.com/office/drawing/2014/main" id="{C1AAC533-228E-1D70-B500-26C9ED372403}"/>
              </a:ext>
            </a:extLst>
          </p:cNvPr>
          <p:cNvSpPr/>
          <p:nvPr/>
        </p:nvSpPr>
        <p:spPr>
          <a:xfrm>
            <a:off x="4637455" y="3401926"/>
            <a:ext cx="3388026" cy="1053441"/>
          </a:xfrm>
          <a:prstGeom prst="roundRect">
            <a:avLst>
              <a:gd name="adj" fmla="val 10000"/>
            </a:avLst>
          </a:prstGeom>
          <a:solidFill>
            <a:schemeClr val="bg2">
              <a:lumMod val="75000"/>
            </a:schemeClr>
          </a:solidFill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hemeClr val="bg1">
              <a:lumMod val="95000"/>
              <a:hueOff val="0"/>
              <a:satOff val="0"/>
              <a:lumOff val="0"/>
              <a:alphaOff val="0"/>
            </a:schemeClr>
          </a:fillRef>
          <a:effectRef idx="0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anchor="ctr" anchorCtr="1"/>
          <a:lstStyle/>
          <a:p>
            <a:pPr algn="ctr"/>
            <a:r>
              <a:rPr lang="en-US" altLang="zh-CN" sz="2000"/>
              <a:t>Personalized partnership</a:t>
            </a:r>
            <a:endParaRPr lang="zh-CN" altLang="en-US" sz="2000"/>
          </a:p>
        </p:txBody>
      </p:sp>
      <p:pic>
        <p:nvPicPr>
          <p:cNvPr id="3" name="Picture 6" descr="Home - Manor Hill Brewing">
            <a:extLst>
              <a:ext uri="{FF2B5EF4-FFF2-40B4-BE49-F238E27FC236}">
                <a16:creationId xmlns:a16="http://schemas.microsoft.com/office/drawing/2014/main" id="{9C9C7166-6AE8-7B8D-63EC-1271B5B144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624" y="760220"/>
            <a:ext cx="627675" cy="1053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91204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7AD48-3A62-9369-38E4-1DAF463FE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Potential Retailers-on premises</a:t>
            </a:r>
          </a:p>
        </p:txBody>
      </p:sp>
      <p:pic>
        <p:nvPicPr>
          <p:cNvPr id="5" name="Picture 4" descr="A map with red circles&#10;&#10;Description automatically generated">
            <a:extLst>
              <a:ext uri="{FF2B5EF4-FFF2-40B4-BE49-F238E27FC236}">
                <a16:creationId xmlns:a16="http://schemas.microsoft.com/office/drawing/2014/main" id="{B3849AD4-ABBD-4593-6318-279B7A05EB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560" y="1822131"/>
            <a:ext cx="10026879" cy="4728794"/>
          </a:xfrm>
          <a:prstGeom prst="rect">
            <a:avLst/>
          </a:prstGeom>
        </p:spPr>
      </p:pic>
      <p:pic>
        <p:nvPicPr>
          <p:cNvPr id="3" name="Picture 6" descr="Home - Manor Hill Brewing">
            <a:extLst>
              <a:ext uri="{FF2B5EF4-FFF2-40B4-BE49-F238E27FC236}">
                <a16:creationId xmlns:a16="http://schemas.microsoft.com/office/drawing/2014/main" id="{081015E5-430B-30A5-CFD5-9F9AC02A2E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624" y="760220"/>
            <a:ext cx="627675" cy="1053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54030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EncaseVTI">
  <a:themeElements>
    <a:clrScheme name="Red">
      <a:dk1>
        <a:srgbClr val="000000"/>
      </a:dk1>
      <a:lt1>
        <a:srgbClr val="FFFFFF"/>
      </a:lt1>
      <a:dk2>
        <a:srgbClr val="262626"/>
      </a:dk2>
      <a:lt2>
        <a:srgbClr val="FBF7E8"/>
      </a:lt2>
      <a:accent1>
        <a:srgbClr val="A5300F"/>
      </a:accent1>
      <a:accent2>
        <a:srgbClr val="D55816"/>
      </a:accent2>
      <a:accent3>
        <a:srgbClr val="B77C1E"/>
      </a:accent3>
      <a:accent4>
        <a:srgbClr val="97856A"/>
      </a:accent4>
      <a:accent5>
        <a:srgbClr val="7F5F52"/>
      </a:accent5>
      <a:accent6>
        <a:srgbClr val="B27D49"/>
      </a:accent6>
      <a:hlink>
        <a:srgbClr val="527A1C"/>
      </a:hlink>
      <a:folHlink>
        <a:srgbClr val="B26B02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ncaseVTI" id="{C293990F-FDB3-4ED3-8175-FB79CE5A2A12}" vid="{A5662C19-271F-459F-B4ED-861A9823764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75</TotalTime>
  <Words>948</Words>
  <Application>Microsoft Office PowerPoint</Application>
  <PresentationFormat>Widescreen</PresentationFormat>
  <Paragraphs>158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Avenir Next LT Pro</vt:lpstr>
      <vt:lpstr>Avenir Next LT Pro Light</vt:lpstr>
      <vt:lpstr>Bahnschrift</vt:lpstr>
      <vt:lpstr>Courier New</vt:lpstr>
      <vt:lpstr>EncaseVTI</vt:lpstr>
      <vt:lpstr>Manor Hill Brewery :  Virginia Expansion</vt:lpstr>
      <vt:lpstr>Expansion Overview </vt:lpstr>
      <vt:lpstr>Expansion Regulations</vt:lpstr>
      <vt:lpstr>Legal Considerations</vt:lpstr>
      <vt:lpstr>Potential Distributors</vt:lpstr>
      <vt:lpstr>Potential Distributors </vt:lpstr>
      <vt:lpstr>Potential Distributors </vt:lpstr>
      <vt:lpstr>Partnership Steps</vt:lpstr>
      <vt:lpstr>Potential Retailers-on premises</vt:lpstr>
      <vt:lpstr>Potential Retailers-on premises</vt:lpstr>
      <vt:lpstr>Competitors Analysis—Union Craft Brewery </vt:lpstr>
      <vt:lpstr>Competitors Analysis—DuClaw Brewing Co.</vt:lpstr>
      <vt:lpstr>Competitors Analysis—Flying Dog Brewery</vt:lpstr>
      <vt:lpstr>Key Takeaway—competitor analysis</vt:lpstr>
      <vt:lpstr>Overall Economic Landscape</vt:lpstr>
      <vt:lpstr>Overall Economic Landscape</vt:lpstr>
      <vt:lpstr>Retail and Shelf Space Competition </vt:lpstr>
      <vt:lpstr>Potential Retailers in VA </vt:lpstr>
      <vt:lpstr>Obstacle 1: Retailer Prioritization of Larger Brands </vt:lpstr>
      <vt:lpstr>Obstacle 2: Distribution Constraints </vt:lpstr>
      <vt:lpstr>Obstacle 3: Consumer Preference for Local Products</vt:lpstr>
      <vt:lpstr>Acknowledgments!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lenovo</dc:creator>
  <cp:lastModifiedBy>Chuyang Yu</cp:lastModifiedBy>
  <cp:revision>9</cp:revision>
  <dcterms:created xsi:type="dcterms:W3CDTF">2025-01-15T00:50:49Z</dcterms:created>
  <dcterms:modified xsi:type="dcterms:W3CDTF">2025-01-16T18:44:05Z</dcterms:modified>
</cp:coreProperties>
</file>