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02" r:id="rId2"/>
    <p:sldId id="405" r:id="rId3"/>
    <p:sldId id="404" r:id="rId4"/>
    <p:sldId id="491" r:id="rId5"/>
    <p:sldId id="406" r:id="rId6"/>
    <p:sldId id="407" r:id="rId7"/>
    <p:sldId id="408" r:id="rId8"/>
    <p:sldId id="409" r:id="rId9"/>
    <p:sldId id="410" r:id="rId10"/>
    <p:sldId id="411" r:id="rId11"/>
    <p:sldId id="473" r:id="rId12"/>
    <p:sldId id="412" r:id="rId13"/>
    <p:sldId id="413" r:id="rId14"/>
    <p:sldId id="414" r:id="rId15"/>
    <p:sldId id="415" r:id="rId16"/>
    <p:sldId id="417" r:id="rId17"/>
    <p:sldId id="418" r:id="rId18"/>
    <p:sldId id="419" r:id="rId19"/>
    <p:sldId id="420" r:id="rId20"/>
    <p:sldId id="490" r:id="rId21"/>
    <p:sldId id="474" r:id="rId22"/>
    <p:sldId id="475" r:id="rId23"/>
    <p:sldId id="476" r:id="rId24"/>
    <p:sldId id="477" r:id="rId25"/>
    <p:sldId id="482" r:id="rId26"/>
    <p:sldId id="481" r:id="rId27"/>
    <p:sldId id="483" r:id="rId28"/>
    <p:sldId id="486" r:id="rId29"/>
    <p:sldId id="487" r:id="rId30"/>
    <p:sldId id="422" r:id="rId31"/>
    <p:sldId id="472" r:id="rId32"/>
    <p:sldId id="421" r:id="rId33"/>
    <p:sldId id="424" r:id="rId34"/>
    <p:sldId id="478" r:id="rId35"/>
    <p:sldId id="479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80" r:id="rId51"/>
    <p:sldId id="442" r:id="rId52"/>
    <p:sldId id="443" r:id="rId53"/>
    <p:sldId id="444" r:id="rId54"/>
    <p:sldId id="445" r:id="rId55"/>
    <p:sldId id="446" r:id="rId56"/>
    <p:sldId id="447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6" r:id="rId67"/>
    <p:sldId id="467" r:id="rId68"/>
    <p:sldId id="468" r:id="rId69"/>
    <p:sldId id="469" r:id="rId70"/>
    <p:sldId id="470" r:id="rId71"/>
    <p:sldId id="488" r:id="rId72"/>
    <p:sldId id="471" r:id="rId73"/>
    <p:sldId id="489" r:id="rId74"/>
    <p:sldId id="448" r:id="rId75"/>
    <p:sldId id="449" r:id="rId76"/>
    <p:sldId id="450" r:id="rId77"/>
    <p:sldId id="451" r:id="rId78"/>
    <p:sldId id="452" r:id="rId79"/>
    <p:sldId id="453" r:id="rId80"/>
  </p:sldIdLst>
  <p:sldSz cx="12192000" cy="6858000"/>
  <p:notesSz cx="67945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5303"/>
    <a:srgbClr val="CC9900"/>
    <a:srgbClr val="FFFF66"/>
    <a:srgbClr val="FFFF00"/>
    <a:srgbClr val="CCFF99"/>
    <a:srgbClr val="008000"/>
    <a:srgbClr val="FF0000"/>
    <a:srgbClr val="C94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4"/>
    <p:restoredTop sz="96296"/>
  </p:normalViewPr>
  <p:slideViewPr>
    <p:cSldViewPr>
      <p:cViewPr varScale="1">
        <p:scale>
          <a:sx n="119" d="100"/>
          <a:sy n="119" d="100"/>
        </p:scale>
        <p:origin x="208" y="2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FC43448-643E-3448-B216-1D2904D2E2E9}" type="datetimeFigureOut">
              <a:rPr lang="nl-NL"/>
              <a:pPr>
                <a:defRPr/>
              </a:pPr>
              <a:t>24-11-2024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2E352E0-0657-824F-8CC1-906D325FEB4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816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5739E17-9950-B945-9281-B9FEC64BE0DD}" type="datetimeFigureOut">
              <a:rPr lang="en-US"/>
              <a:pPr>
                <a:defRPr/>
              </a:pPr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475E3E4A-A97F-D443-8FBD-49675EC6C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8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7A48F7-9AAF-F043-94DF-C49C5A91F375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6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15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5E3E4A-A97F-D443-8FBD-49675EC6C02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7AE5A-88FD-B24E-8AB8-B9E86CFC152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5802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D4681-E39C-8842-9EDC-B08D742189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05245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8E19A-A5D5-BF48-BC2A-EF6B024A0C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9515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3611C-34B2-C943-8C0C-A84A242FEE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37768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8EA60-A78A-EA4F-8A36-1B720E4564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60361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A4138-0B5D-4F48-BC8B-E2C60F5001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3374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BEE2F-A1E2-174D-B82F-49CF2C9BD71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15932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FF2FA-D636-8941-A484-565DF9DB0BC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99647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D84B-8667-CB42-B64C-4533154F54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9328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5450C-4EFD-C940-BA61-543F9A3EF39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90693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7A4B3-C7C3-7940-9EC4-9A9EEF10B9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29557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64BB3-D732-454B-B516-DCB1EF4FB6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23474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3A2FF-B6DE-9B4F-8A84-86BF9AEC38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7328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ADF64-5C2E-DB46-B45D-8EFA40344A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76445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2517" y="64531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58119AB-D2C5-5446-A25E-EE5A76C5FD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1559496" y="2928938"/>
            <a:ext cx="950505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Arial" charset="0"/>
                <a:cs typeface="Arial" charset="0"/>
              </a:rPr>
              <a:t>Lecture 9</a:t>
            </a:r>
            <a:br>
              <a:rPr lang="en-US" sz="4400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sz="44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/>
            <a:br>
              <a:rPr lang="en-US" sz="4400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5400" dirty="0">
                <a:solidFill>
                  <a:schemeClr val="accent2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40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br>
              <a:rPr lang="en-US" sz="440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br>
              <a:rPr lang="en-US" sz="440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sz="4400" dirty="0">
                <a:solidFill>
                  <a:srgbClr val="C00000"/>
                </a:solidFill>
                <a:latin typeface="Arial" charset="0"/>
                <a:cs typeface="Arial" charset="0"/>
              </a:rPr>
              <a:t>Algorithms in Sequence Analysis</a:t>
            </a:r>
          </a:p>
        </p:txBody>
      </p:sp>
      <p:grpSp>
        <p:nvGrpSpPr>
          <p:cNvPr id="18434" name="Group 8"/>
          <p:cNvGrpSpPr>
            <a:grpSpLocks/>
          </p:cNvGrpSpPr>
          <p:nvPr/>
        </p:nvGrpSpPr>
        <p:grpSpPr bwMode="auto">
          <a:xfrm>
            <a:off x="119336" y="100014"/>
            <a:ext cx="990600" cy="6605587"/>
            <a:chOff x="48" y="63"/>
            <a:chExt cx="624" cy="4161"/>
          </a:xfrm>
        </p:grpSpPr>
        <p:grpSp>
          <p:nvGrpSpPr>
            <p:cNvPr id="18435" name="Group 9"/>
            <p:cNvGrpSpPr>
              <a:grpSpLocks/>
            </p:cNvGrpSpPr>
            <p:nvPr/>
          </p:nvGrpSpPr>
          <p:grpSpPr bwMode="auto">
            <a:xfrm>
              <a:off x="76" y="63"/>
              <a:ext cx="324" cy="4128"/>
              <a:chOff x="286" y="44"/>
              <a:chExt cx="260" cy="3312"/>
            </a:xfrm>
          </p:grpSpPr>
          <p:sp>
            <p:nvSpPr>
              <p:cNvPr id="18439" name="Rectangle 10"/>
              <p:cNvSpPr>
                <a:spLocks noChangeArrowheads="1"/>
              </p:cNvSpPr>
              <p:nvPr/>
            </p:nvSpPr>
            <p:spPr bwMode="auto">
              <a:xfrm rot="5400000">
                <a:off x="-1240" y="1570"/>
                <a:ext cx="3312" cy="2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NL"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440" name="Group 11"/>
              <p:cNvGrpSpPr>
                <a:grpSpLocks/>
              </p:cNvGrpSpPr>
              <p:nvPr/>
            </p:nvGrpSpPr>
            <p:grpSpPr bwMode="auto">
              <a:xfrm>
                <a:off x="297" y="288"/>
                <a:ext cx="118" cy="121"/>
                <a:chOff x="0" y="0"/>
                <a:chExt cx="150" cy="154"/>
              </a:xfrm>
            </p:grpSpPr>
            <p:sp>
              <p:nvSpPr>
                <p:cNvPr id="18716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717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50" cy="154"/>
                  <a:chOff x="0" y="0"/>
                  <a:chExt cx="150" cy="154"/>
                </a:xfrm>
              </p:grpSpPr>
              <p:sp>
                <p:nvSpPr>
                  <p:cNvPr id="1871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C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71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1" name="Group 16"/>
              <p:cNvGrpSpPr>
                <a:grpSpLocks/>
              </p:cNvGrpSpPr>
              <p:nvPr/>
            </p:nvGrpSpPr>
            <p:grpSpPr bwMode="auto">
              <a:xfrm>
                <a:off x="297" y="406"/>
                <a:ext cx="118" cy="121"/>
                <a:chOff x="150" y="0"/>
                <a:chExt cx="150" cy="154"/>
              </a:xfrm>
            </p:grpSpPr>
            <p:sp>
              <p:nvSpPr>
                <p:cNvPr id="18712" name="Rectangle 17"/>
                <p:cNvSpPr>
                  <a:spLocks noChangeArrowheads="1"/>
                </p:cNvSpPr>
                <p:nvPr/>
              </p:nvSpPr>
              <p:spPr bwMode="auto">
                <a:xfrm>
                  <a:off x="15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713" name="Group 18"/>
                <p:cNvGrpSpPr>
                  <a:grpSpLocks/>
                </p:cNvGrpSpPr>
                <p:nvPr/>
              </p:nvGrpSpPr>
              <p:grpSpPr bwMode="auto">
                <a:xfrm>
                  <a:off x="150" y="0"/>
                  <a:ext cx="150" cy="154"/>
                  <a:chOff x="150" y="0"/>
                  <a:chExt cx="150" cy="154"/>
                </a:xfrm>
              </p:grpSpPr>
              <p:sp>
                <p:nvSpPr>
                  <p:cNvPr id="1871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E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71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2" name="Group 21"/>
              <p:cNvGrpSpPr>
                <a:grpSpLocks/>
              </p:cNvGrpSpPr>
              <p:nvPr/>
            </p:nvGrpSpPr>
            <p:grpSpPr bwMode="auto">
              <a:xfrm>
                <a:off x="297" y="524"/>
                <a:ext cx="116" cy="120"/>
                <a:chOff x="300" y="0"/>
                <a:chExt cx="150" cy="154"/>
              </a:xfrm>
            </p:grpSpPr>
            <p:sp>
              <p:nvSpPr>
                <p:cNvPr id="18708" name="Rectangle 22"/>
                <p:cNvSpPr>
                  <a:spLocks noChangeArrowheads="1"/>
                </p:cNvSpPr>
                <p:nvPr/>
              </p:nvSpPr>
              <p:spPr bwMode="auto">
                <a:xfrm>
                  <a:off x="30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709" name="Group 23"/>
                <p:cNvGrpSpPr>
                  <a:grpSpLocks/>
                </p:cNvGrpSpPr>
                <p:nvPr/>
              </p:nvGrpSpPr>
              <p:grpSpPr bwMode="auto">
                <a:xfrm>
                  <a:off x="300" y="0"/>
                  <a:ext cx="150" cy="154"/>
                  <a:chOff x="300" y="0"/>
                  <a:chExt cx="150" cy="154"/>
                </a:xfrm>
              </p:grpSpPr>
              <p:sp>
                <p:nvSpPr>
                  <p:cNvPr id="1871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N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71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3" name="Group 26"/>
              <p:cNvGrpSpPr>
                <a:grpSpLocks/>
              </p:cNvGrpSpPr>
              <p:nvPr/>
            </p:nvGrpSpPr>
            <p:grpSpPr bwMode="auto">
              <a:xfrm>
                <a:off x="297" y="640"/>
                <a:ext cx="118" cy="121"/>
                <a:chOff x="450" y="0"/>
                <a:chExt cx="150" cy="154"/>
              </a:xfrm>
            </p:grpSpPr>
            <p:sp>
              <p:nvSpPr>
                <p:cNvPr id="18704" name="Rectangle 27"/>
                <p:cNvSpPr>
                  <a:spLocks noChangeArrowheads="1"/>
                </p:cNvSpPr>
                <p:nvPr/>
              </p:nvSpPr>
              <p:spPr bwMode="auto">
                <a:xfrm>
                  <a:off x="45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705" name="Group 28"/>
                <p:cNvGrpSpPr>
                  <a:grpSpLocks/>
                </p:cNvGrpSpPr>
                <p:nvPr/>
              </p:nvGrpSpPr>
              <p:grpSpPr bwMode="auto">
                <a:xfrm>
                  <a:off x="450" y="0"/>
                  <a:ext cx="150" cy="154"/>
                  <a:chOff x="450" y="0"/>
                  <a:chExt cx="150" cy="154"/>
                </a:xfrm>
              </p:grpSpPr>
              <p:sp>
                <p:nvSpPr>
                  <p:cNvPr id="18706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5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T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707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4" name="Group 31"/>
              <p:cNvGrpSpPr>
                <a:grpSpLocks/>
              </p:cNvGrpSpPr>
              <p:nvPr/>
            </p:nvGrpSpPr>
            <p:grpSpPr bwMode="auto">
              <a:xfrm>
                <a:off x="297" y="757"/>
                <a:ext cx="118" cy="121"/>
                <a:chOff x="600" y="0"/>
                <a:chExt cx="150" cy="154"/>
              </a:xfrm>
            </p:grpSpPr>
            <p:sp>
              <p:nvSpPr>
                <p:cNvPr id="18700" name="Rectangle 32"/>
                <p:cNvSpPr>
                  <a:spLocks noChangeArrowheads="1"/>
                </p:cNvSpPr>
                <p:nvPr/>
              </p:nvSpPr>
              <p:spPr bwMode="auto">
                <a:xfrm>
                  <a:off x="60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701" name="Group 33"/>
                <p:cNvGrpSpPr>
                  <a:grpSpLocks/>
                </p:cNvGrpSpPr>
                <p:nvPr/>
              </p:nvGrpSpPr>
              <p:grpSpPr bwMode="auto">
                <a:xfrm>
                  <a:off x="600" y="0"/>
                  <a:ext cx="150" cy="154"/>
                  <a:chOff x="600" y="0"/>
                  <a:chExt cx="150" cy="154"/>
                </a:xfrm>
              </p:grpSpPr>
              <p:sp>
                <p:nvSpPr>
                  <p:cNvPr id="1870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R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70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5" name="Group 36"/>
              <p:cNvGrpSpPr>
                <a:grpSpLocks/>
              </p:cNvGrpSpPr>
              <p:nvPr/>
            </p:nvGrpSpPr>
            <p:grpSpPr bwMode="auto">
              <a:xfrm>
                <a:off x="297" y="993"/>
                <a:ext cx="118" cy="121"/>
                <a:chOff x="900" y="0"/>
                <a:chExt cx="150" cy="154"/>
              </a:xfrm>
            </p:grpSpPr>
            <p:sp>
              <p:nvSpPr>
                <p:cNvPr id="18696" name="Rectangle 37"/>
                <p:cNvSpPr>
                  <a:spLocks noChangeArrowheads="1"/>
                </p:cNvSpPr>
                <p:nvPr/>
              </p:nvSpPr>
              <p:spPr bwMode="auto">
                <a:xfrm>
                  <a:off x="900" y="0"/>
                  <a:ext cx="150" cy="154"/>
                </a:xfrm>
                <a:prstGeom prst="rect">
                  <a:avLst/>
                </a:prstGeom>
                <a:solidFill>
                  <a:srgbClr val="00FF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97" name="Group 38"/>
                <p:cNvGrpSpPr>
                  <a:grpSpLocks/>
                </p:cNvGrpSpPr>
                <p:nvPr/>
              </p:nvGrpSpPr>
              <p:grpSpPr bwMode="auto">
                <a:xfrm>
                  <a:off x="900" y="0"/>
                  <a:ext cx="150" cy="154"/>
                  <a:chOff x="900" y="0"/>
                  <a:chExt cx="150" cy="154"/>
                </a:xfrm>
              </p:grpSpPr>
              <p:sp>
                <p:nvSpPr>
                  <p:cNvPr id="18698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0"/>
                    <a:ext cx="150" cy="15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F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9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6" name="Group 41"/>
              <p:cNvGrpSpPr>
                <a:grpSpLocks/>
              </p:cNvGrpSpPr>
              <p:nvPr/>
            </p:nvGrpSpPr>
            <p:grpSpPr bwMode="auto">
              <a:xfrm>
                <a:off x="297" y="1112"/>
                <a:ext cx="118" cy="121"/>
                <a:chOff x="1050" y="0"/>
                <a:chExt cx="150" cy="154"/>
              </a:xfrm>
            </p:grpSpPr>
            <p:sp>
              <p:nvSpPr>
                <p:cNvPr id="186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05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93" name="Group 43"/>
                <p:cNvGrpSpPr>
                  <a:grpSpLocks/>
                </p:cNvGrpSpPr>
                <p:nvPr/>
              </p:nvGrpSpPr>
              <p:grpSpPr bwMode="auto">
                <a:xfrm>
                  <a:off x="1050" y="0"/>
                  <a:ext cx="150" cy="154"/>
                  <a:chOff x="1050" y="0"/>
                  <a:chExt cx="150" cy="154"/>
                </a:xfrm>
              </p:grpSpPr>
              <p:sp>
                <p:nvSpPr>
                  <p:cNvPr id="1869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05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O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9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0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7" name="Group 46"/>
              <p:cNvGrpSpPr>
                <a:grpSpLocks/>
              </p:cNvGrpSpPr>
              <p:nvPr/>
            </p:nvGrpSpPr>
            <p:grpSpPr bwMode="auto">
              <a:xfrm>
                <a:off x="297" y="1230"/>
                <a:ext cx="116" cy="121"/>
                <a:chOff x="1200" y="0"/>
                <a:chExt cx="150" cy="154"/>
              </a:xfrm>
            </p:grpSpPr>
            <p:sp>
              <p:nvSpPr>
                <p:cNvPr id="18688" name="Rectangle 47"/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89" name="Group 48"/>
                <p:cNvGrpSpPr>
                  <a:grpSpLocks/>
                </p:cNvGrpSpPr>
                <p:nvPr/>
              </p:nvGrpSpPr>
              <p:grpSpPr bwMode="auto">
                <a:xfrm>
                  <a:off x="1200" y="0"/>
                  <a:ext cx="150" cy="154"/>
                  <a:chOff x="1200" y="0"/>
                  <a:chExt cx="150" cy="154"/>
                </a:xfrm>
              </p:grpSpPr>
              <p:sp>
                <p:nvSpPr>
                  <p:cNvPr id="1869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R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91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8" name="Group 51"/>
              <p:cNvGrpSpPr>
                <a:grpSpLocks/>
              </p:cNvGrpSpPr>
              <p:nvPr/>
            </p:nvGrpSpPr>
            <p:grpSpPr bwMode="auto">
              <a:xfrm>
                <a:off x="297" y="1346"/>
                <a:ext cx="118" cy="121"/>
                <a:chOff x="1350" y="0"/>
                <a:chExt cx="150" cy="154"/>
              </a:xfrm>
            </p:grpSpPr>
            <p:sp>
              <p:nvSpPr>
                <p:cNvPr id="18684" name="Rectangle 52"/>
                <p:cNvSpPr>
                  <a:spLocks noChangeArrowheads="1"/>
                </p:cNvSpPr>
                <p:nvPr/>
              </p:nvSpPr>
              <p:spPr bwMode="auto">
                <a:xfrm>
                  <a:off x="135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85" name="Group 53"/>
                <p:cNvGrpSpPr>
                  <a:grpSpLocks/>
                </p:cNvGrpSpPr>
                <p:nvPr/>
              </p:nvGrpSpPr>
              <p:grpSpPr bwMode="auto">
                <a:xfrm>
                  <a:off x="1350" y="0"/>
                  <a:ext cx="150" cy="154"/>
                  <a:chOff x="1350" y="0"/>
                  <a:chExt cx="150" cy="154"/>
                </a:xfrm>
              </p:grpSpPr>
              <p:sp>
                <p:nvSpPr>
                  <p:cNvPr id="1868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35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I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8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3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49" name="Group 56"/>
              <p:cNvGrpSpPr>
                <a:grpSpLocks/>
              </p:cNvGrpSpPr>
              <p:nvPr/>
            </p:nvGrpSpPr>
            <p:grpSpPr bwMode="auto">
              <a:xfrm>
                <a:off x="297" y="1464"/>
                <a:ext cx="118" cy="121"/>
                <a:chOff x="1500" y="0"/>
                <a:chExt cx="150" cy="154"/>
              </a:xfrm>
            </p:grpSpPr>
            <p:sp>
              <p:nvSpPr>
                <p:cNvPr id="18680" name="Rectangle 57"/>
                <p:cNvSpPr>
                  <a:spLocks noChangeArrowheads="1"/>
                </p:cNvSpPr>
                <p:nvPr/>
              </p:nvSpPr>
              <p:spPr bwMode="auto">
                <a:xfrm>
                  <a:off x="150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81" name="Group 58"/>
                <p:cNvGrpSpPr>
                  <a:grpSpLocks/>
                </p:cNvGrpSpPr>
                <p:nvPr/>
              </p:nvGrpSpPr>
              <p:grpSpPr bwMode="auto">
                <a:xfrm>
                  <a:off x="1500" y="0"/>
                  <a:ext cx="150" cy="154"/>
                  <a:chOff x="1500" y="0"/>
                  <a:chExt cx="150" cy="154"/>
                </a:xfrm>
              </p:grpSpPr>
              <p:sp>
                <p:nvSpPr>
                  <p:cNvPr id="18682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50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N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83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5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0" name="Group 61"/>
              <p:cNvGrpSpPr>
                <a:grpSpLocks/>
              </p:cNvGrpSpPr>
              <p:nvPr/>
            </p:nvGrpSpPr>
            <p:grpSpPr bwMode="auto">
              <a:xfrm>
                <a:off x="297" y="1582"/>
                <a:ext cx="118" cy="120"/>
                <a:chOff x="1650" y="0"/>
                <a:chExt cx="150" cy="154"/>
              </a:xfrm>
            </p:grpSpPr>
            <p:sp>
              <p:nvSpPr>
                <p:cNvPr id="18676" name="Rectangle 62"/>
                <p:cNvSpPr>
                  <a:spLocks noChangeArrowheads="1"/>
                </p:cNvSpPr>
                <p:nvPr/>
              </p:nvSpPr>
              <p:spPr bwMode="auto">
                <a:xfrm>
                  <a:off x="1650" y="0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77" name="Group 63"/>
                <p:cNvGrpSpPr>
                  <a:grpSpLocks/>
                </p:cNvGrpSpPr>
                <p:nvPr/>
              </p:nvGrpSpPr>
              <p:grpSpPr bwMode="auto">
                <a:xfrm>
                  <a:off x="1650" y="0"/>
                  <a:ext cx="150" cy="154"/>
                  <a:chOff x="1650" y="0"/>
                  <a:chExt cx="150" cy="154"/>
                </a:xfrm>
              </p:grpSpPr>
              <p:sp>
                <p:nvSpPr>
                  <p:cNvPr id="18678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650" y="0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T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79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6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1" name="Group 66"/>
              <p:cNvGrpSpPr>
                <a:grpSpLocks/>
              </p:cNvGrpSpPr>
              <p:nvPr/>
            </p:nvGrpSpPr>
            <p:grpSpPr bwMode="auto">
              <a:xfrm>
                <a:off x="297" y="1699"/>
                <a:ext cx="118" cy="121"/>
                <a:chOff x="1800" y="0"/>
                <a:chExt cx="150" cy="154"/>
              </a:xfrm>
            </p:grpSpPr>
            <p:sp>
              <p:nvSpPr>
                <p:cNvPr id="18672" name="Rectangle 67"/>
                <p:cNvSpPr>
                  <a:spLocks noChangeArrowheads="1"/>
                </p:cNvSpPr>
                <p:nvPr/>
              </p:nvSpPr>
              <p:spPr bwMode="auto">
                <a:xfrm>
                  <a:off x="1800" y="0"/>
                  <a:ext cx="150" cy="154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73" name="Group 68"/>
                <p:cNvGrpSpPr>
                  <a:grpSpLocks/>
                </p:cNvGrpSpPr>
                <p:nvPr/>
              </p:nvGrpSpPr>
              <p:grpSpPr bwMode="auto">
                <a:xfrm>
                  <a:off x="1800" y="0"/>
                  <a:ext cx="150" cy="154"/>
                  <a:chOff x="1800" y="0"/>
                  <a:chExt cx="150" cy="154"/>
                </a:xfrm>
              </p:grpSpPr>
              <p:sp>
                <p:nvSpPr>
                  <p:cNvPr id="18674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0"/>
                    <a:ext cx="150" cy="154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 dirty="0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E</a:t>
                    </a:r>
                    <a:endParaRPr lang="en-US" sz="1400" dirty="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75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2" name="Group 71"/>
              <p:cNvGrpSpPr>
                <a:grpSpLocks/>
              </p:cNvGrpSpPr>
              <p:nvPr/>
            </p:nvGrpSpPr>
            <p:grpSpPr bwMode="auto">
              <a:xfrm>
                <a:off x="297" y="1817"/>
                <a:ext cx="116" cy="121"/>
                <a:chOff x="1950" y="0"/>
                <a:chExt cx="150" cy="154"/>
              </a:xfrm>
            </p:grpSpPr>
            <p:sp>
              <p:nvSpPr>
                <p:cNvPr id="18668" name="Rectangle 72"/>
                <p:cNvSpPr>
                  <a:spLocks noChangeArrowheads="1"/>
                </p:cNvSpPr>
                <p:nvPr/>
              </p:nvSpPr>
              <p:spPr bwMode="auto">
                <a:xfrm>
                  <a:off x="1950" y="0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69" name="Group 73"/>
                <p:cNvGrpSpPr>
                  <a:grpSpLocks/>
                </p:cNvGrpSpPr>
                <p:nvPr/>
              </p:nvGrpSpPr>
              <p:grpSpPr bwMode="auto">
                <a:xfrm>
                  <a:off x="1950" y="0"/>
                  <a:ext cx="150" cy="154"/>
                  <a:chOff x="1950" y="0"/>
                  <a:chExt cx="150" cy="154"/>
                </a:xfrm>
              </p:grpSpPr>
              <p:sp>
                <p:nvSpPr>
                  <p:cNvPr id="18670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0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G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71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3" name="Group 76"/>
              <p:cNvGrpSpPr>
                <a:grpSpLocks/>
              </p:cNvGrpSpPr>
              <p:nvPr/>
            </p:nvGrpSpPr>
            <p:grpSpPr bwMode="auto">
              <a:xfrm>
                <a:off x="297" y="1933"/>
                <a:ext cx="118" cy="121"/>
                <a:chOff x="2100" y="0"/>
                <a:chExt cx="150" cy="154"/>
              </a:xfrm>
            </p:grpSpPr>
            <p:sp>
              <p:nvSpPr>
                <p:cNvPr id="18664" name="Rectangle 77"/>
                <p:cNvSpPr>
                  <a:spLocks noChangeArrowheads="1"/>
                </p:cNvSpPr>
                <p:nvPr/>
              </p:nvSpPr>
              <p:spPr bwMode="auto">
                <a:xfrm>
                  <a:off x="2100" y="0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65" name="Group 78"/>
                <p:cNvGrpSpPr>
                  <a:grpSpLocks/>
                </p:cNvGrpSpPr>
                <p:nvPr/>
              </p:nvGrpSpPr>
              <p:grpSpPr bwMode="auto">
                <a:xfrm>
                  <a:off x="2100" y="0"/>
                  <a:ext cx="150" cy="154"/>
                  <a:chOff x="2100" y="0"/>
                  <a:chExt cx="150" cy="154"/>
                </a:xfrm>
              </p:grpSpPr>
              <p:sp>
                <p:nvSpPr>
                  <p:cNvPr id="1866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0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R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6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4" name="Group 81"/>
              <p:cNvGrpSpPr>
                <a:grpSpLocks/>
              </p:cNvGrpSpPr>
              <p:nvPr/>
            </p:nvGrpSpPr>
            <p:grpSpPr bwMode="auto">
              <a:xfrm>
                <a:off x="297" y="2051"/>
                <a:ext cx="118" cy="121"/>
                <a:chOff x="2250" y="0"/>
                <a:chExt cx="150" cy="154"/>
              </a:xfrm>
            </p:grpSpPr>
            <p:sp>
              <p:nvSpPr>
                <p:cNvPr id="18660" name="Rectangle 82"/>
                <p:cNvSpPr>
                  <a:spLocks noChangeArrowheads="1"/>
                </p:cNvSpPr>
                <p:nvPr/>
              </p:nvSpPr>
              <p:spPr bwMode="auto">
                <a:xfrm>
                  <a:off x="225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61" name="Group 83"/>
                <p:cNvGrpSpPr>
                  <a:grpSpLocks/>
                </p:cNvGrpSpPr>
                <p:nvPr/>
              </p:nvGrpSpPr>
              <p:grpSpPr bwMode="auto">
                <a:xfrm>
                  <a:off x="2250" y="0"/>
                  <a:ext cx="150" cy="154"/>
                  <a:chOff x="2250" y="0"/>
                  <a:chExt cx="150" cy="154"/>
                </a:xfrm>
              </p:grpSpPr>
              <p:sp>
                <p:nvSpPr>
                  <p:cNvPr id="18662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A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5" name="Group 86"/>
              <p:cNvGrpSpPr>
                <a:grpSpLocks/>
              </p:cNvGrpSpPr>
              <p:nvPr/>
            </p:nvGrpSpPr>
            <p:grpSpPr bwMode="auto">
              <a:xfrm>
                <a:off x="297" y="2170"/>
                <a:ext cx="118" cy="121"/>
                <a:chOff x="2400" y="0"/>
                <a:chExt cx="150" cy="154"/>
              </a:xfrm>
            </p:grpSpPr>
            <p:sp>
              <p:nvSpPr>
                <p:cNvPr id="18656" name="Rectangle 87"/>
                <p:cNvSpPr>
                  <a:spLocks noChangeArrowheads="1"/>
                </p:cNvSpPr>
                <p:nvPr/>
              </p:nvSpPr>
              <p:spPr bwMode="auto">
                <a:xfrm>
                  <a:off x="240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57" name="Group 88"/>
                <p:cNvGrpSpPr>
                  <a:grpSpLocks/>
                </p:cNvGrpSpPr>
                <p:nvPr/>
              </p:nvGrpSpPr>
              <p:grpSpPr bwMode="auto">
                <a:xfrm>
                  <a:off x="2400" y="0"/>
                  <a:ext cx="150" cy="154"/>
                  <a:chOff x="2400" y="0"/>
                  <a:chExt cx="150" cy="154"/>
                </a:xfrm>
              </p:grpSpPr>
              <p:sp>
                <p:nvSpPr>
                  <p:cNvPr id="18658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T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59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6" name="Group 91"/>
              <p:cNvGrpSpPr>
                <a:grpSpLocks/>
              </p:cNvGrpSpPr>
              <p:nvPr/>
            </p:nvGrpSpPr>
            <p:grpSpPr bwMode="auto">
              <a:xfrm>
                <a:off x="297" y="2288"/>
                <a:ext cx="118" cy="121"/>
                <a:chOff x="2550" y="0"/>
                <a:chExt cx="150" cy="154"/>
              </a:xfrm>
            </p:grpSpPr>
            <p:sp>
              <p:nvSpPr>
                <p:cNvPr id="18652" name="Rectangle 92"/>
                <p:cNvSpPr>
                  <a:spLocks noChangeArrowheads="1"/>
                </p:cNvSpPr>
                <p:nvPr/>
              </p:nvSpPr>
              <p:spPr bwMode="auto">
                <a:xfrm>
                  <a:off x="2550" y="0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53" name="Group 93"/>
                <p:cNvGrpSpPr>
                  <a:grpSpLocks/>
                </p:cNvGrpSpPr>
                <p:nvPr/>
              </p:nvGrpSpPr>
              <p:grpSpPr bwMode="auto">
                <a:xfrm>
                  <a:off x="2550" y="0"/>
                  <a:ext cx="150" cy="154"/>
                  <a:chOff x="2550" y="0"/>
                  <a:chExt cx="150" cy="154"/>
                </a:xfrm>
              </p:grpSpPr>
              <p:sp>
                <p:nvSpPr>
                  <p:cNvPr id="1865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50" y="0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I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55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5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7" name="Group 96"/>
              <p:cNvGrpSpPr>
                <a:grpSpLocks/>
              </p:cNvGrpSpPr>
              <p:nvPr/>
            </p:nvGrpSpPr>
            <p:grpSpPr bwMode="auto">
              <a:xfrm>
                <a:off x="297" y="2406"/>
                <a:ext cx="118" cy="121"/>
                <a:chOff x="2700" y="0"/>
                <a:chExt cx="150" cy="154"/>
              </a:xfrm>
            </p:grpSpPr>
            <p:sp>
              <p:nvSpPr>
                <p:cNvPr id="18648" name="Rectangle 97"/>
                <p:cNvSpPr>
                  <a:spLocks noChangeArrowheads="1"/>
                </p:cNvSpPr>
                <p:nvPr/>
              </p:nvSpPr>
              <p:spPr bwMode="auto">
                <a:xfrm>
                  <a:off x="2700" y="0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49" name="Group 98"/>
                <p:cNvGrpSpPr>
                  <a:grpSpLocks/>
                </p:cNvGrpSpPr>
                <p:nvPr/>
              </p:nvGrpSpPr>
              <p:grpSpPr bwMode="auto">
                <a:xfrm>
                  <a:off x="2700" y="0"/>
                  <a:ext cx="150" cy="154"/>
                  <a:chOff x="2700" y="0"/>
                  <a:chExt cx="150" cy="154"/>
                </a:xfrm>
              </p:grpSpPr>
              <p:sp>
                <p:nvSpPr>
                  <p:cNvPr id="18650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0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V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51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8" name="Group 101"/>
              <p:cNvGrpSpPr>
                <a:grpSpLocks/>
              </p:cNvGrpSpPr>
              <p:nvPr/>
            </p:nvGrpSpPr>
            <p:grpSpPr bwMode="auto">
              <a:xfrm>
                <a:off x="297" y="2523"/>
                <a:ext cx="116" cy="121"/>
                <a:chOff x="2850" y="0"/>
                <a:chExt cx="150" cy="154"/>
              </a:xfrm>
            </p:grpSpPr>
            <p:sp>
              <p:nvSpPr>
                <p:cNvPr id="18644" name="Rectangle 102"/>
                <p:cNvSpPr>
                  <a:spLocks noChangeArrowheads="1"/>
                </p:cNvSpPr>
                <p:nvPr/>
              </p:nvSpPr>
              <p:spPr bwMode="auto">
                <a:xfrm>
                  <a:off x="2850" y="0"/>
                  <a:ext cx="150" cy="154"/>
                </a:xfrm>
                <a:prstGeom prst="rect">
                  <a:avLst/>
                </a:prstGeom>
                <a:solidFill>
                  <a:srgbClr val="00FF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45" name="Group 103"/>
                <p:cNvGrpSpPr>
                  <a:grpSpLocks/>
                </p:cNvGrpSpPr>
                <p:nvPr/>
              </p:nvGrpSpPr>
              <p:grpSpPr bwMode="auto">
                <a:xfrm>
                  <a:off x="2850" y="0"/>
                  <a:ext cx="150" cy="154"/>
                  <a:chOff x="2850" y="0"/>
                  <a:chExt cx="150" cy="154"/>
                </a:xfrm>
              </p:grpSpPr>
              <p:sp>
                <p:nvSpPr>
                  <p:cNvPr id="18646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0"/>
                    <a:ext cx="150" cy="15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E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4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59" name="Group 106"/>
              <p:cNvGrpSpPr>
                <a:grpSpLocks/>
              </p:cNvGrpSpPr>
              <p:nvPr/>
            </p:nvGrpSpPr>
            <p:grpSpPr bwMode="auto">
              <a:xfrm>
                <a:off x="297" y="2640"/>
                <a:ext cx="118" cy="120"/>
                <a:chOff x="3000" y="0"/>
                <a:chExt cx="150" cy="154"/>
              </a:xfrm>
            </p:grpSpPr>
            <p:sp>
              <p:nvSpPr>
                <p:cNvPr id="18640" name="Rectangle 107"/>
                <p:cNvSpPr>
                  <a:spLocks noChangeArrowheads="1"/>
                </p:cNvSpPr>
                <p:nvPr/>
              </p:nvSpPr>
              <p:spPr bwMode="auto">
                <a:xfrm>
                  <a:off x="3000" y="0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41" name="Group 108"/>
                <p:cNvGrpSpPr>
                  <a:grpSpLocks/>
                </p:cNvGrpSpPr>
                <p:nvPr/>
              </p:nvGrpSpPr>
              <p:grpSpPr bwMode="auto">
                <a:xfrm>
                  <a:off x="3000" y="0"/>
                  <a:ext cx="150" cy="154"/>
                  <a:chOff x="3000" y="0"/>
                  <a:chExt cx="150" cy="154"/>
                </a:xfrm>
              </p:grpSpPr>
              <p:sp>
                <p:nvSpPr>
                  <p:cNvPr id="1864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3000" y="0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43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30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0" name="Group 111"/>
              <p:cNvGrpSpPr>
                <a:grpSpLocks/>
              </p:cNvGrpSpPr>
              <p:nvPr/>
            </p:nvGrpSpPr>
            <p:grpSpPr bwMode="auto">
              <a:xfrm>
                <a:off x="297" y="2757"/>
                <a:ext cx="118" cy="121"/>
                <a:chOff x="3150" y="0"/>
                <a:chExt cx="150" cy="154"/>
              </a:xfrm>
            </p:grpSpPr>
            <p:sp>
              <p:nvSpPr>
                <p:cNvPr id="1863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150" y="0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37" name="Group 113"/>
                <p:cNvGrpSpPr>
                  <a:grpSpLocks/>
                </p:cNvGrpSpPr>
                <p:nvPr/>
              </p:nvGrpSpPr>
              <p:grpSpPr bwMode="auto">
                <a:xfrm>
                  <a:off x="3150" y="0"/>
                  <a:ext cx="150" cy="154"/>
                  <a:chOff x="3150" y="0"/>
                  <a:chExt cx="150" cy="154"/>
                </a:xfrm>
              </p:grpSpPr>
              <p:sp>
                <p:nvSpPr>
                  <p:cNvPr id="1863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0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3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0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1" name="Group 116"/>
              <p:cNvGrpSpPr>
                <a:grpSpLocks/>
              </p:cNvGrpSpPr>
              <p:nvPr/>
            </p:nvGrpSpPr>
            <p:grpSpPr bwMode="auto">
              <a:xfrm>
                <a:off x="420" y="290"/>
                <a:ext cx="117" cy="120"/>
                <a:chOff x="0" y="154"/>
                <a:chExt cx="150" cy="154"/>
              </a:xfrm>
            </p:grpSpPr>
            <p:sp>
              <p:nvSpPr>
                <p:cNvPr id="18632" name="Rectangle 117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33" name="Group 118"/>
                <p:cNvGrpSpPr>
                  <a:grpSpLocks/>
                </p:cNvGrpSpPr>
                <p:nvPr/>
              </p:nvGrpSpPr>
              <p:grpSpPr bwMode="auto">
                <a:xfrm>
                  <a:off x="0" y="154"/>
                  <a:ext cx="150" cy="154"/>
                  <a:chOff x="0" y="154"/>
                  <a:chExt cx="150" cy="154"/>
                </a:xfrm>
              </p:grpSpPr>
              <p:sp>
                <p:nvSpPr>
                  <p:cNvPr id="18634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35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2" name="Group 121"/>
              <p:cNvGrpSpPr>
                <a:grpSpLocks/>
              </p:cNvGrpSpPr>
              <p:nvPr/>
            </p:nvGrpSpPr>
            <p:grpSpPr bwMode="auto">
              <a:xfrm>
                <a:off x="420" y="407"/>
                <a:ext cx="117" cy="121"/>
                <a:chOff x="150" y="154"/>
                <a:chExt cx="150" cy="154"/>
              </a:xfrm>
            </p:grpSpPr>
            <p:sp>
              <p:nvSpPr>
                <p:cNvPr id="1862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29" name="Group 123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630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31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3" name="Group 126"/>
              <p:cNvGrpSpPr>
                <a:grpSpLocks/>
              </p:cNvGrpSpPr>
              <p:nvPr/>
            </p:nvGrpSpPr>
            <p:grpSpPr bwMode="auto">
              <a:xfrm>
                <a:off x="420" y="525"/>
                <a:ext cx="116" cy="121"/>
                <a:chOff x="300" y="154"/>
                <a:chExt cx="150" cy="154"/>
              </a:xfrm>
            </p:grpSpPr>
            <p:sp>
              <p:nvSpPr>
                <p:cNvPr id="18624" name="Rectangle 127"/>
                <p:cNvSpPr>
                  <a:spLocks noChangeArrowheads="1"/>
                </p:cNvSpPr>
                <p:nvPr/>
              </p:nvSpPr>
              <p:spPr bwMode="auto">
                <a:xfrm>
                  <a:off x="30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25" name="Group 128"/>
                <p:cNvGrpSpPr>
                  <a:grpSpLocks/>
                </p:cNvGrpSpPr>
                <p:nvPr/>
              </p:nvGrpSpPr>
              <p:grpSpPr bwMode="auto">
                <a:xfrm>
                  <a:off x="300" y="154"/>
                  <a:ext cx="150" cy="154"/>
                  <a:chOff x="300" y="154"/>
                  <a:chExt cx="150" cy="154"/>
                </a:xfrm>
              </p:grpSpPr>
              <p:sp>
                <p:nvSpPr>
                  <p:cNvPr id="18626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2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4" name="Group 131"/>
              <p:cNvGrpSpPr>
                <a:grpSpLocks/>
              </p:cNvGrpSpPr>
              <p:nvPr/>
            </p:nvGrpSpPr>
            <p:grpSpPr bwMode="auto">
              <a:xfrm>
                <a:off x="420" y="641"/>
                <a:ext cx="117" cy="121"/>
                <a:chOff x="450" y="154"/>
                <a:chExt cx="150" cy="154"/>
              </a:xfrm>
            </p:grpSpPr>
            <p:sp>
              <p:nvSpPr>
                <p:cNvPr id="18620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21" name="Group 133"/>
                <p:cNvGrpSpPr>
                  <a:grpSpLocks/>
                </p:cNvGrpSpPr>
                <p:nvPr/>
              </p:nvGrpSpPr>
              <p:grpSpPr bwMode="auto">
                <a:xfrm>
                  <a:off x="450" y="154"/>
                  <a:ext cx="150" cy="154"/>
                  <a:chOff x="450" y="154"/>
                  <a:chExt cx="150" cy="154"/>
                </a:xfrm>
              </p:grpSpPr>
              <p:sp>
                <p:nvSpPr>
                  <p:cNvPr id="1862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2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5" name="Group 136"/>
              <p:cNvGrpSpPr>
                <a:grpSpLocks/>
              </p:cNvGrpSpPr>
              <p:nvPr/>
            </p:nvGrpSpPr>
            <p:grpSpPr bwMode="auto">
              <a:xfrm>
                <a:off x="420" y="759"/>
                <a:ext cx="117" cy="121"/>
                <a:chOff x="600" y="154"/>
                <a:chExt cx="150" cy="154"/>
              </a:xfrm>
            </p:grpSpPr>
            <p:sp>
              <p:nvSpPr>
                <p:cNvPr id="18616" name="Rectangle 137"/>
                <p:cNvSpPr>
                  <a:spLocks noChangeArrowheads="1"/>
                </p:cNvSpPr>
                <p:nvPr/>
              </p:nvSpPr>
              <p:spPr bwMode="auto">
                <a:xfrm>
                  <a:off x="60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17" name="Group 138"/>
                <p:cNvGrpSpPr>
                  <a:grpSpLocks/>
                </p:cNvGrpSpPr>
                <p:nvPr/>
              </p:nvGrpSpPr>
              <p:grpSpPr bwMode="auto">
                <a:xfrm>
                  <a:off x="600" y="154"/>
                  <a:ext cx="150" cy="154"/>
                  <a:chOff x="600" y="154"/>
                  <a:chExt cx="150" cy="154"/>
                </a:xfrm>
              </p:grpSpPr>
              <p:sp>
                <p:nvSpPr>
                  <p:cNvPr id="18618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1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6" name="Group 141"/>
              <p:cNvGrpSpPr>
                <a:grpSpLocks/>
              </p:cNvGrpSpPr>
              <p:nvPr/>
            </p:nvGrpSpPr>
            <p:grpSpPr bwMode="auto">
              <a:xfrm>
                <a:off x="420" y="877"/>
                <a:ext cx="117" cy="121"/>
                <a:chOff x="750" y="154"/>
                <a:chExt cx="150" cy="154"/>
              </a:xfrm>
            </p:grpSpPr>
            <p:sp>
              <p:nvSpPr>
                <p:cNvPr id="18612" name="Rectangle 142"/>
                <p:cNvSpPr>
                  <a:spLocks noChangeArrowheads="1"/>
                </p:cNvSpPr>
                <p:nvPr/>
              </p:nvSpPr>
              <p:spPr bwMode="auto">
                <a:xfrm>
                  <a:off x="7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13" name="Group 143"/>
                <p:cNvGrpSpPr>
                  <a:grpSpLocks/>
                </p:cNvGrpSpPr>
                <p:nvPr/>
              </p:nvGrpSpPr>
              <p:grpSpPr bwMode="auto">
                <a:xfrm>
                  <a:off x="750" y="154"/>
                  <a:ext cx="150" cy="154"/>
                  <a:chOff x="750" y="154"/>
                  <a:chExt cx="150" cy="154"/>
                </a:xfrm>
              </p:grpSpPr>
              <p:sp>
                <p:nvSpPr>
                  <p:cNvPr id="18614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7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15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7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7" name="Group 146"/>
              <p:cNvGrpSpPr>
                <a:grpSpLocks/>
              </p:cNvGrpSpPr>
              <p:nvPr/>
            </p:nvGrpSpPr>
            <p:grpSpPr bwMode="auto">
              <a:xfrm>
                <a:off x="420" y="995"/>
                <a:ext cx="117" cy="120"/>
                <a:chOff x="900" y="154"/>
                <a:chExt cx="150" cy="154"/>
              </a:xfrm>
            </p:grpSpPr>
            <p:sp>
              <p:nvSpPr>
                <p:cNvPr id="18608" name="Rectangle 147"/>
                <p:cNvSpPr>
                  <a:spLocks noChangeArrowheads="1"/>
                </p:cNvSpPr>
                <p:nvPr/>
              </p:nvSpPr>
              <p:spPr bwMode="auto">
                <a:xfrm>
                  <a:off x="900" y="154"/>
                  <a:ext cx="150" cy="154"/>
                </a:xfrm>
                <a:prstGeom prst="rect">
                  <a:avLst/>
                </a:prstGeom>
                <a:solidFill>
                  <a:srgbClr val="00FF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09" name="Group 148"/>
                <p:cNvGrpSpPr>
                  <a:grpSpLocks/>
                </p:cNvGrpSpPr>
                <p:nvPr/>
              </p:nvGrpSpPr>
              <p:grpSpPr bwMode="auto">
                <a:xfrm>
                  <a:off x="900" y="154"/>
                  <a:ext cx="150" cy="154"/>
                  <a:chOff x="900" y="154"/>
                  <a:chExt cx="150" cy="154"/>
                </a:xfrm>
              </p:grpSpPr>
              <p:sp>
                <p:nvSpPr>
                  <p:cNvPr id="18610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154"/>
                    <a:ext cx="150" cy="15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11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9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8" name="Group 151"/>
              <p:cNvGrpSpPr>
                <a:grpSpLocks/>
              </p:cNvGrpSpPr>
              <p:nvPr/>
            </p:nvGrpSpPr>
            <p:grpSpPr bwMode="auto">
              <a:xfrm>
                <a:off x="420" y="1112"/>
                <a:ext cx="117" cy="121"/>
                <a:chOff x="1050" y="154"/>
                <a:chExt cx="150" cy="154"/>
              </a:xfrm>
            </p:grpSpPr>
            <p:sp>
              <p:nvSpPr>
                <p:cNvPr id="18604" name="Rectangle 152"/>
                <p:cNvSpPr>
                  <a:spLocks noChangeArrowheads="1"/>
                </p:cNvSpPr>
                <p:nvPr/>
              </p:nvSpPr>
              <p:spPr bwMode="auto">
                <a:xfrm>
                  <a:off x="105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05" name="Group 153"/>
                <p:cNvGrpSpPr>
                  <a:grpSpLocks/>
                </p:cNvGrpSpPr>
                <p:nvPr/>
              </p:nvGrpSpPr>
              <p:grpSpPr bwMode="auto">
                <a:xfrm>
                  <a:off x="1050" y="154"/>
                  <a:ext cx="150" cy="154"/>
                  <a:chOff x="1050" y="154"/>
                  <a:chExt cx="150" cy="154"/>
                </a:xfrm>
              </p:grpSpPr>
              <p:sp>
                <p:nvSpPr>
                  <p:cNvPr id="1860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05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I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0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0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69" name="Group 156"/>
              <p:cNvGrpSpPr>
                <a:grpSpLocks/>
              </p:cNvGrpSpPr>
              <p:nvPr/>
            </p:nvGrpSpPr>
            <p:grpSpPr bwMode="auto">
              <a:xfrm>
                <a:off x="420" y="1230"/>
                <a:ext cx="116" cy="121"/>
                <a:chOff x="1200" y="154"/>
                <a:chExt cx="150" cy="154"/>
              </a:xfrm>
            </p:grpSpPr>
            <p:sp>
              <p:nvSpPr>
                <p:cNvPr id="18600" name="Rectangle 157"/>
                <p:cNvSpPr>
                  <a:spLocks noChangeArrowheads="1"/>
                </p:cNvSpPr>
                <p:nvPr/>
              </p:nvSpPr>
              <p:spPr bwMode="auto">
                <a:xfrm>
                  <a:off x="1200" y="154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601" name="Group 158"/>
                <p:cNvGrpSpPr>
                  <a:grpSpLocks/>
                </p:cNvGrpSpPr>
                <p:nvPr/>
              </p:nvGrpSpPr>
              <p:grpSpPr bwMode="auto">
                <a:xfrm>
                  <a:off x="1200" y="154"/>
                  <a:ext cx="150" cy="154"/>
                  <a:chOff x="1200" y="154"/>
                  <a:chExt cx="150" cy="154"/>
                </a:xfrm>
              </p:grpSpPr>
              <p:sp>
                <p:nvSpPr>
                  <p:cNvPr id="1860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54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O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60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0" name="Group 161"/>
              <p:cNvGrpSpPr>
                <a:grpSpLocks/>
              </p:cNvGrpSpPr>
              <p:nvPr/>
            </p:nvGrpSpPr>
            <p:grpSpPr bwMode="auto">
              <a:xfrm>
                <a:off x="420" y="1346"/>
                <a:ext cx="117" cy="121"/>
                <a:chOff x="1350" y="154"/>
                <a:chExt cx="150" cy="154"/>
              </a:xfrm>
            </p:grpSpPr>
            <p:sp>
              <p:nvSpPr>
                <p:cNvPr id="18596" name="Rectangle 162"/>
                <p:cNvSpPr>
                  <a:spLocks noChangeArrowheads="1"/>
                </p:cNvSpPr>
                <p:nvPr/>
              </p:nvSpPr>
              <p:spPr bwMode="auto">
                <a:xfrm>
                  <a:off x="135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97" name="Group 163"/>
                <p:cNvGrpSpPr>
                  <a:grpSpLocks/>
                </p:cNvGrpSpPr>
                <p:nvPr/>
              </p:nvGrpSpPr>
              <p:grpSpPr bwMode="auto">
                <a:xfrm>
                  <a:off x="1350" y="154"/>
                  <a:ext cx="150" cy="154"/>
                  <a:chOff x="1350" y="154"/>
                  <a:chExt cx="150" cy="154"/>
                </a:xfrm>
              </p:grpSpPr>
              <p:sp>
                <p:nvSpPr>
                  <p:cNvPr id="1859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5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I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9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1" name="Group 166"/>
              <p:cNvGrpSpPr>
                <a:grpSpLocks/>
              </p:cNvGrpSpPr>
              <p:nvPr/>
            </p:nvGrpSpPr>
            <p:grpSpPr bwMode="auto">
              <a:xfrm>
                <a:off x="420" y="1464"/>
                <a:ext cx="117" cy="121"/>
                <a:chOff x="1500" y="154"/>
                <a:chExt cx="150" cy="154"/>
              </a:xfrm>
            </p:grpSpPr>
            <p:sp>
              <p:nvSpPr>
                <p:cNvPr id="18592" name="Rectangle 167"/>
                <p:cNvSpPr>
                  <a:spLocks noChangeArrowheads="1"/>
                </p:cNvSpPr>
                <p:nvPr/>
              </p:nvSpPr>
              <p:spPr bwMode="auto">
                <a:xfrm>
                  <a:off x="150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93" name="Group 168"/>
                <p:cNvGrpSpPr>
                  <a:grpSpLocks/>
                </p:cNvGrpSpPr>
                <p:nvPr/>
              </p:nvGrpSpPr>
              <p:grpSpPr bwMode="auto">
                <a:xfrm>
                  <a:off x="1500" y="154"/>
                  <a:ext cx="150" cy="154"/>
                  <a:chOff x="1500" y="154"/>
                  <a:chExt cx="150" cy="154"/>
                </a:xfrm>
              </p:grpSpPr>
              <p:sp>
                <p:nvSpPr>
                  <p:cNvPr id="18594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0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N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95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2" name="Group 171"/>
              <p:cNvGrpSpPr>
                <a:grpSpLocks/>
              </p:cNvGrpSpPr>
              <p:nvPr/>
            </p:nvGrpSpPr>
            <p:grpSpPr bwMode="auto">
              <a:xfrm>
                <a:off x="420" y="1582"/>
                <a:ext cx="117" cy="120"/>
                <a:chOff x="1650" y="154"/>
                <a:chExt cx="150" cy="154"/>
              </a:xfrm>
            </p:grpSpPr>
            <p:sp>
              <p:nvSpPr>
                <p:cNvPr id="1858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650" y="154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89" name="Group 173"/>
                <p:cNvGrpSpPr>
                  <a:grpSpLocks/>
                </p:cNvGrpSpPr>
                <p:nvPr/>
              </p:nvGrpSpPr>
              <p:grpSpPr bwMode="auto">
                <a:xfrm>
                  <a:off x="1650" y="154"/>
                  <a:ext cx="150" cy="154"/>
                  <a:chOff x="1650" y="154"/>
                  <a:chExt cx="150" cy="154"/>
                </a:xfrm>
              </p:grpSpPr>
              <p:sp>
                <p:nvSpPr>
                  <p:cNvPr id="18590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1650" y="154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F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91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16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3" name="Group 176"/>
              <p:cNvGrpSpPr>
                <a:grpSpLocks/>
              </p:cNvGrpSpPr>
              <p:nvPr/>
            </p:nvGrpSpPr>
            <p:grpSpPr bwMode="auto">
              <a:xfrm>
                <a:off x="420" y="1699"/>
                <a:ext cx="117" cy="121"/>
                <a:chOff x="1800" y="154"/>
                <a:chExt cx="150" cy="154"/>
              </a:xfrm>
            </p:grpSpPr>
            <p:sp>
              <p:nvSpPr>
                <p:cNvPr id="18584" name="Rectangle 177"/>
                <p:cNvSpPr>
                  <a:spLocks noChangeArrowheads="1"/>
                </p:cNvSpPr>
                <p:nvPr/>
              </p:nvSpPr>
              <p:spPr bwMode="auto">
                <a:xfrm>
                  <a:off x="1800" y="154"/>
                  <a:ext cx="150" cy="154"/>
                </a:xfrm>
                <a:prstGeom prst="rect">
                  <a:avLst/>
                </a:prstGeom>
                <a:solidFill>
                  <a:srgbClr val="FFCC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85" name="Group 178"/>
                <p:cNvGrpSpPr>
                  <a:grpSpLocks/>
                </p:cNvGrpSpPr>
                <p:nvPr/>
              </p:nvGrpSpPr>
              <p:grpSpPr bwMode="auto">
                <a:xfrm>
                  <a:off x="1800" y="154"/>
                  <a:ext cx="150" cy="154"/>
                  <a:chOff x="1800" y="154"/>
                  <a:chExt cx="150" cy="154"/>
                </a:xfrm>
              </p:grpSpPr>
              <p:sp>
                <p:nvSpPr>
                  <p:cNvPr id="18586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154"/>
                    <a:ext cx="150" cy="154"/>
                  </a:xfrm>
                  <a:prstGeom prst="rect">
                    <a:avLst/>
                  </a:prstGeom>
                  <a:solidFill>
                    <a:srgbClr val="FFCC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O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87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18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4" name="Group 181"/>
              <p:cNvGrpSpPr>
                <a:grpSpLocks/>
              </p:cNvGrpSpPr>
              <p:nvPr/>
            </p:nvGrpSpPr>
            <p:grpSpPr bwMode="auto">
              <a:xfrm>
                <a:off x="420" y="1817"/>
                <a:ext cx="116" cy="121"/>
                <a:chOff x="1950" y="154"/>
                <a:chExt cx="150" cy="154"/>
              </a:xfrm>
            </p:grpSpPr>
            <p:sp>
              <p:nvSpPr>
                <p:cNvPr id="18580" name="Rectangle 182"/>
                <p:cNvSpPr>
                  <a:spLocks noChangeArrowheads="1"/>
                </p:cNvSpPr>
                <p:nvPr/>
              </p:nvSpPr>
              <p:spPr bwMode="auto">
                <a:xfrm>
                  <a:off x="1950" y="154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81" name="Group 183"/>
                <p:cNvGrpSpPr>
                  <a:grpSpLocks/>
                </p:cNvGrpSpPr>
                <p:nvPr/>
              </p:nvGrpSpPr>
              <p:grpSpPr bwMode="auto">
                <a:xfrm>
                  <a:off x="1950" y="154"/>
                  <a:ext cx="150" cy="154"/>
                  <a:chOff x="1950" y="154"/>
                  <a:chExt cx="150" cy="154"/>
                </a:xfrm>
              </p:grpSpPr>
              <p:sp>
                <p:nvSpPr>
                  <p:cNvPr id="18582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154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R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83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9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5" name="Group 186"/>
              <p:cNvGrpSpPr>
                <a:grpSpLocks/>
              </p:cNvGrpSpPr>
              <p:nvPr/>
            </p:nvGrpSpPr>
            <p:grpSpPr bwMode="auto">
              <a:xfrm>
                <a:off x="420" y="1933"/>
                <a:ext cx="117" cy="121"/>
                <a:chOff x="2100" y="154"/>
                <a:chExt cx="150" cy="154"/>
              </a:xfrm>
            </p:grpSpPr>
            <p:sp>
              <p:nvSpPr>
                <p:cNvPr id="18576" name="Rectangle 187"/>
                <p:cNvSpPr>
                  <a:spLocks noChangeArrowheads="1"/>
                </p:cNvSpPr>
                <p:nvPr/>
              </p:nvSpPr>
              <p:spPr bwMode="auto">
                <a:xfrm>
                  <a:off x="2100" y="154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77" name="Group 188"/>
                <p:cNvGrpSpPr>
                  <a:grpSpLocks/>
                </p:cNvGrpSpPr>
                <p:nvPr/>
              </p:nvGrpSpPr>
              <p:grpSpPr bwMode="auto">
                <a:xfrm>
                  <a:off x="2100" y="154"/>
                  <a:ext cx="150" cy="154"/>
                  <a:chOff x="2100" y="154"/>
                  <a:chExt cx="150" cy="154"/>
                </a:xfrm>
              </p:grpSpPr>
              <p:sp>
                <p:nvSpPr>
                  <p:cNvPr id="18578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154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M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79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1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6" name="Group 191"/>
              <p:cNvGrpSpPr>
                <a:grpSpLocks/>
              </p:cNvGrpSpPr>
              <p:nvPr/>
            </p:nvGrpSpPr>
            <p:grpSpPr bwMode="auto">
              <a:xfrm>
                <a:off x="420" y="2051"/>
                <a:ext cx="117" cy="121"/>
                <a:chOff x="2250" y="154"/>
                <a:chExt cx="150" cy="154"/>
              </a:xfrm>
            </p:grpSpPr>
            <p:sp>
              <p:nvSpPr>
                <p:cNvPr id="18572" name="Rectangle 192"/>
                <p:cNvSpPr>
                  <a:spLocks noChangeArrowheads="1"/>
                </p:cNvSpPr>
                <p:nvPr/>
              </p:nvSpPr>
              <p:spPr bwMode="auto">
                <a:xfrm>
                  <a:off x="225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73" name="Group 193"/>
                <p:cNvGrpSpPr>
                  <a:grpSpLocks/>
                </p:cNvGrpSpPr>
                <p:nvPr/>
              </p:nvGrpSpPr>
              <p:grpSpPr bwMode="auto">
                <a:xfrm>
                  <a:off x="2250" y="154"/>
                  <a:ext cx="150" cy="154"/>
                  <a:chOff x="2250" y="154"/>
                  <a:chExt cx="150" cy="154"/>
                </a:xfrm>
              </p:grpSpPr>
              <p:sp>
                <p:nvSpPr>
                  <p:cNvPr id="18574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A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75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2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7" name="Group 196"/>
              <p:cNvGrpSpPr>
                <a:grpSpLocks/>
              </p:cNvGrpSpPr>
              <p:nvPr/>
            </p:nvGrpSpPr>
            <p:grpSpPr bwMode="auto">
              <a:xfrm>
                <a:off x="420" y="2169"/>
                <a:ext cx="117" cy="121"/>
                <a:chOff x="2400" y="154"/>
                <a:chExt cx="150" cy="154"/>
              </a:xfrm>
            </p:grpSpPr>
            <p:sp>
              <p:nvSpPr>
                <p:cNvPr id="185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40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69" name="Group 198"/>
                <p:cNvGrpSpPr>
                  <a:grpSpLocks/>
                </p:cNvGrpSpPr>
                <p:nvPr/>
              </p:nvGrpSpPr>
              <p:grpSpPr bwMode="auto">
                <a:xfrm>
                  <a:off x="2400" y="154"/>
                  <a:ext cx="150" cy="154"/>
                  <a:chOff x="2400" y="154"/>
                  <a:chExt cx="150" cy="154"/>
                </a:xfrm>
              </p:grpSpPr>
              <p:sp>
                <p:nvSpPr>
                  <p:cNvPr id="18570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T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71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8" name="Group 201"/>
              <p:cNvGrpSpPr>
                <a:grpSpLocks/>
              </p:cNvGrpSpPr>
              <p:nvPr/>
            </p:nvGrpSpPr>
            <p:grpSpPr bwMode="auto">
              <a:xfrm>
                <a:off x="420" y="2286"/>
                <a:ext cx="117" cy="121"/>
                <a:chOff x="2550" y="154"/>
                <a:chExt cx="150" cy="154"/>
              </a:xfrm>
            </p:grpSpPr>
            <p:sp>
              <p:nvSpPr>
                <p:cNvPr id="18564" name="Rectangle 202"/>
                <p:cNvSpPr>
                  <a:spLocks noChangeArrowheads="1"/>
                </p:cNvSpPr>
                <p:nvPr/>
              </p:nvSpPr>
              <p:spPr bwMode="auto">
                <a:xfrm>
                  <a:off x="2550" y="154"/>
                  <a:ext cx="150" cy="154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65" name="Group 203"/>
                <p:cNvGrpSpPr>
                  <a:grpSpLocks/>
                </p:cNvGrpSpPr>
                <p:nvPr/>
              </p:nvGrpSpPr>
              <p:grpSpPr bwMode="auto">
                <a:xfrm>
                  <a:off x="2550" y="154"/>
                  <a:ext cx="150" cy="154"/>
                  <a:chOff x="2550" y="154"/>
                  <a:chExt cx="150" cy="154"/>
                </a:xfrm>
              </p:grpSpPr>
              <p:sp>
                <p:nvSpPr>
                  <p:cNvPr id="18566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50" y="154"/>
                    <a:ext cx="150" cy="154"/>
                  </a:xfrm>
                  <a:prstGeom prst="rect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I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67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5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79" name="Group 206"/>
              <p:cNvGrpSpPr>
                <a:grpSpLocks/>
              </p:cNvGrpSpPr>
              <p:nvPr/>
            </p:nvGrpSpPr>
            <p:grpSpPr bwMode="auto">
              <a:xfrm>
                <a:off x="420" y="2404"/>
                <a:ext cx="117" cy="121"/>
                <a:chOff x="2700" y="154"/>
                <a:chExt cx="150" cy="154"/>
              </a:xfrm>
            </p:grpSpPr>
            <p:sp>
              <p:nvSpPr>
                <p:cNvPr id="18560" name="Rectangle 207"/>
                <p:cNvSpPr>
                  <a:spLocks noChangeArrowheads="1"/>
                </p:cNvSpPr>
                <p:nvPr/>
              </p:nvSpPr>
              <p:spPr bwMode="auto">
                <a:xfrm>
                  <a:off x="2700" y="154"/>
                  <a:ext cx="150" cy="154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61" name="Group 208"/>
                <p:cNvGrpSpPr>
                  <a:grpSpLocks/>
                </p:cNvGrpSpPr>
                <p:nvPr/>
              </p:nvGrpSpPr>
              <p:grpSpPr bwMode="auto">
                <a:xfrm>
                  <a:off x="2700" y="154"/>
                  <a:ext cx="150" cy="154"/>
                  <a:chOff x="2700" y="154"/>
                  <a:chExt cx="150" cy="154"/>
                </a:xfrm>
              </p:grpSpPr>
              <p:sp>
                <p:nvSpPr>
                  <p:cNvPr id="18562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54"/>
                    <a:ext cx="150" cy="154"/>
                  </a:xfrm>
                  <a:prstGeom prst="rect">
                    <a:avLst/>
                  </a:prstGeom>
                  <a:solidFill>
                    <a:srgbClr val="00CC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C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63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0" name="Group 211"/>
              <p:cNvGrpSpPr>
                <a:grpSpLocks/>
              </p:cNvGrpSpPr>
              <p:nvPr/>
            </p:nvGrpSpPr>
            <p:grpSpPr bwMode="auto">
              <a:xfrm>
                <a:off x="420" y="2522"/>
                <a:ext cx="116" cy="121"/>
                <a:chOff x="2850" y="154"/>
                <a:chExt cx="150" cy="154"/>
              </a:xfrm>
            </p:grpSpPr>
            <p:sp>
              <p:nvSpPr>
                <p:cNvPr id="18556" name="Rectangle 212"/>
                <p:cNvSpPr>
                  <a:spLocks noChangeArrowheads="1"/>
                </p:cNvSpPr>
                <p:nvPr/>
              </p:nvSpPr>
              <p:spPr bwMode="auto">
                <a:xfrm>
                  <a:off x="2850" y="154"/>
                  <a:ext cx="150" cy="154"/>
                </a:xfrm>
                <a:prstGeom prst="rect">
                  <a:avLst/>
                </a:prstGeom>
                <a:solidFill>
                  <a:srgbClr val="00FF0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57" name="Group 213"/>
                <p:cNvGrpSpPr>
                  <a:grpSpLocks/>
                </p:cNvGrpSpPr>
                <p:nvPr/>
              </p:nvGrpSpPr>
              <p:grpSpPr bwMode="auto">
                <a:xfrm>
                  <a:off x="2850" y="154"/>
                  <a:ext cx="150" cy="154"/>
                  <a:chOff x="2850" y="154"/>
                  <a:chExt cx="150" cy="154"/>
                </a:xfrm>
              </p:grpSpPr>
              <p:sp>
                <p:nvSpPr>
                  <p:cNvPr id="185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54"/>
                    <a:ext cx="150" cy="154"/>
                  </a:xfrm>
                  <a:prstGeom prst="rect">
                    <a:avLst/>
                  </a:prstGeom>
                  <a:solidFill>
                    <a:srgbClr val="00FF0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S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59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28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1" name="Group 216"/>
              <p:cNvGrpSpPr>
                <a:grpSpLocks/>
              </p:cNvGrpSpPr>
              <p:nvPr/>
            </p:nvGrpSpPr>
            <p:grpSpPr bwMode="auto">
              <a:xfrm>
                <a:off x="420" y="2638"/>
                <a:ext cx="117" cy="121"/>
                <a:chOff x="3000" y="154"/>
                <a:chExt cx="150" cy="154"/>
              </a:xfrm>
            </p:grpSpPr>
            <p:sp>
              <p:nvSpPr>
                <p:cNvPr id="18552" name="Rectangle 217"/>
                <p:cNvSpPr>
                  <a:spLocks noChangeArrowheads="1"/>
                </p:cNvSpPr>
                <p:nvPr/>
              </p:nvSpPr>
              <p:spPr bwMode="auto">
                <a:xfrm>
                  <a:off x="3000" y="154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53" name="Group 218"/>
                <p:cNvGrpSpPr>
                  <a:grpSpLocks/>
                </p:cNvGrpSpPr>
                <p:nvPr/>
              </p:nvGrpSpPr>
              <p:grpSpPr bwMode="auto">
                <a:xfrm>
                  <a:off x="3000" y="154"/>
                  <a:ext cx="150" cy="154"/>
                  <a:chOff x="3000" y="154"/>
                  <a:chExt cx="150" cy="154"/>
                </a:xfrm>
              </p:grpSpPr>
              <p:sp>
                <p:nvSpPr>
                  <p:cNvPr id="18554" name="Rectangle 219"/>
                  <p:cNvSpPr>
                    <a:spLocks noChangeArrowheads="1"/>
                  </p:cNvSpPr>
                  <p:nvPr/>
                </p:nvSpPr>
                <p:spPr bwMode="auto">
                  <a:xfrm>
                    <a:off x="3000" y="154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V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55" name="Rectangle 220"/>
                  <p:cNvSpPr>
                    <a:spLocks noChangeArrowheads="1"/>
                  </p:cNvSpPr>
                  <p:nvPr/>
                </p:nvSpPr>
                <p:spPr bwMode="auto">
                  <a:xfrm>
                    <a:off x="300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2" name="Group 221"/>
              <p:cNvGrpSpPr>
                <a:grpSpLocks/>
              </p:cNvGrpSpPr>
              <p:nvPr/>
            </p:nvGrpSpPr>
            <p:grpSpPr bwMode="auto">
              <a:xfrm>
                <a:off x="420" y="2756"/>
                <a:ext cx="117" cy="121"/>
                <a:chOff x="3150" y="154"/>
                <a:chExt cx="150" cy="154"/>
              </a:xfrm>
            </p:grpSpPr>
            <p:sp>
              <p:nvSpPr>
                <p:cNvPr id="18548" name="Rectangle 222"/>
                <p:cNvSpPr>
                  <a:spLocks noChangeArrowheads="1"/>
                </p:cNvSpPr>
                <p:nvPr/>
              </p:nvSpPr>
              <p:spPr bwMode="auto">
                <a:xfrm>
                  <a:off x="3150" y="154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49" name="Group 223"/>
                <p:cNvGrpSpPr>
                  <a:grpSpLocks/>
                </p:cNvGrpSpPr>
                <p:nvPr/>
              </p:nvGrpSpPr>
              <p:grpSpPr bwMode="auto">
                <a:xfrm>
                  <a:off x="3150" y="154"/>
                  <a:ext cx="150" cy="154"/>
                  <a:chOff x="3150" y="154"/>
                  <a:chExt cx="150" cy="154"/>
                </a:xfrm>
              </p:grpSpPr>
              <p:sp>
                <p:nvSpPr>
                  <p:cNvPr id="18550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154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U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51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3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3" name="Group 226"/>
              <p:cNvGrpSpPr>
                <a:grpSpLocks/>
              </p:cNvGrpSpPr>
              <p:nvPr/>
            </p:nvGrpSpPr>
            <p:grpSpPr bwMode="auto">
              <a:xfrm>
                <a:off x="297" y="875"/>
                <a:ext cx="118" cy="121"/>
                <a:chOff x="600" y="0"/>
                <a:chExt cx="150" cy="154"/>
              </a:xfrm>
            </p:grpSpPr>
            <p:sp>
              <p:nvSpPr>
                <p:cNvPr id="18544" name="Rectangle 227"/>
                <p:cNvSpPr>
                  <a:spLocks noChangeArrowheads="1"/>
                </p:cNvSpPr>
                <p:nvPr/>
              </p:nvSpPr>
              <p:spPr bwMode="auto">
                <a:xfrm>
                  <a:off x="600" y="0"/>
                  <a:ext cx="150" cy="154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45" name="Group 228"/>
                <p:cNvGrpSpPr>
                  <a:grpSpLocks/>
                </p:cNvGrpSpPr>
                <p:nvPr/>
              </p:nvGrpSpPr>
              <p:grpSpPr bwMode="auto">
                <a:xfrm>
                  <a:off x="600" y="0"/>
                  <a:ext cx="150" cy="154"/>
                  <a:chOff x="600" y="0"/>
                  <a:chExt cx="150" cy="154"/>
                </a:xfrm>
              </p:grpSpPr>
              <p:sp>
                <p:nvSpPr>
                  <p:cNvPr id="18546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0"/>
                    <a:ext cx="150" cy="154"/>
                  </a:xfrm>
                  <a:prstGeom prst="rect">
                    <a:avLst/>
                  </a:prstGeom>
                  <a:solidFill>
                    <a:srgbClr val="0000FF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r>
                      <a:rPr lang="en-US" sz="1400" b="1">
                        <a:solidFill>
                          <a:srgbClr val="FFFFFF"/>
                        </a:solidFill>
                        <a:latin typeface="Arial" charset="0"/>
                        <a:cs typeface="Arial" charset="0"/>
                      </a:rPr>
                      <a:t>E</a:t>
                    </a:r>
                    <a:endParaRPr lang="en-US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47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600" y="0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4" name="Group 231"/>
              <p:cNvGrpSpPr>
                <a:grpSpLocks/>
              </p:cNvGrpSpPr>
              <p:nvPr/>
            </p:nvGrpSpPr>
            <p:grpSpPr bwMode="auto">
              <a:xfrm>
                <a:off x="420" y="54"/>
                <a:ext cx="117" cy="121"/>
                <a:chOff x="0" y="154"/>
                <a:chExt cx="150" cy="154"/>
              </a:xfrm>
            </p:grpSpPr>
            <p:sp>
              <p:nvSpPr>
                <p:cNvPr id="18540" name="Rectangle 23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41" name="Group 233"/>
                <p:cNvGrpSpPr>
                  <a:grpSpLocks/>
                </p:cNvGrpSpPr>
                <p:nvPr/>
              </p:nvGrpSpPr>
              <p:grpSpPr bwMode="auto">
                <a:xfrm>
                  <a:off x="0" y="154"/>
                  <a:ext cx="150" cy="154"/>
                  <a:chOff x="0" y="154"/>
                  <a:chExt cx="150" cy="154"/>
                </a:xfrm>
              </p:grpSpPr>
              <p:sp>
                <p:nvSpPr>
                  <p:cNvPr id="18542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43" name="Rectangle 2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5" name="Group 236"/>
              <p:cNvGrpSpPr>
                <a:grpSpLocks/>
              </p:cNvGrpSpPr>
              <p:nvPr/>
            </p:nvGrpSpPr>
            <p:grpSpPr bwMode="auto">
              <a:xfrm>
                <a:off x="420" y="172"/>
                <a:ext cx="117" cy="121"/>
                <a:chOff x="150" y="154"/>
                <a:chExt cx="150" cy="154"/>
              </a:xfrm>
            </p:grpSpPr>
            <p:sp>
              <p:nvSpPr>
                <p:cNvPr id="18536" name="Rectangle 237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37" name="Group 238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3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3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6" name="Group 241"/>
              <p:cNvGrpSpPr>
                <a:grpSpLocks/>
              </p:cNvGrpSpPr>
              <p:nvPr/>
            </p:nvGrpSpPr>
            <p:grpSpPr bwMode="auto">
              <a:xfrm>
                <a:off x="297" y="54"/>
                <a:ext cx="118" cy="121"/>
                <a:chOff x="150" y="154"/>
                <a:chExt cx="150" cy="154"/>
              </a:xfrm>
            </p:grpSpPr>
            <p:sp>
              <p:nvSpPr>
                <p:cNvPr id="18532" name="Rectangle 242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33" name="Group 243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34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35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7" name="Group 246"/>
              <p:cNvGrpSpPr>
                <a:grpSpLocks/>
              </p:cNvGrpSpPr>
              <p:nvPr/>
            </p:nvGrpSpPr>
            <p:grpSpPr bwMode="auto">
              <a:xfrm>
                <a:off x="297" y="172"/>
                <a:ext cx="116" cy="121"/>
                <a:chOff x="300" y="154"/>
                <a:chExt cx="150" cy="154"/>
              </a:xfrm>
            </p:grpSpPr>
            <p:sp>
              <p:nvSpPr>
                <p:cNvPr id="18528" name="Rectangle 247"/>
                <p:cNvSpPr>
                  <a:spLocks noChangeArrowheads="1"/>
                </p:cNvSpPr>
                <p:nvPr/>
              </p:nvSpPr>
              <p:spPr bwMode="auto">
                <a:xfrm>
                  <a:off x="30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29" name="Group 248"/>
                <p:cNvGrpSpPr>
                  <a:grpSpLocks/>
                </p:cNvGrpSpPr>
                <p:nvPr/>
              </p:nvGrpSpPr>
              <p:grpSpPr bwMode="auto">
                <a:xfrm>
                  <a:off x="300" y="154"/>
                  <a:ext cx="150" cy="154"/>
                  <a:chOff x="300" y="154"/>
                  <a:chExt cx="150" cy="154"/>
                </a:xfrm>
              </p:grpSpPr>
              <p:sp>
                <p:nvSpPr>
                  <p:cNvPr id="18530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31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8" name="Group 251"/>
              <p:cNvGrpSpPr>
                <a:grpSpLocks/>
              </p:cNvGrpSpPr>
              <p:nvPr/>
            </p:nvGrpSpPr>
            <p:grpSpPr bwMode="auto">
              <a:xfrm>
                <a:off x="420" y="2874"/>
                <a:ext cx="117" cy="120"/>
                <a:chOff x="0" y="154"/>
                <a:chExt cx="150" cy="154"/>
              </a:xfrm>
            </p:grpSpPr>
            <p:sp>
              <p:nvSpPr>
                <p:cNvPr id="18524" name="Rectangle 25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25" name="Group 253"/>
                <p:cNvGrpSpPr>
                  <a:grpSpLocks/>
                </p:cNvGrpSpPr>
                <p:nvPr/>
              </p:nvGrpSpPr>
              <p:grpSpPr bwMode="auto">
                <a:xfrm>
                  <a:off x="0" y="154"/>
                  <a:ext cx="150" cy="154"/>
                  <a:chOff x="0" y="154"/>
                  <a:chExt cx="150" cy="154"/>
                </a:xfrm>
              </p:grpSpPr>
              <p:sp>
                <p:nvSpPr>
                  <p:cNvPr id="18526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27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89" name="Group 256"/>
              <p:cNvGrpSpPr>
                <a:grpSpLocks/>
              </p:cNvGrpSpPr>
              <p:nvPr/>
            </p:nvGrpSpPr>
            <p:grpSpPr bwMode="auto">
              <a:xfrm>
                <a:off x="420" y="2991"/>
                <a:ext cx="117" cy="121"/>
                <a:chOff x="150" y="154"/>
                <a:chExt cx="150" cy="154"/>
              </a:xfrm>
            </p:grpSpPr>
            <p:sp>
              <p:nvSpPr>
                <p:cNvPr id="18520" name="Rectangle 257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21" name="Group 258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22" name="Rectangle 259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23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0" name="Group 261"/>
              <p:cNvGrpSpPr>
                <a:grpSpLocks/>
              </p:cNvGrpSpPr>
              <p:nvPr/>
            </p:nvGrpSpPr>
            <p:grpSpPr bwMode="auto">
              <a:xfrm>
                <a:off x="297" y="2875"/>
                <a:ext cx="118" cy="121"/>
                <a:chOff x="150" y="154"/>
                <a:chExt cx="150" cy="154"/>
              </a:xfrm>
            </p:grpSpPr>
            <p:sp>
              <p:nvSpPr>
                <p:cNvPr id="18516" name="Rectangle 262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17" name="Group 263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18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19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1" name="Group 266"/>
              <p:cNvGrpSpPr>
                <a:grpSpLocks/>
              </p:cNvGrpSpPr>
              <p:nvPr/>
            </p:nvGrpSpPr>
            <p:grpSpPr bwMode="auto">
              <a:xfrm>
                <a:off x="297" y="2993"/>
                <a:ext cx="116" cy="121"/>
                <a:chOff x="300" y="154"/>
                <a:chExt cx="150" cy="154"/>
              </a:xfrm>
            </p:grpSpPr>
            <p:sp>
              <p:nvSpPr>
                <p:cNvPr id="18512" name="Rectangle 267"/>
                <p:cNvSpPr>
                  <a:spLocks noChangeArrowheads="1"/>
                </p:cNvSpPr>
                <p:nvPr/>
              </p:nvSpPr>
              <p:spPr bwMode="auto">
                <a:xfrm>
                  <a:off x="30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13" name="Group 268"/>
                <p:cNvGrpSpPr>
                  <a:grpSpLocks/>
                </p:cNvGrpSpPr>
                <p:nvPr/>
              </p:nvGrpSpPr>
              <p:grpSpPr bwMode="auto">
                <a:xfrm>
                  <a:off x="300" y="154"/>
                  <a:ext cx="150" cy="154"/>
                  <a:chOff x="300" y="154"/>
                  <a:chExt cx="150" cy="154"/>
                </a:xfrm>
              </p:grpSpPr>
              <p:sp>
                <p:nvSpPr>
                  <p:cNvPr id="18514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15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2" name="Group 271"/>
              <p:cNvGrpSpPr>
                <a:grpSpLocks/>
              </p:cNvGrpSpPr>
              <p:nvPr/>
            </p:nvGrpSpPr>
            <p:grpSpPr bwMode="auto">
              <a:xfrm>
                <a:off x="420" y="3109"/>
                <a:ext cx="117" cy="121"/>
                <a:chOff x="0" y="154"/>
                <a:chExt cx="150" cy="154"/>
              </a:xfrm>
            </p:grpSpPr>
            <p:sp>
              <p:nvSpPr>
                <p:cNvPr id="18508" name="Rectangle 272"/>
                <p:cNvSpPr>
                  <a:spLocks noChangeArrowheads="1"/>
                </p:cNvSpPr>
                <p:nvPr/>
              </p:nvSpPr>
              <p:spPr bwMode="auto">
                <a:xfrm>
                  <a:off x="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09" name="Group 273"/>
                <p:cNvGrpSpPr>
                  <a:grpSpLocks/>
                </p:cNvGrpSpPr>
                <p:nvPr/>
              </p:nvGrpSpPr>
              <p:grpSpPr bwMode="auto">
                <a:xfrm>
                  <a:off x="0" y="154"/>
                  <a:ext cx="150" cy="154"/>
                  <a:chOff x="0" y="154"/>
                  <a:chExt cx="150" cy="154"/>
                </a:xfrm>
              </p:grpSpPr>
              <p:sp>
                <p:nvSpPr>
                  <p:cNvPr id="18510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11" name="Rectangle 2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3" name="Group 276"/>
              <p:cNvGrpSpPr>
                <a:grpSpLocks/>
              </p:cNvGrpSpPr>
              <p:nvPr/>
            </p:nvGrpSpPr>
            <p:grpSpPr bwMode="auto">
              <a:xfrm>
                <a:off x="420" y="3227"/>
                <a:ext cx="117" cy="121"/>
                <a:chOff x="150" y="154"/>
                <a:chExt cx="150" cy="154"/>
              </a:xfrm>
            </p:grpSpPr>
            <p:sp>
              <p:nvSpPr>
                <p:cNvPr id="18504" name="Rectangle 277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05" name="Group 278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06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07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4" name="Group 281"/>
              <p:cNvGrpSpPr>
                <a:grpSpLocks/>
              </p:cNvGrpSpPr>
              <p:nvPr/>
            </p:nvGrpSpPr>
            <p:grpSpPr bwMode="auto">
              <a:xfrm>
                <a:off x="297" y="3109"/>
                <a:ext cx="118" cy="121"/>
                <a:chOff x="150" y="154"/>
                <a:chExt cx="150" cy="154"/>
              </a:xfrm>
            </p:grpSpPr>
            <p:sp>
              <p:nvSpPr>
                <p:cNvPr id="18500" name="Rectangle 282"/>
                <p:cNvSpPr>
                  <a:spLocks noChangeArrowheads="1"/>
                </p:cNvSpPr>
                <p:nvPr/>
              </p:nvSpPr>
              <p:spPr bwMode="auto">
                <a:xfrm>
                  <a:off x="150" y="154"/>
                  <a:ext cx="150" cy="154"/>
                </a:xfrm>
                <a:prstGeom prst="rect">
                  <a:avLst/>
                </a:prstGeom>
                <a:solidFill>
                  <a:srgbClr val="C0C0C0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501" name="Group 283"/>
                <p:cNvGrpSpPr>
                  <a:grpSpLocks/>
                </p:cNvGrpSpPr>
                <p:nvPr/>
              </p:nvGrpSpPr>
              <p:grpSpPr bwMode="auto">
                <a:xfrm>
                  <a:off x="150" y="154"/>
                  <a:ext cx="150" cy="154"/>
                  <a:chOff x="150" y="154"/>
                  <a:chExt cx="150" cy="154"/>
                </a:xfrm>
              </p:grpSpPr>
              <p:sp>
                <p:nvSpPr>
                  <p:cNvPr id="18502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503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150" y="154"/>
                    <a:ext cx="150" cy="154"/>
                  </a:xfrm>
                  <a:prstGeom prst="rect">
                    <a:avLst/>
                  </a:prstGeom>
                  <a:noFill/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8495" name="Group 286"/>
              <p:cNvGrpSpPr>
                <a:grpSpLocks/>
              </p:cNvGrpSpPr>
              <p:nvPr/>
            </p:nvGrpSpPr>
            <p:grpSpPr bwMode="auto">
              <a:xfrm>
                <a:off x="297" y="3228"/>
                <a:ext cx="116" cy="121"/>
                <a:chOff x="300" y="154"/>
                <a:chExt cx="150" cy="154"/>
              </a:xfrm>
            </p:grpSpPr>
            <p:sp>
              <p:nvSpPr>
                <p:cNvPr id="18496" name="Rectangle 287"/>
                <p:cNvSpPr>
                  <a:spLocks noChangeArrowheads="1"/>
                </p:cNvSpPr>
                <p:nvPr/>
              </p:nvSpPr>
              <p:spPr bwMode="auto">
                <a:xfrm>
                  <a:off x="300" y="154"/>
                  <a:ext cx="150" cy="154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endParaRPr lang="nl-NL"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8497" name="Group 288"/>
                <p:cNvGrpSpPr>
                  <a:grpSpLocks/>
                </p:cNvGrpSpPr>
                <p:nvPr/>
              </p:nvGrpSpPr>
              <p:grpSpPr bwMode="auto">
                <a:xfrm>
                  <a:off x="300" y="154"/>
                  <a:ext cx="150" cy="154"/>
                  <a:chOff x="300" y="154"/>
                  <a:chExt cx="150" cy="154"/>
                </a:xfrm>
              </p:grpSpPr>
              <p:sp>
                <p:nvSpPr>
                  <p:cNvPr id="18498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pPr algn="ctr" fontAlgn="ctr"/>
                    <a:endParaRPr lang="nl-NL" sz="1400"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499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300" y="154"/>
                    <a:ext cx="150" cy="154"/>
                  </a:xfrm>
                  <a:prstGeom prst="rect">
                    <a:avLst/>
                  </a:prstGeom>
                  <a:solidFill>
                    <a:srgbClr val="DDDDDD"/>
                  </a:solidFill>
                  <a:ln w="12700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 anchor="ctr" anchorCtr="1"/>
                  <a:lstStyle/>
                  <a:p>
                    <a:endParaRPr lang="nl-NL">
                      <a:latin typeface="Arial" charset="0"/>
                      <a:cs typeface="Arial" charset="0"/>
                    </a:endParaRPr>
                  </a:p>
                </p:txBody>
              </p:sp>
            </p:grpSp>
          </p:grpSp>
        </p:grpSp>
        <p:grpSp>
          <p:nvGrpSpPr>
            <p:cNvPr id="18436" name="Group 291"/>
            <p:cNvGrpSpPr>
              <a:grpSpLocks/>
            </p:cNvGrpSpPr>
            <p:nvPr/>
          </p:nvGrpSpPr>
          <p:grpSpPr bwMode="auto">
            <a:xfrm>
              <a:off x="29" y="3595"/>
              <a:ext cx="622" cy="618"/>
              <a:chOff x="3897" y="3803"/>
              <a:chExt cx="408" cy="405"/>
            </a:xfrm>
          </p:grpSpPr>
          <p:sp>
            <p:nvSpPr>
              <p:cNvPr id="18437" name="Oval 292"/>
              <p:cNvSpPr>
                <a:spLocks noChangeArrowheads="1"/>
              </p:cNvSpPr>
              <p:nvPr/>
            </p:nvSpPr>
            <p:spPr bwMode="auto">
              <a:xfrm>
                <a:off x="3961" y="4010"/>
                <a:ext cx="82" cy="135"/>
              </a:xfrm>
              <a:prstGeom prst="ellipse">
                <a:avLst/>
              </a:prstGeom>
              <a:solidFill>
                <a:srgbClr val="E6E3F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nl-NL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18438" name="Picture 293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" y="3803"/>
                <a:ext cx="408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9B0BB-5B34-7C98-5AF2-33ADB3C1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03388" y="309563"/>
            <a:ext cx="8964612" cy="1126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1% of dice in the casino is loaded, giving a chance of 50% for a six to come up. Loaded and unloaded dice are indistinguisible. There are two models: loaded or unloaded die.</a:t>
            </a:r>
          </a:p>
          <a:p>
            <a:pPr marL="266700">
              <a:defRPr/>
            </a:pPr>
            <a:r>
              <a:rPr lang="en-US" sz="2400" b="1" dirty="0">
                <a:latin typeface="Arial" pitchFamily="34" charset="0"/>
                <a:ea typeface="+mn-ea"/>
                <a:cs typeface="Arial" pitchFamily="34" charset="0"/>
              </a:rPr>
              <a:t>Question: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given you throw three 6s in a row with a given die, how likely is it that the die is loaded, so what is the chance for the unloaded die model?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		                  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3 sixes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ea typeface="+mn-ea"/>
                <a:cs typeface="Arial" pitchFamily="34" charset="0"/>
              </a:rPr>
              <a:t>loaded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 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ea typeface="+mn-ea"/>
                <a:cs typeface="Arial" pitchFamily="34" charset="0"/>
              </a:rPr>
              <a:t>loaded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ea typeface="+mn-ea"/>
                <a:cs typeface="Arial" pitchFamily="34" charset="0"/>
              </a:rPr>
              <a:t>loaded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3 sixes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= ---------------------------------------    =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			                     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3 sixes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                               0.5</a:t>
            </a:r>
            <a:r>
              <a:rPr lang="en-US" sz="2400" baseline="30000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* 0.01 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            =   ------------------------------------ = 0.21</a:t>
            </a: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                  0.5</a:t>
            </a:r>
            <a:r>
              <a:rPr lang="en-US" sz="2400" baseline="30000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* 0.01 + (1/6)</a:t>
            </a:r>
            <a:r>
              <a:rPr lang="en-US" sz="2400" baseline="30000" dirty="0"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* 0.99</a:t>
            </a: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n-US" i="1" baseline="-25000" dirty="0">
                <a:latin typeface="Arial" pitchFamily="34" charset="0"/>
                <a:ea typeface="+mn-ea"/>
                <a:cs typeface="Arial" pitchFamily="34" charset="0"/>
              </a:rPr>
              <a:t>loaded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4 sixes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) = 0.45, P(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D</a:t>
            </a:r>
            <a:r>
              <a:rPr lang="en-US" i="1" baseline="-25000" dirty="0">
                <a:latin typeface="Arial" pitchFamily="34" charset="0"/>
                <a:ea typeface="+mn-ea"/>
                <a:cs typeface="Arial" pitchFamily="34" charset="0"/>
              </a:rPr>
              <a:t>loaded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i="1" dirty="0">
                <a:latin typeface="Arial" pitchFamily="34" charset="0"/>
                <a:ea typeface="+mn-ea"/>
                <a:cs typeface="Arial" pitchFamily="34" charset="0"/>
              </a:rPr>
              <a:t>5 sixes</a:t>
            </a:r>
            <a:r>
              <a:rPr lang="en-US" dirty="0">
                <a:latin typeface="Arial" pitchFamily="34" charset="0"/>
                <a:ea typeface="+mn-ea"/>
                <a:cs typeface="Arial" pitchFamily="34" charset="0"/>
              </a:rPr>
              <a:t>) = 0.71</a:t>
            </a: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650" name="Text Box 6"/>
          <p:cNvSpPr txBox="1">
            <a:spLocks noChangeArrowheads="1"/>
          </p:cNvSpPr>
          <p:nvPr/>
        </p:nvSpPr>
        <p:spPr bwMode="auto">
          <a:xfrm>
            <a:off x="1955800" y="71439"/>
            <a:ext cx="843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Dishonest casino example</a:t>
            </a: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7896226" y="6237289"/>
            <a:ext cx="2879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100">
                <a:latin typeface="Arial" charset="0"/>
                <a:cs typeface="Arial" charset="0"/>
              </a:rPr>
              <a:t>Example taken from </a:t>
            </a:r>
            <a:r>
              <a:rPr lang="nl-NL" sz="1100" i="1">
                <a:latin typeface="Arial" charset="0"/>
                <a:cs typeface="Arial" charset="0"/>
              </a:rPr>
              <a:t>Biological Sequence Analysis </a:t>
            </a:r>
            <a:r>
              <a:rPr lang="nl-NL" sz="1100">
                <a:latin typeface="Arial" charset="0"/>
                <a:cs typeface="Arial" charset="0"/>
              </a:rPr>
              <a:t>by Durbin, Eddy, Krogh and Mitchison (1998)</a:t>
            </a:r>
            <a:endParaRPr lang="nl-NL" sz="1100" i="1">
              <a:latin typeface="Arial" charset="0"/>
              <a:cs typeface="Arial" charset="0"/>
            </a:endParaRP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8399464" y="4149726"/>
            <a:ext cx="2160587" cy="2030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dirty="0" err="1"/>
              <a:t>So</a:t>
            </a:r>
            <a:r>
              <a:rPr lang="nl-NL" sz="1800" dirty="0"/>
              <a:t>, the posterior </a:t>
            </a:r>
            <a:r>
              <a:rPr lang="nl-NL" sz="1800" dirty="0" err="1"/>
              <a:t>probability</a:t>
            </a:r>
            <a:r>
              <a:rPr lang="nl-NL" sz="1800" dirty="0"/>
              <a:t> of a </a:t>
            </a:r>
            <a:r>
              <a:rPr lang="nl-NL" sz="1800" dirty="0" err="1"/>
              <a:t>dishonest</a:t>
            </a:r>
            <a:r>
              <a:rPr lang="nl-NL" sz="1800" dirty="0"/>
              <a:t> die is 21-fold </a:t>
            </a:r>
            <a:r>
              <a:rPr lang="nl-NL" sz="1800" dirty="0" err="1"/>
              <a:t>higher</a:t>
            </a:r>
            <a:r>
              <a:rPr lang="nl-NL" sz="1800" dirty="0"/>
              <a:t> </a:t>
            </a:r>
            <a:r>
              <a:rPr lang="nl-NL" sz="1800" dirty="0" err="1"/>
              <a:t>than</a:t>
            </a:r>
            <a:r>
              <a:rPr lang="nl-NL" sz="1800" dirty="0"/>
              <a:t> </a:t>
            </a:r>
            <a:r>
              <a:rPr lang="nl-NL" sz="1800" dirty="0" err="1"/>
              <a:t>its</a:t>
            </a:r>
            <a:r>
              <a:rPr lang="nl-NL" sz="1800" dirty="0"/>
              <a:t> prior </a:t>
            </a:r>
            <a:r>
              <a:rPr lang="nl-NL" sz="1800" dirty="0" err="1"/>
              <a:t>probability</a:t>
            </a:r>
            <a:r>
              <a:rPr lang="nl-NL" sz="1800" dirty="0"/>
              <a:t>, </a:t>
            </a:r>
            <a:r>
              <a:rPr lang="nl-NL" sz="1800" dirty="0" err="1"/>
              <a:t>given</a:t>
            </a:r>
            <a:r>
              <a:rPr lang="nl-NL" sz="1800" dirty="0"/>
              <a:t> the model </a:t>
            </a:r>
            <a:r>
              <a:rPr lang="nl-NL" sz="1800" dirty="0" err="1"/>
              <a:t>produces</a:t>
            </a:r>
            <a:r>
              <a:rPr lang="nl-NL" sz="1800" dirty="0"/>
              <a:t> </a:t>
            </a:r>
            <a:r>
              <a:rPr lang="nl-NL" sz="1800" dirty="0" err="1"/>
              <a:t>three</a:t>
            </a:r>
            <a:r>
              <a:rPr lang="nl-NL" sz="1800" dirty="0"/>
              <a:t> 6s.</a:t>
            </a:r>
          </a:p>
        </p:txBody>
      </p:sp>
      <p:cxnSp>
        <p:nvCxnSpPr>
          <p:cNvPr id="27653" name="Straight Arrow Connector 6"/>
          <p:cNvCxnSpPr>
            <a:cxnSpLocks noChangeShapeType="1"/>
          </p:cNvCxnSpPr>
          <p:nvPr/>
        </p:nvCxnSpPr>
        <p:spPr bwMode="auto">
          <a:xfrm flipH="1">
            <a:off x="2279651" y="4221163"/>
            <a:ext cx="360363" cy="3603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1774825" y="450850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>
                <a:solidFill>
                  <a:srgbClr val="FF0000"/>
                </a:solidFill>
                <a:latin typeface="Arial" charset="0"/>
                <a:cs typeface="Arial" charset="0"/>
              </a:rPr>
              <a:t>posterior</a:t>
            </a:r>
          </a:p>
        </p:txBody>
      </p:sp>
      <p:cxnSp>
        <p:nvCxnSpPr>
          <p:cNvPr id="27655" name="Straight Arrow Connector 8"/>
          <p:cNvCxnSpPr>
            <a:cxnSpLocks noChangeShapeType="1"/>
          </p:cNvCxnSpPr>
          <p:nvPr/>
        </p:nvCxnSpPr>
        <p:spPr bwMode="auto">
          <a:xfrm flipV="1">
            <a:off x="8328248" y="3077792"/>
            <a:ext cx="647700" cy="2889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6" name="TextBox 9"/>
          <p:cNvSpPr txBox="1">
            <a:spLocks noChangeArrowheads="1"/>
          </p:cNvSpPr>
          <p:nvPr/>
        </p:nvSpPr>
        <p:spPr bwMode="auto">
          <a:xfrm>
            <a:off x="8975948" y="2780928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prior</a:t>
            </a:r>
          </a:p>
        </p:txBody>
      </p:sp>
      <p:cxnSp>
        <p:nvCxnSpPr>
          <p:cNvPr id="2" name="Straight Arrow Connector 8">
            <a:extLst>
              <a:ext uri="{FF2B5EF4-FFF2-40B4-BE49-F238E27FC236}">
                <a16:creationId xmlns:a16="http://schemas.microsoft.com/office/drawing/2014/main" id="{3D259724-05C0-87C3-6CDE-D5C886872E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2064" y="4437135"/>
            <a:ext cx="432048" cy="25630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9">
            <a:extLst>
              <a:ext uri="{FF2B5EF4-FFF2-40B4-BE49-F238E27FC236}">
                <a16:creationId xmlns:a16="http://schemas.microsoft.com/office/drawing/2014/main" id="{BEF65E24-75B6-52E9-A571-F57A44750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04" y="450912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marginal</a:t>
            </a:r>
            <a:endParaRPr lang="nl-NL" sz="18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B6E39-F8A7-BFF9-DECA-B84084B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03388" y="309563"/>
            <a:ext cx="8964612" cy="5078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674" name="Text Box 6"/>
          <p:cNvSpPr txBox="1">
            <a:spLocks noChangeArrowheads="1"/>
          </p:cNvSpPr>
          <p:nvPr/>
        </p:nvSpPr>
        <p:spPr bwMode="auto">
          <a:xfrm>
            <a:off x="1955800" y="71439"/>
            <a:ext cx="843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Bayesian parameter estimation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8688388" y="6237289"/>
            <a:ext cx="20875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100" i="1">
                <a:latin typeface="Arial" charset="0"/>
                <a:cs typeface="Arial" charset="0"/>
              </a:rPr>
              <a:t>Biological Sequence Analysis </a:t>
            </a:r>
            <a:r>
              <a:rPr lang="nl-NL" sz="1100">
                <a:latin typeface="Arial" charset="0"/>
                <a:cs typeface="Arial" charset="0"/>
              </a:rPr>
              <a:t>by Durbin, Eddy, Krogh and Mitchison (1998) – Chapter 1</a:t>
            </a:r>
            <a:endParaRPr lang="nl-NL" sz="1100" i="1">
              <a:latin typeface="Arial" charset="0"/>
              <a:cs typeface="Arial" charset="0"/>
            </a:endParaRPr>
          </a:p>
        </p:txBody>
      </p:sp>
      <p:cxnSp>
        <p:nvCxnSpPr>
          <p:cNvPr id="28676" name="Straight Arrow Connector 6"/>
          <p:cNvCxnSpPr>
            <a:cxnSpLocks noChangeShapeType="1"/>
          </p:cNvCxnSpPr>
          <p:nvPr/>
        </p:nvCxnSpPr>
        <p:spPr bwMode="auto">
          <a:xfrm flipH="1">
            <a:off x="3143251" y="3141663"/>
            <a:ext cx="360363" cy="3603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2493964" y="3419475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>
                <a:solidFill>
                  <a:srgbClr val="FF0000"/>
                </a:solidFill>
                <a:latin typeface="Arial" charset="0"/>
                <a:cs typeface="Arial" charset="0"/>
              </a:rPr>
              <a:t>posterior</a:t>
            </a:r>
          </a:p>
        </p:txBody>
      </p:sp>
      <p:sp>
        <p:nvSpPr>
          <p:cNvPr id="28678" name="TextBox 9"/>
          <p:cNvSpPr txBox="1">
            <a:spLocks noChangeArrowheads="1"/>
          </p:cNvSpPr>
          <p:nvPr/>
        </p:nvSpPr>
        <p:spPr bwMode="auto">
          <a:xfrm>
            <a:off x="7102475" y="2122489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>
                <a:solidFill>
                  <a:srgbClr val="FF0000"/>
                </a:solidFill>
                <a:latin typeface="Arial" charset="0"/>
                <a:cs typeface="Arial" charset="0"/>
              </a:rPr>
              <a:t>prior</a:t>
            </a:r>
          </a:p>
        </p:txBody>
      </p:sp>
      <p:sp>
        <p:nvSpPr>
          <p:cNvPr id="28679" name="TextBox 1"/>
          <p:cNvSpPr txBox="1">
            <a:spLocks noChangeArrowheads="1"/>
          </p:cNvSpPr>
          <p:nvPr/>
        </p:nvSpPr>
        <p:spPr bwMode="auto">
          <a:xfrm>
            <a:off x="1992313" y="819150"/>
            <a:ext cx="84248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Baysian estimation can also be used to get values for continuous parameters, particularly if prior knowledge should be used to constrain estimates :</a:t>
            </a:r>
          </a:p>
        </p:txBody>
      </p:sp>
      <p:pic>
        <p:nvPicPr>
          <p:cNvPr id="2868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2433639"/>
            <a:ext cx="41433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5184776"/>
            <a:ext cx="38893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Rectangle 4"/>
          <p:cNvSpPr>
            <a:spLocks noChangeArrowheads="1"/>
          </p:cNvSpPr>
          <p:nvPr/>
        </p:nvSpPr>
        <p:spPr bwMode="auto">
          <a:xfrm>
            <a:off x="2495551" y="3844925"/>
            <a:ext cx="77771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  <a:cs typeface="Arial" charset="0"/>
              </a:rPr>
              <a:t>Since parameters are usually continuous rather than discrete quantities, the denominator is now an integral rather than a sum:</a:t>
            </a:r>
          </a:p>
        </p:txBody>
      </p:sp>
      <p:sp>
        <p:nvSpPr>
          <p:cNvPr id="28683" name="TextBox 5"/>
          <p:cNvSpPr txBox="1">
            <a:spLocks noChangeArrowheads="1"/>
          </p:cNvSpPr>
          <p:nvPr/>
        </p:nvSpPr>
        <p:spPr bwMode="auto">
          <a:xfrm>
            <a:off x="1703388" y="6167439"/>
            <a:ext cx="691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Think about how the equation for the previous die example would change if there were (many) more than two types of die</a:t>
            </a:r>
          </a:p>
        </p:txBody>
      </p:sp>
      <p:cxnSp>
        <p:nvCxnSpPr>
          <p:cNvPr id="28684" name="Straight Arrow Connector 8"/>
          <p:cNvCxnSpPr>
            <a:cxnSpLocks noChangeShapeType="1"/>
            <a:endCxn id="28678" idx="1"/>
          </p:cNvCxnSpPr>
          <p:nvPr/>
        </p:nvCxnSpPr>
        <p:spPr bwMode="auto">
          <a:xfrm flipV="1">
            <a:off x="6024563" y="2308225"/>
            <a:ext cx="1077912" cy="1857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7463184" y="3491162"/>
            <a:ext cx="1081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marginal</a:t>
            </a:r>
            <a:endParaRPr lang="nl-NL" sz="18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8"/>
          <p:cNvCxnSpPr>
            <a:cxnSpLocks noChangeShapeType="1"/>
            <a:endCxn id="14" idx="1"/>
          </p:cNvCxnSpPr>
          <p:nvPr/>
        </p:nvCxnSpPr>
        <p:spPr bwMode="auto">
          <a:xfrm>
            <a:off x="6384032" y="3429001"/>
            <a:ext cx="1079152" cy="24710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BDBC5-CF66-C6E8-ECA2-7F23B9D4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74825" y="1067320"/>
            <a:ext cx="8497888" cy="440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698" name="Text Box 6"/>
          <p:cNvSpPr txBox="1">
            <a:spLocks noChangeArrowheads="1"/>
          </p:cNvSpPr>
          <p:nvPr/>
        </p:nvSpPr>
        <p:spPr bwMode="auto">
          <a:xfrm>
            <a:off x="1849438" y="333896"/>
            <a:ext cx="8532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Some issues with Bayesian statistics</a:t>
            </a:r>
          </a:p>
        </p:txBody>
      </p:sp>
      <p:sp>
        <p:nvSpPr>
          <p:cNvPr id="29699" name="TextBox 4"/>
          <p:cNvSpPr txBox="1">
            <a:spLocks noChangeArrowheads="1"/>
          </p:cNvSpPr>
          <p:nvPr/>
        </p:nvSpPr>
        <p:spPr bwMode="auto">
          <a:xfrm>
            <a:off x="1055440" y="1247813"/>
            <a:ext cx="9865096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71550" indent="-5143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Usually</a:t>
            </a:r>
            <a:r>
              <a:rPr lang="nl-NL" sz="2800" dirty="0">
                <a:latin typeface="Arial" charset="0"/>
                <a:cs typeface="Arial" charset="0"/>
              </a:rPr>
              <a:t>, the prior </a:t>
            </a:r>
            <a:r>
              <a:rPr lang="nl-NL" sz="2800" dirty="0" err="1">
                <a:latin typeface="Arial" charset="0"/>
                <a:cs typeface="Arial" charset="0"/>
              </a:rPr>
              <a:t>probability</a:t>
            </a:r>
            <a:r>
              <a:rPr lang="nl-NL" sz="2800" dirty="0">
                <a:latin typeface="Arial" charset="0"/>
                <a:cs typeface="Arial" charset="0"/>
              </a:rPr>
              <a:t> is </a:t>
            </a:r>
            <a:r>
              <a:rPr lang="nl-NL" sz="2800" dirty="0" err="1">
                <a:latin typeface="Arial" charset="0"/>
                <a:cs typeface="Arial" charset="0"/>
              </a:rPr>
              <a:t>assigned</a:t>
            </a:r>
            <a:r>
              <a:rPr lang="nl-NL" sz="2800" dirty="0">
                <a:latin typeface="Arial" charset="0"/>
                <a:cs typeface="Arial" charset="0"/>
              </a:rPr>
              <a:t> as a standard </a:t>
            </a:r>
            <a:r>
              <a:rPr lang="nl-NL" sz="2800" dirty="0" err="1">
                <a:latin typeface="Arial" charset="0"/>
                <a:cs typeface="Arial" charset="0"/>
              </a:rPr>
              <a:t>probability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distribution</a:t>
            </a:r>
            <a:endParaRPr lang="nl-NL" sz="2800" dirty="0">
              <a:latin typeface="Arial" charset="0"/>
              <a:cs typeface="Arial" charset="0"/>
            </a:endParaRPr>
          </a:p>
          <a:p>
            <a:pPr lvl="1" eaLnBrk="1" hangingPunct="1">
              <a:buFont typeface="Courier New" charset="0"/>
              <a:buChar char="o"/>
            </a:pPr>
            <a:r>
              <a:rPr lang="nl-NL" dirty="0" err="1">
                <a:latin typeface="Arial" charset="0"/>
                <a:cs typeface="Arial" charset="0"/>
              </a:rPr>
              <a:t>Often</a:t>
            </a:r>
            <a:r>
              <a:rPr lang="nl-NL" dirty="0">
                <a:latin typeface="Arial" charset="0"/>
                <a:cs typeface="Arial" charset="0"/>
              </a:rPr>
              <a:t> we </a:t>
            </a:r>
            <a:r>
              <a:rPr lang="nl-NL" dirty="0" err="1">
                <a:latin typeface="Arial" charset="0"/>
                <a:cs typeface="Arial" charset="0"/>
              </a:rPr>
              <a:t>don’t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know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true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distribution</a:t>
            </a:r>
            <a:r>
              <a:rPr lang="nl-NL" dirty="0">
                <a:latin typeface="Arial" charset="0"/>
                <a:cs typeface="Arial" charset="0"/>
              </a:rPr>
              <a:t> but as long as </a:t>
            </a:r>
            <a:r>
              <a:rPr lang="nl-NL" dirty="0" err="1">
                <a:latin typeface="Arial" charset="0"/>
                <a:cs typeface="Arial" charset="0"/>
              </a:rPr>
              <a:t>there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enough</a:t>
            </a:r>
            <a:r>
              <a:rPr lang="nl-NL" dirty="0">
                <a:latin typeface="Arial" charset="0"/>
                <a:cs typeface="Arial" charset="0"/>
              </a:rPr>
              <a:t> data we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still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learn</a:t>
            </a:r>
            <a:r>
              <a:rPr lang="nl-NL" dirty="0">
                <a:latin typeface="Arial" charset="0"/>
                <a:cs typeface="Arial" charset="0"/>
              </a:rPr>
              <a:t> the proper posterior</a:t>
            </a:r>
          </a:p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Since</a:t>
            </a:r>
            <a:r>
              <a:rPr lang="nl-NL" sz="2800" dirty="0">
                <a:latin typeface="Arial" charset="0"/>
                <a:cs typeface="Arial" charset="0"/>
              </a:rPr>
              <a:t> prior </a:t>
            </a:r>
            <a:r>
              <a:rPr lang="nl-NL" sz="2800" dirty="0" err="1">
                <a:latin typeface="Arial" charset="0"/>
                <a:cs typeface="Arial" charset="0"/>
              </a:rPr>
              <a:t>and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likelihood</a:t>
            </a:r>
            <a:r>
              <a:rPr lang="nl-NL" sz="2800" dirty="0">
                <a:latin typeface="Arial" charset="0"/>
                <a:cs typeface="Arial" charset="0"/>
              </a:rPr>
              <a:t> are </a:t>
            </a:r>
            <a:r>
              <a:rPr lang="nl-NL" sz="2800" dirty="0" err="1">
                <a:latin typeface="Arial" charset="0"/>
                <a:cs typeface="Arial" charset="0"/>
              </a:rPr>
              <a:t>multiplied</a:t>
            </a:r>
            <a:r>
              <a:rPr lang="nl-NL" sz="2800" dirty="0">
                <a:latin typeface="Arial" charset="0"/>
                <a:cs typeface="Arial" charset="0"/>
              </a:rPr>
              <a:t>, </a:t>
            </a:r>
            <a:r>
              <a:rPr lang="nl-NL" sz="2800" dirty="0" err="1">
                <a:latin typeface="Arial" charset="0"/>
                <a:cs typeface="Arial" charset="0"/>
              </a:rPr>
              <a:t>some</a:t>
            </a:r>
            <a:r>
              <a:rPr lang="nl-NL" sz="2800" dirty="0">
                <a:latin typeface="Arial" charset="0"/>
                <a:cs typeface="Arial" charset="0"/>
              </a:rPr>
              <a:t> priors lead </a:t>
            </a:r>
            <a:r>
              <a:rPr lang="nl-NL" sz="2800" dirty="0" err="1">
                <a:latin typeface="Arial" charset="0"/>
                <a:cs typeface="Arial" charset="0"/>
              </a:rPr>
              <a:t>to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posteriors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having</a:t>
            </a:r>
            <a:r>
              <a:rPr lang="nl-NL" sz="2800" dirty="0">
                <a:latin typeface="Arial" charset="0"/>
                <a:cs typeface="Arial" charset="0"/>
              </a:rPr>
              <a:t> a standard form. </a:t>
            </a:r>
          </a:p>
          <a:p>
            <a:pPr lvl="1" eaLnBrk="1" hangingPunct="1">
              <a:buFont typeface="Courier New" charset="0"/>
              <a:buChar char="o"/>
            </a:pPr>
            <a:r>
              <a:rPr lang="nl-NL" dirty="0" err="1">
                <a:latin typeface="Arial" charset="0"/>
                <a:cs typeface="Arial" charset="0"/>
              </a:rPr>
              <a:t>If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form has the </a:t>
            </a:r>
            <a:r>
              <a:rPr lang="nl-NL" dirty="0" err="1">
                <a:latin typeface="Arial" charset="0"/>
                <a:cs typeface="Arial" charset="0"/>
              </a:rPr>
              <a:t>same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distribution</a:t>
            </a:r>
            <a:r>
              <a:rPr lang="nl-NL" dirty="0">
                <a:latin typeface="Arial" charset="0"/>
                <a:cs typeface="Arial" charset="0"/>
              </a:rPr>
              <a:t> as the prior, </a:t>
            </a:r>
            <a:r>
              <a:rPr lang="nl-NL" dirty="0" err="1">
                <a:latin typeface="Arial" charset="0"/>
                <a:cs typeface="Arial" charset="0"/>
              </a:rPr>
              <a:t>then</a:t>
            </a:r>
            <a:r>
              <a:rPr lang="nl-NL" dirty="0">
                <a:latin typeface="Arial" charset="0"/>
                <a:cs typeface="Arial" charset="0"/>
              </a:rPr>
              <a:t> the prior is </a:t>
            </a:r>
            <a:r>
              <a:rPr lang="nl-NL" i="1" dirty="0" err="1">
                <a:latin typeface="Arial" charset="0"/>
                <a:cs typeface="Arial" charset="0"/>
              </a:rPr>
              <a:t>conjugate</a:t>
            </a:r>
            <a:endParaRPr lang="nl-NL" i="1" dirty="0">
              <a:latin typeface="Arial" charset="0"/>
              <a:cs typeface="Arial" charset="0"/>
            </a:endParaRPr>
          </a:p>
          <a:p>
            <a:pPr lvl="1" eaLnBrk="1" hangingPunct="1">
              <a:buFont typeface="Courier New" charset="0"/>
              <a:buChar char="o"/>
            </a:pPr>
            <a:r>
              <a:rPr lang="nl-NL" dirty="0" err="1">
                <a:latin typeface="Arial" charset="0"/>
                <a:cs typeface="Arial" charset="0"/>
              </a:rPr>
              <a:t>Conjugate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distributions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include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normal</a:t>
            </a:r>
            <a:r>
              <a:rPr lang="nl-NL" dirty="0">
                <a:latin typeface="Arial" charset="0"/>
                <a:cs typeface="Arial" charset="0"/>
              </a:rPr>
              <a:t> (or </a:t>
            </a:r>
            <a:r>
              <a:rPr lang="nl-NL" dirty="0" err="1">
                <a:latin typeface="Arial" charset="0"/>
                <a:cs typeface="Arial" charset="0"/>
              </a:rPr>
              <a:t>Gaussian</a:t>
            </a:r>
            <a:r>
              <a:rPr lang="nl-NL" dirty="0">
                <a:latin typeface="Arial" charset="0"/>
                <a:cs typeface="Arial" charset="0"/>
              </a:rPr>
              <a:t>); </a:t>
            </a:r>
            <a:r>
              <a:rPr lang="nl-NL" dirty="0" err="1">
                <a:latin typeface="Arial" charset="0"/>
                <a:cs typeface="Arial" charset="0"/>
              </a:rPr>
              <a:t>binomial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beta</a:t>
            </a:r>
            <a:r>
              <a:rPr lang="nl-NL" dirty="0">
                <a:latin typeface="Arial" charset="0"/>
                <a:cs typeface="Arial" charset="0"/>
              </a:rPr>
              <a:t>; </a:t>
            </a:r>
            <a:r>
              <a:rPr lang="nl-NL" dirty="0" err="1">
                <a:latin typeface="Arial" charset="0"/>
                <a:cs typeface="Arial" charset="0"/>
              </a:rPr>
              <a:t>multinomial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Dirichlet </a:t>
            </a:r>
            <a:r>
              <a:rPr lang="nl-NL" dirty="0" err="1">
                <a:latin typeface="Arial" charset="0"/>
                <a:cs typeface="Arial" charset="0"/>
              </a:rPr>
              <a:t>distributions</a:t>
            </a:r>
            <a:r>
              <a:rPr lang="nl-NL" dirty="0">
                <a:latin typeface="Arial" charset="0"/>
                <a:cs typeface="Arial" charset="0"/>
              </a:rPr>
              <a:t>. </a:t>
            </a:r>
          </a:p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Importantly</a:t>
            </a:r>
            <a:r>
              <a:rPr lang="nl-NL" sz="2800" dirty="0">
                <a:latin typeface="Arial" charset="0"/>
                <a:cs typeface="Arial" charset="0"/>
              </a:rPr>
              <a:t>, </a:t>
            </a:r>
            <a:r>
              <a:rPr lang="nl-NL" sz="2800" dirty="0" err="1">
                <a:latin typeface="Arial" charset="0"/>
                <a:cs typeface="Arial" charset="0"/>
              </a:rPr>
              <a:t>conclusions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from</a:t>
            </a:r>
            <a:r>
              <a:rPr lang="nl-NL" sz="2800" dirty="0">
                <a:latin typeface="Arial" charset="0"/>
                <a:cs typeface="Arial" charset="0"/>
              </a:rPr>
              <a:t> a </a:t>
            </a:r>
            <a:r>
              <a:rPr lang="nl-NL" sz="2800" dirty="0" err="1">
                <a:latin typeface="Arial" charset="0"/>
                <a:cs typeface="Arial" charset="0"/>
              </a:rPr>
              <a:t>Bayesian</a:t>
            </a:r>
            <a:r>
              <a:rPr lang="nl-NL" sz="2800" dirty="0">
                <a:latin typeface="Arial" charset="0"/>
                <a:cs typeface="Arial" charset="0"/>
              </a:rPr>
              <a:t> model </a:t>
            </a:r>
            <a:r>
              <a:rPr lang="nl-NL" sz="2800" dirty="0" err="1">
                <a:latin typeface="Arial" charset="0"/>
                <a:cs typeface="Arial" charset="0"/>
              </a:rPr>
              <a:t>depend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critically</a:t>
            </a:r>
            <a:r>
              <a:rPr lang="nl-NL" sz="2800" dirty="0">
                <a:latin typeface="Arial" charset="0"/>
                <a:cs typeface="Arial" charset="0"/>
              </a:rPr>
              <a:t> on the prior </a:t>
            </a:r>
            <a:r>
              <a:rPr lang="nl-NL" sz="2800" dirty="0" err="1">
                <a:latin typeface="Arial" charset="0"/>
                <a:cs typeface="Arial" charset="0"/>
              </a:rPr>
              <a:t>probability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used</a:t>
            </a:r>
            <a:r>
              <a:rPr lang="nl-NL" sz="2800" dirty="0">
                <a:latin typeface="Arial" charset="0"/>
                <a:cs typeface="Arial" charset="0"/>
              </a:rPr>
              <a:t> (</a:t>
            </a:r>
            <a:r>
              <a:rPr lang="nl-NL" sz="2800" dirty="0" err="1">
                <a:latin typeface="Arial" charset="0"/>
                <a:cs typeface="Arial" charset="0"/>
              </a:rPr>
              <a:t>this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will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come</a:t>
            </a:r>
            <a:r>
              <a:rPr lang="nl-NL" sz="2800" dirty="0">
                <a:latin typeface="Arial" charset="0"/>
                <a:cs typeface="Arial" charset="0"/>
              </a:rPr>
              <a:t> back </a:t>
            </a:r>
            <a:r>
              <a:rPr lang="nl-NL" sz="2800" dirty="0" err="1">
                <a:latin typeface="Arial" charset="0"/>
                <a:cs typeface="Arial" charset="0"/>
              </a:rPr>
              <a:t>during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your</a:t>
            </a:r>
            <a:r>
              <a:rPr lang="nl-NL" sz="2800" dirty="0">
                <a:latin typeface="Arial" charset="0"/>
                <a:cs typeface="Arial" charset="0"/>
              </a:rPr>
              <a:t> HMM practical).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6B7C5-89CC-27E0-EA04-BB225E5C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2517" y="6644208"/>
            <a:ext cx="2540000" cy="457200"/>
          </a:xfrm>
        </p:spPr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1" y="277814"/>
            <a:ext cx="8748713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07568" y="188641"/>
            <a:ext cx="81369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94003"/>
                </a:solidFill>
                <a:latin typeface="Arial"/>
                <a:cs typeface="Arial"/>
              </a:rPr>
              <a:t>Markov Chain Models have conditional probabilities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265A19-CAA3-3F77-4661-42D82C4B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73832"/>
            <a:ext cx="103632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 dirty="0">
                <a:solidFill>
                  <a:srgbClr val="3333CC"/>
                </a:solidFill>
                <a:latin typeface="Arial" charset="0"/>
                <a:cs typeface="Arial" charset="0"/>
              </a:rPr>
            </a:br>
            <a:endParaRPr lang="en-US" sz="4000" dirty="0">
              <a:solidFill>
                <a:srgbClr val="3333CC"/>
              </a:solidFill>
              <a:latin typeface="Arial" charset="0"/>
              <a:cs typeface="Arial" charset="0"/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906488"/>
            <a:ext cx="9649072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 Markov chain model is defined by: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 set of states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some states </a:t>
            </a:r>
            <a:r>
              <a:rPr lang="en-US" i="1" dirty="0">
                <a:latin typeface="Arial" charset="0"/>
                <a:cs typeface="Arial" charset="0"/>
              </a:rPr>
              <a:t>emit </a:t>
            </a:r>
            <a:r>
              <a:rPr lang="en-US" dirty="0">
                <a:latin typeface="Arial" charset="0"/>
                <a:cs typeface="Arial" charset="0"/>
              </a:rPr>
              <a:t>symbols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other states (e.g. the </a:t>
            </a:r>
            <a:r>
              <a:rPr lang="en-US" i="1" dirty="0">
                <a:latin typeface="Arial" charset="0"/>
                <a:cs typeface="Arial" charset="0"/>
              </a:rPr>
              <a:t>begin </a:t>
            </a:r>
            <a:r>
              <a:rPr lang="en-US" dirty="0">
                <a:latin typeface="Arial" charset="0"/>
                <a:cs typeface="Arial" charset="0"/>
              </a:rPr>
              <a:t>state) are </a:t>
            </a:r>
            <a:r>
              <a:rPr lang="en-US" i="1" dirty="0">
                <a:latin typeface="Arial" charset="0"/>
                <a:cs typeface="Arial" charset="0"/>
              </a:rPr>
              <a:t>silent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 set of transitions with associated probabilities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the transitions emanating from a given state define a distribution over the possible next states</a:t>
            </a:r>
          </a:p>
          <a:p>
            <a:pPr lvl="2" eaLnBrk="1" hangingPunct="1"/>
            <a:r>
              <a:rPr lang="en-US" dirty="0">
                <a:latin typeface="Arial" charset="0"/>
                <a:cs typeface="Arial" charset="0"/>
              </a:rPr>
              <a:t>the transitions are given as a </a:t>
            </a:r>
            <a:r>
              <a:rPr lang="en-US" i="1" dirty="0">
                <a:latin typeface="Arial" charset="0"/>
                <a:cs typeface="Arial" charset="0"/>
              </a:rPr>
              <a:t>N*N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i="1" dirty="0">
                <a:latin typeface="Arial" charset="0"/>
                <a:cs typeface="Arial" charset="0"/>
              </a:rPr>
              <a:t>transition matrix</a:t>
            </a:r>
            <a:r>
              <a:rPr lang="en-US" dirty="0">
                <a:latin typeface="Arial" charset="0"/>
                <a:cs typeface="Arial" charset="0"/>
              </a:rPr>
              <a:t>, where </a:t>
            </a:r>
            <a:r>
              <a:rPr lang="en-US" i="1" dirty="0">
                <a:latin typeface="Arial" charset="0"/>
                <a:cs typeface="Arial" charset="0"/>
              </a:rPr>
              <a:t>N </a:t>
            </a:r>
            <a:r>
              <a:rPr lang="en-US" dirty="0">
                <a:latin typeface="Arial" charset="0"/>
                <a:cs typeface="Arial" charset="0"/>
              </a:rPr>
              <a:t>is the number of states  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B2EA2-7737-080A-E1B5-898A70CE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85725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>
                <a:solidFill>
                  <a:srgbClr val="3333CC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3333CC"/>
              </a:solidFill>
              <a:latin typeface="Arial" charset="0"/>
              <a:cs typeface="Arial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S – observations (i.e., the input to the model)</a:t>
            </a:r>
          </a:p>
          <a:p>
            <a:pPr marL="990600" lvl="1" indent="-533400" eaLnBrk="1" hangingPunct="1"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x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 err="1">
                <a:latin typeface="Arial" charset="0"/>
                <a:cs typeface="Arial" charset="0"/>
              </a:rPr>
              <a:t>x</a:t>
            </a:r>
            <a:r>
              <a:rPr lang="en-US" baseline="-25000" dirty="0" err="1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– sequence of observations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Q - states</a:t>
            </a:r>
          </a:p>
          <a:p>
            <a:pPr marL="990600" lvl="1" indent="-533400" eaLnBrk="1" hangingPunct="1"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  <a:sym typeface="Symbol" charset="0"/>
              </a:rPr>
              <a:t>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 </a:t>
            </a:r>
            <a:r>
              <a:rPr lang="en-US" baseline="-25000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– sequence of states</a:t>
            </a:r>
          </a:p>
          <a:p>
            <a:pPr marL="990600" lvl="1" indent="-533400" eaLnBrk="1" hangingPunct="1"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f=(f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 err="1">
                <a:latin typeface="Arial" charset="0"/>
                <a:cs typeface="Arial" charset="0"/>
              </a:rPr>
              <a:t>f</a:t>
            </a:r>
            <a:r>
              <a:rPr lang="en-US" baseline="-25000" dirty="0" err="1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r>
              <a:rPr lang="en-US" baseline="30000" dirty="0">
                <a:latin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cs typeface="Arial" charset="0"/>
              </a:rPr>
              <a:t> - initial probability of states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A = (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ij</a:t>
            </a:r>
            <a:r>
              <a:rPr lang="en-US" dirty="0">
                <a:latin typeface="Arial" charset="0"/>
                <a:cs typeface="Arial" charset="0"/>
              </a:rPr>
              <a:t>) – transition matrix</a:t>
            </a:r>
          </a:p>
          <a:p>
            <a:pPr marL="609600" indent="-609600" eaLnBrk="1" hangingPunct="1"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07F8FD-522C-0A47-911E-5410E2E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8371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3200">
                <a:solidFill>
                  <a:srgbClr val="0000FF"/>
                </a:solidFill>
                <a:latin typeface="Arial" charset="0"/>
                <a:cs typeface="Arial" charset="0"/>
              </a:rPr>
              <a:t>calculating probabilities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3379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305420"/>
            <a:ext cx="10297144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given some sequence </a:t>
            </a:r>
            <a:r>
              <a:rPr lang="en-US" sz="2800" i="1" dirty="0">
                <a:latin typeface="Arial" charset="0"/>
                <a:cs typeface="Arial" charset="0"/>
              </a:rPr>
              <a:t>x </a:t>
            </a:r>
            <a:r>
              <a:rPr lang="en-US" sz="2800" dirty="0">
                <a:latin typeface="Arial" charset="0"/>
                <a:cs typeface="Arial" charset="0"/>
              </a:rPr>
              <a:t>of length </a:t>
            </a:r>
            <a:r>
              <a:rPr lang="en-US" sz="2800" i="1" dirty="0">
                <a:latin typeface="Arial" charset="0"/>
                <a:cs typeface="Arial" charset="0"/>
              </a:rPr>
              <a:t>L</a:t>
            </a:r>
            <a:r>
              <a:rPr lang="en-US" sz="2800" dirty="0">
                <a:latin typeface="Arial" charset="0"/>
                <a:cs typeface="Arial" charset="0"/>
              </a:rPr>
              <a:t>, we can ask how probable the sequence is given our model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for any probabilistic model of sequences, we can write this probability as</a:t>
            </a:r>
          </a:p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latin typeface="Arial" charset="0"/>
                <a:cs typeface="Arial" charset="0"/>
              </a:rPr>
              <a:t>key property </a:t>
            </a:r>
            <a:r>
              <a:rPr lang="en-US" sz="2800" dirty="0">
                <a:latin typeface="Arial" charset="0"/>
                <a:cs typeface="Arial" charset="0"/>
              </a:rPr>
              <a:t>of a </a:t>
            </a:r>
            <a:r>
              <a:rPr lang="en-US" sz="2800" b="1" dirty="0">
                <a:latin typeface="Arial" charset="0"/>
                <a:cs typeface="Arial" charset="0"/>
              </a:rPr>
              <a:t>1st order</a:t>
            </a:r>
            <a:r>
              <a:rPr lang="en-US" sz="2800" dirty="0">
                <a:latin typeface="Arial" charset="0"/>
                <a:cs typeface="Arial" charset="0"/>
              </a:rPr>
              <a:t> Markov chain: the probability of each </a:t>
            </a:r>
            <a:r>
              <a:rPr lang="en-US" sz="2800" i="1" dirty="0">
                <a:latin typeface="Arial" charset="0"/>
                <a:cs typeface="Arial" charset="0"/>
              </a:rPr>
              <a:t>X</a:t>
            </a:r>
            <a:r>
              <a:rPr lang="en-US" sz="2800" i="1" baseline="-25000" dirty="0">
                <a:latin typeface="Arial" charset="0"/>
                <a:cs typeface="Arial" charset="0"/>
              </a:rPr>
              <a:t>i </a:t>
            </a:r>
            <a:r>
              <a:rPr lang="en-US" sz="2800" dirty="0">
                <a:latin typeface="Arial" charset="0"/>
                <a:cs typeface="Arial" charset="0"/>
              </a:rPr>
              <a:t>depends only on </a:t>
            </a:r>
            <a:r>
              <a:rPr lang="en-US" sz="2800" i="1" dirty="0">
                <a:latin typeface="Arial" charset="0"/>
                <a:cs typeface="Arial" charset="0"/>
              </a:rPr>
              <a:t>X</a:t>
            </a:r>
            <a:r>
              <a:rPr lang="en-US" sz="2800" i="1" baseline="-25000" dirty="0">
                <a:latin typeface="Arial" charset="0"/>
                <a:cs typeface="Arial" charset="0"/>
              </a:rPr>
              <a:t>i-1</a:t>
            </a:r>
            <a:r>
              <a:rPr lang="en-US" sz="2800" i="1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 i="1" dirty="0">
              <a:latin typeface="Times New Roman" charset="0"/>
            </a:endParaRPr>
          </a:p>
        </p:txBody>
      </p:sp>
      <p:pic>
        <p:nvPicPr>
          <p:cNvPr id="33795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7608" y="3125092"/>
            <a:ext cx="7635952" cy="1143000"/>
          </a:xfrm>
          <a:noFill/>
        </p:spPr>
      </p:pic>
      <p:pic>
        <p:nvPicPr>
          <p:cNvPr id="33796" name="Picture 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7871" y="5060180"/>
            <a:ext cx="6840537" cy="154305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8E066-61EE-28BF-8D96-6EA5D6CC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2517" y="6428184"/>
            <a:ext cx="2540000" cy="457200"/>
          </a:xfrm>
        </p:spPr>
        <p:txBody>
          <a:bodyPr/>
          <a:lstStyle/>
          <a:p>
            <a:pPr>
              <a:defRPr/>
            </a:pPr>
            <a:fld id="{0753611C-34B2-C943-8C0C-A84A242FEE99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pic>
        <p:nvPicPr>
          <p:cNvPr id="34818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2" y="1484784"/>
            <a:ext cx="6264275" cy="4052888"/>
          </a:xfrm>
          <a:noFill/>
        </p:spPr>
      </p:pic>
      <p:sp>
        <p:nvSpPr>
          <p:cNvPr id="34819" name="Rectangle 11"/>
          <p:cNvSpPr>
            <a:spLocks noChangeArrowheads="1"/>
          </p:cNvSpPr>
          <p:nvPr/>
        </p:nvSpPr>
        <p:spPr bwMode="auto">
          <a:xfrm>
            <a:off x="1919537" y="5859269"/>
            <a:ext cx="80648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charset="0"/>
                <a:cs typeface="Arial" charset="0"/>
              </a:rPr>
              <a:t>First order</a:t>
            </a:r>
            <a:r>
              <a:rPr lang="en-US" sz="2800" dirty="0">
                <a:latin typeface="Arial" charset="0"/>
                <a:cs typeface="Arial" charset="0"/>
              </a:rPr>
              <a:t>: P</a:t>
            </a:r>
            <a:r>
              <a:rPr lang="en-US" sz="2800" i="1" dirty="0">
                <a:latin typeface="Arial" charset="0"/>
                <a:cs typeface="Arial" charset="0"/>
              </a:rPr>
              <a:t>(</a:t>
            </a:r>
            <a:r>
              <a:rPr lang="en-US" sz="2800" i="1" dirty="0" err="1">
                <a:latin typeface="Arial" charset="0"/>
                <a:cs typeface="Arial" charset="0"/>
              </a:rPr>
              <a:t>cggt</a:t>
            </a:r>
            <a:r>
              <a:rPr lang="en-US" sz="2800" i="1" dirty="0">
                <a:latin typeface="Arial" charset="0"/>
                <a:cs typeface="Arial" charset="0"/>
              </a:rPr>
              <a:t>) = </a:t>
            </a:r>
            <a:r>
              <a:rPr lang="en-US" sz="2800" dirty="0">
                <a:latin typeface="Arial" charset="0"/>
                <a:cs typeface="Arial" charset="0"/>
              </a:rPr>
              <a:t>P(</a:t>
            </a:r>
            <a:r>
              <a:rPr lang="en-US" sz="2800" i="1" dirty="0" err="1">
                <a:latin typeface="Arial" charset="0"/>
                <a:cs typeface="Arial" charset="0"/>
              </a:rPr>
              <a:t>c|</a:t>
            </a:r>
            <a:r>
              <a:rPr lang="en-US" sz="2800" dirty="0" err="1">
                <a:latin typeface="Arial" charset="0"/>
                <a:cs typeface="Arial" charset="0"/>
              </a:rPr>
              <a:t>begin</a:t>
            </a:r>
            <a:r>
              <a:rPr lang="en-US" sz="2800" dirty="0">
                <a:latin typeface="Arial" charset="0"/>
                <a:cs typeface="Arial" charset="0"/>
              </a:rPr>
              <a:t>)P(</a:t>
            </a:r>
            <a:r>
              <a:rPr lang="en-US" sz="2800" i="1" dirty="0" err="1">
                <a:latin typeface="Arial" charset="0"/>
                <a:cs typeface="Arial" charset="0"/>
              </a:rPr>
              <a:t>g</a:t>
            </a:r>
            <a:r>
              <a:rPr lang="en-US" sz="2800" dirty="0" err="1">
                <a:latin typeface="Arial" charset="0"/>
                <a:cs typeface="Arial" charset="0"/>
              </a:rPr>
              <a:t>|</a:t>
            </a:r>
            <a:r>
              <a:rPr lang="en-US" sz="2800" i="1" dirty="0" err="1">
                <a:latin typeface="Arial" charset="0"/>
                <a:cs typeface="Arial" charset="0"/>
              </a:rPr>
              <a:t>c</a:t>
            </a:r>
            <a:r>
              <a:rPr lang="en-US" sz="2800" dirty="0">
                <a:latin typeface="Arial" charset="0"/>
                <a:cs typeface="Arial" charset="0"/>
              </a:rPr>
              <a:t>)P(</a:t>
            </a:r>
            <a:r>
              <a:rPr lang="en-US" sz="2800" i="1" dirty="0" err="1">
                <a:latin typeface="Arial" charset="0"/>
                <a:cs typeface="Arial" charset="0"/>
              </a:rPr>
              <a:t>g|g</a:t>
            </a:r>
            <a:r>
              <a:rPr lang="en-US" sz="2800" dirty="0">
                <a:latin typeface="Arial" charset="0"/>
                <a:cs typeface="Arial" charset="0"/>
              </a:rPr>
              <a:t>)P</a:t>
            </a:r>
            <a:r>
              <a:rPr lang="en-US" sz="2800" i="1" dirty="0">
                <a:latin typeface="Arial" charset="0"/>
                <a:cs typeface="Arial" charset="0"/>
              </a:rPr>
              <a:t>(</a:t>
            </a:r>
            <a:r>
              <a:rPr lang="en-US" sz="2800" i="1" dirty="0" err="1">
                <a:latin typeface="Arial" charset="0"/>
                <a:cs typeface="Arial" charset="0"/>
              </a:rPr>
              <a:t>t|g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AD7B6-1179-EF47-44E8-A6CE3504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3818F-B65D-B086-F3EE-AC05FB3B578D}"/>
              </a:ext>
            </a:extLst>
          </p:cNvPr>
          <p:cNvSpPr txBox="1"/>
          <p:nvPr/>
        </p:nvSpPr>
        <p:spPr>
          <a:xfrm>
            <a:off x="7824192" y="2048649"/>
            <a:ext cx="3960440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L" sz="2800" dirty="0">
                <a:latin typeface="Arial" panose="020B0604020202020204" pitchFamily="34" charset="0"/>
                <a:cs typeface="Arial" panose="020B0604020202020204" pitchFamily="34" charset="0"/>
              </a:rPr>
              <a:t>Calculate the probabilty of a sequence </a:t>
            </a:r>
            <a:r>
              <a:rPr lang="en-NL" sz="28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NL" sz="2800" dirty="0">
                <a:latin typeface="Arial" panose="020B0604020202020204" pitchFamily="34" charset="0"/>
                <a:cs typeface="Arial" panose="020B0604020202020204" pitchFamily="34" charset="0"/>
              </a:rPr>
              <a:t>by multiplying the transition probabilities along the associated path through the Markov model </a:t>
            </a:r>
            <a:endParaRPr lang="en-NL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00063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35842" name="Text Box 6"/>
          <p:cNvSpPr txBox="1">
            <a:spLocks noChangeArrowheads="1"/>
          </p:cNvSpPr>
          <p:nvPr/>
        </p:nvSpPr>
        <p:spPr bwMode="auto">
          <a:xfrm>
            <a:off x="2424113" y="126841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2351088" y="1196976"/>
            <a:ext cx="7777162" cy="2524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Can also have an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end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state, allowing the model to represent:</a:t>
            </a:r>
          </a:p>
          <a:p>
            <a:pPr marL="514350" indent="-51435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Sequences of different lengths</a:t>
            </a:r>
          </a:p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Preferences for sequences ending with particular symbols</a:t>
            </a:r>
          </a:p>
        </p:txBody>
      </p:sp>
      <p:pic>
        <p:nvPicPr>
          <p:cNvPr id="3584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9513" y="3559175"/>
            <a:ext cx="4679950" cy="3227388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9B100-7BDA-0B73-E1F4-8608E76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57188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6866" name="Object 1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6659430"/>
              </p:ext>
            </p:extLst>
          </p:nvPr>
        </p:nvGraphicFramePr>
        <p:xfrm>
          <a:off x="8688288" y="1124744"/>
          <a:ext cx="10096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41195" progId="Equation.3">
                  <p:embed/>
                </p:oleObj>
              </mc:Choice>
              <mc:Fallback>
                <p:oleObj name="Equation" r:id="rId2" imgW="330057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1124744"/>
                        <a:ext cx="10096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84135028"/>
              </p:ext>
            </p:extLst>
          </p:nvPr>
        </p:nvGraphicFramePr>
        <p:xfrm>
          <a:off x="3575720" y="2132856"/>
          <a:ext cx="37449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41300" progId="Equation.3">
                  <p:embed/>
                </p:oleObj>
              </mc:Choice>
              <mc:Fallback>
                <p:oleObj name="Equation" r:id="rId4" imgW="1143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132856"/>
                        <a:ext cx="37449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15480" y="1206033"/>
            <a:ext cx="10225136" cy="682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cs typeface="Arial" charset="0"/>
              </a:rPr>
              <a:t>The transition parameters can be denoted by </a:t>
            </a:r>
            <a:r>
              <a:rPr lang="en-US" sz="2800" baseline="-25000" dirty="0">
                <a:latin typeface="Arial" charset="0"/>
                <a:cs typeface="Arial" charset="0"/>
              </a:rPr>
              <a:t>      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800" baseline="-250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cs typeface="Arial" charset="0"/>
              </a:rPr>
              <a:t>where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cs typeface="Arial" charset="0"/>
              </a:rPr>
              <a:t>Similarly we can denote the probability of a sequence </a:t>
            </a:r>
            <a:r>
              <a:rPr lang="en-US" sz="2800" i="1" dirty="0">
                <a:latin typeface="Arial" charset="0"/>
                <a:cs typeface="Arial" charset="0"/>
              </a:rPr>
              <a:t>x </a:t>
            </a:r>
            <a:r>
              <a:rPr lang="en-US" sz="2800" dirty="0">
                <a:latin typeface="Arial" charset="0"/>
                <a:cs typeface="Arial" charset="0"/>
              </a:rPr>
              <a:t>as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sz="2800" dirty="0">
                <a:latin typeface="Arial" charset="0"/>
                <a:cs typeface="Arial" charset="0"/>
              </a:rPr>
              <a:t>Where  </a:t>
            </a:r>
            <a:r>
              <a:rPr lang="en-US" sz="2800" i="1" dirty="0">
                <a:latin typeface="Arial" charset="0"/>
                <a:cs typeface="Arial" charset="0"/>
              </a:rPr>
              <a:t>       </a:t>
            </a:r>
            <a:r>
              <a:rPr lang="en-US" sz="2800" dirty="0">
                <a:latin typeface="Arial" charset="0"/>
                <a:cs typeface="Arial" charset="0"/>
              </a:rPr>
              <a:t>represents the transition from the </a:t>
            </a:r>
            <a:r>
              <a:rPr lang="en-US" sz="2800" i="1" dirty="0">
                <a:latin typeface="Arial" charset="0"/>
                <a:cs typeface="Arial" charset="0"/>
              </a:rPr>
              <a:t>begin </a:t>
            </a:r>
            <a:r>
              <a:rPr lang="en-US" sz="2800" dirty="0">
                <a:latin typeface="Arial" charset="0"/>
                <a:cs typeface="Arial" charset="0"/>
              </a:rPr>
              <a:t>state to </a:t>
            </a:r>
            <a:r>
              <a:rPr lang="en-US" sz="3200" i="1" dirty="0">
                <a:latin typeface="+mj-lt"/>
                <a:cs typeface="Arial" charset="0"/>
              </a:rPr>
              <a:t>x</a:t>
            </a:r>
            <a:r>
              <a:rPr lang="en-US" sz="3200" baseline="-25000" dirty="0">
                <a:latin typeface="Arial" charset="0"/>
                <a:cs typeface="Arial" charset="0"/>
              </a:rPr>
              <a:t>1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424113" y="411163"/>
            <a:ext cx="741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800">
              <a:latin typeface="Arial" charset="0"/>
              <a:cs typeface="Arial" charset="0"/>
            </a:endParaRPr>
          </a:p>
        </p:txBody>
      </p:sp>
      <p:pic>
        <p:nvPicPr>
          <p:cNvPr id="36870" name="Picture 1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051" y="4005064"/>
            <a:ext cx="7345363" cy="1508125"/>
          </a:xfrm>
          <a:noFill/>
        </p:spPr>
      </p:pic>
      <p:sp>
        <p:nvSpPr>
          <p:cNvPr id="36871" name="TextBox 1"/>
          <p:cNvSpPr txBox="1">
            <a:spLocks noChangeArrowheads="1"/>
          </p:cNvSpPr>
          <p:nvPr/>
        </p:nvSpPr>
        <p:spPr bwMode="auto">
          <a:xfrm>
            <a:off x="1774826" y="4478139"/>
            <a:ext cx="3097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 err="1"/>
              <a:t>Pr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i="1" baseline="-25000" dirty="0"/>
              <a:t>1</a:t>
            </a:r>
            <a:r>
              <a:rPr lang="en-US" sz="2800" i="1" dirty="0"/>
              <a:t>, x</a:t>
            </a:r>
            <a:r>
              <a:rPr lang="en-US" sz="2800" i="1" baseline="-25000" dirty="0"/>
              <a:t>2</a:t>
            </a:r>
            <a:r>
              <a:rPr lang="en-US" sz="2800" i="1" dirty="0"/>
              <a:t>, .., 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) =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42743"/>
              </p:ext>
            </p:extLst>
          </p:nvPr>
        </p:nvGraphicFramePr>
        <p:xfrm>
          <a:off x="2639616" y="5394920"/>
          <a:ext cx="8334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4000" imgH="279400" progId="Equation.3">
                  <p:embed/>
                </p:oleObj>
              </mc:Choice>
              <mc:Fallback>
                <p:oleObj name="Equation" r:id="rId7" imgW="2540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5394920"/>
                        <a:ext cx="8334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90554-4AF1-6ADA-7604-AEC9F54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8EA60-A78A-EA4F-8A36-1B720E456413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486" y="764704"/>
            <a:ext cx="9937104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94003"/>
                </a:solidFill>
                <a:latin typeface="Arial" charset="0"/>
                <a:cs typeface="Arial" charset="0"/>
              </a:rPr>
              <a:t>Mentoring Introductory Session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2557462"/>
            <a:ext cx="9721080" cy="4114800"/>
          </a:xfrm>
        </p:spPr>
        <p:txBody>
          <a:bodyPr/>
          <a:lstStyle/>
          <a:p>
            <a:pPr marL="0" indent="0" algn="l">
              <a:buNone/>
            </a:pPr>
            <a:r>
              <a:rPr lang="en-GB" b="0" i="0" u="none" strike="noStrike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Marlies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 Daalen &amp; 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 Feenstra</a:t>
            </a:r>
            <a:br>
              <a:rPr lang="en-GB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0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Tomorrow</a:t>
            </a:r>
            <a:r>
              <a:rPr lang="en-GB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b="1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Tue 26 Nov) from 13.00-14.00 in NU-4A06</a:t>
            </a:r>
            <a:r>
              <a:rPr lang="en-GB" b="0" i="0" u="none" strike="noStrike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67F80-A3A8-F03D-8B5F-31D987DC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2517" y="7032154"/>
            <a:ext cx="2540000" cy="457200"/>
          </a:xfrm>
        </p:spPr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548680"/>
            <a:ext cx="8496944" cy="1143000"/>
          </a:xfrm>
        </p:spPr>
        <p:txBody>
          <a:bodyPr/>
          <a:lstStyle/>
          <a:p>
            <a:pPr eaLnBrk="1" hangingPunct="1"/>
            <a:r>
              <a:rPr lang="en-GB" dirty="0">
                <a:solidFill>
                  <a:srgbClr val="C94003"/>
                </a:solidFill>
                <a:latin typeface="Arial" charset="0"/>
                <a:cs typeface="Arial" charset="0"/>
              </a:rPr>
              <a:t>Third Course Assignment </a:t>
            </a:r>
            <a:br>
              <a:rPr lang="en-GB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dirty="0">
                <a:solidFill>
                  <a:srgbClr val="0070C0"/>
                </a:solidFill>
                <a:latin typeface="Arial" charset="0"/>
                <a:cs typeface="Arial" charset="0"/>
              </a:rPr>
              <a:t>Practical Hidden Markov Models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2303909"/>
            <a:ext cx="10009112" cy="55895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Arial" charset="0"/>
                <a:cs typeface="Arial" charset="0"/>
              </a:rPr>
              <a:t>You will construct your own HMM to predict domain/linker structures in protein sequences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sz="2800" dirty="0">
                <a:latin typeface="Arial" charset="0"/>
                <a:cs typeface="Arial" charset="0"/>
              </a:rPr>
              <a:t>The best way to learn about an algorithm is by doing...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GB" sz="2400" dirty="0">
              <a:latin typeface="Arial" charset="0"/>
              <a:cs typeface="Arial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23592" y="3816077"/>
            <a:ext cx="4464496" cy="400110"/>
            <a:chOff x="611560" y="2247255"/>
            <a:chExt cx="5400600" cy="452247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611560" y="2679303"/>
              <a:ext cx="54006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 flipV="1">
              <a:off x="611560" y="2679303"/>
              <a:ext cx="1719808" cy="8384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V="1">
              <a:off x="2780184" y="2679303"/>
              <a:ext cx="1215752" cy="8384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355976" y="2679303"/>
              <a:ext cx="1647800" cy="0"/>
            </a:xfrm>
            <a:prstGeom prst="line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1259633" y="2247255"/>
              <a:ext cx="4392488" cy="45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Arial"/>
                  <a:cs typeface="Arial"/>
                </a:rPr>
                <a:t>D           L       D       L          D    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804834" y="2783689"/>
            <a:ext cx="1771828" cy="25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384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620688"/>
            <a:ext cx="10513168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Preamble for your HMM practical: </a:t>
            </a:r>
            <a:b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Hidden Markov Models (HMMs)</a:t>
            </a:r>
            <a:br>
              <a:rPr lang="en-US" sz="4000" dirty="0">
                <a:solidFill>
                  <a:srgbClr val="3333CC"/>
                </a:solidFill>
                <a:latin typeface="Arial" charset="0"/>
                <a:cs typeface="Arial" charset="0"/>
              </a:rPr>
            </a:br>
            <a:endParaRPr lang="en-US" sz="4000" dirty="0">
              <a:solidFill>
                <a:srgbClr val="3333CC"/>
              </a:solidFill>
              <a:latin typeface="Arial" charset="0"/>
              <a:cs typeface="Arial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773238"/>
            <a:ext cx="8710736" cy="468009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S – observations (</a:t>
            </a:r>
            <a:r>
              <a:rPr lang="en-US" i="1" dirty="0">
                <a:latin typeface="Arial" charset="0"/>
                <a:cs typeface="Arial" charset="0"/>
              </a:rPr>
              <a:t>i.e.</a:t>
            </a:r>
            <a:r>
              <a:rPr lang="en-US" dirty="0">
                <a:latin typeface="Arial" charset="0"/>
                <a:cs typeface="Arial" charset="0"/>
              </a:rPr>
              <a:t>, input to the model)</a:t>
            </a:r>
          </a:p>
          <a:p>
            <a:pPr marL="990600" lvl="1" indent="-533400" eaLnBrk="1" hangingPunct="1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cs typeface="Arial" charset="0"/>
              </a:rPr>
              <a:t>x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 err="1">
                <a:latin typeface="Arial" charset="0"/>
                <a:cs typeface="Arial" charset="0"/>
              </a:rPr>
              <a:t>x</a:t>
            </a:r>
            <a:r>
              <a:rPr lang="en-US" baseline="-25000" dirty="0" err="1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– sequence of observations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Q - states</a:t>
            </a:r>
          </a:p>
          <a:p>
            <a:pPr marL="990600" lvl="1" indent="-533400" eaLnBrk="1" hangingPunct="1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cs typeface="Arial" charset="0"/>
                <a:sym typeface="Symbol" charset="0"/>
              </a:rPr>
              <a:t>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>
                <a:latin typeface="Arial" charset="0"/>
                <a:cs typeface="Arial" charset="0"/>
                <a:sym typeface="Symbol" charset="0"/>
              </a:rPr>
              <a:t> </a:t>
            </a:r>
            <a:r>
              <a:rPr lang="en-US" baseline="-25000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– hidden sequence of states</a:t>
            </a:r>
          </a:p>
          <a:p>
            <a:pPr marL="990600" lvl="1" indent="-533400" eaLnBrk="1" hangingPunct="1">
              <a:buFont typeface="Wingdings" charset="0"/>
              <a:buChar char="§"/>
              <a:defRPr/>
            </a:pPr>
            <a:r>
              <a:rPr lang="en-US" dirty="0">
                <a:latin typeface="Arial" charset="0"/>
                <a:cs typeface="Arial" charset="0"/>
              </a:rPr>
              <a:t>f=(f</a:t>
            </a:r>
            <a:r>
              <a:rPr lang="en-US" baseline="-25000" dirty="0">
                <a:latin typeface="Arial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,…,</a:t>
            </a:r>
            <a:r>
              <a:rPr lang="en-US" dirty="0" err="1">
                <a:latin typeface="Arial" charset="0"/>
                <a:cs typeface="Arial" charset="0"/>
              </a:rPr>
              <a:t>f</a:t>
            </a:r>
            <a:r>
              <a:rPr lang="en-US" baseline="-25000" dirty="0" err="1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r>
              <a:rPr lang="en-US" baseline="30000" dirty="0">
                <a:latin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cs typeface="Arial" charset="0"/>
              </a:rPr>
              <a:t> - initial probability of states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dirty="0">
                <a:latin typeface="Arial" charset="0"/>
                <a:cs typeface="Arial" charset="0"/>
              </a:rPr>
              <a:t>A = (</a:t>
            </a:r>
            <a:r>
              <a:rPr lang="en-US" dirty="0" err="1">
                <a:latin typeface="Arial" charset="0"/>
                <a:cs typeface="Arial" charset="0"/>
              </a:rPr>
              <a:t>a</a:t>
            </a:r>
            <a:r>
              <a:rPr lang="en-US" baseline="-25000" dirty="0" err="1">
                <a:latin typeface="Arial" charset="0"/>
                <a:cs typeface="Arial" charset="0"/>
              </a:rPr>
              <a:t>ij</a:t>
            </a:r>
            <a:r>
              <a:rPr lang="en-US" dirty="0">
                <a:latin typeface="Arial" charset="0"/>
                <a:cs typeface="Arial" charset="0"/>
              </a:rPr>
              <a:t>) – transition matrix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and now extra</a:t>
            </a:r>
          </a:p>
          <a:p>
            <a:pPr marL="609600" indent="-609600" eaLnBrk="1" hangingPunct="1">
              <a:buFont typeface="+mj-lt"/>
              <a:buAutoNum type="arabicPeriod" startAt="4"/>
              <a:defRPr/>
            </a:pPr>
            <a:r>
              <a:rPr lang="en-US" dirty="0">
                <a:latin typeface="Arial" charset="0"/>
                <a:cs typeface="Arial" charset="0"/>
              </a:rPr>
              <a:t>E = (</a:t>
            </a:r>
            <a:r>
              <a:rPr lang="en-US" dirty="0" err="1">
                <a:latin typeface="Arial" charset="0"/>
                <a:cs typeface="Arial" charset="0"/>
              </a:rPr>
              <a:t>e</a:t>
            </a:r>
            <a:r>
              <a:rPr lang="en-US" baseline="-25000" dirty="0" err="1">
                <a:latin typeface="Arial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(x)) – emission probabilities</a:t>
            </a:r>
          </a:p>
          <a:p>
            <a:pPr marL="609600" indent="-609600" eaLnBrk="1" hangingPunct="1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1F296E-DD76-9387-EE2C-DB7F1DDE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>
            <a:spLocks noChangeArrowheads="1"/>
          </p:cNvSpPr>
          <p:nvPr/>
        </p:nvSpPr>
        <p:spPr bwMode="auto">
          <a:xfrm>
            <a:off x="4156248" y="4046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A Simple HMM</a:t>
            </a:r>
            <a:b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GB" sz="40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980728"/>
            <a:ext cx="7057777" cy="492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5877272"/>
            <a:ext cx="63367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2400" dirty="0">
                <a:solidFill>
                  <a:srgbClr val="C94003"/>
                </a:solidFill>
                <a:latin typeface="Arial" charset="0"/>
                <a:cs typeface="Arial" charset="0"/>
              </a:rPr>
              <a:t>Symbol emitted is </a:t>
            </a:r>
            <a:r>
              <a:rPr lang="en-GB" sz="2400" b="1" dirty="0">
                <a:solidFill>
                  <a:srgbClr val="C94003"/>
                </a:solidFill>
                <a:latin typeface="Arial" charset="0"/>
                <a:cs typeface="Arial" charset="0"/>
              </a:rPr>
              <a:t>decoupled</a:t>
            </a:r>
            <a:r>
              <a:rPr lang="en-GB" sz="2400" dirty="0">
                <a:solidFill>
                  <a:srgbClr val="C94003"/>
                </a:solidFill>
                <a:latin typeface="Arial" charset="0"/>
                <a:cs typeface="Arial" charset="0"/>
              </a:rPr>
              <a:t> from the state it is emitted by – this is the hidden aspect </a:t>
            </a:r>
            <a:br>
              <a:rPr lang="en-GB" sz="24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GB" sz="24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96843E6F-717A-0697-F309-64F751806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0877" y="2196704"/>
            <a:ext cx="5688805" cy="3680568"/>
          </a:xfrm>
          <a:prstGeom prst="rect">
            <a:avLst/>
          </a:prstGeom>
          <a:noFill/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E9BC853-4C3E-EE37-CB7D-1285A6CF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692696"/>
            <a:ext cx="48965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A Simple Markov Model</a:t>
            </a:r>
            <a:b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GB" sz="40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A3B4C-171A-95BA-6604-E9009348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5886400"/>
            <a:ext cx="532859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GB" sz="2400" dirty="0">
                <a:solidFill>
                  <a:srgbClr val="C94003"/>
                </a:solidFill>
                <a:latin typeface="Arial" charset="0"/>
                <a:cs typeface="Arial" charset="0"/>
              </a:rPr>
              <a:t>Symbol emitted is coupled to a state; there are only transition probabilities </a:t>
            </a:r>
            <a:br>
              <a:rPr lang="en-GB" sz="24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GB" sz="24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D6BDC6-C06D-90A8-3E8D-D3E1A3DC3D93}"/>
              </a:ext>
            </a:extLst>
          </p:cNvPr>
          <p:cNvCxnSpPr/>
          <p:nvPr/>
        </p:nvCxnSpPr>
        <p:spPr bwMode="auto">
          <a:xfrm>
            <a:off x="6168008" y="4941168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EE95A021-3C13-065E-6366-85D5CDAE7591}"/>
              </a:ext>
            </a:extLst>
          </p:cNvPr>
          <p:cNvSpPr/>
          <p:nvPr/>
        </p:nvSpPr>
        <p:spPr bwMode="auto">
          <a:xfrm>
            <a:off x="4655840" y="3645024"/>
            <a:ext cx="792088" cy="43204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B63F-F16D-6418-D923-A57A8679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263352" y="-18257"/>
            <a:ext cx="11593288" cy="1143001"/>
          </a:xfrm>
        </p:spPr>
        <p:txBody>
          <a:bodyPr/>
          <a:lstStyle/>
          <a:p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What is the </a:t>
            </a: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most</a:t>
            </a:r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 probable path </a:t>
            </a:r>
            <a:r>
              <a:rPr lang="en-US" sz="3600" dirty="0">
                <a:solidFill>
                  <a:srgbClr val="C94003"/>
                </a:solidFill>
                <a:latin typeface="Symbol" charset="0"/>
                <a:cs typeface="Symbol" charset="0"/>
              </a:rPr>
              <a:t>p </a:t>
            </a:r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of sequence AAC?</a:t>
            </a:r>
          </a:p>
        </p:txBody>
      </p:sp>
      <p:pic>
        <p:nvPicPr>
          <p:cNvPr id="3993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80728"/>
            <a:ext cx="8350250" cy="583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32F4B-2209-B974-44F7-FEE7BCA9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9" y="3860801"/>
            <a:ext cx="57864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774826" y="476250"/>
            <a:ext cx="8569325" cy="1143000"/>
          </a:xfrm>
        </p:spPr>
        <p:txBody>
          <a:bodyPr/>
          <a:lstStyle/>
          <a:p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Given a HMM path, what is the score of a sequence generated by taking this path?</a:t>
            </a: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582863"/>
            <a:ext cx="8064500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2208213" y="2060575"/>
            <a:ext cx="7848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Probability that path is taken and sequence generated: </a:t>
            </a:r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2279650" y="5570539"/>
            <a:ext cx="7848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(assuming begin (0) and end (</a:t>
            </a:r>
            <a:r>
              <a:rPr lang="en-US" sz="2800">
                <a:latin typeface="Symbol" charset="0"/>
                <a:cs typeface="Symbol" charset="0"/>
              </a:rPr>
              <a:t>p</a:t>
            </a:r>
            <a:r>
              <a:rPr lang="en-US" sz="2800" i="1" baseline="-25000">
                <a:latin typeface="Arial" charset="0"/>
                <a:cs typeface="Arial" charset="0"/>
              </a:rPr>
              <a:t>L</a:t>
            </a:r>
            <a:r>
              <a:rPr lang="en-US" sz="2800" baseline="-25000">
                <a:latin typeface="Arial" charset="0"/>
                <a:cs typeface="Arial" charset="0"/>
              </a:rPr>
              <a:t>+1</a:t>
            </a:r>
            <a:r>
              <a:rPr lang="en-US" sz="2800">
                <a:latin typeface="Arial" charset="0"/>
                <a:cs typeface="Arial" charset="0"/>
              </a:rPr>
              <a:t>) states are the only silent states on path)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2208213" y="3913189"/>
            <a:ext cx="71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or</a:t>
            </a:r>
          </a:p>
        </p:txBody>
      </p:sp>
      <p:sp>
        <p:nvSpPr>
          <p:cNvPr id="40967" name="TextBox 5"/>
          <p:cNvSpPr txBox="1">
            <a:spLocks noChangeArrowheads="1"/>
          </p:cNvSpPr>
          <p:nvPr/>
        </p:nvSpPr>
        <p:spPr bwMode="auto">
          <a:xfrm>
            <a:off x="8293101" y="4633914"/>
            <a:ext cx="2411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(Durbin et al.)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BEA5F-381F-E7B3-3AA0-F6EDA00F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  <a:t>Finding the Most Probable Path:</a:t>
            </a:r>
            <a:b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  <a:t>The Viterbi Algorithm</a:t>
            </a:r>
            <a:br>
              <a:rPr lang="en-GB" sz="4000">
                <a:latin typeface="Arial" charset="0"/>
                <a:cs typeface="Arial" charset="0"/>
              </a:rPr>
            </a:br>
            <a:endParaRPr lang="en-GB" sz="4000">
              <a:latin typeface="Arial" charset="0"/>
              <a:cs typeface="Arial" charset="0"/>
            </a:endParaRPr>
          </a:p>
        </p:txBody>
      </p:sp>
      <p:pic>
        <p:nvPicPr>
          <p:cNvPr id="5120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1089" y="2727325"/>
            <a:ext cx="7705725" cy="4014788"/>
          </a:xfrm>
          <a:solidFill>
            <a:schemeClr val="bg1"/>
          </a:solidFill>
        </p:spPr>
      </p:pic>
      <p:sp>
        <p:nvSpPr>
          <p:cNvPr id="51204" name="Rectangle 8"/>
          <p:cNvSpPr>
            <a:spLocks noChangeArrowheads="1"/>
          </p:cNvSpPr>
          <p:nvPr/>
        </p:nvSpPr>
        <p:spPr bwMode="auto">
          <a:xfrm>
            <a:off x="2424114" y="1557338"/>
            <a:ext cx="7488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  <a:cs typeface="Arial" charset="0"/>
              </a:rPr>
              <a:t>Viterbi – recursive step</a:t>
            </a:r>
          </a:p>
          <a:p>
            <a:r>
              <a:rPr lang="en-US" sz="2400">
                <a:latin typeface="Arial" charset="0"/>
                <a:cs typeface="Arial" charset="0"/>
              </a:rPr>
              <a:t>What is the probability of the path which ends with q</a:t>
            </a:r>
            <a:r>
              <a:rPr lang="en-US" sz="2400" baseline="-25000">
                <a:latin typeface="Arial" charset="0"/>
                <a:cs typeface="Arial" charset="0"/>
              </a:rPr>
              <a:t>A</a:t>
            </a:r>
            <a:r>
              <a:rPr lang="en-US" sz="2400">
                <a:latin typeface="Arial" charset="0"/>
                <a:cs typeface="Arial" charset="0"/>
              </a:rPr>
              <a:t>-&gt;q</a:t>
            </a:r>
            <a:r>
              <a:rPr lang="en-US" sz="2400" baseline="-25000">
                <a:latin typeface="Arial" charset="0"/>
                <a:cs typeface="Arial" charset="0"/>
              </a:rPr>
              <a:t>B</a:t>
            </a:r>
            <a:r>
              <a:rPr lang="en-US" sz="2400">
                <a:latin typeface="Arial" charset="0"/>
                <a:cs typeface="Arial" charset="0"/>
              </a:rPr>
              <a:t> and emission E</a:t>
            </a:r>
            <a:r>
              <a:rPr lang="en-US" sz="2400" baseline="-25000">
                <a:latin typeface="Arial" charset="0"/>
                <a:cs typeface="Arial" charset="0"/>
              </a:rPr>
              <a:t>B</a:t>
            </a:r>
            <a:r>
              <a:rPr lang="en-US" sz="2400">
                <a:latin typeface="Arial" charset="0"/>
                <a:cs typeface="Arial" charset="0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D63A2-0A2A-A642-2C64-7EDA635C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90534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01600"/>
            <a:ext cx="8981504" cy="665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031B0-1756-0288-2BF0-D9356B88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745938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76672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Finding the Most Probable Path:</a:t>
            </a:r>
            <a:b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The Viterbi Algorithm</a:t>
            </a:r>
            <a:br>
              <a:rPr lang="en-GB" sz="4000" dirty="0">
                <a:latin typeface="Arial" charset="0"/>
                <a:cs typeface="Arial" charset="0"/>
              </a:rPr>
            </a:br>
            <a:endParaRPr lang="en-GB" sz="4000" dirty="0">
              <a:latin typeface="Arial" charset="0"/>
              <a:cs typeface="Arial" charset="0"/>
            </a:endParaRP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2135560" y="1436584"/>
            <a:ext cx="7920359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charset="0"/>
                <a:cs typeface="Arial" charset="0"/>
              </a:rPr>
              <a:t>Viterbi – recursive step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What is the most probable path into state B in step </a:t>
            </a:r>
            <a:r>
              <a:rPr lang="en-US" sz="2400" dirty="0" err="1">
                <a:latin typeface="Arial" charset="0"/>
                <a:cs typeface="Arial" charset="0"/>
              </a:rPr>
              <a:t>i</a:t>
            </a:r>
            <a:r>
              <a:rPr lang="en-US" sz="2400" dirty="0">
                <a:latin typeface="Arial" charset="0"/>
                <a:cs typeface="Arial" charset="0"/>
              </a:rPr>
              <a:t>?</a:t>
            </a:r>
          </a:p>
          <a:p>
            <a:endParaRPr 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5222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6328" y="2353288"/>
            <a:ext cx="3815656" cy="2659888"/>
          </a:xfrm>
          <a:noFill/>
        </p:spPr>
      </p:pic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1847528" y="5313982"/>
            <a:ext cx="4248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If state </a:t>
            </a:r>
            <a:r>
              <a:rPr lang="en-US" sz="2400" dirty="0" err="1">
                <a:latin typeface="Arial" charset="0"/>
                <a:cs typeface="Arial" charset="0"/>
              </a:rPr>
              <a:t>q</a:t>
            </a:r>
            <a:r>
              <a:rPr lang="en-US" sz="2400" baseline="-25000" dirty="0" err="1">
                <a:latin typeface="Arial" charset="0"/>
                <a:cs typeface="Arial" charset="0"/>
              </a:rPr>
              <a:t>B</a:t>
            </a:r>
            <a:r>
              <a:rPr lang="en-US" sz="2400" baseline="-250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is indexed as </a:t>
            </a:r>
            <a:r>
              <a:rPr lang="en-US" sz="2400" i="1" dirty="0">
                <a:latin typeface="Arial" charset="0"/>
                <a:cs typeface="Arial" charset="0"/>
              </a:rPr>
              <a:t>l</a:t>
            </a:r>
            <a:r>
              <a:rPr lang="en-US" sz="2400" dirty="0">
                <a:latin typeface="Arial" charset="0"/>
                <a:cs typeface="Arial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8048" y="2492896"/>
            <a:ext cx="518457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Many more than three paths can lead into state </a:t>
            </a:r>
            <a:r>
              <a:rPr lang="en-US" sz="2400" dirty="0" err="1">
                <a:latin typeface="Arial"/>
                <a:cs typeface="Arial"/>
              </a:rPr>
              <a:t>q</a:t>
            </a:r>
            <a:r>
              <a:rPr lang="en-US" sz="2400" baseline="-25000" dirty="0" err="1"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7928" y="5149750"/>
            <a:ext cx="4608512" cy="1676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28048" y="3596823"/>
            <a:ext cx="518457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Just as with DP, check all directions you can come from and select the one with the maximal score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556448" y="5962054"/>
            <a:ext cx="4860032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7313E54-2591-D86C-EBB2-08514F911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432" y="5241974"/>
            <a:ext cx="504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charset="0"/>
                <a:cs typeface="Arial" charset="0"/>
              </a:rPr>
              <a:t>, </a:t>
            </a:r>
            <a:endParaRPr lang="en-US" sz="2800" i="1" baseline="-25000" dirty="0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2B689-3177-6F67-0FF9-AE90AEA016AA}"/>
              </a:ext>
            </a:extLst>
          </p:cNvPr>
          <p:cNvSpPr txBox="1"/>
          <p:nvPr/>
        </p:nvSpPr>
        <p:spPr>
          <a:xfrm>
            <a:off x="1870372" y="5851137"/>
            <a:ext cx="85461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where transitions are checked between states all possible </a:t>
            </a:r>
            <a:r>
              <a:rPr lang="en-US" sz="2400" i="1" dirty="0">
                <a:latin typeface="Arial" charset="0"/>
                <a:cs typeface="Arial" charset="0"/>
              </a:rPr>
              <a:t>k</a:t>
            </a:r>
            <a:r>
              <a:rPr lang="en-US" sz="2400" dirty="0">
                <a:latin typeface="Arial" charset="0"/>
                <a:cs typeface="Arial" charset="0"/>
              </a:rPr>
              <a:t> and state </a:t>
            </a:r>
            <a:r>
              <a:rPr lang="en-US" sz="2400" i="1" dirty="0">
                <a:latin typeface="Arial" charset="0"/>
                <a:cs typeface="Arial" charset="0"/>
              </a:rPr>
              <a:t>l</a:t>
            </a:r>
            <a:r>
              <a:rPr lang="en-US" sz="2400" dirty="0">
                <a:latin typeface="Arial" charset="0"/>
                <a:cs typeface="Arial" charset="0"/>
              </a:rPr>
              <a:t> (the current state)</a:t>
            </a:r>
            <a:endParaRPr lang="en-US" sz="2400" i="1" baseline="-25000" dirty="0">
              <a:latin typeface="Arial" charset="0"/>
              <a:cs typeface="Arial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6AFB8-4D5D-C8D8-1462-B36FF706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052929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773832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Finding the Most Probable Path:</a:t>
            </a:r>
            <a:b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  <a:t>The Viterbi Algorithm</a:t>
            </a:r>
            <a:br>
              <a:rPr lang="en-GB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sz="3600" dirty="0">
                <a:solidFill>
                  <a:schemeClr val="accent2"/>
                </a:solidFill>
                <a:latin typeface="Arial" charset="0"/>
                <a:cs typeface="Arial" charset="0"/>
              </a:rPr>
              <a:t>How to do the bookkeeping</a:t>
            </a:r>
            <a:br>
              <a:rPr lang="en-GB" sz="4000" dirty="0">
                <a:latin typeface="Arial" charset="0"/>
                <a:cs typeface="Arial" charset="0"/>
              </a:rPr>
            </a:br>
            <a:endParaRPr lang="en-GB" sz="4000" dirty="0">
              <a:latin typeface="Arial" charset="0"/>
              <a:cs typeface="Arial" charset="0"/>
            </a:endParaRPr>
          </a:p>
        </p:txBody>
      </p:sp>
      <p:sp>
        <p:nvSpPr>
          <p:cNvPr id="49155" name="Rectangle 15"/>
          <p:cNvSpPr>
            <a:spLocks noChangeArrowheads="1"/>
          </p:cNvSpPr>
          <p:nvPr/>
        </p:nvSpPr>
        <p:spPr bwMode="auto">
          <a:xfrm>
            <a:off x="623392" y="2421463"/>
            <a:ext cx="1108923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Andrew Viterbi used </a:t>
            </a:r>
            <a:r>
              <a:rPr lang="en-US" sz="2800" b="1" dirty="0">
                <a:latin typeface="Arial" charset="0"/>
                <a:cs typeface="Arial" charset="0"/>
              </a:rPr>
              <a:t>Manhattan grid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  <a:r>
              <a:rPr lang="en-US" sz="2800" b="1" dirty="0">
                <a:latin typeface="Arial" charset="0"/>
                <a:cs typeface="Arial" charset="0"/>
              </a:rPr>
              <a:t>model</a:t>
            </a:r>
            <a:r>
              <a:rPr lang="en-US" sz="2800" dirty="0">
                <a:latin typeface="Arial" charset="0"/>
                <a:cs typeface="Arial" charset="0"/>
              </a:rPr>
              <a:t> to solve the Decoding problem.</a:t>
            </a:r>
          </a:p>
          <a:p>
            <a:endParaRPr lang="en-US" sz="2000" dirty="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Every choice of </a:t>
            </a:r>
            <a:r>
              <a:rPr lang="en-US" sz="2800" i="1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π </a:t>
            </a:r>
            <a:r>
              <a:rPr lang="en-US" sz="2800" i="1" dirty="0">
                <a:latin typeface="Arial" charset="0"/>
                <a:cs typeface="Arial" charset="0"/>
              </a:rPr>
              <a:t>=</a:t>
            </a:r>
            <a:r>
              <a:rPr lang="en-US" sz="2800" dirty="0">
                <a:latin typeface="Arial" charset="0"/>
                <a:cs typeface="Arial" charset="0"/>
              </a:rPr>
              <a:t> π</a:t>
            </a:r>
            <a:r>
              <a:rPr lang="en-US" sz="2800" i="1" baseline="-25000" dirty="0">
                <a:latin typeface="Arial" charset="0"/>
                <a:cs typeface="Arial" charset="0"/>
              </a:rPr>
              <a:t>1</a:t>
            </a:r>
            <a:r>
              <a:rPr lang="en-US" sz="2800" i="1" dirty="0">
                <a:latin typeface="Arial" charset="0"/>
                <a:cs typeface="Arial" charset="0"/>
              </a:rPr>
              <a:t> … </a:t>
            </a:r>
            <a:r>
              <a:rPr lang="en-US" sz="2800" dirty="0">
                <a:latin typeface="Arial" charset="0"/>
                <a:cs typeface="Arial" charset="0"/>
              </a:rPr>
              <a:t>π</a:t>
            </a:r>
            <a:r>
              <a:rPr lang="en-US" sz="2800" i="1" baseline="-25000" dirty="0">
                <a:latin typeface="Arial" charset="0"/>
                <a:cs typeface="Arial" charset="0"/>
              </a:rPr>
              <a:t>n</a:t>
            </a:r>
            <a:r>
              <a:rPr lang="en-US" sz="2800" i="1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corresponds to a distinct path in the graph.</a:t>
            </a:r>
          </a:p>
          <a:p>
            <a:endParaRPr lang="en-US" sz="2000" dirty="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Only valid direction in the graph is </a:t>
            </a:r>
            <a:r>
              <a:rPr lang="en-US" sz="2800" i="1" dirty="0">
                <a:latin typeface="Arial" charset="0"/>
                <a:cs typeface="Arial" charset="0"/>
              </a:rPr>
              <a:t>eastward.</a:t>
            </a:r>
          </a:p>
          <a:p>
            <a:endParaRPr lang="en-US" sz="2000" i="1" dirty="0">
              <a:latin typeface="Arial" charset="0"/>
              <a:cs typeface="Arial" charset="0"/>
            </a:endParaRPr>
          </a:p>
          <a:p>
            <a:pPr>
              <a:buFontTx/>
              <a:buChar char="•"/>
            </a:pPr>
            <a:r>
              <a:rPr lang="en-US" sz="2800" dirty="0">
                <a:latin typeface="Arial" charset="0"/>
                <a:cs typeface="Arial" charset="0"/>
              </a:rPr>
              <a:t>This graph has 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baseline="30000" dirty="0">
                <a:latin typeface="Arial" charset="0"/>
                <a:cs typeface="Arial" charset="0"/>
              </a:rPr>
              <a:t>2</a:t>
            </a:r>
            <a:r>
              <a:rPr lang="en-US" sz="2800" dirty="0">
                <a:latin typeface="Arial" charset="0"/>
                <a:cs typeface="Arial" charset="0"/>
              </a:rPr>
              <a:t>(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dirty="0">
                <a:latin typeface="Arial" charset="0"/>
                <a:cs typeface="Arial" charset="0"/>
              </a:rPr>
              <a:t>-1) edges, where 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dirty="0">
                <a:latin typeface="Arial" charset="0"/>
                <a:cs typeface="Arial" charset="0"/>
              </a:rPr>
              <a:t> is number of states, and 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dirty="0">
                <a:latin typeface="Arial" charset="0"/>
                <a:cs typeface="Arial" charset="0"/>
              </a:rPr>
              <a:t> the number of sequence symbols (</a:t>
            </a:r>
            <a:r>
              <a:rPr lang="en-US" sz="2800" i="1" dirty="0">
                <a:latin typeface="Arial" charset="0"/>
                <a:cs typeface="Arial" charset="0"/>
              </a:rPr>
              <a:t>L</a:t>
            </a:r>
            <a:r>
              <a:rPr lang="en-US" sz="2800" dirty="0">
                <a:latin typeface="Arial" charset="0"/>
                <a:cs typeface="Arial" charset="0"/>
              </a:rPr>
              <a:t>) plus the number of silent states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EEE68-83AF-5753-714E-76195942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090992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938" y="560388"/>
            <a:ext cx="7772400" cy="1143000"/>
          </a:xfrm>
        </p:spPr>
        <p:txBody>
          <a:bodyPr/>
          <a:lstStyle/>
          <a:p>
            <a:pPr eaLnBrk="1" hangingPunct="1"/>
            <a: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  <a:t>Finding the Most Probable Path:</a:t>
            </a:r>
            <a:b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GB" sz="4000">
                <a:solidFill>
                  <a:srgbClr val="C94003"/>
                </a:solidFill>
                <a:latin typeface="Arial" charset="0"/>
                <a:cs typeface="Arial" charset="0"/>
              </a:rPr>
              <a:t>The Viterbi Algorithm</a:t>
            </a:r>
            <a:br>
              <a:rPr lang="en-GB" sz="4000">
                <a:latin typeface="Arial" charset="0"/>
                <a:cs typeface="Arial" charset="0"/>
              </a:rPr>
            </a:br>
            <a:endParaRPr lang="en-GB" sz="4000">
              <a:latin typeface="Arial" charset="0"/>
              <a:cs typeface="Arial" charset="0"/>
            </a:endParaRPr>
          </a:p>
        </p:txBody>
      </p:sp>
      <p:pic>
        <p:nvPicPr>
          <p:cNvPr id="501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7408" y="1787674"/>
            <a:ext cx="6956426" cy="4665663"/>
          </a:xfrm>
          <a:noFill/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559322" y="1484784"/>
            <a:ext cx="41766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Arial" charset="0"/>
                <a:cs typeface="Arial" charset="0"/>
              </a:rPr>
              <a:t>Manhattan grid model</a:t>
            </a:r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7320136" y="1988840"/>
            <a:ext cx="446449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400" dirty="0" err="1">
                <a:latin typeface="Arial" charset="0"/>
                <a:cs typeface="Arial" charset="0"/>
              </a:rPr>
              <a:t>This</a:t>
            </a:r>
            <a:r>
              <a:rPr lang="nl-NL" sz="2400" dirty="0">
                <a:latin typeface="Arial" charset="0"/>
                <a:cs typeface="Arial" charset="0"/>
              </a:rPr>
              <a:t> diagram is </a:t>
            </a:r>
            <a:r>
              <a:rPr lang="nl-NL" sz="2400" dirty="0" err="1">
                <a:latin typeface="Arial" charset="0"/>
                <a:cs typeface="Arial" charset="0"/>
              </a:rPr>
              <a:t>also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called</a:t>
            </a:r>
            <a:r>
              <a:rPr lang="nl-NL" sz="2400" dirty="0">
                <a:latin typeface="Arial" charset="0"/>
                <a:cs typeface="Arial" charset="0"/>
              </a:rPr>
              <a:t> a </a:t>
            </a:r>
            <a:r>
              <a:rPr lang="nl-NL" sz="2400" b="1" dirty="0" err="1">
                <a:latin typeface="Arial" charset="0"/>
                <a:cs typeface="Arial" charset="0"/>
              </a:rPr>
              <a:t>trellis</a:t>
            </a:r>
            <a:r>
              <a:rPr lang="nl-NL" sz="2400" dirty="0">
                <a:latin typeface="Arial" charset="0"/>
                <a:cs typeface="Arial" charset="0"/>
              </a:rPr>
              <a:t>. </a:t>
            </a:r>
            <a:r>
              <a:rPr lang="nl-NL" sz="2400" dirty="0" err="1">
                <a:latin typeface="Arial" charset="0"/>
                <a:cs typeface="Arial" charset="0"/>
              </a:rPr>
              <a:t>Each</a:t>
            </a:r>
            <a:r>
              <a:rPr lang="nl-NL" sz="2400" dirty="0">
                <a:latin typeface="Arial" charset="0"/>
                <a:cs typeface="Arial" charset="0"/>
              </a:rPr>
              <a:t> column in the </a:t>
            </a:r>
            <a:r>
              <a:rPr lang="nl-NL" sz="2400" dirty="0" err="1">
                <a:latin typeface="Arial" charset="0"/>
                <a:cs typeface="Arial" charset="0"/>
              </a:rPr>
              <a:t>trellis</a:t>
            </a:r>
            <a:r>
              <a:rPr lang="nl-NL" sz="2400" dirty="0">
                <a:latin typeface="Arial" charset="0"/>
                <a:cs typeface="Arial" charset="0"/>
              </a:rPr>
              <a:t> shows </a:t>
            </a:r>
            <a:r>
              <a:rPr lang="nl-NL" sz="2400" dirty="0" err="1">
                <a:latin typeface="Arial" charset="0"/>
                <a:cs typeface="Arial" charset="0"/>
              </a:rPr>
              <a:t>all</a:t>
            </a:r>
            <a:r>
              <a:rPr lang="nl-NL" sz="2400" dirty="0">
                <a:latin typeface="Arial" charset="0"/>
                <a:cs typeface="Arial" charset="0"/>
              </a:rPr>
              <a:t> HMM </a:t>
            </a:r>
            <a:r>
              <a:rPr lang="nl-NL" sz="2400" dirty="0" err="1">
                <a:latin typeface="Arial" charset="0"/>
                <a:cs typeface="Arial" charset="0"/>
              </a:rPr>
              <a:t>states</a:t>
            </a:r>
            <a:r>
              <a:rPr lang="nl-NL" sz="2400" dirty="0">
                <a:latin typeface="Arial" charset="0"/>
                <a:cs typeface="Arial" charset="0"/>
              </a:rPr>
              <a:t>; </a:t>
            </a:r>
            <a:r>
              <a:rPr lang="nl-NL" sz="2400" dirty="0" err="1">
                <a:latin typeface="Arial" charset="0"/>
                <a:cs typeface="Arial" charset="0"/>
              </a:rPr>
              <a:t>it</a:t>
            </a:r>
            <a:r>
              <a:rPr lang="nl-NL" sz="2400" dirty="0">
                <a:latin typeface="Arial" charset="0"/>
                <a:cs typeface="Arial" charset="0"/>
              </a:rPr>
              <a:t> is </a:t>
            </a:r>
            <a:r>
              <a:rPr lang="nl-NL" sz="2400" dirty="0" err="1">
                <a:latin typeface="Arial" charset="0"/>
                <a:cs typeface="Arial" charset="0"/>
              </a:rPr>
              <a:t>executed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from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left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to</a:t>
            </a:r>
            <a:r>
              <a:rPr lang="nl-NL" sz="2400" dirty="0">
                <a:latin typeface="Arial" charset="0"/>
                <a:cs typeface="Arial" charset="0"/>
              </a:rPr>
              <a:t> right (i.e. ‘</a:t>
            </a:r>
            <a:r>
              <a:rPr lang="nl-NL" sz="2400" dirty="0" err="1">
                <a:latin typeface="Arial" charset="0"/>
                <a:cs typeface="Arial" charset="0"/>
              </a:rPr>
              <a:t>eastward</a:t>
            </a:r>
            <a:r>
              <a:rPr lang="nl-NL" sz="2400" dirty="0">
                <a:latin typeface="Arial" charset="0"/>
                <a:cs typeface="Arial" charset="0"/>
              </a:rPr>
              <a:t>’) </a:t>
            </a:r>
            <a:r>
              <a:rPr lang="nl-NL" sz="2400" dirty="0" err="1">
                <a:latin typeface="Arial" charset="0"/>
                <a:cs typeface="Arial" charset="0"/>
              </a:rPr>
              <a:t>by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going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through</a:t>
            </a:r>
            <a:r>
              <a:rPr lang="nl-NL" sz="2400" dirty="0">
                <a:latin typeface="Arial" charset="0"/>
                <a:cs typeface="Arial" charset="0"/>
              </a:rPr>
              <a:t> the </a:t>
            </a:r>
            <a:r>
              <a:rPr lang="nl-NL" sz="2400" dirty="0" err="1">
                <a:latin typeface="Arial" charset="0"/>
                <a:cs typeface="Arial" charset="0"/>
              </a:rPr>
              <a:t>sequence</a:t>
            </a:r>
            <a:r>
              <a:rPr lang="nl-NL" sz="2400" dirty="0">
                <a:latin typeface="Arial" charset="0"/>
                <a:cs typeface="Arial" charset="0"/>
              </a:rPr>
              <a:t> of </a:t>
            </a:r>
            <a:r>
              <a:rPr lang="nl-NL" sz="2400" dirty="0" err="1">
                <a:latin typeface="Arial" charset="0"/>
                <a:cs typeface="Arial" charset="0"/>
              </a:rPr>
              <a:t>observations</a:t>
            </a:r>
            <a:r>
              <a:rPr lang="nl-NL" sz="24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nl-NL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nl-NL" sz="2400" dirty="0" err="1">
                <a:latin typeface="Arial" charset="0"/>
                <a:cs typeface="Arial" charset="0"/>
              </a:rPr>
              <a:t>Execute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the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recursive</a:t>
            </a:r>
            <a:r>
              <a:rPr lang="nl-NL" sz="2400" dirty="0">
                <a:latin typeface="Arial" charset="0"/>
                <a:cs typeface="Arial" charset="0"/>
              </a:rPr>
              <a:t> </a:t>
            </a:r>
            <a:r>
              <a:rPr lang="nl-NL" sz="2400" dirty="0" err="1">
                <a:latin typeface="Arial" charset="0"/>
                <a:cs typeface="Arial" charset="0"/>
              </a:rPr>
              <a:t>formula</a:t>
            </a:r>
            <a:r>
              <a:rPr lang="nl-NL" sz="2400" dirty="0">
                <a:latin typeface="Arial" charset="0"/>
                <a:cs typeface="Arial" charset="0"/>
              </a:rPr>
              <a:t>: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47529" y="6300028"/>
            <a:ext cx="1224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999656" y="6525344"/>
            <a:ext cx="57606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3B302AD6-7AB1-BF9A-1B60-186D0714D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0136" y="5425008"/>
            <a:ext cx="4608512" cy="16764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829547-D871-D2F4-9DFF-1F603F75B840}"/>
              </a:ext>
            </a:extLst>
          </p:cNvPr>
          <p:cNvSpPr/>
          <p:nvPr/>
        </p:nvSpPr>
        <p:spPr bwMode="auto">
          <a:xfrm>
            <a:off x="7284640" y="6309320"/>
            <a:ext cx="4860032" cy="9233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A3479-92F7-5138-FECB-A3670E9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31468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chemeClr val="accent2"/>
                </a:solidFill>
                <a:latin typeface="Arial" charset="0"/>
                <a:cs typeface="Arial" charset="0"/>
              </a:rPr>
              <a:t>Algorithms in Sequence Analysis </a:t>
            </a:r>
            <a:br>
              <a:rPr lang="en-US" sz="3200">
                <a:solidFill>
                  <a:schemeClr val="accent2"/>
                </a:solidFill>
                <a:latin typeface="Arial" charset="0"/>
                <a:cs typeface="Arial" charset="0"/>
              </a:rPr>
            </a:br>
            <a:br>
              <a:rPr lang="en-US" sz="320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sz="3200">
                <a:solidFill>
                  <a:srgbClr val="FF0000"/>
                </a:solidFill>
                <a:latin typeface="Arial" charset="0"/>
                <a:cs typeface="Arial" charset="0"/>
              </a:rPr>
              <a:t>Practical assignment 3: HMM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9900" y="2297113"/>
            <a:ext cx="8820150" cy="4876800"/>
          </a:xfrm>
        </p:spPr>
        <p:txBody>
          <a:bodyPr/>
          <a:lstStyle/>
          <a:p>
            <a:pPr marL="990600" lvl="1" indent="-533400" eaLnBrk="1" hangingPunct="1">
              <a:buNone/>
            </a:pPr>
            <a:r>
              <a:rPr lang="en-US" sz="2400">
                <a:latin typeface="Arial" charset="0"/>
                <a:cs typeface="Arial" charset="0"/>
              </a:rPr>
              <a:t>Hidden Markov Models (involves programming)</a:t>
            </a:r>
          </a:p>
          <a:p>
            <a:pPr marL="990600" lvl="1" indent="-533400" eaLnBrk="1" hangingPunct="1"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 marL="990600" lvl="1" indent="-533400" eaLnBrk="1" hangingPunct="1">
              <a:buFont typeface="Times New Roman" charset="0"/>
              <a:buAutoNum type="arabicPeriod"/>
            </a:pPr>
            <a:r>
              <a:rPr lang="en-US" sz="2400" b="1">
                <a:latin typeface="Arial" charset="0"/>
                <a:cs typeface="Arial" charset="0"/>
              </a:rPr>
              <a:t>Today:</a:t>
            </a:r>
            <a:r>
              <a:rPr lang="en-US" sz="2400">
                <a:latin typeface="Arial" charset="0"/>
                <a:cs typeface="Arial" charset="0"/>
              </a:rPr>
              <a:t> ‘Paper’ exercise </a:t>
            </a:r>
          </a:p>
          <a:p>
            <a:pPr marL="990600" lvl="1" indent="-533400" eaLnBrk="1" hangingPunct="1"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 marL="990600" lvl="1" indent="-533400" eaLnBrk="1" hangingPunct="1">
              <a:buFont typeface="Times New Roman" charset="0"/>
              <a:buAutoNum type="arabicPeriod" startAt="2"/>
            </a:pPr>
            <a:r>
              <a:rPr lang="en-US" sz="2400" b="1">
                <a:latin typeface="Arial" charset="0"/>
                <a:cs typeface="Arial" charset="0"/>
              </a:rPr>
              <a:t>From tomorrow: </a:t>
            </a:r>
            <a:r>
              <a:rPr lang="en-US" sz="2400">
                <a:latin typeface="Arial" charset="0"/>
                <a:cs typeface="Arial" charset="0"/>
              </a:rPr>
              <a:t>Programming:</a:t>
            </a:r>
          </a:p>
          <a:p>
            <a:pPr marL="1390650" lvl="2" indent="-533400" eaLnBrk="1" hangingPunct="1">
              <a:buFont typeface="Times New Roman" charset="0"/>
              <a:buAutoNum type="arabicPeriod"/>
            </a:pPr>
            <a:r>
              <a:rPr lang="en-US" sz="2000">
                <a:latin typeface="Arial" charset="0"/>
                <a:cs typeface="Arial" charset="0"/>
              </a:rPr>
              <a:t>Viterbi algorithm</a:t>
            </a:r>
          </a:p>
          <a:p>
            <a:pPr marL="1390650" lvl="2" indent="-533400" eaLnBrk="1" hangingPunct="1">
              <a:buFont typeface="Times New Roman" charset="0"/>
              <a:buAutoNum type="arabicPeriod"/>
            </a:pPr>
            <a:r>
              <a:rPr lang="en-US" sz="2000">
                <a:latin typeface="Arial" charset="0"/>
                <a:cs typeface="Arial" charset="0"/>
              </a:rPr>
              <a:t>Forward algorithm</a:t>
            </a:r>
          </a:p>
          <a:p>
            <a:pPr marL="1390650" lvl="2" indent="-533400" eaLnBrk="1" hangingPunct="1">
              <a:buFont typeface="Times New Roman" charset="0"/>
              <a:buAutoNum type="arabicPeriod"/>
            </a:pPr>
            <a:r>
              <a:rPr lang="en-US" sz="2000">
                <a:latin typeface="Arial" charset="0"/>
                <a:cs typeface="Arial" charset="0"/>
              </a:rPr>
              <a:t>Forward-backward (Baum Welch) algorithm</a:t>
            </a:r>
          </a:p>
          <a:p>
            <a:pPr marL="990600" lvl="1" indent="-533400" eaLnBrk="1" hangingPunct="1"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 marL="990600" lvl="1" indent="-533400" eaLnBrk="1" hangingPunct="1"/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1B0C1-1885-A586-E32D-50D084A8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50044"/>
            <a:ext cx="9144000" cy="7747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Arial" charset="0"/>
                <a:cs typeface="Arial" charset="0"/>
              </a:rPr>
              <a:t>Back to Markov Models - Biological Example: Methylation and CpG Islands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1987" name="Rectangle 81"/>
          <p:cNvSpPr>
            <a:spLocks noChangeArrowheads="1"/>
          </p:cNvSpPr>
          <p:nvPr/>
        </p:nvSpPr>
        <p:spPr bwMode="auto">
          <a:xfrm>
            <a:off x="7401066" y="6546830"/>
            <a:ext cx="4815614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latin typeface="Arial" charset="0"/>
              </a:rPr>
              <a:t>http://</a:t>
            </a:r>
            <a:r>
              <a:rPr lang="en-US" sz="1600" dirty="0" err="1">
                <a:latin typeface="Arial" charset="0"/>
              </a:rPr>
              <a:t>www.web-books.com</a:t>
            </a:r>
            <a:r>
              <a:rPr lang="en-US" sz="1600" dirty="0">
                <a:latin typeface="Arial" charset="0"/>
              </a:rPr>
              <a:t>/</a:t>
            </a:r>
            <a:r>
              <a:rPr lang="en-US" sz="1600" dirty="0" err="1">
                <a:latin typeface="Arial" charset="0"/>
              </a:rPr>
              <a:t>MoBio</a:t>
            </a:r>
            <a:r>
              <a:rPr lang="en-US" sz="1600" dirty="0">
                <a:latin typeface="Arial" charset="0"/>
              </a:rPr>
              <a:t>/Free/Ch7F2.htm</a:t>
            </a:r>
          </a:p>
        </p:txBody>
      </p:sp>
      <p:sp>
        <p:nvSpPr>
          <p:cNvPr id="318547" name="Rectangle 83"/>
          <p:cNvSpPr>
            <a:spLocks noChangeArrowheads="1"/>
          </p:cNvSpPr>
          <p:nvPr/>
        </p:nvSpPr>
        <p:spPr bwMode="auto">
          <a:xfrm>
            <a:off x="335360" y="1427286"/>
            <a:ext cx="11377264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charset="0"/>
                <a:cs typeface="Arial" charset="0"/>
              </a:rPr>
              <a:t>CG dinucleotides (called CpG to avoid confusion with C-G base pairs) in nuclear DNA often undergo </a:t>
            </a:r>
            <a:r>
              <a:rPr lang="en-US" sz="2400" i="1" dirty="0">
                <a:latin typeface="Arial" charset="0"/>
                <a:cs typeface="Arial" charset="0"/>
              </a:rPr>
              <a:t>methylation</a:t>
            </a:r>
            <a:r>
              <a:rPr lang="en-US" sz="2400" dirty="0">
                <a:latin typeface="Arial" charset="0"/>
                <a:cs typeface="Arial" charset="0"/>
              </a:rPr>
              <a:t>, where a methyl (CH</a:t>
            </a:r>
            <a:r>
              <a:rPr lang="en-US" sz="1600" dirty="0">
                <a:latin typeface="Arial" charset="0"/>
                <a:cs typeface="Arial" charset="0"/>
              </a:rPr>
              <a:t>3</a:t>
            </a:r>
            <a:r>
              <a:rPr lang="en-US" sz="2400" dirty="0">
                <a:latin typeface="Arial" charset="0"/>
                <a:cs typeface="Arial" charset="0"/>
              </a:rPr>
              <a:t>) “joins” the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Cytosine (C). 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sz="2400" dirty="0">
                <a:latin typeface="Arial" charset="0"/>
                <a:cs typeface="Arial" charset="0"/>
              </a:rPr>
              <a:t>Methylated genes are usually </a:t>
            </a:r>
            <a:r>
              <a:rPr lang="en-US" sz="2400" i="1" dirty="0" err="1">
                <a:latin typeface="Arial" charset="0"/>
                <a:cs typeface="Arial" charset="0"/>
              </a:rPr>
              <a:t>underexpressed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(‘silencing mark’).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Arial" charset="0"/>
                <a:cs typeface="Arial" charset="0"/>
              </a:rPr>
              <a:t>CG dinucleotides are rarer in eukaryotic genomes than expected given the independent probabilities of C, G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  <a:defRPr/>
            </a:pPr>
            <a:r>
              <a:rPr lang="en-US" sz="2000" dirty="0">
                <a:latin typeface="Arial" charset="0"/>
                <a:cs typeface="Arial" charset="0"/>
              </a:rPr>
              <a:t>In the human genome </a:t>
            </a:r>
            <a:r>
              <a:rPr lang="en-US" sz="2000" i="1" dirty="0">
                <a:latin typeface="Arial" charset="0"/>
                <a:cs typeface="Arial" charset="0"/>
              </a:rPr>
              <a:t>CpG 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i="1" dirty="0">
                <a:latin typeface="Arial" charset="0"/>
                <a:cs typeface="Arial" charset="0"/>
              </a:rPr>
              <a:t>CG</a:t>
            </a:r>
            <a:r>
              <a:rPr lang="en-US" sz="2000" dirty="0">
                <a:latin typeface="Arial" charset="0"/>
                <a:cs typeface="Arial" charset="0"/>
              </a:rPr>
              <a:t>) is least frequent dinucleotide, because </a:t>
            </a:r>
            <a:r>
              <a:rPr lang="en-US" sz="2000" i="1" dirty="0">
                <a:latin typeface="Arial" charset="0"/>
                <a:cs typeface="Arial" charset="0"/>
              </a:rPr>
              <a:t>C </a:t>
            </a:r>
            <a:r>
              <a:rPr lang="en-US" sz="2000" dirty="0">
                <a:latin typeface="Arial" charset="0"/>
                <a:cs typeface="Arial" charset="0"/>
              </a:rPr>
              <a:t>in </a:t>
            </a:r>
            <a:r>
              <a:rPr lang="en-US" sz="2000" i="1" dirty="0">
                <a:latin typeface="Arial" charset="0"/>
                <a:cs typeface="Arial" charset="0"/>
              </a:rPr>
              <a:t>CpG </a:t>
            </a:r>
            <a:r>
              <a:rPr lang="en-US" sz="2000" dirty="0">
                <a:latin typeface="Arial" charset="0"/>
                <a:cs typeface="Arial" charset="0"/>
              </a:rPr>
              <a:t>is easily methylated and has the tendency to mutate into T afterwards  </a:t>
            </a:r>
            <a:endParaRPr lang="en-US" sz="2400" dirty="0">
              <a:latin typeface="Arial" charset="0"/>
              <a:cs typeface="Arial" charset="0"/>
            </a:endParaRPr>
          </a:p>
          <a:p>
            <a:pPr marL="342900" indent="-342900" algn="just">
              <a:buFont typeface="Arial"/>
              <a:buChar char="•"/>
              <a:defRPr/>
            </a:pPr>
            <a:r>
              <a:rPr lang="en-US" sz="2400" dirty="0">
                <a:latin typeface="Arial" charset="0"/>
                <a:cs typeface="Arial" charset="0"/>
              </a:rPr>
              <a:t>However, methylation is suppressed around genes in a genome; unmethylated CGs are often found within </a:t>
            </a:r>
            <a:r>
              <a:rPr lang="en-US" sz="2400" i="1" dirty="0">
                <a:latin typeface="Arial" charset="0"/>
                <a:cs typeface="Arial" charset="0"/>
              </a:rPr>
              <a:t>active gene regions </a:t>
            </a:r>
            <a:r>
              <a:rPr lang="en-US" sz="2400" dirty="0">
                <a:latin typeface="Arial" charset="0"/>
                <a:cs typeface="Arial" charset="0"/>
              </a:rPr>
              <a:t>(this is condition and tissue dependent).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sz="2400" dirty="0">
                <a:latin typeface="Arial" charset="0"/>
                <a:cs typeface="Arial" charset="0"/>
              </a:rPr>
              <a:t>As a result, </a:t>
            </a:r>
            <a:r>
              <a:rPr lang="en-US" sz="2400" b="1" i="1" dirty="0">
                <a:latin typeface="Arial" charset="0"/>
                <a:cs typeface="Arial" charset="0"/>
              </a:rPr>
              <a:t>CpG </a:t>
            </a:r>
            <a:r>
              <a:rPr lang="en-US" sz="2400" b="1" dirty="0">
                <a:latin typeface="Arial" charset="0"/>
                <a:cs typeface="Arial" charset="0"/>
              </a:rPr>
              <a:t>appears more frequently within gene regions</a:t>
            </a:r>
            <a:r>
              <a:rPr lang="en-US" sz="2400" dirty="0">
                <a:latin typeface="Arial" charset="0"/>
                <a:cs typeface="Arial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Arial" charset="0"/>
                <a:cs typeface="Arial" charset="0"/>
              </a:rPr>
              <a:t>CpG island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is a short stretch of DNA in which the CpG frequency is higher than other regions; they are typically </a:t>
            </a:r>
            <a:r>
              <a:rPr lang="en-US" sz="2400" dirty="0">
                <a:latin typeface="Arial" charset="0"/>
                <a:cs typeface="Arial" charset="0"/>
              </a:rPr>
              <a:t>found with higher density around genes (particularly just upstream of Open Reading Frames (ORFs))</a:t>
            </a:r>
          </a:p>
          <a:p>
            <a:pPr marL="342900" indent="-342900" algn="just">
              <a:buFont typeface="Arial"/>
              <a:buChar char="•"/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17" y="1130757"/>
            <a:ext cx="5976663" cy="459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88488" y="6572200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E6822A14-5307-B44A-B324-02B869F83DD3}" type="slidenum">
              <a:rPr lang="he-IL" sz="1400"/>
              <a:pPr algn="ctr" eaLnBrk="1" hangingPunct="1"/>
              <a:t>31</a:t>
            </a:fld>
            <a:endParaRPr lang="en-US" sz="1400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404813"/>
            <a:ext cx="9144000" cy="7747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Arial" charset="0"/>
                <a:cs typeface="Arial" charset="0"/>
              </a:rPr>
              <a:t>Biological Example: Methylation and </a:t>
            </a:r>
            <a:r>
              <a:rPr lang="en-US" sz="4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CpG</a:t>
            </a:r>
            <a:r>
              <a:rPr lang="en-US" sz="4000" dirty="0">
                <a:solidFill>
                  <a:srgbClr val="C00000"/>
                </a:solidFill>
                <a:latin typeface="Arial" charset="0"/>
                <a:cs typeface="Arial" charset="0"/>
              </a:rPr>
              <a:t> Islands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318547" name="Rectangle 83"/>
          <p:cNvSpPr>
            <a:spLocks noChangeArrowheads="1"/>
          </p:cNvSpPr>
          <p:nvPr/>
        </p:nvSpPr>
        <p:spPr bwMode="auto">
          <a:xfrm>
            <a:off x="335361" y="1479550"/>
            <a:ext cx="5544616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Arial"/>
                <a:cs typeface="Arial"/>
              </a:rPr>
              <a:t>The enzyme methylating the C in CpG is M5C methyltransferase, also called C-5 cytosine-specific DNA methylase or C5 </a:t>
            </a:r>
            <a:r>
              <a:rPr lang="en-US" sz="2400" dirty="0" err="1">
                <a:latin typeface="Arial"/>
                <a:cs typeface="Arial"/>
              </a:rPr>
              <a:t>Mtase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latin typeface="Arial"/>
                <a:cs typeface="Arial"/>
              </a:rPr>
              <a:t>It specifically methylates the C-5 carbon of cytosines in DNA to produce C5-methylcytosine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sz="2400" dirty="0">
                <a:latin typeface="Arial"/>
                <a:cs typeface="Arial"/>
              </a:rPr>
              <a:t>Some methylated cytosines become converted to thymine by deamination (at C-4)</a:t>
            </a:r>
          </a:p>
          <a:p>
            <a:pPr marL="914400" lvl="1" indent="-457200"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Over evolutionary time scales, the methylated CG sequence will often be converted to the TG sequence (compromising the base pair the C can engage in).</a:t>
            </a:r>
            <a:endParaRPr lang="en-US" sz="2000" dirty="0">
              <a:latin typeface="Arial" charset="0"/>
              <a:cs typeface="Arial" charset="0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7974733" y="812359"/>
            <a:ext cx="1979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8759826" y="-267489"/>
            <a:ext cx="1908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7935813" y="980729"/>
            <a:ext cx="1485900" cy="3140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43016" name="Straight Arrow Connector 7"/>
          <p:cNvCxnSpPr>
            <a:cxnSpLocks noChangeShapeType="1"/>
          </p:cNvCxnSpPr>
          <p:nvPr/>
        </p:nvCxnSpPr>
        <p:spPr bwMode="auto">
          <a:xfrm flipH="1">
            <a:off x="7575427" y="3049042"/>
            <a:ext cx="504825" cy="4318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7575426" y="2329904"/>
            <a:ext cx="18367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M5C methylation</a:t>
            </a:r>
          </a:p>
        </p:txBody>
      </p:sp>
      <p:cxnSp>
        <p:nvCxnSpPr>
          <p:cNvPr id="43018" name="Straight Arrow Connector 14"/>
          <p:cNvCxnSpPr>
            <a:cxnSpLocks noChangeShapeType="1"/>
          </p:cNvCxnSpPr>
          <p:nvPr/>
        </p:nvCxnSpPr>
        <p:spPr bwMode="auto">
          <a:xfrm flipH="1" flipV="1">
            <a:off x="7072189" y="4704805"/>
            <a:ext cx="576262" cy="5762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019" name="TextBox 16"/>
          <p:cNvSpPr txBox="1">
            <a:spLocks noChangeArrowheads="1"/>
          </p:cNvSpPr>
          <p:nvPr/>
        </p:nvSpPr>
        <p:spPr bwMode="auto">
          <a:xfrm>
            <a:off x="7727826" y="5149304"/>
            <a:ext cx="18367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Arial" charset="0"/>
                <a:cs typeface="Arial" charset="0"/>
              </a:rPr>
              <a:t>Sugar of DNA main-chain binds here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41784"/>
            <a:ext cx="828675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94003"/>
                </a:solidFill>
                <a:latin typeface="Arial" charset="0"/>
                <a:cs typeface="Arial" charset="0"/>
              </a:rPr>
              <a:t>Example Application: gene prediction using </a:t>
            </a:r>
            <a:r>
              <a:rPr lang="en-US" sz="3200" dirty="0" err="1">
                <a:solidFill>
                  <a:srgbClr val="C94003"/>
                </a:solidFill>
                <a:latin typeface="Arial" charset="0"/>
                <a:cs typeface="Arial" charset="0"/>
              </a:rPr>
              <a:t>CpG</a:t>
            </a:r>
            <a:r>
              <a:rPr lang="en-US" sz="3200" dirty="0">
                <a:solidFill>
                  <a:srgbClr val="C94003"/>
                </a:solidFill>
                <a:latin typeface="Arial" charset="0"/>
                <a:cs typeface="Arial" charset="0"/>
              </a:rPr>
              <a:t> Islands</a:t>
            </a:r>
            <a:br>
              <a:rPr lang="en-US" sz="32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32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3" y="1557486"/>
            <a:ext cx="10585175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err="1">
                <a:latin typeface="Arial" charset="0"/>
                <a:cs typeface="Arial" charset="0"/>
              </a:rPr>
              <a:t>CpG</a:t>
            </a:r>
            <a:r>
              <a:rPr lang="en-US" sz="2800" b="1" dirty="0">
                <a:latin typeface="Arial" charset="0"/>
                <a:cs typeface="Arial" charset="0"/>
              </a:rPr>
              <a:t> islands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Regions upstream of genes are richer in CG dinucleotides than elsewhere – </a:t>
            </a:r>
            <a:r>
              <a:rPr lang="en-US" sz="2400" i="1" dirty="0">
                <a:latin typeface="Arial" charset="0"/>
                <a:cs typeface="Arial" charset="0"/>
              </a:rPr>
              <a:t>CpG islands</a:t>
            </a:r>
            <a:endParaRPr lang="en-US" sz="2400" dirty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Identifying the </a:t>
            </a:r>
            <a:r>
              <a:rPr lang="en-US" sz="2400" i="1" dirty="0" err="1">
                <a:latin typeface="Arial" charset="0"/>
                <a:cs typeface="Arial" charset="0"/>
              </a:rPr>
              <a:t>CpG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islands in a genome is important as it represents useful evidence for finding genes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latin typeface="Arial" charset="0"/>
                <a:cs typeface="Arial" charset="0"/>
              </a:rPr>
              <a:t>Could predict </a:t>
            </a:r>
            <a:r>
              <a:rPr lang="en-US" sz="2800" dirty="0" err="1">
                <a:latin typeface="Arial" charset="0"/>
                <a:cs typeface="Arial" charset="0"/>
              </a:rPr>
              <a:t>CpG</a:t>
            </a:r>
            <a:r>
              <a:rPr lang="en-US" sz="2800" dirty="0">
                <a:latin typeface="Arial" charset="0"/>
                <a:cs typeface="Arial" charset="0"/>
              </a:rPr>
              <a:t> islands with </a:t>
            </a:r>
            <a:r>
              <a:rPr lang="en-US" sz="2800" b="1" dirty="0">
                <a:latin typeface="Arial" charset="0"/>
                <a:cs typeface="Arial" charset="0"/>
              </a:rPr>
              <a:t>Markov chains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one to represent </a:t>
            </a:r>
            <a:r>
              <a:rPr lang="en-US" sz="2400" dirty="0" err="1">
                <a:latin typeface="Arial" charset="0"/>
                <a:cs typeface="Arial" charset="0"/>
              </a:rPr>
              <a:t>CpG</a:t>
            </a:r>
            <a:r>
              <a:rPr lang="en-US" sz="2400" dirty="0">
                <a:latin typeface="Arial" charset="0"/>
                <a:cs typeface="Arial" charset="0"/>
              </a:rPr>
              <a:t> islands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latin typeface="Arial" charset="0"/>
                <a:cs typeface="Arial" charset="0"/>
              </a:rPr>
              <a:t>one to represent the rest of the genome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i="1" dirty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marL="57150" indent="0" eaLnBrk="1" hangingPunct="1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Our example (see Durbin et al. textbook) includes using Maximum likelihood and Bayes’ statistics, and feeding an input sequence to a Markov model (and also an HMM)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D0514-8A3B-ED25-3E27-86B6CFF5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6023029"/>
            <a:ext cx="453605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See Durbin et al. (course book) Chapter 3: Pp. 46 - 53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13490-BAB1-B2E8-5EC9-3DD92D04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Estimating Markov Model Parameters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Given some data (e.g. a set of sequences from CpG islands), how can we determine the probability parameters of our model?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One approach: </a:t>
            </a:r>
            <a:r>
              <a:rPr lang="en-US" sz="2800" i="1">
                <a:latin typeface="Arial" charset="0"/>
                <a:cs typeface="Arial" charset="0"/>
              </a:rPr>
              <a:t>maximum likelihood estimation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given a set of data </a:t>
            </a:r>
            <a:r>
              <a:rPr lang="en-US" sz="2400" i="1">
                <a:latin typeface="Arial" charset="0"/>
                <a:cs typeface="Arial" charset="0"/>
              </a:rPr>
              <a:t>D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set the parameters </a:t>
            </a:r>
            <a:r>
              <a:rPr lang="en-US" sz="2400" i="1">
                <a:latin typeface="Arial" charset="0"/>
                <a:cs typeface="Arial" charset="0"/>
                <a:sym typeface="Symbol" charset="0"/>
              </a:rPr>
              <a:t></a:t>
            </a:r>
            <a:r>
              <a:rPr lang="en-US" sz="2400">
                <a:latin typeface="Arial" charset="0"/>
                <a:cs typeface="Arial" charset="0"/>
              </a:rPr>
              <a:t>  to maximize 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			Pr(</a:t>
            </a:r>
            <a:r>
              <a:rPr lang="en-US" sz="2800" i="1">
                <a:latin typeface="Arial" charset="0"/>
                <a:cs typeface="Arial" charset="0"/>
              </a:rPr>
              <a:t>D</a:t>
            </a:r>
            <a:r>
              <a:rPr lang="en-US" sz="2800">
                <a:latin typeface="Arial" charset="0"/>
                <a:cs typeface="Arial" charset="0"/>
              </a:rPr>
              <a:t> | </a:t>
            </a:r>
            <a:r>
              <a:rPr lang="en-US" sz="2800" i="1">
                <a:latin typeface="Arial" charset="0"/>
                <a:cs typeface="Arial" charset="0"/>
                <a:sym typeface="Symbol" charset="0"/>
              </a:rPr>
              <a:t></a:t>
            </a:r>
            <a:r>
              <a:rPr lang="en-US" sz="2800">
                <a:latin typeface="Arial" charset="0"/>
                <a:cs typeface="Arial" charset="0"/>
              </a:rPr>
              <a:t>)</a:t>
            </a:r>
          </a:p>
          <a:p>
            <a:pPr lvl="1" eaLnBrk="1" hangingPunct="1"/>
            <a:r>
              <a:rPr lang="en-US" sz="2400">
                <a:latin typeface="Arial" charset="0"/>
                <a:cs typeface="Arial" charset="0"/>
              </a:rPr>
              <a:t>i.e. make the data </a:t>
            </a:r>
            <a:r>
              <a:rPr lang="en-US" sz="2400" i="1">
                <a:latin typeface="Arial" charset="0"/>
                <a:cs typeface="Arial" charset="0"/>
              </a:rPr>
              <a:t>D </a:t>
            </a:r>
            <a:r>
              <a:rPr lang="en-US" sz="2400">
                <a:latin typeface="Arial" charset="0"/>
                <a:cs typeface="Arial" charset="0"/>
              </a:rPr>
              <a:t>look likely under the model</a:t>
            </a:r>
          </a:p>
          <a:p>
            <a:pPr eaLnBrk="1" hangingPunct="1"/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3FC85C-BB0B-9549-9F3F-0109E8CD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Maximum Likelihood Estimation</a:t>
            </a:r>
            <a:br>
              <a:rPr lang="en-US" sz="4000">
                <a:latin typeface="Arial" charset="0"/>
                <a:cs typeface="Arial" charset="0"/>
              </a:rPr>
            </a:b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Arial" charset="0"/>
              </a:rPr>
              <a:t>Suppose we want to estimate the parameters Pr(</a:t>
            </a:r>
            <a:r>
              <a:rPr lang="en-US" sz="2800" i="1">
                <a:latin typeface="Arial" charset="0"/>
                <a:cs typeface="Arial" charset="0"/>
              </a:rPr>
              <a:t>a</a:t>
            </a:r>
            <a:r>
              <a:rPr lang="en-US" sz="2800">
                <a:latin typeface="Arial" charset="0"/>
                <a:cs typeface="Arial" charset="0"/>
              </a:rPr>
              <a:t>), Pr(</a:t>
            </a:r>
            <a:r>
              <a:rPr lang="en-US" sz="2800" i="1">
                <a:latin typeface="Arial" charset="0"/>
                <a:cs typeface="Arial" charset="0"/>
              </a:rPr>
              <a:t>c</a:t>
            </a:r>
            <a:r>
              <a:rPr lang="en-US" sz="2800">
                <a:latin typeface="Arial" charset="0"/>
                <a:cs typeface="Arial" charset="0"/>
              </a:rPr>
              <a:t>), Pr(</a:t>
            </a:r>
            <a:r>
              <a:rPr lang="en-US" sz="2800" i="1">
                <a:latin typeface="Arial" charset="0"/>
                <a:cs typeface="Arial" charset="0"/>
              </a:rPr>
              <a:t>g</a:t>
            </a:r>
            <a:r>
              <a:rPr lang="en-US" sz="2800">
                <a:latin typeface="Arial" charset="0"/>
                <a:cs typeface="Arial" charset="0"/>
              </a:rPr>
              <a:t>), Pr(</a:t>
            </a:r>
            <a:r>
              <a:rPr lang="en-US" sz="2800" i="1">
                <a:latin typeface="Arial" charset="0"/>
                <a:cs typeface="Arial" charset="0"/>
              </a:rPr>
              <a:t>t</a:t>
            </a:r>
            <a:r>
              <a:rPr lang="en-US" sz="280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Arial" charset="0"/>
              </a:rPr>
              <a:t>And we’re given the sequences: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	</a:t>
            </a:r>
            <a:r>
              <a:rPr lang="en-US" sz="2800" b="1">
                <a:latin typeface="Arial" charset="0"/>
                <a:cs typeface="Arial" charset="0"/>
              </a:rPr>
              <a:t>accgcgctta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Arial" charset="0"/>
                <a:cs typeface="Arial" charset="0"/>
              </a:rPr>
              <a:t>		gcttagtgac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Arial" charset="0"/>
                <a:cs typeface="Arial" charset="0"/>
              </a:rPr>
              <a:t>		tagccgttac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Arial" charset="0"/>
              </a:rPr>
              <a:t>Then the maximum likelihood estimates for the overall nucleotide probabilities are: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</a:t>
            </a:r>
            <a:r>
              <a:rPr lang="en-US" sz="2400">
                <a:latin typeface="Arial" charset="0"/>
                <a:cs typeface="Arial" charset="0"/>
              </a:rPr>
              <a:t>Pr(</a:t>
            </a:r>
            <a:r>
              <a:rPr lang="en-US" sz="2400" i="1">
                <a:latin typeface="Arial" charset="0"/>
                <a:cs typeface="Arial" charset="0"/>
              </a:rPr>
              <a:t>a</a:t>
            </a:r>
            <a:r>
              <a:rPr lang="en-US" sz="2400">
                <a:latin typeface="Arial" charset="0"/>
                <a:cs typeface="Arial" charset="0"/>
              </a:rPr>
              <a:t>) = 6/30 = 0.2		Pr(</a:t>
            </a:r>
            <a:r>
              <a:rPr lang="en-US" sz="2400" i="1">
                <a:latin typeface="Arial" charset="0"/>
                <a:cs typeface="Arial" charset="0"/>
              </a:rPr>
              <a:t>g</a:t>
            </a:r>
            <a:r>
              <a:rPr lang="en-US" sz="2400">
                <a:latin typeface="Arial" charset="0"/>
                <a:cs typeface="Arial" charset="0"/>
              </a:rPr>
              <a:t>) = 7/30 = 0.233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Pr(</a:t>
            </a:r>
            <a:r>
              <a:rPr lang="en-US" sz="2400" i="1">
                <a:latin typeface="Arial" charset="0"/>
                <a:cs typeface="Arial" charset="0"/>
              </a:rPr>
              <a:t>c</a:t>
            </a:r>
            <a:r>
              <a:rPr lang="en-US" sz="2400">
                <a:latin typeface="Arial" charset="0"/>
                <a:cs typeface="Arial" charset="0"/>
              </a:rPr>
              <a:t>) = 9/30 = 0.3		Pr(</a:t>
            </a:r>
            <a:r>
              <a:rPr lang="en-US" sz="2400" i="1">
                <a:latin typeface="Arial" charset="0"/>
                <a:cs typeface="Arial" charset="0"/>
              </a:rPr>
              <a:t>t</a:t>
            </a:r>
            <a:r>
              <a:rPr lang="en-US" sz="2400">
                <a:latin typeface="Arial" charset="0"/>
                <a:cs typeface="Arial" charset="0"/>
              </a:rPr>
              <a:t>)  = 8/30 = 0.267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>
                <a:latin typeface="Arial" charset="0"/>
                <a:cs typeface="Arial" charset="0"/>
              </a:rPr>
              <a:t>(.. these estimates are just the overall nucleotide frequencies)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7653B-51DE-C7BB-E465-7675A33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Maximum Likelihood Estimation</a:t>
            </a:r>
            <a:br>
              <a:rPr lang="en-US" sz="4000">
                <a:latin typeface="Arial" charset="0"/>
                <a:cs typeface="Arial" charset="0"/>
              </a:rPr>
            </a:b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41438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Arial" charset="0"/>
              </a:rPr>
              <a:t>Suppose instead we saw the following sequences: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	</a:t>
            </a:r>
            <a:r>
              <a:rPr lang="en-US" sz="2800" b="1">
                <a:latin typeface="Arial" charset="0"/>
                <a:cs typeface="Arial" charset="0"/>
              </a:rPr>
              <a:t>gccgcgcttg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Arial" charset="0"/>
                <a:cs typeface="Arial" charset="0"/>
              </a:rPr>
              <a:t>		gcttggtggc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>
                <a:latin typeface="Arial" charset="0"/>
                <a:cs typeface="Arial" charset="0"/>
              </a:rPr>
              <a:t>		tggccgttgc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Arial" charset="0"/>
              </a:rPr>
              <a:t>Then the maximum likelihood estimates are:</a:t>
            </a:r>
          </a:p>
          <a:p>
            <a:pPr eaLnBrk="1" hangingPunct="1">
              <a:lnSpc>
                <a:spcPct val="80000"/>
              </a:lnSpc>
            </a:pPr>
            <a:endParaRPr lang="en-US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</a:t>
            </a:r>
            <a:r>
              <a:rPr lang="en-US" sz="2400">
                <a:latin typeface="Arial" charset="0"/>
                <a:cs typeface="Arial" charset="0"/>
              </a:rPr>
              <a:t>Pr(</a:t>
            </a:r>
            <a:r>
              <a:rPr lang="en-US" sz="2400" i="1">
                <a:latin typeface="Arial" charset="0"/>
                <a:cs typeface="Arial" charset="0"/>
              </a:rPr>
              <a:t>a</a:t>
            </a:r>
            <a:r>
              <a:rPr lang="en-US" sz="2400">
                <a:latin typeface="Arial" charset="0"/>
                <a:cs typeface="Arial" charset="0"/>
              </a:rPr>
              <a:t>) = 0/30 = 0		Pr(</a:t>
            </a:r>
            <a:r>
              <a:rPr lang="en-US" sz="2400" i="1">
                <a:latin typeface="Arial" charset="0"/>
                <a:cs typeface="Arial" charset="0"/>
              </a:rPr>
              <a:t>g</a:t>
            </a:r>
            <a:r>
              <a:rPr lang="en-US" sz="2400">
                <a:latin typeface="Arial" charset="0"/>
                <a:cs typeface="Arial" charset="0"/>
              </a:rPr>
              <a:t>) = 13/30 = 0.433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Pr(</a:t>
            </a:r>
            <a:r>
              <a:rPr lang="en-US" sz="2400" i="1">
                <a:latin typeface="Arial" charset="0"/>
                <a:cs typeface="Arial" charset="0"/>
              </a:rPr>
              <a:t>c</a:t>
            </a:r>
            <a:r>
              <a:rPr lang="en-US" sz="2400">
                <a:latin typeface="Arial" charset="0"/>
                <a:cs typeface="Arial" charset="0"/>
              </a:rPr>
              <a:t>) = 9/30 = 0.3		Pr(</a:t>
            </a:r>
            <a:r>
              <a:rPr lang="en-US" sz="2400" i="1">
                <a:latin typeface="Arial" charset="0"/>
                <a:cs typeface="Arial" charset="0"/>
              </a:rPr>
              <a:t>t</a:t>
            </a:r>
            <a:r>
              <a:rPr lang="en-US" sz="2400">
                <a:latin typeface="Arial" charset="0"/>
                <a:cs typeface="Arial" charset="0"/>
              </a:rPr>
              <a:t>)  = 8/30 = 0.267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Arial" charset="0"/>
              </a:rPr>
              <a:t>Do we really want to set Pr(a) to zero?</a:t>
            </a:r>
          </a:p>
        </p:txBody>
      </p:sp>
      <p:sp>
        <p:nvSpPr>
          <p:cNvPr id="48131" name="TextBox 1"/>
          <p:cNvSpPr txBox="1">
            <a:spLocks noChangeArrowheads="1"/>
          </p:cNvSpPr>
          <p:nvPr/>
        </p:nvSpPr>
        <p:spPr bwMode="auto">
          <a:xfrm>
            <a:off x="6527801" y="2247900"/>
            <a:ext cx="3744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Arial" charset="0"/>
              </a:rPr>
              <a:t>(the six ‘a’s are now ‘g’)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101D6-9765-52F0-445B-B1DC515D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4" y="255588"/>
            <a:ext cx="8891587" cy="655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E597CD-7DC8-D22B-00B5-B72143C0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1" y="260351"/>
            <a:ext cx="895667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85CC2-9EB7-3C14-D1A3-871603D2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476250"/>
            <a:ext cx="9182101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8616280" y="5818038"/>
            <a:ext cx="3024336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See Durbin et al. (course book) Chapter 3: Pp. 46 - 53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40B72-A47D-E685-C1AB-212BDC5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33376"/>
            <a:ext cx="8066088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2"/>
          <p:cNvSpPr txBox="1">
            <a:spLocks noChangeArrowheads="1"/>
          </p:cNvSpPr>
          <p:nvPr/>
        </p:nvSpPr>
        <p:spPr bwMode="auto">
          <a:xfrm>
            <a:off x="7739064" y="2500314"/>
            <a:ext cx="1214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>
                <a:solidFill>
                  <a:srgbClr val="C00000"/>
                </a:solidFill>
              </a:rPr>
              <a:t>prior</a:t>
            </a:r>
          </a:p>
        </p:txBody>
      </p:sp>
      <p:cxnSp>
        <p:nvCxnSpPr>
          <p:cNvPr id="52227" name="Straight Arrow Connector 6"/>
          <p:cNvCxnSpPr>
            <a:cxnSpLocks noChangeShapeType="1"/>
          </p:cNvCxnSpPr>
          <p:nvPr/>
        </p:nvCxnSpPr>
        <p:spPr bwMode="auto">
          <a:xfrm>
            <a:off x="13406438" y="4357688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52228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7453313" y="3000376"/>
            <a:ext cx="357188" cy="357187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29" name="TextBox 11"/>
          <p:cNvSpPr txBox="1">
            <a:spLocks noChangeArrowheads="1"/>
          </p:cNvSpPr>
          <p:nvPr/>
        </p:nvSpPr>
        <p:spPr bwMode="auto">
          <a:xfrm>
            <a:off x="1666875" y="4071939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800">
                <a:solidFill>
                  <a:srgbClr val="C00000"/>
                </a:solidFill>
              </a:rPr>
              <a:t>posterior</a:t>
            </a:r>
          </a:p>
        </p:txBody>
      </p:sp>
      <p:cxnSp>
        <p:nvCxnSpPr>
          <p:cNvPr id="52230" name="Straight Arrow Connector 12"/>
          <p:cNvCxnSpPr>
            <a:cxnSpLocks noChangeShapeType="1"/>
          </p:cNvCxnSpPr>
          <p:nvPr/>
        </p:nvCxnSpPr>
        <p:spPr bwMode="auto">
          <a:xfrm rot="10800000" flipV="1">
            <a:off x="2595563" y="3929063"/>
            <a:ext cx="785812" cy="285750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FC0B5-720F-0045-9068-91D79CB6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2677-AEE0-7923-0409-09D84AF5A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838217E2-4415-113C-5DA7-A12CA8E99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143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Markov models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4754193-D367-7198-1CD4-C7E284AEF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76338"/>
            <a:ext cx="7772400" cy="4114800"/>
          </a:xfrm>
        </p:spPr>
        <p:txBody>
          <a:bodyPr/>
          <a:lstStyle/>
          <a:p>
            <a:r>
              <a:rPr lang="nl-NL" sz="2800">
                <a:latin typeface="Arial" charset="0"/>
                <a:cs typeface="Arial" charset="0"/>
              </a:rPr>
              <a:t>A Markov model, also known as </a:t>
            </a:r>
            <a:r>
              <a:rPr lang="nl-NL" sz="2800" i="1">
                <a:latin typeface="Arial" charset="0"/>
                <a:cs typeface="Arial" charset="0"/>
              </a:rPr>
              <a:t>Markov chain, </a:t>
            </a:r>
            <a:r>
              <a:rPr lang="nl-NL" sz="2800">
                <a:latin typeface="Arial" charset="0"/>
                <a:cs typeface="Arial" charset="0"/>
              </a:rPr>
              <a:t>describes a sequence of events that occur one after another in a chain. </a:t>
            </a:r>
          </a:p>
          <a:p>
            <a:r>
              <a:rPr lang="nl-NL" sz="2800">
                <a:latin typeface="Arial" charset="0"/>
                <a:cs typeface="Arial" charset="0"/>
              </a:rPr>
              <a:t>Each event determines the probability of the next event. A Markov chain can be considered as a process that moves in one direction from one state to the next with a certain probability, which is known as </a:t>
            </a:r>
            <a:r>
              <a:rPr lang="nl-NL" sz="2800" i="1">
                <a:latin typeface="Arial" charset="0"/>
                <a:cs typeface="Arial" charset="0"/>
              </a:rPr>
              <a:t>transition probability</a:t>
            </a:r>
            <a:endParaRPr lang="en-US" sz="2800">
              <a:latin typeface="Arial" charset="0"/>
              <a:cs typeface="Arial" charset="0"/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215DBC56-A4DC-348A-260E-760BFBC8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5453064"/>
            <a:ext cx="6705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F8502-0AB8-62BD-9AAD-27222C48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81789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5" descr="P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467" y="395288"/>
            <a:ext cx="3351213" cy="36004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3008" y="6500192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8621B059-EB2C-AD41-9791-F884C1AA452F}" type="slidenum">
              <a:rPr lang="he-IL" sz="1400"/>
              <a:pPr algn="ctr" eaLnBrk="1" hangingPunct="1"/>
              <a:t>40</a:t>
            </a:fld>
            <a:endParaRPr lang="en-US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488" y="142875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CpG Islands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74" y="1340768"/>
            <a:ext cx="7629526" cy="5113338"/>
          </a:xfrm>
        </p:spPr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We construct a Markov chain for CpG rich (+) and another for CpG poor (-) regions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Using maximum likelihood estimates from 60K nucleotide training sets, we get two models</a:t>
            </a:r>
          </a:p>
        </p:txBody>
      </p:sp>
      <p:pic>
        <p:nvPicPr>
          <p:cNvPr id="53253" name="Picture 4" descr="P5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43126"/>
            <a:ext cx="72390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3894" name="Oval 6"/>
          <p:cNvSpPr>
            <a:spLocks noChangeArrowheads="1"/>
          </p:cNvSpPr>
          <p:nvPr/>
        </p:nvSpPr>
        <p:spPr bwMode="auto">
          <a:xfrm>
            <a:off x="8153400" y="4637841"/>
            <a:ext cx="762000" cy="519351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93895" name="Oval 7"/>
          <p:cNvSpPr>
            <a:spLocks noChangeArrowheads="1"/>
          </p:cNvSpPr>
          <p:nvPr/>
        </p:nvSpPr>
        <p:spPr bwMode="auto">
          <a:xfrm>
            <a:off x="4468813" y="4637841"/>
            <a:ext cx="762000" cy="519351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93896" name="Oval 8"/>
          <p:cNvSpPr>
            <a:spLocks noChangeArrowheads="1"/>
          </p:cNvSpPr>
          <p:nvPr/>
        </p:nvSpPr>
        <p:spPr bwMode="auto">
          <a:xfrm>
            <a:off x="2660650" y="3917761"/>
            <a:ext cx="234950" cy="519351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293897" name="Oval 9"/>
          <p:cNvSpPr>
            <a:spLocks noChangeArrowheads="1"/>
          </p:cNvSpPr>
          <p:nvPr/>
        </p:nvSpPr>
        <p:spPr bwMode="auto">
          <a:xfrm>
            <a:off x="6319838" y="3917761"/>
            <a:ext cx="234950" cy="519351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53258" name="Text Box 5"/>
          <p:cNvSpPr txBox="1">
            <a:spLocks noChangeArrowheads="1"/>
          </p:cNvSpPr>
          <p:nvPr/>
        </p:nvSpPr>
        <p:spPr bwMode="auto">
          <a:xfrm>
            <a:off x="2452689" y="5789614"/>
            <a:ext cx="7488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>
                <a:latin typeface="Arial" charset="0"/>
                <a:cs typeface="Arial" charset="0"/>
              </a:rPr>
              <a:t>These dinucleotide frequency data are derived from genome sequences</a:t>
            </a:r>
          </a:p>
        </p:txBody>
      </p:sp>
      <p:sp>
        <p:nvSpPr>
          <p:cNvPr id="53259" name="TextBox 12"/>
          <p:cNvSpPr txBox="1">
            <a:spLocks noChangeArrowheads="1"/>
          </p:cNvSpPr>
          <p:nvPr/>
        </p:nvSpPr>
        <p:spPr bwMode="auto">
          <a:xfrm>
            <a:off x="2424113" y="6308725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>
                <a:solidFill>
                  <a:srgbClr val="FF0000"/>
                </a:solidFill>
              </a:rPr>
              <a:t>Example taken from Chapter 3 in Durbin et al.’s course book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4" grpId="0" animBg="1"/>
      <p:bldP spid="293894" grpId="1" animBg="1"/>
      <p:bldP spid="293895" grpId="0" animBg="1"/>
      <p:bldP spid="293895" grpId="1" animBg="1"/>
      <p:bldP spid="293896" grpId="0" animBg="1"/>
      <p:bldP spid="29389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0296" y="6453336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6F33BCA6-EC48-3A4E-81F5-23E5C10882AF}" type="slidenum">
              <a:rPr lang="he-IL" sz="1400">
                <a:latin typeface="Arial" charset="0"/>
                <a:cs typeface="Arial" charset="0"/>
              </a:rPr>
              <a:pPr algn="ctr" eaLnBrk="1" hangingPunct="1"/>
              <a:t>41</a:t>
            </a:fld>
            <a:endParaRPr lang="en-US" sz="1400" dirty="0">
              <a:latin typeface="Arial" charset="0"/>
              <a:cs typeface="Arial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1438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C95303"/>
                </a:solidFill>
                <a:latin typeface="Arial" charset="0"/>
                <a:cs typeface="Arial" charset="0"/>
              </a:rPr>
              <a:t>Ratio Test for CpC islands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00138"/>
            <a:ext cx="7772400" cy="4114800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Given a sequence </a:t>
            </a:r>
            <a:r>
              <a:rPr lang="en-US" i="1">
                <a:latin typeface="Arial" charset="0"/>
                <a:cs typeface="Arial" charset="0"/>
                <a:sym typeface="Symbol" charset="0"/>
              </a:rPr>
              <a:t>X</a:t>
            </a:r>
            <a:r>
              <a:rPr lang="en-US" i="1" baseline="-25000">
                <a:latin typeface="Arial" charset="0"/>
                <a:cs typeface="Arial" charset="0"/>
                <a:sym typeface="Symbol" charset="0"/>
              </a:rPr>
              <a:t>1</a:t>
            </a:r>
            <a:r>
              <a:rPr lang="en-US" i="1">
                <a:latin typeface="Arial" charset="0"/>
                <a:cs typeface="Arial" charset="0"/>
                <a:sym typeface="Symbol" charset="0"/>
              </a:rPr>
              <a:t>,…,X</a:t>
            </a:r>
            <a:r>
              <a:rPr lang="en-US" i="1" baseline="-25000">
                <a:latin typeface="Arial" charset="0"/>
                <a:cs typeface="Arial" charset="0"/>
                <a:sym typeface="Symbol" charset="0"/>
              </a:rPr>
              <a:t>n</a:t>
            </a:r>
            <a:r>
              <a:rPr lang="en-US">
                <a:latin typeface="Arial" charset="0"/>
                <a:cs typeface="Arial" charset="0"/>
                <a:sym typeface="Symbo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we compute the likelihood ratio</a:t>
            </a:r>
          </a:p>
        </p:txBody>
      </p:sp>
      <p:pic>
        <p:nvPicPr>
          <p:cNvPr id="54276" name="Picture 5" descr="P5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9" y="3856632"/>
            <a:ext cx="5272087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133601"/>
            <a:ext cx="741203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213100"/>
            <a:ext cx="26876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Box 3"/>
          <p:cNvSpPr txBox="1">
            <a:spLocks noChangeArrowheads="1"/>
          </p:cNvSpPr>
          <p:nvPr/>
        </p:nvSpPr>
        <p:spPr bwMode="auto">
          <a:xfrm>
            <a:off x="9696450" y="2560638"/>
            <a:ext cx="503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b="1"/>
              <a:t>=</a:t>
            </a:r>
          </a:p>
        </p:txBody>
      </p:sp>
      <p:sp>
        <p:nvSpPr>
          <p:cNvPr id="54280" name="Oval 1"/>
          <p:cNvSpPr>
            <a:spLocks noChangeArrowheads="1"/>
          </p:cNvSpPr>
          <p:nvPr/>
        </p:nvSpPr>
        <p:spPr bwMode="auto">
          <a:xfrm>
            <a:off x="8183564" y="5257682"/>
            <a:ext cx="433387" cy="519351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1" name="Oval 3"/>
          <p:cNvSpPr>
            <a:spLocks noChangeArrowheads="1"/>
          </p:cNvSpPr>
          <p:nvPr/>
        </p:nvSpPr>
        <p:spPr bwMode="auto">
          <a:xfrm>
            <a:off x="8247064" y="4869160"/>
            <a:ext cx="865187" cy="519351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91944" y="609329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C94003"/>
                </a:solidFill>
                <a:latin typeface="Arial"/>
                <a:cs typeface="Arial"/>
              </a:rPr>
              <a:t>Transition probabilities based on log</a:t>
            </a:r>
            <a:r>
              <a:rPr lang="en-GB" i="1" baseline="-25000" dirty="0">
                <a:solidFill>
                  <a:srgbClr val="C94003"/>
                </a:solidFill>
                <a:latin typeface="Arial"/>
                <a:cs typeface="Arial"/>
              </a:rPr>
              <a:t>2</a:t>
            </a:r>
            <a:r>
              <a:rPr lang="en-GB" i="1" dirty="0">
                <a:solidFill>
                  <a:srgbClr val="C94003"/>
                </a:solidFill>
                <a:latin typeface="Arial"/>
                <a:cs typeface="Arial"/>
              </a:rPr>
              <a:t>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FD8BC-C2C0-3CF9-E670-9E245E40FCB0}"/>
              </a:ext>
            </a:extLst>
          </p:cNvPr>
          <p:cNvSpPr txBox="1"/>
          <p:nvPr/>
        </p:nvSpPr>
        <p:spPr>
          <a:xfrm>
            <a:off x="4511824" y="2802414"/>
            <a:ext cx="39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CA651-1DD9-5E24-6FA9-82F4E16CE992}"/>
              </a:ext>
            </a:extLst>
          </p:cNvPr>
          <p:cNvSpPr txBox="1"/>
          <p:nvPr/>
        </p:nvSpPr>
        <p:spPr>
          <a:xfrm>
            <a:off x="8364886" y="2780928"/>
            <a:ext cx="395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0999" y="7364288"/>
            <a:ext cx="2972305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241CA87E-714C-8340-BD95-AC298A3076B5}" type="slidenum">
              <a:rPr lang="he-IL" sz="1400">
                <a:latin typeface="Arial" charset="0"/>
                <a:cs typeface="Arial" charset="0"/>
              </a:rPr>
              <a:pPr algn="ctr" eaLnBrk="1" hangingPunct="1"/>
              <a:t>42</a:t>
            </a:fld>
            <a:endParaRPr lang="en-US" sz="1400">
              <a:latin typeface="Arial" charset="0"/>
              <a:cs typeface="Arial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5360" y="413792"/>
            <a:ext cx="11826479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Finding CpG islands: sequence fragment size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772816"/>
            <a:ext cx="11161240" cy="4114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Simple Minded approach:</a:t>
            </a:r>
          </a:p>
          <a:p>
            <a:r>
              <a:rPr lang="en-US" dirty="0">
                <a:latin typeface="Arial" charset="0"/>
                <a:cs typeface="Arial" charset="0"/>
              </a:rPr>
              <a:t>Pick a window of size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i="1" dirty="0">
                <a:latin typeface="Arial" charset="0"/>
                <a:cs typeface="Arial" charset="0"/>
              </a:rPr>
              <a:t>N = 100</a:t>
            </a:r>
            <a:r>
              <a:rPr lang="en-US" dirty="0">
                <a:latin typeface="Arial" charset="0"/>
                <a:cs typeface="Arial" charset="0"/>
              </a:rPr>
              <a:t>, for example)</a:t>
            </a:r>
          </a:p>
          <a:p>
            <a:r>
              <a:rPr lang="en-US" dirty="0">
                <a:latin typeface="Arial" charset="0"/>
                <a:cs typeface="Arial" charset="0"/>
              </a:rPr>
              <a:t>Compute log-ratio for the sequence in the window, and classify based on that</a:t>
            </a:r>
          </a:p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  <a:cs typeface="Arial" charset="0"/>
              </a:rPr>
              <a:t>Problems:</a:t>
            </a:r>
          </a:p>
          <a:p>
            <a:r>
              <a:rPr lang="en-US" dirty="0">
                <a:latin typeface="Arial" charset="0"/>
                <a:cs typeface="Arial" charset="0"/>
              </a:rPr>
              <a:t>How do we select </a:t>
            </a:r>
            <a:r>
              <a:rPr lang="en-US" i="1" dirty="0">
                <a:latin typeface="Arial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? </a:t>
            </a:r>
            <a:r>
              <a:rPr lang="en-US" dirty="0" err="1">
                <a:latin typeface="Arial" charset="0"/>
                <a:cs typeface="Arial" charset="0"/>
              </a:rPr>
              <a:t>CpG</a:t>
            </a:r>
            <a:r>
              <a:rPr lang="en-US" dirty="0">
                <a:latin typeface="Arial" charset="0"/>
                <a:cs typeface="Arial" charset="0"/>
              </a:rPr>
              <a:t> islands have varying lengths…</a:t>
            </a:r>
          </a:p>
          <a:p>
            <a:r>
              <a:rPr lang="en-US" dirty="0">
                <a:latin typeface="Arial" charset="0"/>
                <a:cs typeface="Arial" charset="0"/>
              </a:rPr>
              <a:t>What do we do when the window intersects the boundary of a </a:t>
            </a:r>
            <a:r>
              <a:rPr lang="en-US" dirty="0" err="1">
                <a:latin typeface="Arial" charset="0"/>
                <a:cs typeface="Arial" charset="0"/>
              </a:rPr>
              <a:t>CpG</a:t>
            </a:r>
            <a:r>
              <a:rPr lang="en-US" dirty="0">
                <a:latin typeface="Arial" charset="0"/>
                <a:cs typeface="Arial" charset="0"/>
              </a:rPr>
              <a:t> island? We want to be able to jump from ‘+’ to ‘-’..</a:t>
            </a: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4" descr="P52-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BFD4"/>
              </a:clrFrom>
              <a:clrTo>
                <a:srgbClr val="F7BFD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1" r="20927" b="20923"/>
          <a:stretch>
            <a:fillRect/>
          </a:stretch>
        </p:blipFill>
        <p:spPr bwMode="auto">
          <a:xfrm>
            <a:off x="6672064" y="1797938"/>
            <a:ext cx="4464496" cy="335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73008" y="6525344"/>
            <a:ext cx="28956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fld id="{B97BCB59-5FA1-B548-864B-BEA33A44816B}" type="slidenum">
              <a:rPr lang="he-IL" sz="1400">
                <a:latin typeface="Arial" charset="0"/>
                <a:cs typeface="Arial" charset="0"/>
              </a:rPr>
              <a:pPr algn="ctr" eaLnBrk="1" hangingPunct="1"/>
              <a:t>43</a:t>
            </a:fld>
            <a:endParaRPr lang="en-US" sz="1400">
              <a:latin typeface="Arial" charset="0"/>
              <a:cs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-18256"/>
            <a:ext cx="8785225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Alternative Approach: HMM model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5" y="1028700"/>
            <a:ext cx="9721329" cy="4114800"/>
          </a:xfrm>
        </p:spPr>
        <p:txBody>
          <a:bodyPr/>
          <a:lstStyle/>
          <a:p>
            <a:r>
              <a:rPr lang="en-US" sz="2800" dirty="0">
                <a:latin typeface="Arial" charset="0"/>
                <a:cs typeface="Arial" charset="0"/>
              </a:rPr>
              <a:t>Build a single model that include “+” states and “-” states, so model can switch between CpG (+) and ‘normal’ (-)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cs typeface="Arial" charset="0"/>
              </a:rPr>
              <a:t>A state ‘remembers’ last nucleotide and the type of region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A transition from a</a:t>
            </a:r>
            <a:r>
              <a:rPr lang="en-US" sz="2800" dirty="0">
                <a:solidFill>
                  <a:schemeClr val="hlin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Arial" charset="0"/>
                <a:cs typeface="Arial" charset="0"/>
              </a:rPr>
              <a:t>“-”</a:t>
            </a:r>
            <a:r>
              <a:rPr lang="en-US" altLang="ja-JP" sz="2800" dirty="0">
                <a:latin typeface="Arial" charset="0"/>
                <a:cs typeface="Arial" charset="0"/>
              </a:rPr>
              <a:t> state to a </a:t>
            </a:r>
            <a:r>
              <a:rPr lang="en-US" sz="2800" dirty="0">
                <a:latin typeface="Arial" charset="0"/>
                <a:cs typeface="Arial" charset="0"/>
              </a:rPr>
              <a:t>“</a:t>
            </a:r>
            <a:r>
              <a:rPr lang="en-US" altLang="ja-JP" sz="2800" b="1" dirty="0">
                <a:solidFill>
                  <a:schemeClr val="tx2"/>
                </a:solidFill>
                <a:latin typeface="Arial" charset="0"/>
                <a:cs typeface="Arial" charset="0"/>
              </a:rPr>
              <a:t>+</a:t>
            </a:r>
            <a:r>
              <a:rPr lang="en-US" sz="2800" b="1" dirty="0">
                <a:solidFill>
                  <a:schemeClr val="tx2"/>
                </a:solidFill>
                <a:latin typeface="Arial" charset="0"/>
                <a:cs typeface="Arial" charset="0"/>
              </a:rPr>
              <a:t>”</a:t>
            </a:r>
            <a:r>
              <a:rPr lang="en-US" altLang="ja-JP" sz="2800" dirty="0">
                <a:latin typeface="Arial" charset="0"/>
                <a:cs typeface="Arial" charset="0"/>
              </a:rPr>
              <a:t> corresponds to the start of  a </a:t>
            </a:r>
            <a:r>
              <a:rPr lang="en-US" altLang="ja-JP" sz="2800" dirty="0">
                <a:solidFill>
                  <a:schemeClr val="tx2"/>
                </a:solidFill>
                <a:latin typeface="Arial" charset="0"/>
                <a:cs typeface="Arial" charset="0"/>
              </a:rPr>
              <a:t>CpG island</a:t>
            </a:r>
            <a:endParaRPr lang="en-US" sz="2800" dirty="0">
              <a:solidFill>
                <a:schemeClr val="tx2"/>
              </a:solidFill>
              <a:latin typeface="Arial" charset="0"/>
              <a:cs typeface="Arial" charset="0"/>
            </a:endParaRP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1271464" y="2132856"/>
            <a:ext cx="532859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In this HMM model you are not sure anymore in which state the sequence is when you observe an ‘A’… (can be in ‘+’ or ‘-’). 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Note that the transitions among ‘+’ and among ‘-’ states are left out for clarity in the figure.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01F4A-500D-2FA8-5596-75D5966986E5}"/>
              </a:ext>
            </a:extLst>
          </p:cNvPr>
          <p:cNvSpPr txBox="1"/>
          <p:nvPr/>
        </p:nvSpPr>
        <p:spPr>
          <a:xfrm>
            <a:off x="11064552" y="184482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‘+’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C1195-F250-1C90-02E8-CDC2F01F9827}"/>
              </a:ext>
            </a:extLst>
          </p:cNvPr>
          <p:cNvSpPr txBox="1"/>
          <p:nvPr/>
        </p:nvSpPr>
        <p:spPr>
          <a:xfrm>
            <a:off x="11136560" y="4428401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‘-’</a:t>
            </a: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4826" y="620714"/>
            <a:ext cx="8785225" cy="465137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54ECA-296E-8E4B-D541-8135725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Higher Order Markov Chains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An 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baseline="30000" dirty="0">
                <a:latin typeface="Arial" charset="0"/>
                <a:cs typeface="Arial" charset="0"/>
              </a:rPr>
              <a:t>th</a:t>
            </a:r>
            <a:r>
              <a:rPr lang="en-US" sz="2800" dirty="0">
                <a:latin typeface="Arial" charset="0"/>
                <a:cs typeface="Arial" charset="0"/>
              </a:rPr>
              <a:t> order Markov chain over some alphabet is equivalent to a first order Markov chain over the alphabet of </a:t>
            </a:r>
            <a:r>
              <a:rPr lang="en-US" sz="2800" i="1" dirty="0">
                <a:latin typeface="Arial" charset="0"/>
                <a:cs typeface="Arial" charset="0"/>
              </a:rPr>
              <a:t>n</a:t>
            </a:r>
            <a:r>
              <a:rPr lang="en-US" sz="2800" dirty="0">
                <a:latin typeface="Arial" charset="0"/>
                <a:cs typeface="Arial" charset="0"/>
              </a:rPr>
              <a:t>-tuples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Example: a 2</a:t>
            </a:r>
            <a:r>
              <a:rPr lang="en-US" sz="2800" baseline="30000" dirty="0">
                <a:latin typeface="Arial" charset="0"/>
                <a:cs typeface="Arial" charset="0"/>
              </a:rPr>
              <a:t>nd</a:t>
            </a:r>
            <a:r>
              <a:rPr lang="en-US" sz="2800" dirty="0">
                <a:latin typeface="Arial" charset="0"/>
                <a:cs typeface="Arial" charset="0"/>
              </a:rPr>
              <a:t> order Markov model for DNA can be treated as a 1</a:t>
            </a:r>
            <a:r>
              <a:rPr lang="en-US" sz="2800" baseline="30000" dirty="0">
                <a:latin typeface="Arial" charset="0"/>
                <a:cs typeface="Arial" charset="0"/>
              </a:rPr>
              <a:t>st</a:t>
            </a:r>
            <a:r>
              <a:rPr lang="en-US" sz="2800" dirty="0">
                <a:latin typeface="Arial" charset="0"/>
                <a:cs typeface="Arial" charset="0"/>
              </a:rPr>
              <a:t> order Markov model over alphabet: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AA, AC, AG, AT, CA, CC, CG, CT, GA, GC, GG, GT, TA, TC, TG, and TT (i.e. all possible </a:t>
            </a:r>
            <a:r>
              <a:rPr lang="en-US" sz="2800" dirty="0" err="1">
                <a:latin typeface="Arial" charset="0"/>
                <a:cs typeface="Arial" charset="0"/>
              </a:rPr>
              <a:t>dinucleotides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6B0D-26BA-E52D-2139-D60B9307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A Fifth Order Markov Chain</a:t>
            </a:r>
            <a:br>
              <a:rPr lang="en-US" sz="4000">
                <a:latin typeface="Arial" charset="0"/>
                <a:cs typeface="Arial" charset="0"/>
              </a:rPr>
            </a:br>
            <a:endParaRPr lang="en-US" sz="4000">
              <a:latin typeface="Arial" charset="0"/>
              <a:cs typeface="Arial" charset="0"/>
            </a:endParaRPr>
          </a:p>
        </p:txBody>
      </p:sp>
      <p:pic>
        <p:nvPicPr>
          <p:cNvPr id="5939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1340768"/>
            <a:ext cx="7777163" cy="5021262"/>
          </a:xfrm>
          <a:noFill/>
        </p:spPr>
      </p:pic>
      <p:cxnSp>
        <p:nvCxnSpPr>
          <p:cNvPr id="3" name="Straight Arrow Connector 2"/>
          <p:cNvCxnSpPr/>
          <p:nvPr/>
        </p:nvCxnSpPr>
        <p:spPr bwMode="auto">
          <a:xfrm>
            <a:off x="7176120" y="3717032"/>
            <a:ext cx="504056" cy="4320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4152" y="5445225"/>
            <a:ext cx="4104456" cy="10895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A </a:t>
            </a:r>
            <a:r>
              <a:rPr lang="en-US" i="1" dirty="0">
                <a:latin typeface="Arial" charset="0"/>
                <a:cs typeface="Arial" charset="0"/>
              </a:rPr>
              <a:t>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order Markov chain over a 4-letter alphabet (DNA) is equivalent to a first order Markov chain over the alphabet of </a:t>
            </a:r>
            <a:r>
              <a:rPr lang="en-US" i="1" dirty="0">
                <a:latin typeface="Arial" charset="0"/>
                <a:cs typeface="Arial" charset="0"/>
              </a:rPr>
              <a:t>5</a:t>
            </a:r>
            <a:r>
              <a:rPr lang="en-US" dirty="0">
                <a:latin typeface="Arial" charset="0"/>
                <a:cs typeface="Arial" charset="0"/>
              </a:rPr>
              <a:t>-tuples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3157F-C71F-3823-3133-8F4BE6D9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609600"/>
            <a:ext cx="8280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Inhomogeneous Markov Chains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843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Arial" charset="0"/>
              </a:rPr>
              <a:t>In the Markov chain models we have considered so far, the probabilities do not depend on where we are in a given sequence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Arial" charset="0"/>
              </a:rPr>
              <a:t>In an </a:t>
            </a:r>
            <a:r>
              <a:rPr lang="en-US" sz="2800" i="1" dirty="0">
                <a:latin typeface="Arial" charset="0"/>
                <a:cs typeface="Arial" charset="0"/>
              </a:rPr>
              <a:t>inhomogeneous </a:t>
            </a:r>
            <a:r>
              <a:rPr lang="en-US" sz="2800" dirty="0">
                <a:latin typeface="Arial" charset="0"/>
                <a:cs typeface="Arial" charset="0"/>
              </a:rPr>
              <a:t>Markov model, we can have different distributions at different positions in the sequence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  <a:cs typeface="Arial" charset="0"/>
              </a:rPr>
              <a:t>Consider modeling codons in protein coding regions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27BED-345B-2A52-639E-23E0B32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5520" y="1773238"/>
            <a:ext cx="7489825" cy="4786312"/>
          </a:xfrm>
          <a:noFill/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609600"/>
            <a:ext cx="8280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Inhomogeneous Markov Chains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46148-9790-535A-2C06-02AD0D68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27218-0B22-CB3A-12CB-28A9139F2BED}"/>
              </a:ext>
            </a:extLst>
          </p:cNvPr>
          <p:cNvSpPr txBox="1"/>
          <p:nvPr/>
        </p:nvSpPr>
        <p:spPr>
          <a:xfrm>
            <a:off x="9552517" y="2636912"/>
            <a:ext cx="2088099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Arial" panose="020B0604020202020204" pitchFamily="34" charset="0"/>
                <a:cs typeface="Arial" panose="020B0604020202020204" pitchFamily="34" charset="0"/>
              </a:rPr>
              <a:t>The probabilty of reaching the ‘A’ state may differ at position 1, 2 or 3, etc.</a:t>
            </a:r>
          </a:p>
        </p:txBody>
      </p:sp>
    </p:spTree>
  </p:cSld>
  <p:clrMapOvr>
    <a:masterClrMapping/>
  </p:clrMapOvr>
  <p:transition spd="med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A Fifth Order Inhomogeneous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pic>
        <p:nvPicPr>
          <p:cNvPr id="6246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4113" y="1628776"/>
            <a:ext cx="7632700" cy="4741863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ADA78-2637-646E-AEAF-B577651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74825" y="1700213"/>
            <a:ext cx="8497888" cy="4278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itchFamily="34" charset="0"/>
                <a:ea typeface="+mn-ea"/>
                <a:cs typeface="Arial" pitchFamily="34" charset="0"/>
              </a:rPr>
              <a:t>Contents</a:t>
            </a:r>
            <a:endParaRPr lang="en-US" sz="3200" i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Statistical background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Markov chain models (1st order, higher order and inhomogeneous models; parameter estimation; classification)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Interpolated Markov models (and back-off models)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Hidden Markov models (forward, backward and Baum-Welch algorithms; model topologies; applications to gene finding and protein family modeling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Biological theme: gene prediction</a:t>
            </a:r>
          </a:p>
        </p:txBody>
      </p:sp>
      <p:sp>
        <p:nvSpPr>
          <p:cNvPr id="22530" name="Text Box 6"/>
          <p:cNvSpPr txBox="1">
            <a:spLocks noChangeArrowheads="1"/>
          </p:cNvSpPr>
          <p:nvPr/>
        </p:nvSpPr>
        <p:spPr bwMode="auto">
          <a:xfrm>
            <a:off x="1992313" y="333376"/>
            <a:ext cx="80645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A widely used machine learning approach: Markov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6FF10-CCE7-5FE6-8E0F-0A819789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Selecting the Order of a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Markov Chain Model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17663"/>
            <a:ext cx="7415213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Higher order models remember more “history”</a:t>
            </a:r>
            <a:endParaRPr lang="en-US" altLang="ja-JP" sz="280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Additional history can have predictive value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</a:t>
            </a:r>
            <a:r>
              <a:rPr lang="en-US" sz="2400">
                <a:latin typeface="Arial" charset="0"/>
                <a:cs typeface="Arial" charset="0"/>
              </a:rPr>
              <a:t>– predict the next word in this sentence fragment “…finish __” (up, it, first, last, …?)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– now predict it given more history</a:t>
            </a: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“Fast guys finish __”</a:t>
            </a:r>
          </a:p>
          <a:p>
            <a:pPr eaLnBrk="1" hangingPunct="1">
              <a:buFontTx/>
              <a:buNone/>
            </a:pP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40B3D-B345-569F-4D14-D30D5CEE3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597286"/>
      </p:ext>
    </p:extLst>
  </p:cSld>
  <p:clrMapOvr>
    <a:masterClrMapping/>
  </p:clrMapOvr>
  <p:transition spd="med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-27384"/>
            <a:ext cx="11665296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Selecting the Order of a Markov Chain Model (</a:t>
            </a:r>
            <a:r>
              <a:rPr lang="en-US" sz="4000" dirty="0" err="1">
                <a:solidFill>
                  <a:srgbClr val="C94003"/>
                </a:solidFill>
                <a:latin typeface="Arial" charset="0"/>
                <a:cs typeface="Arial" charset="0"/>
              </a:rPr>
              <a:t>cnt</a:t>
            </a: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.)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980728"/>
            <a:ext cx="1087320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However, the number of parameters we need to estimate grows exponentially with the order, so we need a large data set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– for modeling DNA we need parameters for an </a:t>
            </a:r>
            <a:r>
              <a:rPr lang="en-US" sz="2000" i="1" dirty="0">
                <a:latin typeface="Arial" charset="0"/>
                <a:cs typeface="Arial" charset="0"/>
              </a:rPr>
              <a:t>n</a:t>
            </a:r>
            <a:r>
              <a:rPr lang="en-US" sz="2000" baseline="30000" dirty="0">
                <a:latin typeface="Arial" charset="0"/>
                <a:cs typeface="Arial" charset="0"/>
              </a:rPr>
              <a:t>th</a:t>
            </a:r>
            <a:r>
              <a:rPr lang="en-US" sz="2000" dirty="0">
                <a:latin typeface="Arial" charset="0"/>
                <a:cs typeface="Arial" charset="0"/>
              </a:rPr>
              <a:t> order model, with </a:t>
            </a:r>
            <a:r>
              <a:rPr lang="en-US" sz="2000" i="1" dirty="0">
                <a:latin typeface="Arial" charset="0"/>
                <a:cs typeface="Arial" charset="0"/>
              </a:rPr>
              <a:t>n </a:t>
            </a:r>
            <a:r>
              <a:rPr lang="en-US" sz="2000" dirty="0">
                <a:latin typeface="Arial" charset="0"/>
                <a:cs typeface="Arial" charset="0"/>
                <a:sym typeface="Symbol" charset="0"/>
              </a:rPr>
              <a:t> 5 normally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i="1" dirty="0">
              <a:latin typeface="Arial" charset="0"/>
              <a:cs typeface="Arial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The higher the order, the less reliable we can expect our parameter estimates to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– estimating the parameters of a 2nd order homogenous Markov chain from the complete genome of E. Coli, we would see each word &gt; 72,000 times on average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cs typeface="Arial" charset="0"/>
              </a:rPr>
              <a:t>	– estimating the parameters of an 8th order chain, we would see each word ~ 5 times on average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This means there is a trade-off between the advantage of more memory with higher orders and the disadvantage of less reliable parameter estimation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Trade-off can be addressed using an </a:t>
            </a:r>
            <a:r>
              <a:rPr lang="en-US" sz="2400" b="1" dirty="0">
                <a:latin typeface="Arial" charset="0"/>
                <a:cs typeface="Arial" charset="0"/>
              </a:rPr>
              <a:t>Interpolated Markov Model </a:t>
            </a:r>
            <a:r>
              <a:rPr lang="en-US" sz="2400" dirty="0">
                <a:latin typeface="Arial" charset="0"/>
                <a:cs typeface="Arial" charset="0"/>
              </a:rPr>
              <a:t>(IMM)</a:t>
            </a:r>
            <a:endParaRPr lang="en-US" sz="2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790700-4AFD-CD1D-4C52-B246EB9A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Interpolated Markov Models (IMM)</a:t>
            </a:r>
            <a:b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1628775"/>
            <a:ext cx="8062913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The IMM idea: manage this trade-off by interpolating among models of various orders</a:t>
            </a:r>
          </a:p>
          <a:p>
            <a:pPr eaLnBrk="1" hangingPunct="1"/>
            <a:r>
              <a:rPr lang="en-US" sz="2800" i="1" dirty="0">
                <a:latin typeface="Arial" charset="0"/>
                <a:cs typeface="Arial" charset="0"/>
              </a:rPr>
              <a:t>Simple </a:t>
            </a:r>
            <a:r>
              <a:rPr lang="en-US" sz="2800" dirty="0">
                <a:latin typeface="Arial" charset="0"/>
                <a:cs typeface="Arial" charset="0"/>
              </a:rPr>
              <a:t>linear interpolation (mixing orders):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pic>
        <p:nvPicPr>
          <p:cNvPr id="655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6988" y="3141663"/>
            <a:ext cx="7345362" cy="325120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634F8-5970-4F6B-1AF3-FEE580AA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4138-0B5D-4F48-BC8B-E2C60F5001FA}" type="slidenum">
              <a:rPr lang="en-GB" smtClean="0"/>
              <a:pPr>
                <a:defRPr/>
              </a:pPr>
              <a:t>52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Interpolated Markov Models (IMM)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285875"/>
            <a:ext cx="8497887" cy="4114800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>
                <a:latin typeface="Arial" charset="0"/>
                <a:cs typeface="Arial" charset="0"/>
              </a:rPr>
              <a:t>We can make the weights depend on the history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cs typeface="Arial" charset="0"/>
              </a:rPr>
              <a:t>	– for a given order, we may have significantly more data to estimate some words as compared to others</a:t>
            </a:r>
          </a:p>
          <a:p>
            <a:pPr eaLnBrk="1" hangingPunct="1"/>
            <a:r>
              <a:rPr lang="en-US" sz="2800" i="1">
                <a:latin typeface="Arial" charset="0"/>
                <a:cs typeface="Arial" charset="0"/>
              </a:rPr>
              <a:t>General </a:t>
            </a:r>
            <a:r>
              <a:rPr lang="en-US" sz="2800">
                <a:latin typeface="Arial" charset="0"/>
                <a:cs typeface="Arial" charset="0"/>
              </a:rPr>
              <a:t>linear interpolation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6656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3464" y="3789363"/>
            <a:ext cx="7608887" cy="264636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546E8-BE88-8EF9-8E52-530CEE11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4138-0B5D-4F48-BC8B-E2C60F5001FA}" type="slidenum">
              <a:rPr lang="en-GB" smtClean="0"/>
              <a:pPr>
                <a:defRPr/>
              </a:pPr>
              <a:t>53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94003"/>
                </a:solidFill>
                <a:latin typeface="Arial" charset="0"/>
                <a:cs typeface="Arial" charset="0"/>
              </a:rPr>
              <a:t>Example: Gene Finding (again) </a:t>
            </a:r>
            <a:b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2800" i="1" dirty="0">
                <a:solidFill>
                  <a:srgbClr val="008000"/>
                </a:solidFill>
                <a:latin typeface="Arial" charset="0"/>
                <a:cs typeface="Arial" charset="0"/>
              </a:rPr>
              <a:t>Search by Content</a:t>
            </a:r>
            <a:br>
              <a:rPr lang="en-US" sz="4000" dirty="0">
                <a:solidFill>
                  <a:srgbClr val="008000"/>
                </a:solidFill>
                <a:latin typeface="Arial" charset="0"/>
                <a:cs typeface="Arial" charset="0"/>
              </a:rPr>
            </a:br>
            <a:endParaRPr lang="en-US" sz="4000" dirty="0">
              <a:solidFill>
                <a:srgbClr val="008000"/>
              </a:solidFill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549400"/>
            <a:ext cx="10153128" cy="5119688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Encoding a protein affects the statistical properties of a DNA sequence</a:t>
            </a:r>
          </a:p>
          <a:p>
            <a:pPr marL="914400" lvl="1" indent="-514350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some amino acids are used more frequently than others (Leu more popular than Trp)</a:t>
            </a:r>
          </a:p>
          <a:p>
            <a:pPr marL="914400" lvl="1" indent="-514350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different numbers of codons for different amino acids (Leu has 6, Trp has 1)</a:t>
            </a:r>
          </a:p>
          <a:p>
            <a:pPr marL="914400" lvl="1" indent="-514350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a given amino acid, usually one codon is used more frequently than others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The latter is termed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codon preference</a:t>
            </a:r>
          </a:p>
          <a:p>
            <a:pPr marL="514350" indent="-514350" eaLnBrk="1" hangingPunct="1">
              <a:lnSpc>
                <a:spcPct val="90000"/>
              </a:lnSpc>
              <a:defRPr/>
            </a:pPr>
            <a:endParaRPr lang="en-US" sz="2800" i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 eaLnBrk="1" hangingPunct="1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Codon preferences vary by species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F93DE-F86F-BBDC-02E7-8321553A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54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Codon Preference in E. Coli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28776"/>
            <a:ext cx="77724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>
              <a:latin typeface="Times New Roman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AA codon /100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Gly 	GGG 	1.89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Gly	GGA 	0.44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Gly 	GGU 	52.99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Gly 	GGC 	34.55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Glu 	GAG 	15.68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Glu 	GAA 	57.20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Asp 	GAU 	21.63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Arial" charset="0"/>
                <a:cs typeface="Arial" charset="0"/>
              </a:rPr>
              <a:t>Asp 	GAC 	43.26</a:t>
            </a:r>
            <a:endParaRPr lang="en-US" sz="2400">
              <a:latin typeface="Arial" charset="0"/>
              <a:cs typeface="Arial" charset="0"/>
            </a:endParaRPr>
          </a:p>
        </p:txBody>
      </p:sp>
      <p:sp>
        <p:nvSpPr>
          <p:cNvPr id="68611" name="TextBox 1"/>
          <p:cNvSpPr txBox="1">
            <a:spLocks noChangeArrowheads="1"/>
          </p:cNvSpPr>
          <p:nvPr/>
        </p:nvSpPr>
        <p:spPr bwMode="auto">
          <a:xfrm>
            <a:off x="5664200" y="2132856"/>
            <a:ext cx="4679950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Codon biases not only exist between various synonymous codons (coding for the same amino acid), but can also vary dramatically between organisms.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63952" y="4581128"/>
            <a:ext cx="4680520" cy="193899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Some bacteria even have a different codon table, and so some of their codons may encode other amino acids than in higher organisms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25E9D-7E15-7B84-36A8-F9EEDF71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55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055440" y="1149126"/>
            <a:ext cx="10585176" cy="5232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latin typeface="Arial" pitchFamily="34" charset="0"/>
              <a:ea typeface="+mn-ea"/>
              <a:cs typeface="Arial" pitchFamily="34" charset="0"/>
            </a:endParaRP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Common way to search by content</a:t>
            </a:r>
          </a:p>
          <a:p>
            <a:pPr marL="971550" lvl="1" indent="-514350">
              <a:buFont typeface="Courier New" pitchFamily="49" charset="0"/>
              <a:buChar char="o"/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build Markov models of coding &amp; noncoding  regions</a:t>
            </a:r>
          </a:p>
          <a:p>
            <a:pPr marL="971550" lvl="1" indent="-514350">
              <a:buFont typeface="Courier New" pitchFamily="49" charset="0"/>
              <a:buChar char="o"/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apply models to ORFs (Open Reading Frames) or fixed-sized windows of sequence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GeneMark [Borodovsky et al.]</a:t>
            </a:r>
          </a:p>
          <a:p>
            <a:pPr marL="971550" lvl="1" indent="-514350">
              <a:buFont typeface="Courier New" pitchFamily="49" charset="0"/>
              <a:buChar char="o"/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popular system for identifying genes in bacterial (= prokaryotic) genomes </a:t>
            </a:r>
          </a:p>
          <a:p>
            <a:pPr marL="971550" lvl="1" indent="-514350">
              <a:buFont typeface="Courier New" pitchFamily="49" charset="0"/>
              <a:buChar char="o"/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uses 5th order inhomogenous Markov chain models </a:t>
            </a:r>
          </a:p>
          <a:p>
            <a:pPr marL="971550" lvl="1" indent="-514350">
              <a:buFont typeface="Courier New" pitchFamily="49" charset="0"/>
              <a:buChar char="o"/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Will be used here as a base model to compare performance of the GLIMMER method that will be explained in some detail (later slides)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2711450" y="426814"/>
            <a:ext cx="7200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400" dirty="0">
                <a:solidFill>
                  <a:srgbClr val="C94003"/>
                </a:solidFill>
                <a:latin typeface="Arial" charset="0"/>
                <a:cs typeface="Arial" charset="0"/>
              </a:rPr>
              <a:t>Search by gene 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69C09-40AA-F404-4CF8-DFE8D4AB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56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 anchor="t"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Prokaryote gene prediction</a:t>
            </a:r>
            <a:endParaRPr lang="nl-NL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2" name="TextBox 4"/>
          <p:cNvSpPr txBox="1">
            <a:spLocks noChangeArrowheads="1"/>
          </p:cNvSpPr>
          <p:nvPr/>
        </p:nvSpPr>
        <p:spPr bwMode="auto">
          <a:xfrm>
            <a:off x="2514600" y="990601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b="1">
                <a:latin typeface="Arial" charset="0"/>
                <a:cs typeface="Arial" charset="0"/>
              </a:rPr>
              <a:t>Gene Prediction using Markov Models</a:t>
            </a:r>
          </a:p>
        </p:txBody>
      </p:sp>
      <p:sp>
        <p:nvSpPr>
          <p:cNvPr id="76803" name="TextBox 4"/>
          <p:cNvSpPr txBox="1">
            <a:spLocks noChangeArrowheads="1"/>
          </p:cNvSpPr>
          <p:nvPr/>
        </p:nvSpPr>
        <p:spPr bwMode="auto">
          <a:xfrm>
            <a:off x="983432" y="1764099"/>
            <a:ext cx="1065718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Exploit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fact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oligonucleotide </a:t>
            </a:r>
            <a:r>
              <a:rPr lang="nl-NL" dirty="0" err="1">
                <a:latin typeface="Arial" charset="0"/>
                <a:cs typeface="Arial" charset="0"/>
              </a:rPr>
              <a:t>distributions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regions</a:t>
            </a:r>
            <a:r>
              <a:rPr lang="nl-NL" dirty="0">
                <a:latin typeface="Arial" charset="0"/>
                <a:cs typeface="Arial" charset="0"/>
              </a:rPr>
              <a:t> are different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those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noncoding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regions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Because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protein-encoding</a:t>
            </a:r>
            <a:r>
              <a:rPr lang="nl-NL" dirty="0">
                <a:latin typeface="Arial" charset="0"/>
                <a:cs typeface="Arial" charset="0"/>
              </a:rPr>
              <a:t> gene is </a:t>
            </a:r>
            <a:r>
              <a:rPr lang="nl-NL" dirty="0" err="1">
                <a:latin typeface="Arial" charset="0"/>
                <a:cs typeface="Arial" charset="0"/>
              </a:rPr>
              <a:t>composed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nucleotides</a:t>
            </a:r>
            <a:r>
              <a:rPr lang="nl-NL" dirty="0">
                <a:latin typeface="Arial" charset="0"/>
                <a:cs typeface="Arial" charset="0"/>
              </a:rPr>
              <a:t> in triplets as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, more </a:t>
            </a:r>
            <a:r>
              <a:rPr lang="nl-NL" dirty="0" err="1">
                <a:latin typeface="Arial" charset="0"/>
                <a:cs typeface="Arial" charset="0"/>
              </a:rPr>
              <a:t>effective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models</a:t>
            </a:r>
            <a:r>
              <a:rPr lang="nl-NL" dirty="0">
                <a:latin typeface="Arial" charset="0"/>
                <a:cs typeface="Arial" charset="0"/>
              </a:rPr>
              <a:t> are built in sets of </a:t>
            </a:r>
            <a:r>
              <a:rPr lang="nl-NL" dirty="0" err="1">
                <a:latin typeface="Arial" charset="0"/>
                <a:cs typeface="Arial" charset="0"/>
              </a:rPr>
              <a:t>three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nucleotides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describing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nonrandom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distributions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trimers</a:t>
            </a:r>
            <a:r>
              <a:rPr lang="nl-NL" dirty="0">
                <a:latin typeface="Arial" charset="0"/>
                <a:cs typeface="Arial" charset="0"/>
              </a:rPr>
              <a:t> or </a:t>
            </a:r>
            <a:r>
              <a:rPr lang="nl-NL" dirty="0" err="1">
                <a:latin typeface="Arial" charset="0"/>
                <a:cs typeface="Arial" charset="0"/>
              </a:rPr>
              <a:t>hexamers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so</a:t>
            </a:r>
            <a:r>
              <a:rPr lang="nl-NL" dirty="0">
                <a:latin typeface="Arial" charset="0"/>
                <a:cs typeface="Arial" charset="0"/>
              </a:rPr>
              <a:t> on.</a:t>
            </a:r>
          </a:p>
          <a:p>
            <a:pPr marL="0" indent="0" eaLnBrk="1" hangingPunct="1"/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 parameters of a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model have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trained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using</a:t>
            </a:r>
            <a:r>
              <a:rPr lang="nl-NL" dirty="0">
                <a:latin typeface="Arial" charset="0"/>
                <a:cs typeface="Arial" charset="0"/>
              </a:rPr>
              <a:t> a set of </a:t>
            </a:r>
            <a:r>
              <a:rPr lang="nl-NL" dirty="0" err="1">
                <a:latin typeface="Arial" charset="0"/>
                <a:cs typeface="Arial" charset="0"/>
              </a:rPr>
              <a:t>sequences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known</a:t>
            </a:r>
            <a:r>
              <a:rPr lang="nl-NL" dirty="0">
                <a:latin typeface="Arial" charset="0"/>
                <a:cs typeface="Arial" charset="0"/>
              </a:rPr>
              <a:t> gene </a:t>
            </a:r>
            <a:r>
              <a:rPr lang="nl-NL" dirty="0" err="1">
                <a:latin typeface="Arial" charset="0"/>
                <a:cs typeface="Arial" charset="0"/>
              </a:rPr>
              <a:t>locations</a:t>
            </a:r>
            <a:r>
              <a:rPr lang="nl-NL" dirty="0">
                <a:latin typeface="Arial" charset="0"/>
                <a:cs typeface="Arial" charset="0"/>
              </a:rPr>
              <a:t> (i.e.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or non-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). </a:t>
            </a:r>
          </a:p>
          <a:p>
            <a:pPr lvl="1" eaLnBrk="1" hangingPunct="1">
              <a:buFont typeface="Lucida Grande" charset="0"/>
              <a:buChar char="-"/>
            </a:pPr>
            <a:r>
              <a:rPr lang="nl-NL" sz="2200" dirty="0" err="1">
                <a:latin typeface="Arial" charset="0"/>
                <a:cs typeface="Arial" charset="0"/>
              </a:rPr>
              <a:t>Once</a:t>
            </a:r>
            <a:r>
              <a:rPr lang="nl-NL" sz="2200" dirty="0">
                <a:latin typeface="Arial" charset="0"/>
                <a:cs typeface="Arial" charset="0"/>
              </a:rPr>
              <a:t> the parameters of the model are </a:t>
            </a:r>
            <a:r>
              <a:rPr lang="nl-NL" sz="2200" dirty="0" err="1">
                <a:latin typeface="Arial" charset="0"/>
                <a:cs typeface="Arial" charset="0"/>
              </a:rPr>
              <a:t>established</a:t>
            </a:r>
            <a:r>
              <a:rPr lang="nl-NL" sz="2200" dirty="0">
                <a:latin typeface="Arial" charset="0"/>
                <a:cs typeface="Arial" charset="0"/>
              </a:rPr>
              <a:t>, </a:t>
            </a:r>
            <a:r>
              <a:rPr lang="nl-NL" sz="2200" dirty="0" err="1">
                <a:latin typeface="Arial" charset="0"/>
                <a:cs typeface="Arial" charset="0"/>
              </a:rPr>
              <a:t>it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can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be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used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to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compute</a:t>
            </a:r>
            <a:r>
              <a:rPr lang="nl-NL" sz="2200" dirty="0">
                <a:latin typeface="Arial" charset="0"/>
                <a:cs typeface="Arial" charset="0"/>
              </a:rPr>
              <a:t> the </a:t>
            </a:r>
            <a:r>
              <a:rPr lang="nl-NL" sz="2200" dirty="0" err="1">
                <a:latin typeface="Arial" charset="0"/>
                <a:cs typeface="Arial" charset="0"/>
              </a:rPr>
              <a:t>nonrandom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distributions</a:t>
            </a:r>
            <a:r>
              <a:rPr lang="nl-NL" sz="2200" dirty="0">
                <a:latin typeface="Arial" charset="0"/>
                <a:cs typeface="Arial" charset="0"/>
              </a:rPr>
              <a:t> of </a:t>
            </a:r>
            <a:r>
              <a:rPr lang="nl-NL" sz="2200" dirty="0" err="1">
                <a:latin typeface="Arial" charset="0"/>
                <a:cs typeface="Arial" charset="0"/>
              </a:rPr>
              <a:t>trimers</a:t>
            </a:r>
            <a:r>
              <a:rPr lang="nl-NL" sz="2200" dirty="0">
                <a:latin typeface="Arial" charset="0"/>
                <a:cs typeface="Arial" charset="0"/>
              </a:rPr>
              <a:t> or </a:t>
            </a:r>
            <a:r>
              <a:rPr lang="nl-NL" sz="2200" dirty="0" err="1">
                <a:latin typeface="Arial" charset="0"/>
                <a:cs typeface="Arial" charset="0"/>
              </a:rPr>
              <a:t>hexamers</a:t>
            </a:r>
            <a:r>
              <a:rPr lang="nl-NL" sz="2200" dirty="0">
                <a:latin typeface="Arial" charset="0"/>
                <a:cs typeface="Arial" charset="0"/>
              </a:rPr>
              <a:t> in a new </a:t>
            </a:r>
            <a:r>
              <a:rPr lang="nl-NL" sz="2200" dirty="0" err="1">
                <a:latin typeface="Arial" charset="0"/>
                <a:cs typeface="Arial" charset="0"/>
              </a:rPr>
              <a:t>sequence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to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find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regions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that</a:t>
            </a:r>
            <a:r>
              <a:rPr lang="nl-NL" sz="2200" dirty="0">
                <a:latin typeface="Arial" charset="0"/>
                <a:cs typeface="Arial" charset="0"/>
              </a:rPr>
              <a:t> are compatible </a:t>
            </a:r>
            <a:r>
              <a:rPr lang="nl-NL" sz="2200" dirty="0" err="1">
                <a:latin typeface="Arial" charset="0"/>
                <a:cs typeface="Arial" charset="0"/>
              </a:rPr>
              <a:t>with</a:t>
            </a:r>
            <a:r>
              <a:rPr lang="nl-NL" sz="2200" dirty="0">
                <a:latin typeface="Arial" charset="0"/>
                <a:cs typeface="Arial" charset="0"/>
              </a:rPr>
              <a:t> the </a:t>
            </a:r>
            <a:r>
              <a:rPr lang="nl-NL" sz="2200" dirty="0" err="1">
                <a:latin typeface="Arial" charset="0"/>
                <a:cs typeface="Arial" charset="0"/>
              </a:rPr>
              <a:t>statistical</a:t>
            </a:r>
            <a:r>
              <a:rPr lang="nl-NL" sz="2200" dirty="0">
                <a:latin typeface="Arial" charset="0"/>
                <a:cs typeface="Arial" charset="0"/>
              </a:rPr>
              <a:t> </a:t>
            </a:r>
            <a:r>
              <a:rPr lang="nl-NL" sz="2200" dirty="0" err="1">
                <a:latin typeface="Arial" charset="0"/>
                <a:cs typeface="Arial" charset="0"/>
              </a:rPr>
              <a:t>profiles</a:t>
            </a:r>
            <a:r>
              <a:rPr lang="nl-NL" sz="2200" dirty="0">
                <a:latin typeface="Arial" charset="0"/>
                <a:cs typeface="Arial" charset="0"/>
              </a:rPr>
              <a:t> in the </a:t>
            </a:r>
            <a:r>
              <a:rPr lang="nl-NL" sz="2200" dirty="0" err="1">
                <a:latin typeface="Arial" charset="0"/>
                <a:cs typeface="Arial" charset="0"/>
              </a:rPr>
              <a:t>learning</a:t>
            </a:r>
            <a:r>
              <a:rPr lang="nl-NL" sz="2200" dirty="0">
                <a:latin typeface="Arial" charset="0"/>
                <a:cs typeface="Arial" charset="0"/>
              </a:rPr>
              <a:t>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82A81-1D1D-D2E8-9446-F58F27D8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 anchor="t"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Prokaryote gene prediction</a:t>
            </a:r>
            <a:endParaRPr lang="nl-NL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2514600" y="990601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b="1">
                <a:latin typeface="Arial" charset="0"/>
                <a:cs typeface="Arial" charset="0"/>
              </a:rPr>
              <a:t>Gene Prediction using Markov Models</a:t>
            </a:r>
          </a:p>
        </p:txBody>
      </p:sp>
      <p:sp>
        <p:nvSpPr>
          <p:cNvPr id="77827" name="TextBox 4"/>
          <p:cNvSpPr txBox="1">
            <a:spLocks noChangeArrowheads="1"/>
          </p:cNvSpPr>
          <p:nvPr/>
        </p:nvSpPr>
        <p:spPr bwMode="auto">
          <a:xfrm>
            <a:off x="839416" y="1712914"/>
            <a:ext cx="1044116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Statistical analyses have </a:t>
            </a:r>
            <a:r>
              <a:rPr lang="nl-NL" dirty="0" err="1">
                <a:latin typeface="Arial" charset="0"/>
                <a:cs typeface="Arial" charset="0"/>
              </a:rPr>
              <a:t>shown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pairs of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 (or </a:t>
            </a:r>
            <a:r>
              <a:rPr lang="nl-NL" i="1" dirty="0" err="1">
                <a:latin typeface="Arial" charset="0"/>
                <a:cs typeface="Arial" charset="0"/>
              </a:rPr>
              <a:t>dipeptides</a:t>
            </a:r>
            <a:r>
              <a:rPr lang="nl-NL" dirty="0">
                <a:latin typeface="Arial" charset="0"/>
                <a:cs typeface="Arial" charset="0"/>
              </a:rPr>
              <a:t> at the </a:t>
            </a:r>
            <a:r>
              <a:rPr lang="nl-NL" dirty="0" err="1">
                <a:latin typeface="Arial" charset="0"/>
                <a:cs typeface="Arial" charset="0"/>
              </a:rPr>
              <a:t>protein</a:t>
            </a:r>
            <a:r>
              <a:rPr lang="nl-NL" dirty="0">
                <a:latin typeface="Arial" charset="0"/>
                <a:cs typeface="Arial" charset="0"/>
              </a:rPr>
              <a:t> level) </a:t>
            </a:r>
            <a:r>
              <a:rPr lang="nl-NL" dirty="0" err="1">
                <a:latin typeface="Arial" charset="0"/>
                <a:cs typeface="Arial" charset="0"/>
              </a:rPr>
              <a:t>tend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correlate</a:t>
            </a:r>
            <a:r>
              <a:rPr lang="nl-NL" dirty="0">
                <a:latin typeface="Arial" charset="0"/>
                <a:cs typeface="Arial" charset="0"/>
              </a:rPr>
              <a:t>. The </a:t>
            </a:r>
            <a:r>
              <a:rPr lang="nl-NL" dirty="0" err="1">
                <a:latin typeface="Arial" charset="0"/>
                <a:cs typeface="Arial" charset="0"/>
              </a:rPr>
              <a:t>frequency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six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unique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nucleotides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appearing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together</a:t>
            </a:r>
            <a:r>
              <a:rPr lang="nl-NL" dirty="0">
                <a:latin typeface="Arial" charset="0"/>
                <a:cs typeface="Arial" charset="0"/>
              </a:rPr>
              <a:t> in a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i="1" dirty="0">
                <a:latin typeface="Arial" charset="0"/>
                <a:cs typeface="Arial" charset="0"/>
              </a:rPr>
              <a:t>i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much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higher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random chance.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Therefore</a:t>
            </a:r>
            <a:r>
              <a:rPr lang="nl-NL" dirty="0">
                <a:latin typeface="Arial" charset="0"/>
                <a:cs typeface="Arial" charset="0"/>
              </a:rPr>
              <a:t>, a </a:t>
            </a:r>
            <a:r>
              <a:rPr lang="nl-NL" dirty="0" err="1">
                <a:latin typeface="Arial" charset="0"/>
                <a:cs typeface="Arial" charset="0"/>
              </a:rPr>
              <a:t>fifth</a:t>
            </a:r>
            <a:r>
              <a:rPr lang="nl-NL" dirty="0">
                <a:latin typeface="Arial" charset="0"/>
                <a:cs typeface="Arial" charset="0"/>
              </a:rPr>
              <a:t>-order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model, </a:t>
            </a:r>
            <a:r>
              <a:rPr lang="nl-NL" dirty="0" err="1">
                <a:latin typeface="Arial" charset="0"/>
                <a:cs typeface="Arial" charset="0"/>
              </a:rPr>
              <a:t>which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calculates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probability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hexamer</a:t>
            </a:r>
            <a:r>
              <a:rPr lang="nl-NL" dirty="0">
                <a:latin typeface="Arial" charset="0"/>
                <a:cs typeface="Arial" charset="0"/>
              </a:rPr>
              <a:t> bases,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detect</a:t>
            </a:r>
            <a:r>
              <a:rPr lang="nl-NL" dirty="0">
                <a:latin typeface="Arial" charset="0"/>
                <a:cs typeface="Arial" charset="0"/>
              </a:rPr>
              <a:t> nucleotide </a:t>
            </a:r>
            <a:r>
              <a:rPr lang="nl-NL" dirty="0" err="1">
                <a:latin typeface="Arial" charset="0"/>
                <a:cs typeface="Arial" charset="0"/>
              </a:rPr>
              <a:t>correlations</a:t>
            </a:r>
            <a:r>
              <a:rPr lang="nl-NL" dirty="0">
                <a:latin typeface="Arial" charset="0"/>
                <a:cs typeface="Arial" charset="0"/>
              </a:rPr>
              <a:t> found in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regions</a:t>
            </a:r>
            <a:r>
              <a:rPr lang="nl-NL" dirty="0">
                <a:latin typeface="Arial" charset="0"/>
                <a:cs typeface="Arial" charset="0"/>
              </a:rPr>
              <a:t> more </a:t>
            </a:r>
            <a:r>
              <a:rPr lang="nl-NL" dirty="0" err="1">
                <a:latin typeface="Arial" charset="0"/>
                <a:cs typeface="Arial" charset="0"/>
              </a:rPr>
              <a:t>accurately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is in </a:t>
            </a:r>
            <a:r>
              <a:rPr lang="nl-NL" dirty="0" err="1">
                <a:latin typeface="Arial" charset="0"/>
                <a:cs typeface="Arial" charset="0"/>
              </a:rPr>
              <a:t>fact</a:t>
            </a:r>
            <a:r>
              <a:rPr lang="nl-NL" dirty="0">
                <a:latin typeface="Arial" charset="0"/>
                <a:cs typeface="Arial" charset="0"/>
              </a:rPr>
              <a:t> most </a:t>
            </a:r>
            <a:r>
              <a:rPr lang="nl-NL" dirty="0" err="1">
                <a:latin typeface="Arial" charset="0"/>
                <a:cs typeface="Arial" charset="0"/>
              </a:rPr>
              <a:t>often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used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A </a:t>
            </a:r>
            <a:r>
              <a:rPr lang="nl-NL" dirty="0" err="1">
                <a:latin typeface="Arial" charset="0"/>
                <a:cs typeface="Arial" charset="0"/>
              </a:rPr>
              <a:t>potential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problem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using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fifth</a:t>
            </a:r>
            <a:r>
              <a:rPr lang="nl-NL" dirty="0">
                <a:latin typeface="Arial" charset="0"/>
                <a:cs typeface="Arial" charset="0"/>
              </a:rPr>
              <a:t>-order (or even </a:t>
            </a:r>
            <a:r>
              <a:rPr lang="nl-NL" dirty="0" err="1">
                <a:latin typeface="Arial" charset="0"/>
                <a:cs typeface="Arial" charset="0"/>
              </a:rPr>
              <a:t>higher</a:t>
            </a:r>
            <a:r>
              <a:rPr lang="nl-NL" dirty="0">
                <a:latin typeface="Arial" charset="0"/>
                <a:cs typeface="Arial" charset="0"/>
              </a:rPr>
              <a:t> order)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chain is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if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there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not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enough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hexamers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which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happens</a:t>
            </a:r>
            <a:r>
              <a:rPr lang="nl-NL" dirty="0">
                <a:latin typeface="Arial" charset="0"/>
                <a:cs typeface="Arial" charset="0"/>
              </a:rPr>
              <a:t> in short gene </a:t>
            </a:r>
            <a:r>
              <a:rPr lang="nl-NL" dirty="0" err="1">
                <a:latin typeface="Arial" charset="0"/>
                <a:cs typeface="Arial" charset="0"/>
              </a:rPr>
              <a:t>sequences</a:t>
            </a:r>
            <a:r>
              <a:rPr lang="nl-NL" dirty="0">
                <a:latin typeface="Arial" charset="0"/>
                <a:cs typeface="Arial" charset="0"/>
              </a:rPr>
              <a:t>, the </a:t>
            </a:r>
            <a:r>
              <a:rPr lang="nl-NL" dirty="0" err="1">
                <a:latin typeface="Arial" charset="0"/>
                <a:cs typeface="Arial" charset="0"/>
              </a:rPr>
              <a:t>method’s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efficacy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limited</a:t>
            </a:r>
            <a:r>
              <a:rPr lang="nl-NL" dirty="0"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9028E-63FF-F51C-99F6-31A405F5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1055440" y="341783"/>
            <a:ext cx="10369152" cy="1143001"/>
          </a:xfrm>
        </p:spPr>
        <p:txBody>
          <a:bodyPr anchor="t"/>
          <a:lstStyle/>
          <a:p>
            <a:r>
              <a:rPr lang="en-US" sz="4000" dirty="0">
                <a:solidFill>
                  <a:srgbClr val="C00000"/>
                </a:solidFill>
                <a:latin typeface="Arial" charset="0"/>
                <a:cs typeface="Arial" charset="0"/>
              </a:rPr>
              <a:t>Prokaryote gene prediction by GLIMMER</a:t>
            </a:r>
            <a:endParaRPr lang="nl-NL" sz="4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0" name="TextBox 4"/>
          <p:cNvSpPr txBox="1">
            <a:spLocks noChangeArrowheads="1"/>
          </p:cNvSpPr>
          <p:nvPr/>
        </p:nvSpPr>
        <p:spPr bwMode="auto">
          <a:xfrm>
            <a:off x="1436712" y="1166837"/>
            <a:ext cx="746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b="1" dirty="0">
                <a:latin typeface="Arial" charset="0"/>
                <a:cs typeface="Arial" charset="0"/>
              </a:rPr>
              <a:t>Gene </a:t>
            </a:r>
            <a:r>
              <a:rPr lang="nl-NL" b="1" dirty="0" err="1">
                <a:latin typeface="Arial" charset="0"/>
                <a:cs typeface="Arial" charset="0"/>
              </a:rPr>
              <a:t>Prediction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b="1" dirty="0" err="1">
                <a:latin typeface="Arial" charset="0"/>
                <a:cs typeface="Arial" charset="0"/>
              </a:rPr>
              <a:t>using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b="1" dirty="0" err="1">
                <a:latin typeface="Arial" charset="0"/>
                <a:cs typeface="Arial" charset="0"/>
              </a:rPr>
              <a:t>Markov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b="1" dirty="0" err="1">
                <a:latin typeface="Arial" charset="0"/>
                <a:cs typeface="Arial" charset="0"/>
              </a:rPr>
              <a:t>Models</a:t>
            </a:r>
            <a:endParaRPr lang="nl-NL" b="1" dirty="0">
              <a:latin typeface="Arial" charset="0"/>
              <a:cs typeface="Arial" charset="0"/>
            </a:endParaRPr>
          </a:p>
        </p:txBody>
      </p:sp>
      <p:sp>
        <p:nvSpPr>
          <p:cNvPr id="78851" name="TextBox 4"/>
          <p:cNvSpPr txBox="1">
            <a:spLocks noChangeArrowheads="1"/>
          </p:cNvSpPr>
          <p:nvPr/>
        </p:nvSpPr>
        <p:spPr bwMode="auto">
          <a:xfrm>
            <a:off x="911424" y="1700809"/>
            <a:ext cx="1065718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cope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limitation</a:t>
            </a:r>
            <a:r>
              <a:rPr lang="nl-NL" dirty="0">
                <a:latin typeface="Arial" charset="0"/>
                <a:cs typeface="Arial" charset="0"/>
              </a:rPr>
              <a:t>, a </a:t>
            </a:r>
            <a:r>
              <a:rPr lang="nl-NL" dirty="0" err="1">
                <a:latin typeface="Arial" charset="0"/>
                <a:cs typeface="Arial" charset="0"/>
              </a:rPr>
              <a:t>variable-length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b="1" i="1" dirty="0" err="1">
                <a:latin typeface="Arial" charset="0"/>
                <a:cs typeface="Arial" charset="0"/>
              </a:rPr>
              <a:t>interpolated</a:t>
            </a:r>
            <a:r>
              <a:rPr lang="nl-NL" b="1" i="1" dirty="0">
                <a:latin typeface="Arial" charset="0"/>
                <a:cs typeface="Arial" charset="0"/>
              </a:rPr>
              <a:t> </a:t>
            </a:r>
            <a:r>
              <a:rPr lang="nl-NL" b="1" i="1" dirty="0" err="1">
                <a:latin typeface="Arial" charset="0"/>
                <a:cs typeface="Arial" charset="0"/>
              </a:rPr>
              <a:t>Markov</a:t>
            </a:r>
            <a:r>
              <a:rPr lang="nl-NL" b="1" i="1" dirty="0">
                <a:latin typeface="Arial" charset="0"/>
                <a:cs typeface="Arial" charset="0"/>
              </a:rPr>
              <a:t> model (IMM</a:t>
            </a:r>
            <a:r>
              <a:rPr lang="nl-NL" i="1" dirty="0">
                <a:latin typeface="Arial" charset="0"/>
                <a:cs typeface="Arial" charset="0"/>
              </a:rPr>
              <a:t>), </a:t>
            </a:r>
            <a:r>
              <a:rPr lang="nl-NL" dirty="0">
                <a:latin typeface="Arial" charset="0"/>
                <a:cs typeface="Arial" charset="0"/>
              </a:rPr>
              <a:t>has been </a:t>
            </a:r>
            <a:r>
              <a:rPr lang="nl-NL" dirty="0" err="1">
                <a:latin typeface="Arial" charset="0"/>
                <a:cs typeface="Arial" charset="0"/>
              </a:rPr>
              <a:t>developed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called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b="1" dirty="0">
                <a:latin typeface="Arial" charset="0"/>
                <a:cs typeface="Arial" charset="0"/>
              </a:rPr>
              <a:t>Glimmer</a:t>
            </a:r>
            <a:r>
              <a:rPr lang="nl-NL" dirty="0">
                <a:latin typeface="Arial" charset="0"/>
                <a:cs typeface="Arial" charset="0"/>
              </a:rPr>
              <a:t>. 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 IMM </a:t>
            </a:r>
            <a:r>
              <a:rPr lang="nl-NL" dirty="0" err="1">
                <a:latin typeface="Arial" charset="0"/>
                <a:cs typeface="Arial" charset="0"/>
              </a:rPr>
              <a:t>method</a:t>
            </a:r>
            <a:r>
              <a:rPr lang="nl-NL" dirty="0">
                <a:latin typeface="Arial" charset="0"/>
                <a:cs typeface="Arial" charset="0"/>
              </a:rPr>
              <a:t> samples the </a:t>
            </a:r>
            <a:r>
              <a:rPr lang="nl-NL" dirty="0" err="1">
                <a:latin typeface="Arial" charset="0"/>
                <a:cs typeface="Arial" charset="0"/>
              </a:rPr>
              <a:t>number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patterns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various</a:t>
            </a:r>
            <a:r>
              <a:rPr lang="nl-NL" dirty="0">
                <a:latin typeface="Arial" charset="0"/>
                <a:cs typeface="Arial" charset="0"/>
              </a:rPr>
              <a:t> orders of the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models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i="1" dirty="0">
                <a:latin typeface="Arial" charset="0"/>
                <a:cs typeface="Arial" charset="0"/>
              </a:rPr>
              <a:t>k </a:t>
            </a:r>
            <a:r>
              <a:rPr lang="nl-NL" dirty="0" err="1">
                <a:latin typeface="Arial" charset="0"/>
                <a:cs typeface="Arial" charset="0"/>
              </a:rPr>
              <a:t>ranging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1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8 (</a:t>
            </a:r>
            <a:r>
              <a:rPr lang="nl-NL" dirty="0" err="1">
                <a:latin typeface="Arial" charset="0"/>
                <a:cs typeface="Arial" charset="0"/>
              </a:rPr>
              <a:t>dimers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ninemers</a:t>
            </a:r>
            <a:r>
              <a:rPr lang="nl-NL" dirty="0">
                <a:latin typeface="Arial" charset="0"/>
                <a:cs typeface="Arial" charset="0"/>
              </a:rPr>
              <a:t>) </a:t>
            </a:r>
          </a:p>
          <a:p>
            <a:pPr lvl="1" eaLnBrk="1" hangingPunct="1">
              <a:buFont typeface="Arial" charset="0"/>
              <a:buChar char="•"/>
            </a:pPr>
            <a:r>
              <a:rPr lang="nl-NL" sz="2000" dirty="0">
                <a:latin typeface="Arial" charset="0"/>
                <a:cs typeface="Arial" charset="0"/>
              </a:rPr>
              <a:t>It </a:t>
            </a:r>
            <a:r>
              <a:rPr lang="nl-NL" sz="2000" dirty="0" err="1">
                <a:latin typeface="Arial" charset="0"/>
                <a:cs typeface="Arial" charset="0"/>
              </a:rPr>
              <a:t>uses</a:t>
            </a:r>
            <a:r>
              <a:rPr lang="nl-NL" sz="2000" dirty="0">
                <a:latin typeface="Arial" charset="0"/>
                <a:cs typeface="Arial" charset="0"/>
              </a:rPr>
              <a:t> a </a:t>
            </a:r>
            <a:r>
              <a:rPr lang="nl-NL" sz="2000" dirty="0" err="1">
                <a:latin typeface="Arial" charset="0"/>
                <a:cs typeface="Arial" charset="0"/>
              </a:rPr>
              <a:t>weighting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scheme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which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places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less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weight</a:t>
            </a:r>
            <a:r>
              <a:rPr lang="nl-NL" sz="2000" dirty="0">
                <a:latin typeface="Arial" charset="0"/>
                <a:cs typeface="Arial" charset="0"/>
              </a:rPr>
              <a:t> on rare k-</a:t>
            </a:r>
            <a:r>
              <a:rPr lang="nl-NL" sz="2000" dirty="0" err="1">
                <a:latin typeface="Arial" charset="0"/>
                <a:cs typeface="Arial" charset="0"/>
              </a:rPr>
              <a:t>mers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and</a:t>
            </a:r>
            <a:r>
              <a:rPr lang="nl-NL" sz="2000" dirty="0">
                <a:latin typeface="Arial" charset="0"/>
                <a:cs typeface="Arial" charset="0"/>
              </a:rPr>
              <a:t> more </a:t>
            </a:r>
            <a:r>
              <a:rPr lang="nl-NL" sz="2000" dirty="0" err="1">
                <a:latin typeface="Arial" charset="0"/>
                <a:cs typeface="Arial" charset="0"/>
              </a:rPr>
              <a:t>weight</a:t>
            </a:r>
            <a:r>
              <a:rPr lang="nl-NL" sz="2000" dirty="0">
                <a:latin typeface="Arial" charset="0"/>
                <a:cs typeface="Arial" charset="0"/>
              </a:rPr>
              <a:t> on more frequent k-</a:t>
            </a:r>
            <a:r>
              <a:rPr lang="nl-NL" sz="2000" dirty="0" err="1">
                <a:latin typeface="Arial" charset="0"/>
                <a:cs typeface="Arial" charset="0"/>
              </a:rPr>
              <a:t>mers</a:t>
            </a:r>
            <a:r>
              <a:rPr lang="nl-NL" sz="2000" dirty="0">
                <a:latin typeface="Arial" charset="0"/>
                <a:cs typeface="Arial" charset="0"/>
              </a:rPr>
              <a:t> (</a:t>
            </a:r>
            <a:r>
              <a:rPr lang="nl-NL" sz="2000" dirty="0" err="1">
                <a:latin typeface="Arial" charset="0"/>
                <a:cs typeface="Arial" charset="0"/>
              </a:rPr>
              <a:t>for</a:t>
            </a:r>
            <a:r>
              <a:rPr lang="nl-NL" sz="2000" dirty="0">
                <a:latin typeface="Arial" charset="0"/>
                <a:cs typeface="Arial" charset="0"/>
              </a:rPr>
              <a:t> a </a:t>
            </a:r>
            <a:r>
              <a:rPr lang="nl-NL" sz="2000" dirty="0" err="1">
                <a:latin typeface="Arial" charset="0"/>
                <a:cs typeface="Arial" charset="0"/>
              </a:rPr>
              <a:t>given</a:t>
            </a:r>
            <a:r>
              <a:rPr lang="nl-NL" sz="2000" dirty="0">
                <a:latin typeface="Arial" charset="0"/>
                <a:cs typeface="Arial" charset="0"/>
              </a:rPr>
              <a:t> order) </a:t>
            </a:r>
          </a:p>
          <a:p>
            <a:pPr marL="457200" lvl="1" indent="0" eaLnBrk="1" hangingPunct="1"/>
            <a:endParaRPr lang="nl-NL" sz="20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 </a:t>
            </a:r>
            <a:r>
              <a:rPr lang="nl-NL" dirty="0" err="1">
                <a:latin typeface="Arial" charset="0"/>
                <a:cs typeface="Arial" charset="0"/>
              </a:rPr>
              <a:t>probability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final</a:t>
            </a:r>
            <a:r>
              <a:rPr lang="nl-NL" dirty="0">
                <a:latin typeface="Arial" charset="0"/>
                <a:cs typeface="Arial" charset="0"/>
              </a:rPr>
              <a:t> model is the </a:t>
            </a:r>
            <a:r>
              <a:rPr lang="nl-NL" dirty="0" err="1">
                <a:latin typeface="Arial" charset="0"/>
                <a:cs typeface="Arial" charset="0"/>
              </a:rPr>
              <a:t>sum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probabilities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weighted</a:t>
            </a:r>
            <a:r>
              <a:rPr lang="nl-NL" dirty="0">
                <a:latin typeface="Arial" charset="0"/>
                <a:cs typeface="Arial" charset="0"/>
              </a:rPr>
              <a:t> k-</a:t>
            </a:r>
            <a:r>
              <a:rPr lang="nl-NL" dirty="0" err="1">
                <a:latin typeface="Arial" charset="0"/>
                <a:cs typeface="Arial" charset="0"/>
              </a:rPr>
              <a:t>mers</a:t>
            </a:r>
            <a:r>
              <a:rPr lang="nl-NL" dirty="0">
                <a:latin typeface="Arial" charset="0"/>
                <a:cs typeface="Arial" charset="0"/>
              </a:rPr>
              <a:t>. </a:t>
            </a:r>
          </a:p>
          <a:p>
            <a:pPr lvl="1" eaLnBrk="1" hangingPunct="1">
              <a:buFont typeface="Arial" charset="0"/>
              <a:buChar char="•"/>
            </a:pPr>
            <a:r>
              <a:rPr lang="nl-NL" sz="2000" dirty="0">
                <a:latin typeface="Arial" charset="0"/>
                <a:cs typeface="Arial" charset="0"/>
              </a:rPr>
              <a:t>In </a:t>
            </a:r>
            <a:r>
              <a:rPr lang="nl-NL" sz="2000" dirty="0" err="1">
                <a:latin typeface="Arial" charset="0"/>
                <a:cs typeface="Arial" charset="0"/>
              </a:rPr>
              <a:t>other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words</a:t>
            </a:r>
            <a:r>
              <a:rPr lang="nl-NL" sz="2000" dirty="0">
                <a:latin typeface="Arial" charset="0"/>
                <a:cs typeface="Arial" charset="0"/>
              </a:rPr>
              <a:t>, </a:t>
            </a:r>
            <a:r>
              <a:rPr lang="nl-NL" sz="2000" dirty="0" err="1">
                <a:latin typeface="Arial" charset="0"/>
                <a:cs typeface="Arial" charset="0"/>
              </a:rPr>
              <a:t>this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method</a:t>
            </a:r>
            <a:r>
              <a:rPr lang="nl-NL" sz="2000" dirty="0">
                <a:latin typeface="Arial" charset="0"/>
                <a:cs typeface="Arial" charset="0"/>
              </a:rPr>
              <a:t> has more flexibility in </a:t>
            </a:r>
            <a:r>
              <a:rPr lang="nl-NL" sz="2000" dirty="0" err="1">
                <a:latin typeface="Arial" charset="0"/>
                <a:cs typeface="Arial" charset="0"/>
              </a:rPr>
              <a:t>using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Markov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models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depending</a:t>
            </a:r>
            <a:r>
              <a:rPr lang="nl-NL" sz="2000" dirty="0">
                <a:latin typeface="Arial" charset="0"/>
                <a:cs typeface="Arial" charset="0"/>
              </a:rPr>
              <a:t> on the </a:t>
            </a:r>
            <a:r>
              <a:rPr lang="nl-NL" sz="2000" dirty="0" err="1">
                <a:latin typeface="Arial" charset="0"/>
                <a:cs typeface="Arial" charset="0"/>
              </a:rPr>
              <a:t>amount</a:t>
            </a:r>
            <a:r>
              <a:rPr lang="nl-NL" sz="2000" dirty="0">
                <a:latin typeface="Arial" charset="0"/>
                <a:cs typeface="Arial" charset="0"/>
              </a:rPr>
              <a:t> of data </a:t>
            </a:r>
            <a:r>
              <a:rPr lang="nl-NL" sz="2000" dirty="0" err="1">
                <a:latin typeface="Arial" charset="0"/>
                <a:cs typeface="Arial" charset="0"/>
              </a:rPr>
              <a:t>available</a:t>
            </a:r>
            <a:r>
              <a:rPr lang="nl-NL" sz="2000" dirty="0">
                <a:latin typeface="Arial" charset="0"/>
                <a:cs typeface="Arial" charset="0"/>
              </a:rPr>
              <a:t>. </a:t>
            </a:r>
            <a:r>
              <a:rPr lang="nl-NL" sz="2000" dirty="0" err="1">
                <a:latin typeface="Arial" charset="0"/>
                <a:cs typeface="Arial" charset="0"/>
              </a:rPr>
              <a:t>Higher</a:t>
            </a:r>
            <a:r>
              <a:rPr lang="nl-NL" sz="2000" dirty="0">
                <a:latin typeface="Arial" charset="0"/>
                <a:cs typeface="Arial" charset="0"/>
              </a:rPr>
              <a:t>-order </a:t>
            </a:r>
            <a:r>
              <a:rPr lang="nl-NL" sz="2000" dirty="0" err="1">
                <a:latin typeface="Arial" charset="0"/>
                <a:cs typeface="Arial" charset="0"/>
              </a:rPr>
              <a:t>models</a:t>
            </a:r>
            <a:r>
              <a:rPr lang="nl-NL" sz="2000" dirty="0">
                <a:latin typeface="Arial" charset="0"/>
                <a:cs typeface="Arial" charset="0"/>
              </a:rPr>
              <a:t> are </a:t>
            </a:r>
            <a:r>
              <a:rPr lang="nl-NL" sz="2000" dirty="0" err="1">
                <a:latin typeface="Arial" charset="0"/>
                <a:cs typeface="Arial" charset="0"/>
              </a:rPr>
              <a:t>used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when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there</a:t>
            </a:r>
            <a:r>
              <a:rPr lang="nl-NL" sz="2000" dirty="0">
                <a:latin typeface="Arial" charset="0"/>
                <a:cs typeface="Arial" charset="0"/>
              </a:rPr>
              <a:t> is a </a:t>
            </a:r>
            <a:r>
              <a:rPr lang="nl-NL" sz="2000" dirty="0" err="1">
                <a:latin typeface="Arial" charset="0"/>
                <a:cs typeface="Arial" charset="0"/>
              </a:rPr>
              <a:t>sufficient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amount</a:t>
            </a:r>
            <a:r>
              <a:rPr lang="nl-NL" sz="2000" dirty="0">
                <a:latin typeface="Arial" charset="0"/>
                <a:cs typeface="Arial" charset="0"/>
              </a:rPr>
              <a:t> of data </a:t>
            </a:r>
            <a:r>
              <a:rPr lang="nl-NL" sz="2000" dirty="0" err="1">
                <a:latin typeface="Arial" charset="0"/>
                <a:cs typeface="Arial" charset="0"/>
              </a:rPr>
              <a:t>and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lower</a:t>
            </a:r>
            <a:r>
              <a:rPr lang="nl-NL" sz="2000" dirty="0">
                <a:latin typeface="Arial" charset="0"/>
                <a:cs typeface="Arial" charset="0"/>
              </a:rPr>
              <a:t>-order </a:t>
            </a:r>
            <a:r>
              <a:rPr lang="nl-NL" sz="2000" dirty="0" err="1">
                <a:latin typeface="Arial" charset="0"/>
                <a:cs typeface="Arial" charset="0"/>
              </a:rPr>
              <a:t>models</a:t>
            </a:r>
            <a:r>
              <a:rPr lang="nl-NL" sz="2000" dirty="0">
                <a:latin typeface="Arial" charset="0"/>
                <a:cs typeface="Arial" charset="0"/>
              </a:rPr>
              <a:t> are </a:t>
            </a:r>
            <a:r>
              <a:rPr lang="nl-NL" sz="2000" dirty="0" err="1">
                <a:latin typeface="Arial" charset="0"/>
                <a:cs typeface="Arial" charset="0"/>
              </a:rPr>
              <a:t>used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when</a:t>
            </a:r>
            <a:r>
              <a:rPr lang="nl-NL" sz="2000" dirty="0">
                <a:latin typeface="Arial" charset="0"/>
                <a:cs typeface="Arial" charset="0"/>
              </a:rPr>
              <a:t> the </a:t>
            </a:r>
            <a:r>
              <a:rPr lang="nl-NL" sz="2000" dirty="0" err="1">
                <a:latin typeface="Arial" charset="0"/>
                <a:cs typeface="Arial" charset="0"/>
              </a:rPr>
              <a:t>amount</a:t>
            </a:r>
            <a:r>
              <a:rPr lang="nl-NL" sz="2000" dirty="0">
                <a:latin typeface="Arial" charset="0"/>
                <a:cs typeface="Arial" charset="0"/>
              </a:rPr>
              <a:t> of data is smaller.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02E9BA-6D43-B2E0-460F-0F38B184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74826" y="1595438"/>
            <a:ext cx="8785225" cy="5262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For independent events X and Y:</a:t>
            </a: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	P(X, Y) = P(X) P(Y) </a:t>
            </a: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Conditional probabilities - two events are not independent: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P(Y | X) is 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conditional probability 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of Y given X</a:t>
            </a: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If X and Y are independent: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P(Y | X) = P(Y) and P(X | Y) = P(X)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4" name="Text Box 6"/>
          <p:cNvSpPr txBox="1">
            <a:spLocks noChangeArrowheads="1"/>
          </p:cNvSpPr>
          <p:nvPr/>
        </p:nvSpPr>
        <p:spPr bwMode="auto">
          <a:xfrm>
            <a:off x="551384" y="333376"/>
            <a:ext cx="1087320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Statistical theory behind Markov models: Bayesian statistics</a:t>
            </a:r>
          </a:p>
        </p:txBody>
      </p:sp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1847851" y="6381750"/>
            <a:ext cx="309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Arial" charset="0"/>
              </a:rPr>
              <a:t>See Durbin et al., Chapter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6CD5B-48D3-671A-5F25-C060620C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4"/>
          <p:cNvSpPr txBox="1">
            <a:spLocks noChangeArrowheads="1"/>
          </p:cNvSpPr>
          <p:nvPr/>
        </p:nvSpPr>
        <p:spPr bwMode="auto">
          <a:xfrm>
            <a:off x="1415480" y="1628800"/>
            <a:ext cx="1000911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nl-NL" sz="2800" b="1" dirty="0">
                <a:latin typeface="Arial" charset="0"/>
                <a:cs typeface="Arial" charset="0"/>
              </a:rPr>
              <a:t>GLIMMER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dirty="0">
                <a:latin typeface="Arial" charset="0"/>
                <a:cs typeface="Arial" charset="0"/>
              </a:rPr>
              <a:t>(Gene </a:t>
            </a:r>
            <a:r>
              <a:rPr lang="nl-NL" dirty="0" err="1">
                <a:latin typeface="Arial" charset="0"/>
                <a:cs typeface="Arial" charset="0"/>
              </a:rPr>
              <a:t>Locator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Interpolated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Markov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ModelER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www.tigr.org</a:t>
            </a:r>
            <a:r>
              <a:rPr lang="nl-NL" dirty="0">
                <a:latin typeface="Arial" charset="0"/>
                <a:cs typeface="Arial" charset="0"/>
              </a:rPr>
              <a:t>/</a:t>
            </a:r>
            <a:r>
              <a:rPr lang="nl-NL" dirty="0" err="1">
                <a:latin typeface="Arial" charset="0"/>
                <a:cs typeface="Arial" charset="0"/>
              </a:rPr>
              <a:t>softlab</a:t>
            </a:r>
            <a:r>
              <a:rPr lang="nl-NL" dirty="0">
                <a:latin typeface="Arial" charset="0"/>
                <a:cs typeface="Arial" charset="0"/>
              </a:rPr>
              <a:t>/glimmer/</a:t>
            </a:r>
            <a:r>
              <a:rPr lang="nl-NL" dirty="0" err="1">
                <a:latin typeface="Arial" charset="0"/>
                <a:cs typeface="Arial" charset="0"/>
              </a:rPr>
              <a:t>glimmer.html</a:t>
            </a:r>
            <a:r>
              <a:rPr lang="nl-NL" dirty="0">
                <a:latin typeface="Arial" charset="0"/>
                <a:cs typeface="Arial" charset="0"/>
              </a:rPr>
              <a:t>) </a:t>
            </a:r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nl-NL" sz="2800" dirty="0" err="1">
                <a:latin typeface="Arial" charset="0"/>
                <a:cs typeface="Arial" charset="0"/>
              </a:rPr>
              <a:t>Computation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consists</a:t>
            </a:r>
            <a:r>
              <a:rPr lang="nl-NL" sz="2800" dirty="0">
                <a:latin typeface="Arial" charset="0"/>
                <a:cs typeface="Arial" charset="0"/>
              </a:rPr>
              <a:t> of </a:t>
            </a:r>
            <a:r>
              <a:rPr lang="nl-NL" sz="2800" dirty="0" err="1">
                <a:latin typeface="Arial" charset="0"/>
                <a:cs typeface="Arial" charset="0"/>
              </a:rPr>
              <a:t>two</a:t>
            </a:r>
            <a:r>
              <a:rPr lang="nl-NL" sz="2800" dirty="0">
                <a:latin typeface="Arial" charset="0"/>
                <a:cs typeface="Arial" charset="0"/>
              </a:rPr>
              <a:t> steps: model building </a:t>
            </a:r>
            <a:r>
              <a:rPr lang="nl-NL" sz="2800" dirty="0" err="1">
                <a:latin typeface="Arial" charset="0"/>
                <a:cs typeface="Arial" charset="0"/>
              </a:rPr>
              <a:t>and</a:t>
            </a:r>
            <a:r>
              <a:rPr lang="nl-NL" sz="2800" dirty="0">
                <a:latin typeface="Arial" charset="0"/>
                <a:cs typeface="Arial" charset="0"/>
              </a:rPr>
              <a:t> gene </a:t>
            </a:r>
            <a:r>
              <a:rPr lang="nl-NL" sz="2800" dirty="0" err="1">
                <a:latin typeface="Arial" charset="0"/>
                <a:cs typeface="Arial" charset="0"/>
              </a:rPr>
              <a:t>prediction</a:t>
            </a:r>
            <a:r>
              <a:rPr lang="nl-NL" sz="2800" dirty="0">
                <a:latin typeface="Arial" charset="0"/>
                <a:cs typeface="Arial" charset="0"/>
              </a:rPr>
              <a:t>.</a:t>
            </a:r>
          </a:p>
          <a:p>
            <a:pPr lvl="1" eaLnBrk="1" hangingPunct="1">
              <a:buFont typeface="Courier New" charset="0"/>
              <a:buChar char="o"/>
              <a:defRPr/>
            </a:pPr>
            <a:r>
              <a:rPr lang="nl-NL" sz="2800" dirty="0">
                <a:latin typeface="Arial" charset="0"/>
                <a:cs typeface="Arial" charset="0"/>
              </a:rPr>
              <a:t>Model building </a:t>
            </a:r>
            <a:r>
              <a:rPr lang="nl-NL" sz="2800" dirty="0" err="1">
                <a:latin typeface="Arial" charset="0"/>
                <a:cs typeface="Arial" charset="0"/>
              </a:rPr>
              <a:t>involves</a:t>
            </a:r>
            <a:r>
              <a:rPr lang="nl-NL" sz="2800" dirty="0">
                <a:latin typeface="Arial" charset="0"/>
                <a:cs typeface="Arial" charset="0"/>
              </a:rPr>
              <a:t> training </a:t>
            </a:r>
            <a:r>
              <a:rPr lang="nl-NL" sz="2800" dirty="0" err="1">
                <a:latin typeface="Arial" charset="0"/>
                <a:cs typeface="Arial" charset="0"/>
              </a:rPr>
              <a:t>by</a:t>
            </a:r>
            <a:r>
              <a:rPr lang="nl-NL" sz="2800" dirty="0">
                <a:latin typeface="Arial" charset="0"/>
                <a:cs typeface="Arial" charset="0"/>
              </a:rPr>
              <a:t> the input </a:t>
            </a:r>
            <a:r>
              <a:rPr lang="nl-NL" sz="2800" dirty="0" err="1">
                <a:latin typeface="Arial" charset="0"/>
                <a:cs typeface="Arial" charset="0"/>
              </a:rPr>
              <a:t>sequence</a:t>
            </a:r>
            <a:r>
              <a:rPr lang="nl-NL" sz="2800" dirty="0">
                <a:latin typeface="Arial" charset="0"/>
                <a:cs typeface="Arial" charset="0"/>
              </a:rPr>
              <a:t>, </a:t>
            </a:r>
            <a:r>
              <a:rPr lang="nl-NL" sz="2800" dirty="0" err="1">
                <a:latin typeface="Arial" charset="0"/>
                <a:cs typeface="Arial" charset="0"/>
              </a:rPr>
              <a:t>which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optimizes</a:t>
            </a:r>
            <a:r>
              <a:rPr lang="nl-NL" sz="2800" dirty="0">
                <a:latin typeface="Arial" charset="0"/>
                <a:cs typeface="Arial" charset="0"/>
              </a:rPr>
              <a:t> the parameters of the model. </a:t>
            </a:r>
          </a:p>
          <a:p>
            <a:pPr marL="457200" lvl="1" indent="0" eaLnBrk="1" hangingPunct="1">
              <a:defRPr/>
            </a:pPr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nl-NL" sz="2800" dirty="0">
                <a:latin typeface="Arial" charset="0"/>
                <a:cs typeface="Arial" charset="0"/>
              </a:rPr>
              <a:t>Glimmer </a:t>
            </a:r>
            <a:r>
              <a:rPr lang="nl-NL" sz="2800" dirty="0" err="1">
                <a:latin typeface="Arial" charset="0"/>
                <a:cs typeface="Arial" charset="0"/>
              </a:rPr>
              <a:t>also</a:t>
            </a:r>
            <a:r>
              <a:rPr lang="nl-NL" sz="2800" dirty="0">
                <a:latin typeface="Arial" charset="0"/>
                <a:cs typeface="Arial" charset="0"/>
              </a:rPr>
              <a:t> has a variant, </a:t>
            </a:r>
            <a:r>
              <a:rPr lang="nl-NL" sz="2800" dirty="0" err="1">
                <a:latin typeface="Arial" charset="0"/>
                <a:cs typeface="Arial" charset="0"/>
              </a:rPr>
              <a:t>GlimmerM</a:t>
            </a:r>
            <a:r>
              <a:rPr lang="nl-NL" sz="2800" dirty="0">
                <a:latin typeface="Arial" charset="0"/>
                <a:cs typeface="Arial" charset="0"/>
              </a:rPr>
              <a:t>, </a:t>
            </a:r>
            <a:r>
              <a:rPr lang="nl-NL" sz="2800" dirty="0" err="1">
                <a:latin typeface="Arial" charset="0"/>
                <a:cs typeface="Arial" charset="0"/>
              </a:rPr>
              <a:t>for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eukaryotic</a:t>
            </a:r>
            <a:r>
              <a:rPr lang="nl-NL" sz="2800" dirty="0">
                <a:latin typeface="Arial" charset="0"/>
                <a:cs typeface="Arial" charset="0"/>
              </a:rPr>
              <a:t> gene </a:t>
            </a:r>
            <a:r>
              <a:rPr lang="nl-NL" sz="2800" dirty="0" err="1">
                <a:latin typeface="Arial" charset="0"/>
                <a:cs typeface="Arial" charset="0"/>
              </a:rPr>
              <a:t>prediction</a:t>
            </a:r>
            <a:r>
              <a:rPr lang="nl-NL" sz="2800" dirty="0">
                <a:latin typeface="Arial" charset="0"/>
                <a:cs typeface="Arial" charset="0"/>
              </a:rPr>
              <a:t> (more </a:t>
            </a:r>
            <a:r>
              <a:rPr lang="nl-NL" sz="2800" dirty="0" err="1">
                <a:latin typeface="Arial" charset="0"/>
                <a:cs typeface="Arial" charset="0"/>
              </a:rPr>
              <a:t>difficult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to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predict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than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bacterial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genes</a:t>
            </a:r>
            <a:r>
              <a:rPr lang="nl-NL" sz="2800" dirty="0">
                <a:latin typeface="Arial" charset="0"/>
                <a:cs typeface="Arial" charset="0"/>
              </a:rPr>
              <a:t>).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24E930-588D-CEA1-A19F-84188B00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40" y="341783"/>
            <a:ext cx="10369152" cy="1143001"/>
          </a:xfrm>
        </p:spPr>
        <p:txBody>
          <a:bodyPr anchor="t"/>
          <a:lstStyle/>
          <a:p>
            <a:r>
              <a:rPr lang="en-US" sz="4000" dirty="0">
                <a:solidFill>
                  <a:srgbClr val="C00000"/>
                </a:solidFill>
                <a:latin typeface="Arial" charset="0"/>
                <a:cs typeface="Arial" charset="0"/>
              </a:rPr>
              <a:t>Prokaryote gene prediction by GLIMMER</a:t>
            </a:r>
            <a:endParaRPr lang="nl-NL" sz="4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2FD47-11C5-62E4-82DB-2489C687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620688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94003"/>
                </a:solidFill>
                <a:latin typeface="Arial" charset="0"/>
                <a:cs typeface="Arial" charset="0"/>
              </a:rPr>
              <a:t>The GLIMMER System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5" y="1772816"/>
            <a:ext cx="9865096" cy="4402832"/>
          </a:xfrm>
        </p:spPr>
        <p:txBody>
          <a:bodyPr/>
          <a:lstStyle/>
          <a:p>
            <a:pPr eaLnBrk="1" hangingPunct="1">
              <a:spcBef>
                <a:spcPts val="1272"/>
              </a:spcBef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Salzberg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et al., 1998</a:t>
            </a:r>
          </a:p>
          <a:p>
            <a:pPr eaLnBrk="1" hangingPunct="1">
              <a:spcBef>
                <a:spcPts val="1272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System for identifying genes in bacterial genomes</a:t>
            </a:r>
          </a:p>
          <a:p>
            <a:pPr eaLnBrk="1" hangingPunct="1">
              <a:spcBef>
                <a:spcPts val="1272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Uses 8th order, inhomogeneous, interpolated Markov chain models</a:t>
            </a:r>
          </a:p>
          <a:p>
            <a:pPr eaLnBrk="1" hangingPunct="1">
              <a:spcBef>
                <a:spcPts val="1272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model starts at 8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order (i.e.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nonamers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and for calculating the weight l</a:t>
            </a:r>
            <a:r>
              <a:rPr lang="en-US" sz="2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it checks whether for a given order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sufficient observations to train the model, otherwise it goes to order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marL="0" indent="0" eaLnBrk="1" hangingPunct="1">
              <a:spcBef>
                <a:spcPts val="1272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7A4C5E-4EEB-C39C-39F5-30BD18F6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57188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94003"/>
                </a:solidFill>
                <a:latin typeface="Arial" charset="0"/>
                <a:cs typeface="Arial" charset="0"/>
              </a:rPr>
              <a:t>IMMs in GLIMMER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1" y="973138"/>
            <a:ext cx="7847013" cy="2455862"/>
          </a:xfrm>
        </p:spPr>
        <p:txBody>
          <a:bodyPr/>
          <a:lstStyle/>
          <a:p>
            <a:pPr eaLnBrk="1" hangingPunct="1"/>
            <a:endParaRPr lang="en-US" sz="2800" dirty="0">
              <a:latin typeface="Times New Roman" charset="0"/>
            </a:endParaRP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How does GLIMMER determine the values?</a:t>
            </a: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First, let us express the IMM probability calculation recursively:</a:t>
            </a:r>
          </a:p>
          <a:p>
            <a:pPr eaLnBrk="1" hangingPunct="1"/>
            <a:endParaRPr lang="en-US" sz="2800" dirty="0">
              <a:latin typeface="Times New Roman" charset="0"/>
            </a:endParaRPr>
          </a:p>
        </p:txBody>
      </p:sp>
      <p:pic>
        <p:nvPicPr>
          <p:cNvPr id="8192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068638"/>
            <a:ext cx="8064500" cy="3638550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1ED7B-6A99-A1F0-439A-06B6C7AF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4138-0B5D-4F48-BC8B-E2C60F5001FA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IMMs in GLIMMER</a:t>
            </a:r>
            <a:b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endParaRPr lang="en-US" sz="4000" dirty="0">
              <a:solidFill>
                <a:srgbClr val="C94003"/>
              </a:solidFill>
              <a:latin typeface="Arial" charset="0"/>
              <a:cs typeface="Arial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829643"/>
            <a:ext cx="10225136" cy="1519237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If we see </a:t>
            </a:r>
            <a:r>
              <a:rPr lang="en-US" sz="2400" i="1" dirty="0">
                <a:latin typeface="Arial" charset="0"/>
                <a:cs typeface="Arial" charset="0"/>
              </a:rPr>
              <a:t>x</a:t>
            </a:r>
            <a:r>
              <a:rPr lang="en-US" sz="2400" i="1" baseline="-25000" dirty="0">
                <a:latin typeface="Arial" charset="0"/>
                <a:cs typeface="Arial" charset="0"/>
              </a:rPr>
              <a:t>i-1</a:t>
            </a:r>
            <a:r>
              <a:rPr lang="en-US" sz="2400" i="1" dirty="0">
                <a:latin typeface="Arial" charset="0"/>
                <a:cs typeface="Arial" charset="0"/>
              </a:rPr>
              <a:t>… x</a:t>
            </a:r>
            <a:r>
              <a:rPr lang="en-US" sz="2400" i="1" baseline="-25000" dirty="0">
                <a:latin typeface="Arial" charset="0"/>
                <a:cs typeface="Arial" charset="0"/>
              </a:rPr>
              <a:t>i-n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more than 400 times, we use it to the full </a:t>
            </a:r>
          </a:p>
          <a:p>
            <a:pPr eaLnBrk="1" hangingPunct="1"/>
            <a:r>
              <a:rPr lang="en-US" sz="2400" dirty="0">
                <a:latin typeface="Arial" charset="0"/>
                <a:cs typeface="Arial" charset="0"/>
              </a:rPr>
              <a:t>If we haven’t seen </a:t>
            </a:r>
            <a:r>
              <a:rPr lang="en-US" sz="2400" i="1" dirty="0">
                <a:latin typeface="Arial" charset="0"/>
                <a:cs typeface="Arial" charset="0"/>
              </a:rPr>
              <a:t>x</a:t>
            </a:r>
            <a:r>
              <a:rPr lang="en-US" sz="2400" i="1" baseline="-25000" dirty="0">
                <a:latin typeface="Arial" charset="0"/>
                <a:cs typeface="Arial" charset="0"/>
              </a:rPr>
              <a:t>i-1</a:t>
            </a:r>
            <a:r>
              <a:rPr lang="en-US" sz="2400" i="1" dirty="0">
                <a:latin typeface="Arial" charset="0"/>
                <a:cs typeface="Arial" charset="0"/>
              </a:rPr>
              <a:t>… x</a:t>
            </a:r>
            <a:r>
              <a:rPr lang="en-US" sz="2400" i="1" baseline="-25000" dirty="0">
                <a:latin typeface="Arial" charset="0"/>
                <a:cs typeface="Arial" charset="0"/>
              </a:rPr>
              <a:t>i-n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more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than 400 times, then compare </a:t>
            </a:r>
            <a:r>
              <a:rPr lang="en-US" sz="2400" i="1" dirty="0">
                <a:latin typeface="Arial" charset="0"/>
                <a:cs typeface="Arial" charset="0"/>
              </a:rPr>
              <a:t>n</a:t>
            </a:r>
            <a:r>
              <a:rPr lang="en-US" sz="2400" baseline="30000" dirty="0">
                <a:latin typeface="Arial" charset="0"/>
                <a:cs typeface="Arial" charset="0"/>
              </a:rPr>
              <a:t>th</a:t>
            </a:r>
            <a:r>
              <a:rPr lang="en-US" sz="2400" dirty="0">
                <a:latin typeface="Arial" charset="0"/>
                <a:cs typeface="Arial" charset="0"/>
              </a:rPr>
              <a:t> order and (</a:t>
            </a:r>
            <a:r>
              <a:rPr lang="en-US" sz="2400" i="1" dirty="0">
                <a:latin typeface="Arial" charset="0"/>
                <a:cs typeface="Arial" charset="0"/>
              </a:rPr>
              <a:t>n</a:t>
            </a:r>
            <a:r>
              <a:rPr lang="en-US" sz="2400" dirty="0">
                <a:latin typeface="Arial" charset="0"/>
                <a:cs typeface="Arial" charset="0"/>
              </a:rPr>
              <a:t>-1)</a:t>
            </a:r>
            <a:r>
              <a:rPr lang="en-US" sz="2400" baseline="30000" dirty="0" err="1">
                <a:latin typeface="Arial" charset="0"/>
                <a:cs typeface="Arial" charset="0"/>
              </a:rPr>
              <a:t>th</a:t>
            </a:r>
            <a:r>
              <a:rPr lang="en-US" sz="2400" dirty="0">
                <a:latin typeface="Arial" charset="0"/>
                <a:cs typeface="Arial" charset="0"/>
              </a:rPr>
              <a:t> order history::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pic>
        <p:nvPicPr>
          <p:cNvPr id="8294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3" y="2132856"/>
            <a:ext cx="7200900" cy="2738437"/>
          </a:xfrm>
          <a:noFill/>
        </p:spPr>
      </p:pic>
      <p:sp>
        <p:nvSpPr>
          <p:cNvPr id="82948" name="Rectangle 6"/>
          <p:cNvSpPr>
            <a:spLocks noChangeArrowheads="1"/>
          </p:cNvSpPr>
          <p:nvPr/>
        </p:nvSpPr>
        <p:spPr bwMode="auto">
          <a:xfrm>
            <a:off x="1055440" y="4869160"/>
            <a:ext cx="10585176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• </a:t>
            </a:r>
            <a:r>
              <a:rPr lang="en-US" sz="2400" dirty="0">
                <a:latin typeface="Arial" charset="0"/>
                <a:cs typeface="Arial" charset="0"/>
              </a:rPr>
              <a:t>Use a statistical test ( </a:t>
            </a:r>
            <a:r>
              <a:rPr lang="en-US" sz="2400" dirty="0">
                <a:latin typeface="Arial" charset="0"/>
                <a:cs typeface="Arial" charset="0"/>
                <a:sym typeface="Symbol" charset="0"/>
              </a:rPr>
              <a:t></a:t>
            </a:r>
            <a:r>
              <a:rPr lang="en-US" sz="2400" baseline="30000" dirty="0">
                <a:latin typeface="Arial" charset="0"/>
                <a:cs typeface="Arial" charset="0"/>
                <a:sym typeface="Symbo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 to get a value </a:t>
            </a:r>
            <a:r>
              <a:rPr lang="en-US" sz="2400" i="1" dirty="0">
                <a:latin typeface="Arial" charset="0"/>
                <a:cs typeface="Arial" charset="0"/>
              </a:rPr>
              <a:t>d</a:t>
            </a:r>
            <a:r>
              <a:rPr lang="en-US" sz="2400" dirty="0">
                <a:latin typeface="Arial" charset="0"/>
                <a:cs typeface="Arial" charset="0"/>
              </a:rPr>
              <a:t> (0 &lt; </a:t>
            </a:r>
            <a:r>
              <a:rPr lang="en-US" sz="2400" i="1" dirty="0">
                <a:latin typeface="Arial" charset="0"/>
                <a:cs typeface="Arial" charset="0"/>
              </a:rPr>
              <a:t>d &lt; </a:t>
            </a:r>
            <a:r>
              <a:rPr lang="en-US" sz="2400" dirty="0">
                <a:latin typeface="Arial" charset="0"/>
                <a:cs typeface="Arial" charset="0"/>
              </a:rPr>
              <a:t>1)</a:t>
            </a:r>
            <a:r>
              <a:rPr lang="en-US" sz="2400" i="1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indicating confidence that the distributions represented by the two sets of counts (</a:t>
            </a:r>
            <a:r>
              <a:rPr lang="en-US" sz="2400" i="1" dirty="0">
                <a:latin typeface="Arial" charset="0"/>
                <a:cs typeface="Arial" charset="0"/>
              </a:rPr>
              <a:t>n</a:t>
            </a:r>
            <a:r>
              <a:rPr lang="en-US" sz="2400" baseline="30000" dirty="0">
                <a:latin typeface="Arial" charset="0"/>
                <a:cs typeface="Arial" charset="0"/>
              </a:rPr>
              <a:t>th </a:t>
            </a:r>
            <a:r>
              <a:rPr lang="en-US" sz="2400" dirty="0">
                <a:latin typeface="Arial" charset="0"/>
                <a:cs typeface="Arial" charset="0"/>
              </a:rPr>
              <a:t>vs. (</a:t>
            </a:r>
            <a:r>
              <a:rPr lang="en-US" sz="2400" i="1" dirty="0">
                <a:latin typeface="Arial" charset="0"/>
                <a:cs typeface="Arial" charset="0"/>
              </a:rPr>
              <a:t>n</a:t>
            </a:r>
            <a:r>
              <a:rPr lang="en-US" sz="2400" dirty="0">
                <a:latin typeface="Arial" charset="0"/>
                <a:cs typeface="Arial" charset="0"/>
              </a:rPr>
              <a:t>-1)</a:t>
            </a:r>
            <a:r>
              <a:rPr lang="en-US" sz="2400" baseline="30000" dirty="0" err="1">
                <a:latin typeface="Arial" charset="0"/>
                <a:cs typeface="Arial" charset="0"/>
              </a:rPr>
              <a:t>th</a:t>
            </a:r>
            <a:r>
              <a:rPr lang="en-US" sz="2400" baseline="30000" dirty="0"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order) are different  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[</a:t>
            </a:r>
            <a:r>
              <a:rPr lang="en-US" sz="2000" dirty="0">
                <a:latin typeface="Arial" charset="0"/>
                <a:cs typeface="Arial" charset="0"/>
                <a:sym typeface="Symbol" charset="0"/>
              </a:rPr>
              <a:t>2 = </a:t>
            </a:r>
            <a:r>
              <a:rPr lang="en-US" sz="2000" dirty="0">
                <a:latin typeface="Arial" charset="0"/>
                <a:cs typeface="Arial" charset="0"/>
              </a:rPr>
              <a:t>((O - E)</a:t>
            </a:r>
            <a:r>
              <a:rPr lang="en-US" sz="2000" baseline="30000" dirty="0">
                <a:latin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cs typeface="Arial" charset="0"/>
              </a:rPr>
              <a:t>/E)]</a:t>
            </a:r>
            <a:r>
              <a:rPr lang="en-US" sz="2400" dirty="0">
                <a:latin typeface="Arial" charset="0"/>
                <a:cs typeface="Arial" charset="0"/>
              </a:rPr>
              <a:t>. A value of </a:t>
            </a:r>
            <a:r>
              <a:rPr lang="en-US" sz="2400" i="1" dirty="0">
                <a:latin typeface="Arial" charset="0"/>
                <a:cs typeface="Arial" charset="0"/>
              </a:rPr>
              <a:t>d</a:t>
            </a:r>
            <a:r>
              <a:rPr lang="en-US" sz="2400" dirty="0">
                <a:latin typeface="Arial" charset="0"/>
                <a:cs typeface="Arial" charset="0"/>
              </a:rPr>
              <a:t> ≥ 0.5 is taken to indicate that the distributions are sufficiently different (so </a:t>
            </a:r>
            <a:r>
              <a:rPr lang="en-US" sz="2400" i="1" dirty="0">
                <a:latin typeface="Arial" charset="0"/>
                <a:cs typeface="Arial" charset="0"/>
              </a:rPr>
              <a:t>n</a:t>
            </a:r>
            <a:r>
              <a:rPr lang="en-US" sz="2400" baseline="30000" dirty="0">
                <a:latin typeface="Arial" charset="0"/>
                <a:cs typeface="Arial" charset="0"/>
              </a:rPr>
              <a:t>th</a:t>
            </a:r>
            <a:r>
              <a:rPr lang="en-US" sz="2400" dirty="0">
                <a:latin typeface="Arial" charset="0"/>
                <a:cs typeface="Arial" charset="0"/>
              </a:rPr>
              <a:t> order is used). </a:t>
            </a: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8975726" y="3284414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..sequence goes from left to right here…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77A7A-ECE2-ED77-C1E2-2B36847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A4138-0B5D-4F48-BC8B-E2C60F5001FA}" type="slidenum">
              <a:rPr lang="en-GB" smtClean="0"/>
              <a:pPr>
                <a:defRPr/>
              </a:pPr>
              <a:t>63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IMMs in GLIMMER</a:t>
            </a:r>
            <a:br>
              <a:rPr lang="en-US" sz="4000" dirty="0">
                <a:solidFill>
                  <a:srgbClr val="C94003"/>
                </a:solidFill>
                <a:latin typeface="Times New Roman" charset="0"/>
              </a:rPr>
            </a:br>
            <a:endParaRPr lang="en-US" sz="4000" dirty="0">
              <a:solidFill>
                <a:srgbClr val="C94003"/>
              </a:solidFill>
              <a:latin typeface="Times New Roman" charset="0"/>
            </a:endParaRPr>
          </a:p>
        </p:txBody>
      </p:sp>
      <p:pic>
        <p:nvPicPr>
          <p:cNvPr id="8397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916113"/>
            <a:ext cx="8353425" cy="3619500"/>
          </a:xfrm>
          <a:noFill/>
        </p:spPr>
      </p:pic>
      <p:sp>
        <p:nvSpPr>
          <p:cNvPr id="83971" name="Text Box 10"/>
          <p:cNvSpPr txBox="1">
            <a:spLocks noChangeArrowheads="1"/>
          </p:cNvSpPr>
          <p:nvPr/>
        </p:nvSpPr>
        <p:spPr bwMode="auto">
          <a:xfrm>
            <a:off x="6024563" y="4797426"/>
            <a:ext cx="2735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/>
          </a:p>
        </p:txBody>
      </p:sp>
      <p:sp>
        <p:nvSpPr>
          <p:cNvPr id="83972" name="Text Box 11"/>
          <p:cNvSpPr txBox="1">
            <a:spLocks noChangeArrowheads="1"/>
          </p:cNvSpPr>
          <p:nvPr/>
        </p:nvSpPr>
        <p:spPr bwMode="auto">
          <a:xfrm>
            <a:off x="6240464" y="4509121"/>
            <a:ext cx="42480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sym typeface="Symbol" charset="0"/>
              </a:rPr>
              <a:t>weigh in n-order model based on </a:t>
            </a:r>
            <a:r>
              <a:rPr lang="en-US" sz="1800" baseline="30000" dirty="0">
                <a:solidFill>
                  <a:srgbClr val="FF0000"/>
                </a:solidFill>
                <a:sym typeface="Symbol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 score when comparing n</a:t>
            </a:r>
            <a:r>
              <a:rPr lang="en-US" sz="1800" baseline="30000" dirty="0">
                <a:solidFill>
                  <a:srgbClr val="FF0000"/>
                </a:solidFill>
                <a:sym typeface="Symbol" charset="0"/>
              </a:rPr>
              <a:t>th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-order with n-1</a:t>
            </a:r>
            <a:r>
              <a:rPr lang="en-US" sz="1800" baseline="30000" dirty="0">
                <a:solidFill>
                  <a:srgbClr val="FF0000"/>
                </a:solidFill>
                <a:sym typeface="Symbol" charset="0"/>
              </a:rPr>
              <a:t>th</a:t>
            </a:r>
            <a:r>
              <a:rPr lang="en-US" sz="1800" dirty="0">
                <a:solidFill>
                  <a:srgbClr val="FF0000"/>
                </a:solidFill>
                <a:sym typeface="Symbol" charset="0"/>
              </a:rPr>
              <a:t>-order Markov model  (preceding slide) </a:t>
            </a:r>
          </a:p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  <a:sym typeface="Symbol" charset="0"/>
              </a:rPr>
              <a:t>.. if n-order MCM is similar to n-1-order, then forget about n-order model and use the smaller (n-1) order to capture more observations.</a:t>
            </a:r>
          </a:p>
        </p:txBody>
      </p:sp>
      <p:sp>
        <p:nvSpPr>
          <p:cNvPr id="83973" name="Line 12"/>
          <p:cNvSpPr>
            <a:spLocks noChangeShapeType="1"/>
          </p:cNvSpPr>
          <p:nvPr/>
        </p:nvSpPr>
        <p:spPr bwMode="auto">
          <a:xfrm flipH="1" flipV="1">
            <a:off x="4727575" y="3860801"/>
            <a:ext cx="1512888" cy="10080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 flipH="1" flipV="1">
            <a:off x="4799136" y="4365152"/>
            <a:ext cx="1368872" cy="136810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4727848" y="2420888"/>
            <a:ext cx="1584176" cy="5760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6312025" y="2195572"/>
            <a:ext cx="177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charset="0"/>
              </a:rPr>
              <a:t>use only n</a:t>
            </a:r>
            <a:r>
              <a:rPr lang="en-US" baseline="30000" dirty="0">
                <a:solidFill>
                  <a:srgbClr val="FF0000"/>
                </a:solidFill>
                <a:sym typeface="Symbol" charset="0"/>
              </a:rPr>
              <a:t>th </a:t>
            </a:r>
            <a:r>
              <a:rPr lang="en-US" dirty="0">
                <a:solidFill>
                  <a:srgbClr val="FF0000"/>
                </a:solidFill>
                <a:sym typeface="Symbol" charset="0"/>
              </a:rPr>
              <a:t>order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34DFC-63C1-0088-C123-BE76198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64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061864"/>
            <a:ext cx="8280920" cy="1143000"/>
          </a:xfrm>
        </p:spPr>
        <p:txBody>
          <a:bodyPr/>
          <a:lstStyle/>
          <a:p>
            <a:pPr eaLnBrk="1" hangingPunct="1"/>
            <a:b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</a:br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The GLIMMER method versus 5</a:t>
            </a:r>
            <a:r>
              <a:rPr lang="en-US" sz="3600" baseline="30000" dirty="0">
                <a:solidFill>
                  <a:srgbClr val="C94003"/>
                </a:solidFill>
                <a:latin typeface="Arial" charset="0"/>
                <a:cs typeface="Arial" charset="0"/>
              </a:rPr>
              <a:t>th</a:t>
            </a:r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 order Markov model (</a:t>
            </a:r>
            <a:r>
              <a:rPr lang="en-US" sz="3600" dirty="0" err="1">
                <a:solidFill>
                  <a:srgbClr val="C94003"/>
                </a:solidFill>
                <a:latin typeface="Arial" charset="0"/>
                <a:cs typeface="Arial" charset="0"/>
              </a:rPr>
              <a:t>GeneMark</a:t>
            </a:r>
            <a:r>
              <a:rPr lang="en-US" sz="3600" dirty="0">
                <a:solidFill>
                  <a:srgbClr val="C94003"/>
                </a:solidFill>
                <a:latin typeface="Arial" charset="0"/>
                <a:cs typeface="Arial" charset="0"/>
              </a:rPr>
              <a:t>) as reference model 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3058616"/>
            <a:ext cx="9649072" cy="4114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8th order IMM compared against 5th order Markov model to show improvement</a:t>
            </a:r>
          </a:p>
          <a:p>
            <a:pPr marL="0" indent="0" eaLnBrk="1" hangingPunct="1"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Trained on 1168 genes (ORFs really)</a:t>
            </a:r>
          </a:p>
          <a:p>
            <a:pPr marL="0" indent="0" eaLnBrk="1" hangingPunct="1"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Tested on 1717 annotated (more or less known) genes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9736" y="283296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Arial" charset="0"/>
                <a:cs typeface="Arial" charset="0"/>
              </a:rPr>
              <a:t>Evaluation:</a:t>
            </a:r>
            <a:endParaRPr lang="en-GB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605CE-5FE7-276A-CDB2-B6352D71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65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209800" y="260350"/>
            <a:ext cx="7772400" cy="1143000"/>
          </a:xfrm>
        </p:spPr>
        <p:txBody>
          <a:bodyPr anchor="t"/>
          <a:lstStyle/>
          <a:p>
            <a:r>
              <a:rPr lang="en-US">
                <a:solidFill>
                  <a:schemeClr val="accent2"/>
                </a:solidFill>
                <a:latin typeface="Arial" charset="0"/>
                <a:cs typeface="Arial" charset="0"/>
              </a:rPr>
              <a:t>Prokaryote gene prediction</a:t>
            </a:r>
            <a:br>
              <a:rPr lang="en-US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>
                <a:solidFill>
                  <a:srgbClr val="BE844A"/>
                </a:solidFill>
                <a:latin typeface="Arial" charset="0"/>
                <a:cs typeface="Arial" charset="0"/>
              </a:rPr>
              <a:t>- prediction success</a:t>
            </a:r>
            <a:endParaRPr lang="nl-NL">
              <a:solidFill>
                <a:srgbClr val="BE844A"/>
              </a:solidFill>
              <a:latin typeface="Arial" charset="0"/>
              <a:cs typeface="Arial" charset="0"/>
            </a:endParaRPr>
          </a:p>
        </p:txBody>
      </p:sp>
      <p:sp>
        <p:nvSpPr>
          <p:cNvPr id="87042" name="TextBox 4"/>
          <p:cNvSpPr txBox="1">
            <a:spLocks noChangeArrowheads="1"/>
          </p:cNvSpPr>
          <p:nvPr/>
        </p:nvSpPr>
        <p:spPr bwMode="auto">
          <a:xfrm>
            <a:off x="1905000" y="3711575"/>
            <a:ext cx="845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000"/>
              <a:t>FN – false negative, TP – true positive, FP – false positive, TN – true negative 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752600"/>
            <a:ext cx="7091363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Box 5"/>
          <p:cNvSpPr txBox="1">
            <a:spLocks noChangeArrowheads="1"/>
          </p:cNvSpPr>
          <p:nvPr/>
        </p:nvSpPr>
        <p:spPr bwMode="auto">
          <a:xfrm>
            <a:off x="1981200" y="4572000"/>
            <a:ext cx="86868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000" b="1"/>
              <a:t>Sensitivity:</a:t>
            </a:r>
            <a:r>
              <a:rPr lang="nl-NL" sz="2000" i="1"/>
              <a:t> 		Sn = TP/(TP + FN) </a:t>
            </a:r>
          </a:p>
          <a:p>
            <a:pPr eaLnBrk="1" hangingPunct="1"/>
            <a:r>
              <a:rPr lang="nl-NL" sz="2000" b="1"/>
              <a:t>Specificity		</a:t>
            </a:r>
            <a:r>
              <a:rPr lang="nl-NL" sz="2000" i="1"/>
              <a:t>Sp = TN/(TN + FP) </a:t>
            </a:r>
            <a:endParaRPr lang="nl-NL" sz="2000" b="1"/>
          </a:p>
          <a:p>
            <a:pPr eaLnBrk="1" hangingPunct="1"/>
            <a:r>
              <a:rPr lang="nl-NL" sz="2000" b="1"/>
              <a:t>PPV: 			</a:t>
            </a:r>
            <a:r>
              <a:rPr lang="nl-NL" sz="2000" i="1"/>
              <a:t>PPV = TP/(TP + FP)   -- Positive Predictive Value </a:t>
            </a:r>
          </a:p>
          <a:p>
            <a:pPr eaLnBrk="1" hangingPunct="1"/>
            <a:endParaRPr lang="nl-NL" sz="2000" i="1"/>
          </a:p>
          <a:p>
            <a:pPr eaLnBrk="1" hangingPunct="1"/>
            <a:endParaRPr lang="nl-NL" sz="2000" b="1"/>
          </a:p>
          <a:p>
            <a:pPr eaLnBrk="1" hangingPunct="1"/>
            <a:r>
              <a:rPr lang="nl-NL" sz="2000" b="1"/>
              <a:t>Matthews correlation: </a:t>
            </a:r>
          </a:p>
          <a:p>
            <a:pPr eaLnBrk="1" hangingPunct="1"/>
            <a:endParaRPr lang="nl-NL" sz="2000" i="1"/>
          </a:p>
          <a:p>
            <a:pPr eaLnBrk="1" hangingPunct="1"/>
            <a:r>
              <a:rPr lang="nl-NL" sz="2000" i="1"/>
              <a:t> </a:t>
            </a:r>
            <a:endParaRPr lang="nl-NL" sz="2000"/>
          </a:p>
        </p:txBody>
      </p:sp>
      <p:pic>
        <p:nvPicPr>
          <p:cNvPr id="87045" name="Picture 5" descr="MCC = \frac{ TP \times TN - FP \times FN } {\sqrt{ (TP + FP) ( TP + FN ) ( TN + FP ) ( TN + FN ) } 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083300"/>
            <a:ext cx="59309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CC051-749F-33C3-679E-7FD67C8F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66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144736"/>
            <a:ext cx="8785225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Text Box 5"/>
          <p:cNvSpPr txBox="1">
            <a:spLocks noChangeArrowheads="1"/>
          </p:cNvSpPr>
          <p:nvPr/>
        </p:nvSpPr>
        <p:spPr bwMode="auto">
          <a:xfrm>
            <a:off x="6959600" y="4897710"/>
            <a:ext cx="1081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PPV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6959600" y="5618435"/>
            <a:ext cx="10810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PPV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79576" y="341784"/>
            <a:ext cx="7772400" cy="71095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nl-NL" dirty="0">
                <a:solidFill>
                  <a:srgbClr val="C00000"/>
                </a:solidFill>
                <a:latin typeface="Arial" charset="0"/>
                <a:cs typeface="Arial" charset="0"/>
              </a:rPr>
              <a:t>GLIMMER </a:t>
            </a:r>
            <a:r>
              <a:rPr lang="nl-NL" dirty="0" err="1">
                <a:solidFill>
                  <a:srgbClr val="C00000"/>
                </a:solidFill>
                <a:latin typeface="Arial" charset="0"/>
                <a:cs typeface="Arial" charset="0"/>
              </a:rPr>
              <a:t>results</a:t>
            </a:r>
            <a:endParaRPr lang="nl-NL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81F15-6770-FD07-ACA6-0CE0228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67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C00000"/>
                </a:solidFill>
                <a:latin typeface="Arial" charset="0"/>
                <a:cs typeface="Arial" charset="0"/>
              </a:rPr>
              <a:t>GLIMMER </a:t>
            </a:r>
            <a:r>
              <a:rPr lang="nl-NL" dirty="0" err="1">
                <a:solidFill>
                  <a:srgbClr val="C00000"/>
                </a:solidFill>
                <a:latin typeface="Arial" charset="0"/>
                <a:cs typeface="Arial" charset="0"/>
              </a:rPr>
              <a:t>results</a:t>
            </a:r>
            <a:endParaRPr lang="nl-NL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9" y="2214564"/>
            <a:ext cx="8929687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6C438-75D9-F32E-ADCB-C0EB51EA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68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415480" y="197767"/>
            <a:ext cx="9117012" cy="1143001"/>
          </a:xfrm>
        </p:spPr>
        <p:txBody>
          <a:bodyPr anchor="t"/>
          <a:lstStyle/>
          <a:p>
            <a:r>
              <a:rPr lang="en-US" sz="3600" dirty="0">
                <a:solidFill>
                  <a:srgbClr val="C00000"/>
                </a:solidFill>
                <a:latin typeface="Arial" charset="0"/>
                <a:cs typeface="Arial" charset="0"/>
              </a:rPr>
              <a:t>Further refinement of bacterial gene prediction methods</a:t>
            </a:r>
            <a:endParaRPr lang="nl-NL" sz="36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4" name="TextBox 4"/>
          <p:cNvSpPr txBox="1">
            <a:spLocks noChangeArrowheads="1"/>
          </p:cNvSpPr>
          <p:nvPr/>
        </p:nvSpPr>
        <p:spPr bwMode="auto">
          <a:xfrm>
            <a:off x="1010658" y="1412776"/>
            <a:ext cx="1077397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 </a:t>
            </a:r>
            <a:r>
              <a:rPr lang="nl-NL" dirty="0" err="1">
                <a:latin typeface="Arial" charset="0"/>
                <a:cs typeface="Arial" charset="0"/>
              </a:rPr>
              <a:t>methods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shown</a:t>
            </a:r>
            <a:r>
              <a:rPr lang="nl-NL" dirty="0">
                <a:latin typeface="Arial" charset="0"/>
                <a:cs typeface="Arial" charset="0"/>
              </a:rPr>
              <a:t> on </a:t>
            </a:r>
            <a:r>
              <a:rPr lang="nl-NL" dirty="0" err="1">
                <a:latin typeface="Arial" charset="0"/>
                <a:cs typeface="Arial" charset="0"/>
              </a:rPr>
              <a:t>preceding</a:t>
            </a:r>
            <a:r>
              <a:rPr lang="nl-NL" dirty="0">
                <a:latin typeface="Arial" charset="0"/>
                <a:cs typeface="Arial" charset="0"/>
              </a:rPr>
              <a:t> slides have been </a:t>
            </a:r>
            <a:r>
              <a:rPr lang="nl-NL" dirty="0" err="1">
                <a:latin typeface="Arial" charset="0"/>
                <a:cs typeface="Arial" charset="0"/>
              </a:rPr>
              <a:t>shown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reasonably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successful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finding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genes</a:t>
            </a:r>
            <a:r>
              <a:rPr lang="nl-NL" dirty="0">
                <a:latin typeface="Arial" charset="0"/>
                <a:cs typeface="Arial" charset="0"/>
              </a:rPr>
              <a:t> in a </a:t>
            </a:r>
            <a:r>
              <a:rPr lang="nl-NL" dirty="0" err="1">
                <a:latin typeface="Arial" charset="0"/>
                <a:cs typeface="Arial" charset="0"/>
              </a:rPr>
              <a:t>genome</a:t>
            </a:r>
            <a:r>
              <a:rPr lang="nl-NL" dirty="0">
                <a:latin typeface="Arial" charset="0"/>
                <a:cs typeface="Arial" charset="0"/>
              </a:rPr>
              <a:t>. The common </a:t>
            </a:r>
            <a:r>
              <a:rPr lang="nl-NL" dirty="0" err="1">
                <a:latin typeface="Arial" charset="0"/>
                <a:cs typeface="Arial" charset="0"/>
              </a:rPr>
              <a:t>problem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imprecise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prediction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b="1" dirty="0" err="1">
                <a:latin typeface="Arial" charset="0"/>
                <a:cs typeface="Arial" charset="0"/>
              </a:rPr>
              <a:t>translation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b="1" dirty="0" err="1">
                <a:latin typeface="Arial" charset="0"/>
                <a:cs typeface="Arial" charset="0"/>
              </a:rPr>
              <a:t>initiation</a:t>
            </a:r>
            <a:r>
              <a:rPr lang="nl-NL" b="1" dirty="0">
                <a:latin typeface="Arial" charset="0"/>
                <a:cs typeface="Arial" charset="0"/>
              </a:rPr>
              <a:t> sites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because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inefficient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identification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ribosomal</a:t>
            </a:r>
            <a:r>
              <a:rPr lang="nl-NL" dirty="0">
                <a:latin typeface="Arial" charset="0"/>
                <a:cs typeface="Arial" charset="0"/>
              </a:rPr>
              <a:t> binding sites.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problem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remedied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identifying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ribosomal</a:t>
            </a:r>
            <a:r>
              <a:rPr lang="nl-NL" dirty="0">
                <a:latin typeface="Arial" charset="0"/>
                <a:cs typeface="Arial" charset="0"/>
              </a:rPr>
              <a:t> binding site </a:t>
            </a:r>
            <a:r>
              <a:rPr lang="nl-NL" dirty="0" err="1">
                <a:latin typeface="Arial" charset="0"/>
                <a:cs typeface="Arial" charset="0"/>
              </a:rPr>
              <a:t>associated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a start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. A </a:t>
            </a:r>
            <a:r>
              <a:rPr lang="nl-NL" dirty="0" err="1">
                <a:latin typeface="Arial" charset="0"/>
                <a:cs typeface="Arial" charset="0"/>
              </a:rPr>
              <a:t>number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algorithms</a:t>
            </a:r>
            <a:r>
              <a:rPr lang="nl-NL" dirty="0">
                <a:latin typeface="Arial" charset="0"/>
                <a:cs typeface="Arial" charset="0"/>
              </a:rPr>
              <a:t> have been </a:t>
            </a:r>
            <a:r>
              <a:rPr lang="nl-NL" dirty="0" err="1">
                <a:latin typeface="Arial" charset="0"/>
                <a:cs typeface="Arial" charset="0"/>
              </a:rPr>
              <a:t>developed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solely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purpose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  <a:p>
            <a:pPr marL="0" indent="0" eaLnBrk="1" hangingPunct="1"/>
            <a:endParaRPr lang="nl-NL" sz="1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b="1" dirty="0" err="1">
                <a:latin typeface="Arial" charset="0"/>
                <a:cs typeface="Arial" charset="0"/>
              </a:rPr>
              <a:t>RBSfinder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one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such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algorithm</a:t>
            </a:r>
            <a:r>
              <a:rPr lang="nl-NL" dirty="0">
                <a:latin typeface="Arial" charset="0"/>
                <a:cs typeface="Arial" charset="0"/>
              </a:rPr>
              <a:t>. </a:t>
            </a:r>
            <a:r>
              <a:rPr lang="nl-NL" dirty="0" err="1">
                <a:latin typeface="Arial" charset="0"/>
                <a:cs typeface="Arial" charset="0"/>
              </a:rPr>
              <a:t>RBSfinder</a:t>
            </a:r>
            <a:r>
              <a:rPr lang="nl-NL" dirty="0">
                <a:latin typeface="Arial" charset="0"/>
                <a:cs typeface="Arial" charset="0"/>
              </a:rPr>
              <a:t> (ftp://</a:t>
            </a:r>
            <a:r>
              <a:rPr lang="nl-NL" dirty="0" err="1">
                <a:latin typeface="Arial" charset="0"/>
                <a:cs typeface="Arial" charset="0"/>
              </a:rPr>
              <a:t>ftp.tigr.org</a:t>
            </a:r>
            <a:r>
              <a:rPr lang="nl-NL" dirty="0">
                <a:latin typeface="Arial" charset="0"/>
                <a:cs typeface="Arial" charset="0"/>
              </a:rPr>
              <a:t>/pub/software/</a:t>
            </a:r>
            <a:r>
              <a:rPr lang="nl-NL" dirty="0" err="1">
                <a:latin typeface="Arial" charset="0"/>
                <a:cs typeface="Arial" charset="0"/>
              </a:rPr>
              <a:t>RBSfinder</a:t>
            </a:r>
            <a:r>
              <a:rPr lang="nl-NL" dirty="0">
                <a:latin typeface="Arial" charset="0"/>
                <a:cs typeface="Arial" charset="0"/>
              </a:rPr>
              <a:t>/) is a UNIX program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uses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prediction</a:t>
            </a:r>
            <a:r>
              <a:rPr lang="nl-NL" dirty="0">
                <a:latin typeface="Arial" charset="0"/>
                <a:cs typeface="Arial" charset="0"/>
              </a:rPr>
              <a:t> output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Glimmer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searches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Shine</a:t>
            </a:r>
            <a:r>
              <a:rPr lang="nl-NL" dirty="0">
                <a:latin typeface="Arial" charset="0"/>
                <a:cs typeface="Arial" charset="0"/>
              </a:rPr>
              <a:t>–</a:t>
            </a:r>
            <a:r>
              <a:rPr lang="nl-NL" dirty="0" err="1">
                <a:latin typeface="Arial" charset="0"/>
                <a:cs typeface="Arial" charset="0"/>
              </a:rPr>
              <a:t>Delgarno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sequences</a:t>
            </a:r>
            <a:r>
              <a:rPr lang="nl-NL" dirty="0">
                <a:latin typeface="Arial" charset="0"/>
                <a:cs typeface="Arial" charset="0"/>
              </a:rPr>
              <a:t> in the </a:t>
            </a:r>
            <a:r>
              <a:rPr lang="nl-NL" dirty="0" err="1">
                <a:latin typeface="Arial" charset="0"/>
                <a:cs typeface="Arial" charset="0"/>
              </a:rPr>
              <a:t>vicinity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predicted</a:t>
            </a:r>
            <a:r>
              <a:rPr lang="nl-NL" dirty="0">
                <a:latin typeface="Arial" charset="0"/>
                <a:cs typeface="Arial" charset="0"/>
              </a:rPr>
              <a:t> start sites. </a:t>
            </a:r>
            <a:r>
              <a:rPr lang="nl-NL" dirty="0" err="1">
                <a:latin typeface="Arial" charset="0"/>
                <a:cs typeface="Arial" charset="0"/>
              </a:rPr>
              <a:t>If</a:t>
            </a:r>
            <a:r>
              <a:rPr lang="nl-NL" dirty="0">
                <a:latin typeface="Arial" charset="0"/>
                <a:cs typeface="Arial" charset="0"/>
              </a:rPr>
              <a:t> a high-scoring site is found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intrinsic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probabilistic</a:t>
            </a:r>
            <a:r>
              <a:rPr lang="nl-NL" dirty="0">
                <a:latin typeface="Arial" charset="0"/>
                <a:cs typeface="Arial" charset="0"/>
              </a:rPr>
              <a:t> model, a start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confirmed</a:t>
            </a:r>
            <a:r>
              <a:rPr lang="nl-NL" dirty="0">
                <a:latin typeface="Arial" charset="0"/>
                <a:cs typeface="Arial" charset="0"/>
              </a:rPr>
              <a:t>; </a:t>
            </a:r>
            <a:r>
              <a:rPr lang="nl-NL" dirty="0" err="1">
                <a:latin typeface="Arial" charset="0"/>
                <a:cs typeface="Arial" charset="0"/>
              </a:rPr>
              <a:t>otherwise</a:t>
            </a:r>
            <a:r>
              <a:rPr lang="nl-NL" dirty="0">
                <a:latin typeface="Arial" charset="0"/>
                <a:cs typeface="Arial" charset="0"/>
              </a:rPr>
              <a:t> the program moves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other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putative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translation</a:t>
            </a:r>
            <a:r>
              <a:rPr lang="nl-NL" dirty="0">
                <a:latin typeface="Arial" charset="0"/>
                <a:cs typeface="Arial" charset="0"/>
              </a:rPr>
              <a:t> start sites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repeats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process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0207" y="179348"/>
            <a:ext cx="187245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BDE24-8709-300C-7A04-725D04AF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69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127448" y="1009378"/>
            <a:ext cx="10009190" cy="84330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Joint probabilities 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P(X, Y) are then:	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P(X, Y) = P(Y | X) P(X)  (if X is first) or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P(X, Y) = P(X | Y) P(Y)  (if Y is first)</a:t>
            </a: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If event X and Y are dependent and we know the conditional or joint probabilities, we get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marginal probability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P(X) =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800" baseline="-25000" dirty="0">
                <a:latin typeface="Arial" pitchFamily="34" charset="0"/>
                <a:cs typeface="Arial" pitchFamily="34" charset="0"/>
                <a:sym typeface="Symbol"/>
              </a:rPr>
              <a:t>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P(X, Y) =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800" baseline="-25000" dirty="0">
                <a:latin typeface="Arial" pitchFamily="34" charset="0"/>
                <a:cs typeface="Arial" pitchFamily="34" charset="0"/>
                <a:sym typeface="Symbol"/>
              </a:rPr>
              <a:t>Y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P(X | Y) P(Y) or</a:t>
            </a: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P(Y) =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800" baseline="-25000" dirty="0">
                <a:latin typeface="Arial" pitchFamily="34" charset="0"/>
                <a:cs typeface="Arial" pitchFamily="34" charset="0"/>
                <a:sym typeface="Symbol"/>
              </a:rPr>
              <a:t>X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P(X, Y) = 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800" baseline="-25000" dirty="0">
                <a:latin typeface="Arial" pitchFamily="34" charset="0"/>
                <a:cs typeface="Arial" pitchFamily="34" charset="0"/>
                <a:sym typeface="Symbol"/>
              </a:rPr>
              <a:t>X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P(Y | X) P(X) </a:t>
            </a: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Setting P(Y | X) P(X) = P(X | Y) P(Y) gives</a:t>
            </a: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P(Y | X) / P(Y) = P(X | Y) / P(X) </a:t>
            </a:r>
            <a:endParaRPr lang="en-US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spcBef>
                <a:spcPts val="600"/>
              </a:spcBef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or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	 P(Y | X) = P(X | Y) P(Y) / P(X)</a:t>
            </a:r>
          </a:p>
          <a:p>
            <a:pPr marL="260350" indent="19050">
              <a:spcBef>
                <a:spcPts val="600"/>
              </a:spcBef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578" name="Text Box 6"/>
          <p:cNvSpPr txBox="1">
            <a:spLocks noChangeArrowheads="1"/>
          </p:cNvSpPr>
          <p:nvPr/>
        </p:nvSpPr>
        <p:spPr bwMode="auto">
          <a:xfrm>
            <a:off x="767408" y="160809"/>
            <a:ext cx="105851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Statistical theory behind Markov models: Bayesian statistics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8688389" y="6049691"/>
            <a:ext cx="309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 charset="0"/>
                <a:cs typeface="Arial" charset="0"/>
              </a:rPr>
              <a:t>See Durbin et al., </a:t>
            </a:r>
          </a:p>
          <a:p>
            <a:pPr eaLnBrk="1" hangingPunct="1"/>
            <a:r>
              <a:rPr lang="en-US" sz="1800">
                <a:latin typeface="Arial" charset="0"/>
                <a:cs typeface="Arial" charset="0"/>
              </a:rPr>
              <a:t>Chapter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A452F-7E0A-D501-813E-BDBF096C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703388" y="447675"/>
            <a:ext cx="9117012" cy="1143000"/>
          </a:xfrm>
        </p:spPr>
        <p:txBody>
          <a:bodyPr anchor="t"/>
          <a:lstStyle/>
          <a:p>
            <a:r>
              <a:rPr lang="en-US" sz="3600">
                <a:solidFill>
                  <a:srgbClr val="C00000"/>
                </a:solidFill>
                <a:latin typeface="Arial" charset="0"/>
                <a:cs typeface="Arial" charset="0"/>
              </a:rPr>
              <a:t>Further refinement of bacterial gene prediction methods?</a:t>
            </a:r>
            <a:endParaRPr lang="nl-NL" sz="36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TextBox 4"/>
          <p:cNvSpPr txBox="1">
            <a:spLocks noChangeArrowheads="1"/>
          </p:cNvSpPr>
          <p:nvPr/>
        </p:nvSpPr>
        <p:spPr bwMode="auto">
          <a:xfrm>
            <a:off x="1905000" y="1628775"/>
            <a:ext cx="84391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endParaRPr lang="nl-NL" sz="2800" b="1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dirty="0">
                <a:latin typeface="Arial" charset="0"/>
                <a:cs typeface="Arial" charset="0"/>
              </a:rPr>
              <a:t>GLIMMER: 8th order IMM</a:t>
            </a:r>
          </a:p>
          <a:p>
            <a:pPr eaLnBrk="1" hangingPunct="1"/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RBSfinder</a:t>
            </a:r>
            <a:r>
              <a:rPr lang="nl-NL" sz="2800" dirty="0">
                <a:latin typeface="Arial" charset="0"/>
                <a:cs typeface="Arial" charset="0"/>
              </a:rPr>
              <a:t> = GLIMMER +  </a:t>
            </a:r>
            <a:r>
              <a:rPr lang="nl-NL" sz="2800" dirty="0" err="1">
                <a:latin typeface="Arial" charset="0"/>
                <a:cs typeface="Arial" charset="0"/>
              </a:rPr>
              <a:t>finding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Shine</a:t>
            </a:r>
            <a:r>
              <a:rPr lang="nl-NL" sz="2800" dirty="0">
                <a:latin typeface="Arial" charset="0"/>
                <a:cs typeface="Arial" charset="0"/>
              </a:rPr>
              <a:t>–</a:t>
            </a:r>
            <a:r>
              <a:rPr lang="nl-NL" sz="2800" dirty="0" err="1">
                <a:latin typeface="Arial" charset="0"/>
                <a:cs typeface="Arial" charset="0"/>
              </a:rPr>
              <a:t>Delgarno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sequence</a:t>
            </a:r>
            <a:r>
              <a:rPr lang="nl-NL" sz="2800" dirty="0">
                <a:latin typeface="Arial" charset="0"/>
                <a:cs typeface="Arial" charset="0"/>
              </a:rPr>
              <a:t> (RBS)</a:t>
            </a:r>
          </a:p>
          <a:p>
            <a:pPr eaLnBrk="1" hangingPunct="1"/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i="1" dirty="0">
                <a:latin typeface="Arial" charset="0"/>
                <a:cs typeface="Arial" charset="0"/>
              </a:rPr>
              <a:t>Question:</a:t>
            </a:r>
            <a:r>
              <a:rPr lang="nl-NL" sz="2800" dirty="0">
                <a:latin typeface="Arial" charset="0"/>
                <a:cs typeface="Arial" charset="0"/>
              </a:rPr>
              <a:t> How </a:t>
            </a:r>
            <a:r>
              <a:rPr lang="nl-NL" sz="2800" dirty="0" err="1">
                <a:latin typeface="Arial" charset="0"/>
                <a:cs typeface="Arial" charset="0"/>
              </a:rPr>
              <a:t>about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combining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this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with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CpG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island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prediction</a:t>
            </a:r>
            <a:r>
              <a:rPr lang="nl-NL" sz="2800" dirty="0">
                <a:latin typeface="Arial" charset="0"/>
                <a:cs typeface="Arial" charset="0"/>
              </a:rPr>
              <a:t>?</a:t>
            </a:r>
          </a:p>
          <a:p>
            <a:pPr eaLnBrk="1" hangingPunct="1">
              <a:buFont typeface="Arial" charset="0"/>
              <a:buChar char="•"/>
            </a:pPr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Could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all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this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be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combined</a:t>
            </a:r>
            <a:r>
              <a:rPr lang="nl-NL" sz="2800" dirty="0">
                <a:latin typeface="Arial" charset="0"/>
                <a:cs typeface="Arial" charset="0"/>
              </a:rPr>
              <a:t> in a single </a:t>
            </a:r>
            <a:r>
              <a:rPr lang="nl-NL" sz="2800" dirty="0" err="1">
                <a:latin typeface="Arial" charset="0"/>
                <a:cs typeface="Arial" charset="0"/>
              </a:rPr>
              <a:t>Markov</a:t>
            </a:r>
            <a:r>
              <a:rPr lang="nl-NL" sz="2800" dirty="0">
                <a:latin typeface="Arial" charset="0"/>
                <a:cs typeface="Arial" charset="0"/>
              </a:rPr>
              <a:t>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2851" y="1198712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BBE19-D06D-88ED-D3F1-19C0B9FF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70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FFA4-D20A-FA9F-A8E2-398A6D25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71400"/>
            <a:ext cx="10363200" cy="11430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CA03-5F35-4E4A-84D2-D3E02FA9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81744"/>
            <a:ext cx="10870232" cy="5311552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Conditional probabilities and Bayesian statistics primer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Markov chain models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Transition probabilities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Preamble: Hidden Markov models (HMMs)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Transition probabilities and emission probabilities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HMMs: Finding the most probable (optimal) path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Viterbi algorithm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Markov Model example: CpG prediction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Maximum likelihood with pseudo-counting, Markov approach and HMM approach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Higher Order, Inhomogeneous and Interpolated Markov Models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 of 8th-order interpolated Markov Model (IMM) for bacterial gene prediction: Glimmer</a:t>
            </a:r>
          </a:p>
          <a:p>
            <a:pPr marL="457200" lvl="1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2D2A-A531-1B4D-30A1-9A4CC856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BEE2F-A1E2-174D-B82F-49CF2C9BD711}" type="slidenum">
              <a:rPr lang="en-GB" smtClean="0"/>
              <a:pPr>
                <a:defRPr/>
              </a:pPr>
              <a:t>71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151718"/>
      </p:ext>
    </p:extLst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3287713" y="571501"/>
            <a:ext cx="6380162" cy="5078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rPr>
              <a:t>References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Seminal review by Lawrence R. Rabiner (1989)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bioalgorithms.info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Wikipedia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Course book </a:t>
            </a:r>
            <a:r>
              <a:rPr lang="en-US" sz="3200" i="1" dirty="0">
                <a:latin typeface="Arial" pitchFamily="34" charset="0"/>
                <a:ea typeface="+mn-ea"/>
                <a:cs typeface="Arial" pitchFamily="34" charset="0"/>
              </a:rPr>
              <a:t>Biological Sequence Analysis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Book </a:t>
            </a:r>
            <a:r>
              <a:rPr lang="en-US" sz="3200" i="1" dirty="0">
                <a:latin typeface="Arial" pitchFamily="34" charset="0"/>
                <a:ea typeface="+mn-ea"/>
                <a:cs typeface="Arial" pitchFamily="34" charset="0"/>
              </a:rPr>
              <a:t>Understanding Bioinformatics</a:t>
            </a:r>
          </a:p>
          <a:p>
            <a:pPr marL="742950" indent="-742950">
              <a:buFont typeface="Arial" pitchFamily="34" charset="0"/>
              <a:buChar char="•"/>
              <a:defRPr/>
            </a:pPr>
            <a:endParaRPr lang="en-US" sz="3200" i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162" name="Rectangle 5"/>
          <p:cNvSpPr>
            <a:spLocks noChangeArrowheads="1"/>
          </p:cNvSpPr>
          <p:nvPr/>
        </p:nvSpPr>
        <p:spPr bwMode="auto">
          <a:xfrm>
            <a:off x="3333750" y="5264151"/>
            <a:ext cx="6362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i="1">
                <a:latin typeface="Arial" charset="0"/>
                <a:cs typeface="Arial" charset="0"/>
              </a:rPr>
              <a:t>Biological Sequence Analysis : Probabilistic Models of Proteins and Nucleic Acids</a:t>
            </a:r>
            <a:r>
              <a:rPr lang="en-GB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by Richard Durbin, Sean R. Eddy, Anders Krogh, Graeme Mitchison,  Cambridge University Press, ISBN 0521 62971 3 Pbk </a:t>
            </a:r>
            <a:endParaRPr lang="en-GB">
              <a:latin typeface="Arial" charset="0"/>
              <a:cs typeface="Arial" charset="0"/>
            </a:endParaRPr>
          </a:p>
          <a:p>
            <a:r>
              <a:rPr lang="en-GB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84F91-25B7-EEB2-11B9-5099DFD7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72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1127448" y="1460971"/>
            <a:ext cx="10009112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rPr>
              <a:t>APPENDIX</a:t>
            </a:r>
          </a:p>
          <a:p>
            <a:pPr>
              <a:defRPr/>
            </a:pPr>
            <a:endParaRPr lang="en-US" sz="3200" i="1" dirty="0"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lang="en-US" sz="3200" dirty="0">
                <a:latin typeface="Arial" pitchFamily="34" charset="0"/>
                <a:ea typeface="+mn-ea"/>
                <a:cs typeface="Arial" pitchFamily="34" charset="0"/>
              </a:rPr>
              <a:t>A next slides comprise some biological background information in prokaryotic genetics, including how this type of information can be used to predict coding genes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CF7CB-A808-1C26-51D4-DCECD926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73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770820"/>
      </p:ext>
    </p:extLst>
  </p:cSld>
  <p:clrMapOvr>
    <a:masterClrMapping/>
  </p:clrMapOvr>
  <p:transition spd="med"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2209800" y="333375"/>
            <a:ext cx="7772400" cy="1143000"/>
          </a:xfrm>
        </p:spPr>
        <p:txBody>
          <a:bodyPr anchor="t"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Prokaryote gene</a:t>
            </a:r>
            <a:endParaRPr lang="nl-NL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58" name="TextBox 3"/>
          <p:cNvSpPr txBox="1">
            <a:spLocks noChangeArrowheads="1"/>
          </p:cNvSpPr>
          <p:nvPr/>
        </p:nvSpPr>
        <p:spPr bwMode="auto">
          <a:xfrm>
            <a:off x="1905000" y="1125539"/>
            <a:ext cx="838200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Prokaryotes</a:t>
            </a:r>
            <a:r>
              <a:rPr lang="nl-NL" sz="2800" dirty="0">
                <a:latin typeface="Arial" charset="0"/>
                <a:cs typeface="Arial" charset="0"/>
              </a:rPr>
              <a:t>, </a:t>
            </a:r>
            <a:r>
              <a:rPr lang="nl-NL" sz="2800" dirty="0" err="1">
                <a:latin typeface="Arial" charset="0"/>
                <a:cs typeface="Arial" charset="0"/>
              </a:rPr>
              <a:t>which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include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bacteria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and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Archaea</a:t>
            </a:r>
            <a:r>
              <a:rPr lang="nl-NL" sz="2800" dirty="0">
                <a:latin typeface="Arial" charset="0"/>
                <a:cs typeface="Arial" charset="0"/>
              </a:rPr>
              <a:t>, have </a:t>
            </a:r>
            <a:r>
              <a:rPr lang="nl-NL" sz="2800" dirty="0" err="1">
                <a:latin typeface="Arial" charset="0"/>
                <a:cs typeface="Arial" charset="0"/>
              </a:rPr>
              <a:t>relatively</a:t>
            </a:r>
            <a:r>
              <a:rPr lang="nl-NL" sz="2800" dirty="0">
                <a:latin typeface="Arial" charset="0"/>
                <a:cs typeface="Arial" charset="0"/>
              </a:rPr>
              <a:t> small </a:t>
            </a:r>
            <a:r>
              <a:rPr lang="nl-NL" sz="2800" dirty="0" err="1">
                <a:latin typeface="Arial" charset="0"/>
                <a:cs typeface="Arial" charset="0"/>
              </a:rPr>
              <a:t>genomes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with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sizes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ranging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from</a:t>
            </a:r>
            <a:r>
              <a:rPr lang="nl-NL" sz="2800" dirty="0">
                <a:latin typeface="Arial" charset="0"/>
                <a:cs typeface="Arial" charset="0"/>
              </a:rPr>
              <a:t> 0.5 </a:t>
            </a:r>
            <a:r>
              <a:rPr lang="nl-NL" sz="2800" dirty="0" err="1">
                <a:latin typeface="Arial" charset="0"/>
                <a:cs typeface="Arial" charset="0"/>
              </a:rPr>
              <a:t>to</a:t>
            </a:r>
            <a:r>
              <a:rPr lang="nl-NL" sz="2800" dirty="0">
                <a:latin typeface="Arial" charset="0"/>
                <a:cs typeface="Arial" charset="0"/>
              </a:rPr>
              <a:t> 10Mbp (1Mbp=10</a:t>
            </a:r>
            <a:r>
              <a:rPr lang="nl-NL" sz="2800" baseline="30000" dirty="0">
                <a:latin typeface="Arial" charset="0"/>
                <a:cs typeface="Arial" charset="0"/>
              </a:rPr>
              <a:t>6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bp</a:t>
            </a:r>
            <a:r>
              <a:rPr lang="nl-NL" sz="2800" dirty="0">
                <a:latin typeface="Arial" charset="0"/>
                <a:cs typeface="Arial" charset="0"/>
              </a:rPr>
              <a:t>). </a:t>
            </a:r>
          </a:p>
          <a:p>
            <a:pPr eaLnBrk="1" hangingPunct="1"/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dirty="0">
                <a:latin typeface="Arial" charset="0"/>
                <a:cs typeface="Arial" charset="0"/>
              </a:rPr>
              <a:t>The gene </a:t>
            </a:r>
            <a:r>
              <a:rPr lang="nl-NL" sz="2800" dirty="0" err="1">
                <a:latin typeface="Arial" charset="0"/>
                <a:cs typeface="Arial" charset="0"/>
              </a:rPr>
              <a:t>density</a:t>
            </a:r>
            <a:r>
              <a:rPr lang="nl-NL" sz="2800" dirty="0">
                <a:latin typeface="Arial" charset="0"/>
                <a:cs typeface="Arial" charset="0"/>
              </a:rPr>
              <a:t> in </a:t>
            </a:r>
            <a:r>
              <a:rPr lang="nl-NL" sz="2800" dirty="0" err="1">
                <a:latin typeface="Arial" charset="0"/>
                <a:cs typeface="Arial" charset="0"/>
              </a:rPr>
              <a:t>prokaryotic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genomes</a:t>
            </a:r>
            <a:r>
              <a:rPr lang="nl-NL" sz="2800" dirty="0">
                <a:latin typeface="Arial" charset="0"/>
                <a:cs typeface="Arial" charset="0"/>
              </a:rPr>
              <a:t> is high, </a:t>
            </a:r>
            <a:r>
              <a:rPr lang="nl-NL" sz="2800" dirty="0" err="1">
                <a:latin typeface="Arial" charset="0"/>
                <a:cs typeface="Arial" charset="0"/>
              </a:rPr>
              <a:t>with</a:t>
            </a:r>
            <a:r>
              <a:rPr lang="nl-NL" sz="2800" dirty="0">
                <a:latin typeface="Arial" charset="0"/>
                <a:cs typeface="Arial" charset="0"/>
              </a:rPr>
              <a:t> more </a:t>
            </a:r>
            <a:r>
              <a:rPr lang="nl-NL" sz="2800" dirty="0" err="1">
                <a:latin typeface="Arial" charset="0"/>
                <a:cs typeface="Arial" charset="0"/>
              </a:rPr>
              <a:t>than</a:t>
            </a:r>
            <a:r>
              <a:rPr lang="nl-NL" sz="2800" dirty="0">
                <a:latin typeface="Arial" charset="0"/>
                <a:cs typeface="Arial" charset="0"/>
              </a:rPr>
              <a:t> 90% of a </a:t>
            </a:r>
            <a:r>
              <a:rPr lang="nl-NL" sz="2800" dirty="0" err="1">
                <a:latin typeface="Arial" charset="0"/>
                <a:cs typeface="Arial" charset="0"/>
              </a:rPr>
              <a:t>genome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sequence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containing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coding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sequence</a:t>
            </a:r>
            <a:r>
              <a:rPr lang="nl-NL" sz="2800" dirty="0">
                <a:latin typeface="Arial" charset="0"/>
                <a:cs typeface="Arial" charset="0"/>
              </a:rPr>
              <a:t>.</a:t>
            </a:r>
          </a:p>
          <a:p>
            <a:pPr eaLnBrk="1" hangingPunct="1"/>
            <a:endParaRPr lang="nl-NL" sz="28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800" dirty="0" err="1">
                <a:latin typeface="Arial" charset="0"/>
                <a:cs typeface="Arial" charset="0"/>
              </a:rPr>
              <a:t>There</a:t>
            </a:r>
            <a:r>
              <a:rPr lang="nl-NL" sz="2800" dirty="0">
                <a:latin typeface="Arial" charset="0"/>
                <a:cs typeface="Arial" charset="0"/>
              </a:rPr>
              <a:t> are </a:t>
            </a:r>
            <a:r>
              <a:rPr lang="nl-NL" sz="2800" dirty="0" err="1">
                <a:latin typeface="Arial" charset="0"/>
                <a:cs typeface="Arial" charset="0"/>
              </a:rPr>
              <a:t>very</a:t>
            </a:r>
            <a:r>
              <a:rPr lang="nl-NL" sz="2800" dirty="0">
                <a:latin typeface="Arial" charset="0"/>
                <a:cs typeface="Arial" charset="0"/>
              </a:rPr>
              <a:t> few </a:t>
            </a:r>
            <a:r>
              <a:rPr lang="nl-NL" sz="2800" dirty="0" err="1">
                <a:latin typeface="Arial" charset="0"/>
                <a:cs typeface="Arial" charset="0"/>
              </a:rPr>
              <a:t>repetitive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sequences</a:t>
            </a:r>
            <a:r>
              <a:rPr lang="nl-NL" sz="2800" dirty="0">
                <a:latin typeface="Arial" charset="0"/>
                <a:cs typeface="Arial" charset="0"/>
              </a:rPr>
              <a:t>. </a:t>
            </a:r>
            <a:r>
              <a:rPr lang="nl-NL" sz="2800" dirty="0" err="1">
                <a:latin typeface="Arial" charset="0"/>
                <a:cs typeface="Arial" charset="0"/>
              </a:rPr>
              <a:t>Each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prokaryotic</a:t>
            </a:r>
            <a:r>
              <a:rPr lang="nl-NL" sz="2800" dirty="0">
                <a:latin typeface="Arial" charset="0"/>
                <a:cs typeface="Arial" charset="0"/>
              </a:rPr>
              <a:t> gene is </a:t>
            </a:r>
            <a:r>
              <a:rPr lang="nl-NL" sz="2800" dirty="0" err="1">
                <a:latin typeface="Arial" charset="0"/>
                <a:cs typeface="Arial" charset="0"/>
              </a:rPr>
              <a:t>composed</a:t>
            </a:r>
            <a:r>
              <a:rPr lang="nl-NL" sz="2800" dirty="0">
                <a:latin typeface="Arial" charset="0"/>
                <a:cs typeface="Arial" charset="0"/>
              </a:rPr>
              <a:t> of a single </a:t>
            </a:r>
            <a:r>
              <a:rPr lang="nl-NL" sz="2800" dirty="0" err="1">
                <a:latin typeface="Arial" charset="0"/>
                <a:cs typeface="Arial" charset="0"/>
              </a:rPr>
              <a:t>contiguous</a:t>
            </a:r>
            <a:r>
              <a:rPr lang="nl-NL" sz="2800" dirty="0">
                <a:latin typeface="Arial" charset="0"/>
                <a:cs typeface="Arial" charset="0"/>
              </a:rPr>
              <a:t> stretch of ORF </a:t>
            </a:r>
            <a:r>
              <a:rPr lang="nl-NL" sz="2800" dirty="0" err="1">
                <a:latin typeface="Arial" charset="0"/>
                <a:cs typeface="Arial" charset="0"/>
              </a:rPr>
              <a:t>coding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for</a:t>
            </a:r>
            <a:r>
              <a:rPr lang="nl-NL" sz="2800" dirty="0">
                <a:latin typeface="Arial" charset="0"/>
                <a:cs typeface="Arial" charset="0"/>
              </a:rPr>
              <a:t> a single </a:t>
            </a:r>
            <a:r>
              <a:rPr lang="nl-NL" sz="2800" dirty="0" err="1">
                <a:latin typeface="Arial" charset="0"/>
                <a:cs typeface="Arial" charset="0"/>
              </a:rPr>
              <a:t>protein</a:t>
            </a:r>
            <a:r>
              <a:rPr lang="nl-NL" sz="2800" dirty="0">
                <a:latin typeface="Arial" charset="0"/>
                <a:cs typeface="Arial" charset="0"/>
              </a:rPr>
              <a:t> or RNA </a:t>
            </a:r>
            <a:r>
              <a:rPr lang="nl-NL" sz="2800" dirty="0" err="1">
                <a:latin typeface="Arial" charset="0"/>
                <a:cs typeface="Arial" charset="0"/>
              </a:rPr>
              <a:t>with</a:t>
            </a:r>
            <a:r>
              <a:rPr lang="nl-NL" sz="2800" dirty="0">
                <a:latin typeface="Arial" charset="0"/>
                <a:cs typeface="Arial" charset="0"/>
              </a:rPr>
              <a:t> no </a:t>
            </a:r>
            <a:r>
              <a:rPr lang="nl-NL" sz="2800" dirty="0" err="1">
                <a:latin typeface="Arial" charset="0"/>
                <a:cs typeface="Arial" charset="0"/>
              </a:rPr>
              <a:t>interruptions</a:t>
            </a:r>
            <a:r>
              <a:rPr lang="nl-NL" sz="2800" dirty="0">
                <a:latin typeface="Arial" charset="0"/>
                <a:cs typeface="Arial" charset="0"/>
              </a:rPr>
              <a:t> </a:t>
            </a:r>
            <a:r>
              <a:rPr lang="nl-NL" sz="2800" dirty="0" err="1">
                <a:latin typeface="Arial" charset="0"/>
                <a:cs typeface="Arial" charset="0"/>
              </a:rPr>
              <a:t>within</a:t>
            </a:r>
            <a:r>
              <a:rPr lang="nl-NL" sz="2800" dirty="0">
                <a:latin typeface="Arial" charset="0"/>
                <a:cs typeface="Arial" charset="0"/>
              </a:rPr>
              <a:t> a gene (no </a:t>
            </a:r>
            <a:r>
              <a:rPr lang="nl-NL" sz="2800" dirty="0" err="1">
                <a:latin typeface="Arial" charset="0"/>
                <a:cs typeface="Arial" charset="0"/>
              </a:rPr>
              <a:t>splicing</a:t>
            </a:r>
            <a:r>
              <a:rPr lang="nl-NL" sz="2800" dirty="0">
                <a:latin typeface="Arial" charset="0"/>
                <a:cs typeface="Arial" charset="0"/>
              </a:rPr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E2E7D-5291-780C-BAE6-E67BCC9B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938530"/>
      </p:ext>
    </p:extLst>
  </p:cSld>
  <p:clrMapOvr>
    <a:masterClrMapping/>
  </p:clrMapOvr>
  <p:transition spd="med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719138"/>
            <a:ext cx="7462837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 anchor="t"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Prokaryote gene</a:t>
            </a:r>
            <a:endParaRPr lang="nl-NL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3" name="TextBox 3"/>
          <p:cNvSpPr txBox="1">
            <a:spLocks noChangeArrowheads="1"/>
          </p:cNvSpPr>
          <p:nvPr/>
        </p:nvSpPr>
        <p:spPr bwMode="auto">
          <a:xfrm>
            <a:off x="407368" y="2719948"/>
            <a:ext cx="11784632" cy="40934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sz="2000" dirty="0">
                <a:latin typeface="Arial" charset="0"/>
                <a:cs typeface="Arial" charset="0"/>
              </a:rPr>
              <a:t>The </a:t>
            </a:r>
            <a:r>
              <a:rPr lang="nl-NL" sz="2000" dirty="0" err="1">
                <a:latin typeface="Arial" charset="0"/>
                <a:cs typeface="Arial" charset="0"/>
              </a:rPr>
              <a:t>majority</a:t>
            </a:r>
            <a:r>
              <a:rPr lang="nl-NL" sz="2000" dirty="0">
                <a:latin typeface="Arial" charset="0"/>
                <a:cs typeface="Arial" charset="0"/>
              </a:rPr>
              <a:t> of </a:t>
            </a:r>
            <a:r>
              <a:rPr lang="nl-NL" sz="2000" dirty="0" err="1">
                <a:latin typeface="Arial" charset="0"/>
                <a:cs typeface="Arial" charset="0"/>
              </a:rPr>
              <a:t>genes</a:t>
            </a:r>
            <a:r>
              <a:rPr lang="nl-NL" sz="2000" dirty="0">
                <a:latin typeface="Arial" charset="0"/>
                <a:cs typeface="Arial" charset="0"/>
              </a:rPr>
              <a:t> have a start </a:t>
            </a:r>
            <a:r>
              <a:rPr lang="nl-NL" sz="2000" dirty="0" err="1">
                <a:latin typeface="Arial" charset="0"/>
                <a:cs typeface="Arial" charset="0"/>
              </a:rPr>
              <a:t>codon</a:t>
            </a:r>
            <a:r>
              <a:rPr lang="nl-NL" sz="2000" dirty="0">
                <a:latin typeface="Arial" charset="0"/>
                <a:cs typeface="Arial" charset="0"/>
              </a:rPr>
              <a:t> ATG (or AUG in mRNA) </a:t>
            </a:r>
            <a:r>
              <a:rPr lang="nl-NL" sz="2000" dirty="0" err="1">
                <a:latin typeface="Arial" charset="0"/>
                <a:cs typeface="Arial" charset="0"/>
              </a:rPr>
              <a:t>coding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for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methionine</a:t>
            </a:r>
            <a:r>
              <a:rPr lang="nl-NL" sz="2000" dirty="0">
                <a:latin typeface="Arial" charset="0"/>
                <a:cs typeface="Arial" charset="0"/>
              </a:rPr>
              <a:t>. </a:t>
            </a:r>
            <a:r>
              <a:rPr lang="nl-NL" sz="2000" dirty="0" err="1">
                <a:latin typeface="Arial" charset="0"/>
                <a:cs typeface="Arial" charset="0"/>
              </a:rPr>
              <a:t>Occasionally</a:t>
            </a:r>
            <a:r>
              <a:rPr lang="nl-NL" sz="2000" dirty="0">
                <a:latin typeface="Arial" charset="0"/>
                <a:cs typeface="Arial" charset="0"/>
              </a:rPr>
              <a:t>, GTG </a:t>
            </a:r>
            <a:r>
              <a:rPr lang="nl-NL" sz="2000" dirty="0" err="1">
                <a:latin typeface="Arial" charset="0"/>
                <a:cs typeface="Arial" charset="0"/>
              </a:rPr>
              <a:t>and</a:t>
            </a:r>
            <a:r>
              <a:rPr lang="nl-NL" sz="2000" dirty="0">
                <a:latin typeface="Arial" charset="0"/>
                <a:cs typeface="Arial" charset="0"/>
              </a:rPr>
              <a:t> TTG are </a:t>
            </a:r>
            <a:r>
              <a:rPr lang="nl-NL" sz="2000" dirty="0" err="1">
                <a:latin typeface="Arial" charset="0"/>
                <a:cs typeface="Arial" charset="0"/>
              </a:rPr>
              <a:t>used</a:t>
            </a:r>
            <a:r>
              <a:rPr lang="nl-NL" sz="2000" dirty="0">
                <a:latin typeface="Arial" charset="0"/>
                <a:cs typeface="Arial" charset="0"/>
              </a:rPr>
              <a:t> as </a:t>
            </a:r>
            <a:r>
              <a:rPr lang="nl-NL" sz="2000" dirty="0" err="1">
                <a:latin typeface="Arial" charset="0"/>
                <a:cs typeface="Arial" charset="0"/>
              </a:rPr>
              <a:t>alternative</a:t>
            </a:r>
            <a:r>
              <a:rPr lang="nl-NL" sz="2000" dirty="0">
                <a:latin typeface="Arial" charset="0"/>
                <a:cs typeface="Arial" charset="0"/>
              </a:rPr>
              <a:t> start </a:t>
            </a:r>
            <a:r>
              <a:rPr lang="nl-NL" sz="2000" dirty="0" err="1">
                <a:latin typeface="Arial" charset="0"/>
                <a:cs typeface="Arial" charset="0"/>
              </a:rPr>
              <a:t>codons</a:t>
            </a:r>
            <a:r>
              <a:rPr lang="nl-NL" sz="2000" dirty="0">
                <a:latin typeface="Arial" charset="0"/>
                <a:cs typeface="Arial" charset="0"/>
              </a:rPr>
              <a:t>, </a:t>
            </a:r>
            <a:r>
              <a:rPr lang="nl-NL" sz="2000" dirty="0" err="1">
                <a:latin typeface="Arial" charset="0"/>
                <a:cs typeface="Arial" charset="0"/>
              </a:rPr>
              <a:t>both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also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coding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for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methionine</a:t>
            </a:r>
            <a:r>
              <a:rPr lang="nl-NL" sz="2000" dirty="0">
                <a:latin typeface="Arial" charset="0"/>
                <a:cs typeface="Arial" charset="0"/>
              </a:rPr>
              <a:t>. </a:t>
            </a:r>
          </a:p>
          <a:p>
            <a:pPr marL="0" indent="0" eaLnBrk="1" hangingPunct="1"/>
            <a:endParaRPr lang="nl-NL" sz="20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000" dirty="0" err="1">
                <a:latin typeface="Arial" charset="0"/>
                <a:cs typeface="Arial" charset="0"/>
              </a:rPr>
              <a:t>Because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there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may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be</a:t>
            </a:r>
            <a:r>
              <a:rPr lang="nl-NL" sz="2000" dirty="0">
                <a:latin typeface="Arial" charset="0"/>
                <a:cs typeface="Arial" charset="0"/>
              </a:rPr>
              <a:t> multiple ATG, GTG, or TTG </a:t>
            </a:r>
            <a:r>
              <a:rPr lang="nl-NL" sz="2000" dirty="0" err="1">
                <a:latin typeface="Arial" charset="0"/>
                <a:cs typeface="Arial" charset="0"/>
              </a:rPr>
              <a:t>codons</a:t>
            </a:r>
            <a:r>
              <a:rPr lang="nl-NL" sz="2000" dirty="0">
                <a:latin typeface="Arial" charset="0"/>
                <a:cs typeface="Arial" charset="0"/>
              </a:rPr>
              <a:t> in a frame,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presence</a:t>
            </a:r>
            <a:r>
              <a:rPr lang="nl-NL" sz="2000" dirty="0">
                <a:latin typeface="Arial" charset="0"/>
                <a:cs typeface="Arial" charset="0"/>
              </a:rPr>
              <a:t> of these </a:t>
            </a:r>
            <a:r>
              <a:rPr lang="nl-NL" sz="2000" dirty="0" err="1">
                <a:latin typeface="Arial" charset="0"/>
                <a:cs typeface="Arial" charset="0"/>
              </a:rPr>
              <a:t>codons</a:t>
            </a:r>
            <a:r>
              <a:rPr lang="nl-NL" sz="2000" dirty="0">
                <a:latin typeface="Arial" charset="0"/>
                <a:cs typeface="Arial" charset="0"/>
              </a:rPr>
              <a:t> at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beginning</a:t>
            </a:r>
            <a:r>
              <a:rPr lang="nl-NL" sz="2000" dirty="0">
                <a:latin typeface="Arial" charset="0"/>
                <a:cs typeface="Arial" charset="0"/>
              </a:rPr>
              <a:t> of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frame does </a:t>
            </a:r>
            <a:r>
              <a:rPr lang="nl-NL" sz="2000" dirty="0" err="1">
                <a:latin typeface="Arial" charset="0"/>
                <a:cs typeface="Arial" charset="0"/>
              </a:rPr>
              <a:t>not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necessarily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give</a:t>
            </a:r>
            <a:r>
              <a:rPr lang="nl-NL" sz="2000" dirty="0">
                <a:latin typeface="Arial" charset="0"/>
                <a:cs typeface="Arial" charset="0"/>
              </a:rPr>
              <a:t> a </a:t>
            </a:r>
            <a:r>
              <a:rPr lang="nl-NL" sz="2000" dirty="0" err="1">
                <a:latin typeface="Arial" charset="0"/>
                <a:cs typeface="Arial" charset="0"/>
              </a:rPr>
              <a:t>clear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indication</a:t>
            </a:r>
            <a:r>
              <a:rPr lang="nl-NL" sz="2000" dirty="0">
                <a:latin typeface="Arial" charset="0"/>
                <a:cs typeface="Arial" charset="0"/>
              </a:rPr>
              <a:t> of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translation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initiation</a:t>
            </a:r>
            <a:r>
              <a:rPr lang="nl-NL" sz="2000" dirty="0">
                <a:latin typeface="Arial" charset="0"/>
                <a:cs typeface="Arial" charset="0"/>
              </a:rPr>
              <a:t> site. </a:t>
            </a:r>
          </a:p>
          <a:p>
            <a:pPr marL="0" indent="0" eaLnBrk="1" hangingPunct="1"/>
            <a:endParaRPr lang="nl-NL" sz="2000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sz="2000" dirty="0" err="1">
                <a:latin typeface="Arial" charset="0"/>
                <a:cs typeface="Arial" charset="0"/>
              </a:rPr>
              <a:t>To</a:t>
            </a:r>
            <a:r>
              <a:rPr lang="nl-NL" sz="2000" dirty="0">
                <a:latin typeface="Arial" charset="0"/>
                <a:cs typeface="Arial" charset="0"/>
              </a:rPr>
              <a:t> help gene </a:t>
            </a:r>
            <a:r>
              <a:rPr lang="nl-NL" sz="2000" dirty="0" err="1">
                <a:latin typeface="Arial" charset="0"/>
                <a:cs typeface="Arial" charset="0"/>
              </a:rPr>
              <a:t>identification</a:t>
            </a:r>
            <a:r>
              <a:rPr lang="nl-NL" sz="2000" dirty="0">
                <a:latin typeface="Arial" charset="0"/>
                <a:cs typeface="Arial" charset="0"/>
              </a:rPr>
              <a:t>, </a:t>
            </a:r>
            <a:r>
              <a:rPr lang="nl-NL" sz="2000" dirty="0" err="1">
                <a:latin typeface="Arial" charset="0"/>
                <a:cs typeface="Arial" charset="0"/>
              </a:rPr>
              <a:t>other</a:t>
            </a:r>
            <a:r>
              <a:rPr lang="nl-NL" sz="2000" dirty="0">
                <a:latin typeface="Arial" charset="0"/>
                <a:cs typeface="Arial" charset="0"/>
              </a:rPr>
              <a:t> features </a:t>
            </a:r>
            <a:r>
              <a:rPr lang="nl-NL" sz="2000" dirty="0" err="1">
                <a:latin typeface="Arial" charset="0"/>
                <a:cs typeface="Arial" charset="0"/>
              </a:rPr>
              <a:t>associated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with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translation</a:t>
            </a:r>
            <a:r>
              <a:rPr lang="nl-NL" sz="2000" dirty="0">
                <a:latin typeface="Arial" charset="0"/>
                <a:cs typeface="Arial" charset="0"/>
              </a:rPr>
              <a:t> are </a:t>
            </a:r>
            <a:r>
              <a:rPr lang="nl-NL" sz="2000" dirty="0" err="1">
                <a:latin typeface="Arial" charset="0"/>
                <a:cs typeface="Arial" charset="0"/>
              </a:rPr>
              <a:t>used</a:t>
            </a:r>
            <a:r>
              <a:rPr lang="nl-NL" sz="2000" dirty="0">
                <a:latin typeface="Arial" charset="0"/>
                <a:cs typeface="Arial" charset="0"/>
              </a:rPr>
              <a:t>: </a:t>
            </a:r>
            <a:r>
              <a:rPr lang="nl-NL" sz="2000" dirty="0" err="1">
                <a:latin typeface="Arial" charset="0"/>
                <a:cs typeface="Arial" charset="0"/>
              </a:rPr>
              <a:t>One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such</a:t>
            </a:r>
            <a:r>
              <a:rPr lang="nl-NL" sz="2000" dirty="0">
                <a:latin typeface="Arial" charset="0"/>
                <a:cs typeface="Arial" charset="0"/>
              </a:rPr>
              <a:t> feature is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b="1" dirty="0" err="1">
                <a:latin typeface="Arial" charset="0"/>
                <a:cs typeface="Arial" charset="0"/>
              </a:rPr>
              <a:t>ribosomal</a:t>
            </a:r>
            <a:r>
              <a:rPr lang="nl-NL" sz="2000" b="1" dirty="0">
                <a:latin typeface="Arial" charset="0"/>
                <a:cs typeface="Arial" charset="0"/>
              </a:rPr>
              <a:t> binding site (RBS) </a:t>
            </a:r>
            <a:r>
              <a:rPr lang="nl-NL" sz="2000" dirty="0">
                <a:latin typeface="Arial" charset="0"/>
                <a:cs typeface="Arial" charset="0"/>
              </a:rPr>
              <a:t>, </a:t>
            </a:r>
            <a:r>
              <a:rPr lang="nl-NL" sz="2000" dirty="0" err="1">
                <a:latin typeface="Arial" charset="0"/>
                <a:cs typeface="Arial" charset="0"/>
              </a:rPr>
              <a:t>also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called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b="1" i="1" dirty="0" err="1">
                <a:latin typeface="Arial" charset="0"/>
                <a:cs typeface="Arial" charset="0"/>
              </a:rPr>
              <a:t>Shine-Delgarno</a:t>
            </a:r>
            <a:r>
              <a:rPr lang="nl-NL" sz="2000" b="1" i="1" dirty="0">
                <a:latin typeface="Arial" charset="0"/>
                <a:cs typeface="Arial" charset="0"/>
              </a:rPr>
              <a:t> </a:t>
            </a:r>
            <a:r>
              <a:rPr lang="nl-NL" sz="2000" b="1" i="1" dirty="0" err="1">
                <a:latin typeface="Arial" charset="0"/>
                <a:cs typeface="Arial" charset="0"/>
              </a:rPr>
              <a:t>sequence</a:t>
            </a:r>
            <a:r>
              <a:rPr lang="nl-NL" sz="2000" i="1" dirty="0">
                <a:latin typeface="Arial" charset="0"/>
                <a:cs typeface="Arial" charset="0"/>
              </a:rPr>
              <a:t>, </a:t>
            </a:r>
            <a:r>
              <a:rPr lang="nl-NL" sz="2000" dirty="0">
                <a:latin typeface="Arial" charset="0"/>
                <a:cs typeface="Arial" charset="0"/>
              </a:rPr>
              <a:t>a stretch of purine-</a:t>
            </a:r>
            <a:r>
              <a:rPr lang="nl-NL" sz="2000" dirty="0" err="1">
                <a:latin typeface="Arial" charset="0"/>
                <a:cs typeface="Arial" charset="0"/>
              </a:rPr>
              <a:t>rich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sequence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complementary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to</a:t>
            </a:r>
            <a:r>
              <a:rPr lang="nl-NL" sz="2000" dirty="0">
                <a:latin typeface="Arial" charset="0"/>
                <a:cs typeface="Arial" charset="0"/>
              </a:rPr>
              <a:t> 16S </a:t>
            </a:r>
            <a:r>
              <a:rPr lang="nl-NL" sz="2000" dirty="0" err="1">
                <a:latin typeface="Arial" charset="0"/>
                <a:cs typeface="Arial" charset="0"/>
              </a:rPr>
              <a:t>rRNA</a:t>
            </a:r>
            <a:r>
              <a:rPr lang="nl-NL" sz="2000" dirty="0">
                <a:latin typeface="Arial" charset="0"/>
                <a:cs typeface="Arial" charset="0"/>
              </a:rPr>
              <a:t> in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ribosome</a:t>
            </a:r>
            <a:r>
              <a:rPr lang="nl-NL" sz="2000" dirty="0">
                <a:latin typeface="Arial" charset="0"/>
                <a:cs typeface="Arial" charset="0"/>
              </a:rPr>
              <a:t>. It is </a:t>
            </a:r>
            <a:r>
              <a:rPr lang="nl-NL" sz="2000" dirty="0" err="1">
                <a:latin typeface="Arial" charset="0"/>
                <a:cs typeface="Arial" charset="0"/>
              </a:rPr>
              <a:t>located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immediately</a:t>
            </a:r>
            <a:r>
              <a:rPr lang="nl-NL" sz="2000" dirty="0">
                <a:latin typeface="Arial" charset="0"/>
                <a:cs typeface="Arial" charset="0"/>
              </a:rPr>
              <a:t> downstream of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transcription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initiation</a:t>
            </a:r>
            <a:r>
              <a:rPr lang="nl-NL" sz="2000" dirty="0">
                <a:latin typeface="Arial" charset="0"/>
                <a:cs typeface="Arial" charset="0"/>
              </a:rPr>
              <a:t> site </a:t>
            </a:r>
            <a:r>
              <a:rPr lang="nl-NL" sz="2000" dirty="0" err="1">
                <a:latin typeface="Arial" charset="0"/>
                <a:cs typeface="Arial" charset="0"/>
              </a:rPr>
              <a:t>and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slightly</a:t>
            </a:r>
            <a:r>
              <a:rPr lang="nl-NL" sz="2000" dirty="0">
                <a:latin typeface="Arial" charset="0"/>
                <a:cs typeface="Arial" charset="0"/>
              </a:rPr>
              <a:t> upstream of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translation</a:t>
            </a:r>
            <a:r>
              <a:rPr lang="nl-NL" sz="2000" dirty="0">
                <a:latin typeface="Arial" charset="0"/>
                <a:cs typeface="Arial" charset="0"/>
              </a:rPr>
              <a:t> start </a:t>
            </a:r>
            <a:r>
              <a:rPr lang="nl-NL" sz="2000" dirty="0" err="1">
                <a:latin typeface="Arial" charset="0"/>
                <a:cs typeface="Arial" charset="0"/>
              </a:rPr>
              <a:t>codon</a:t>
            </a:r>
            <a:r>
              <a:rPr lang="nl-NL" sz="2000" dirty="0">
                <a:latin typeface="Arial" charset="0"/>
                <a:cs typeface="Arial" charset="0"/>
              </a:rPr>
              <a:t>. In </a:t>
            </a:r>
            <a:r>
              <a:rPr lang="nl-NL" sz="2000" dirty="0" err="1">
                <a:latin typeface="Arial" charset="0"/>
                <a:cs typeface="Arial" charset="0"/>
              </a:rPr>
              <a:t>many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bacteria</a:t>
            </a:r>
            <a:r>
              <a:rPr lang="nl-NL" sz="2000" dirty="0">
                <a:latin typeface="Arial" charset="0"/>
                <a:cs typeface="Arial" charset="0"/>
              </a:rPr>
              <a:t>, </a:t>
            </a:r>
            <a:r>
              <a:rPr lang="nl-NL" sz="2000" dirty="0" err="1">
                <a:latin typeface="Arial" charset="0"/>
                <a:cs typeface="Arial" charset="0"/>
              </a:rPr>
              <a:t>it</a:t>
            </a:r>
            <a:r>
              <a:rPr lang="nl-NL" sz="2000" dirty="0">
                <a:latin typeface="Arial" charset="0"/>
                <a:cs typeface="Arial" charset="0"/>
              </a:rPr>
              <a:t> has a consensus </a:t>
            </a:r>
            <a:r>
              <a:rPr lang="nl-NL" sz="2000" dirty="0" err="1">
                <a:latin typeface="Arial" charset="0"/>
                <a:cs typeface="Arial" charset="0"/>
              </a:rPr>
              <a:t>motif</a:t>
            </a:r>
            <a:r>
              <a:rPr lang="nl-NL" sz="2000" dirty="0">
                <a:latin typeface="Arial" charset="0"/>
                <a:cs typeface="Arial" charset="0"/>
              </a:rPr>
              <a:t> of AGGAGGT. </a:t>
            </a:r>
            <a:r>
              <a:rPr lang="nl-NL" sz="2000" dirty="0" err="1">
                <a:latin typeface="Arial" charset="0"/>
                <a:cs typeface="Arial" charset="0"/>
              </a:rPr>
              <a:t>Identification</a:t>
            </a:r>
            <a:r>
              <a:rPr lang="nl-NL" sz="2000" dirty="0">
                <a:latin typeface="Arial" charset="0"/>
                <a:cs typeface="Arial" charset="0"/>
              </a:rPr>
              <a:t> of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ribosome</a:t>
            </a:r>
            <a:r>
              <a:rPr lang="nl-NL" sz="2000" dirty="0">
                <a:latin typeface="Arial" charset="0"/>
                <a:cs typeface="Arial" charset="0"/>
              </a:rPr>
              <a:t> binding site </a:t>
            </a:r>
            <a:r>
              <a:rPr lang="nl-NL" sz="2000" dirty="0" err="1">
                <a:latin typeface="Arial" charset="0"/>
                <a:cs typeface="Arial" charset="0"/>
              </a:rPr>
              <a:t>can</a:t>
            </a:r>
            <a:r>
              <a:rPr lang="nl-NL" sz="2000" dirty="0">
                <a:latin typeface="Arial" charset="0"/>
                <a:cs typeface="Arial" charset="0"/>
              </a:rPr>
              <a:t> help </a:t>
            </a:r>
            <a:r>
              <a:rPr lang="nl-NL" sz="2000" dirty="0" err="1">
                <a:latin typeface="Arial" charset="0"/>
                <a:cs typeface="Arial" charset="0"/>
              </a:rPr>
              <a:t>locate</a:t>
            </a:r>
            <a:r>
              <a:rPr lang="nl-NL" sz="2000" dirty="0">
                <a:latin typeface="Arial" charset="0"/>
                <a:cs typeface="Arial" charset="0"/>
              </a:rPr>
              <a:t> </a:t>
            </a:r>
            <a:r>
              <a:rPr lang="nl-NL" sz="2000" dirty="0" err="1">
                <a:latin typeface="Arial" charset="0"/>
                <a:cs typeface="Arial" charset="0"/>
              </a:rPr>
              <a:t>the</a:t>
            </a:r>
            <a:r>
              <a:rPr lang="nl-NL" sz="2000" dirty="0">
                <a:latin typeface="Arial" charset="0"/>
                <a:cs typeface="Arial" charset="0"/>
              </a:rPr>
              <a:t> start </a:t>
            </a:r>
            <a:r>
              <a:rPr lang="nl-NL" sz="2000" dirty="0" err="1">
                <a:latin typeface="Arial" charset="0"/>
                <a:cs typeface="Arial" charset="0"/>
              </a:rPr>
              <a:t>codon</a:t>
            </a:r>
            <a:r>
              <a:rPr lang="nl-NL" sz="20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55B67-7E45-3383-C28A-3B29F98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856655"/>
      </p:ext>
    </p:extLst>
  </p:cSld>
  <p:clrMapOvr>
    <a:masterClrMapping/>
  </p:clrMapOvr>
  <p:transition spd="med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719138"/>
            <a:ext cx="7462837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 anchor="t"/>
          <a:lstStyle/>
          <a:p>
            <a:r>
              <a:rPr lang="en-US">
                <a:solidFill>
                  <a:srgbClr val="C00000"/>
                </a:solidFill>
                <a:latin typeface="Arial" charset="0"/>
                <a:cs typeface="Arial" charset="0"/>
              </a:rPr>
              <a:t>Prokaryote gene</a:t>
            </a:r>
            <a:endParaRPr lang="nl-NL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839416" y="2811700"/>
            <a:ext cx="10801200" cy="37856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At the end of the </a:t>
            </a:r>
            <a:r>
              <a:rPr lang="nl-NL" dirty="0" err="1">
                <a:latin typeface="Arial" charset="0"/>
                <a:cs typeface="Arial" charset="0"/>
              </a:rPr>
              <a:t>protein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</a:t>
            </a:r>
            <a:r>
              <a:rPr lang="nl-NL" dirty="0">
                <a:latin typeface="Arial" charset="0"/>
                <a:cs typeface="Arial" charset="0"/>
              </a:rPr>
              <a:t> is a stop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causes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translation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stop. </a:t>
            </a:r>
            <a:r>
              <a:rPr lang="nl-NL" dirty="0" err="1">
                <a:latin typeface="Arial" charset="0"/>
                <a:cs typeface="Arial" charset="0"/>
              </a:rPr>
              <a:t>There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three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possible</a:t>
            </a:r>
            <a:r>
              <a:rPr lang="nl-NL" dirty="0">
                <a:latin typeface="Arial" charset="0"/>
                <a:cs typeface="Arial" charset="0"/>
              </a:rPr>
              <a:t> stop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identification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which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straightforward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Many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prokaryotic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genes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transcribed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together</a:t>
            </a:r>
            <a:r>
              <a:rPr lang="nl-NL" dirty="0">
                <a:latin typeface="Arial" charset="0"/>
                <a:cs typeface="Arial" charset="0"/>
              </a:rPr>
              <a:t> as </a:t>
            </a:r>
            <a:r>
              <a:rPr lang="nl-NL" dirty="0" err="1">
                <a:latin typeface="Arial" charset="0"/>
                <a:cs typeface="Arial" charset="0"/>
              </a:rPr>
              <a:t>one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operon</a:t>
            </a:r>
            <a:r>
              <a:rPr lang="nl-NL" dirty="0">
                <a:latin typeface="Arial" charset="0"/>
                <a:cs typeface="Arial" charset="0"/>
              </a:rPr>
              <a:t>. The end of the </a:t>
            </a:r>
            <a:r>
              <a:rPr lang="nl-NL" dirty="0" err="1">
                <a:latin typeface="Arial" charset="0"/>
                <a:cs typeface="Arial" charset="0"/>
              </a:rPr>
              <a:t>operon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characterized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transcription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termination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signal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called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el-GR" i="1" dirty="0">
                <a:latin typeface="Arial" charset="0"/>
                <a:cs typeface="Arial" charset="0"/>
              </a:rPr>
              <a:t>rho-</a:t>
            </a:r>
            <a:r>
              <a:rPr lang="nl-NL" i="1" dirty="0">
                <a:latin typeface="Arial" charset="0"/>
                <a:cs typeface="Arial" charset="0"/>
              </a:rPr>
              <a:t>independent terminator. </a:t>
            </a:r>
            <a:r>
              <a:rPr lang="nl-NL" dirty="0">
                <a:latin typeface="Arial" charset="0"/>
                <a:cs typeface="Arial" charset="0"/>
              </a:rPr>
              <a:t>The terminator </a:t>
            </a:r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 has a </a:t>
            </a:r>
            <a:r>
              <a:rPr lang="nl-NL" dirty="0" err="1">
                <a:latin typeface="Arial" charset="0"/>
                <a:cs typeface="Arial" charset="0"/>
              </a:rPr>
              <a:t>distinct</a:t>
            </a:r>
            <a:r>
              <a:rPr lang="nl-NL" dirty="0">
                <a:latin typeface="Arial" charset="0"/>
                <a:cs typeface="Arial" charset="0"/>
              </a:rPr>
              <a:t> stem-loop </a:t>
            </a:r>
            <a:r>
              <a:rPr lang="nl-NL" dirty="0" err="1">
                <a:latin typeface="Arial" charset="0"/>
                <a:cs typeface="Arial" charset="0"/>
              </a:rPr>
              <a:t>secondary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structure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followed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a string of Ts. </a:t>
            </a:r>
            <a:r>
              <a:rPr lang="nl-NL" dirty="0" err="1">
                <a:latin typeface="Arial" charset="0"/>
                <a:cs typeface="Arial" charset="0"/>
              </a:rPr>
              <a:t>Identification</a:t>
            </a:r>
            <a:r>
              <a:rPr lang="nl-NL" dirty="0">
                <a:latin typeface="Arial" charset="0"/>
                <a:cs typeface="Arial" charset="0"/>
              </a:rPr>
              <a:t> of the terminator site, in </a:t>
            </a:r>
            <a:r>
              <a:rPr lang="nl-NL" dirty="0" err="1">
                <a:latin typeface="Arial" charset="0"/>
                <a:cs typeface="Arial" charset="0"/>
              </a:rPr>
              <a:t>conjunction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promoter</a:t>
            </a:r>
            <a:r>
              <a:rPr lang="nl-NL" dirty="0">
                <a:latin typeface="Arial" charset="0"/>
                <a:cs typeface="Arial" charset="0"/>
              </a:rPr>
              <a:t> site </a:t>
            </a:r>
            <a:r>
              <a:rPr lang="nl-NL" dirty="0" err="1">
                <a:latin typeface="Arial" charset="0"/>
                <a:cs typeface="Arial" charset="0"/>
              </a:rPr>
              <a:t>identification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sometimes</a:t>
            </a:r>
            <a:r>
              <a:rPr lang="nl-NL" dirty="0">
                <a:latin typeface="Arial" charset="0"/>
                <a:cs typeface="Arial" charset="0"/>
              </a:rPr>
              <a:t> help in gene </a:t>
            </a:r>
            <a:r>
              <a:rPr lang="nl-NL" dirty="0" err="1">
                <a:latin typeface="Arial" charset="0"/>
                <a:cs typeface="Arial" charset="0"/>
              </a:rPr>
              <a:t>prediction</a:t>
            </a:r>
            <a:r>
              <a:rPr lang="nl-NL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C0368-38C3-29C0-8D70-43D60FD0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22655"/>
      </p:ext>
    </p:extLst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1559496" y="125759"/>
            <a:ext cx="8229600" cy="1143001"/>
          </a:xfrm>
        </p:spPr>
        <p:txBody>
          <a:bodyPr anchor="t"/>
          <a:lstStyle/>
          <a:p>
            <a:r>
              <a:rPr lang="en-US" sz="4000" dirty="0">
                <a:solidFill>
                  <a:schemeClr val="accent2"/>
                </a:solidFill>
                <a:latin typeface="Arial" charset="0"/>
                <a:cs typeface="Arial" charset="0"/>
              </a:rPr>
              <a:t>Prokaryote gene prediction </a:t>
            </a:r>
            <a:br>
              <a:rPr lang="en-US" sz="400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sz="3200" dirty="0">
                <a:solidFill>
                  <a:srgbClr val="C00000"/>
                </a:solidFill>
                <a:latin typeface="Arial" charset="0"/>
                <a:cs typeface="Arial" charset="0"/>
              </a:rPr>
              <a:t>how to predict an ORF by hand</a:t>
            </a:r>
            <a:endParaRPr lang="nl-NL" sz="32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0" name="TextBox 3"/>
          <p:cNvSpPr txBox="1">
            <a:spLocks noChangeArrowheads="1"/>
          </p:cNvSpPr>
          <p:nvPr/>
        </p:nvSpPr>
        <p:spPr bwMode="auto">
          <a:xfrm>
            <a:off x="623392" y="1496973"/>
            <a:ext cx="10945216" cy="48936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Perform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conceptual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translation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six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possible</a:t>
            </a:r>
            <a:r>
              <a:rPr lang="nl-NL" dirty="0">
                <a:latin typeface="Arial" charset="0"/>
                <a:cs typeface="Arial" charset="0"/>
              </a:rPr>
              <a:t> frames (</a:t>
            </a:r>
            <a:r>
              <a:rPr lang="nl-NL" dirty="0" err="1">
                <a:latin typeface="Arial" charset="0"/>
                <a:cs typeface="Arial" charset="0"/>
              </a:rPr>
              <a:t>three</a:t>
            </a:r>
            <a:r>
              <a:rPr lang="nl-NL" dirty="0">
                <a:latin typeface="Arial" charset="0"/>
                <a:cs typeface="Arial" charset="0"/>
              </a:rPr>
              <a:t> frames forward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three</a:t>
            </a:r>
            <a:r>
              <a:rPr lang="nl-NL" dirty="0">
                <a:latin typeface="Arial" charset="0"/>
                <a:cs typeface="Arial" charset="0"/>
              </a:rPr>
              <a:t> frames reverse). </a:t>
            </a:r>
            <a:r>
              <a:rPr lang="nl-NL" dirty="0" err="1">
                <a:latin typeface="Arial" charset="0"/>
                <a:cs typeface="Arial" charset="0"/>
              </a:rPr>
              <a:t>Because</a:t>
            </a:r>
            <a:r>
              <a:rPr lang="nl-NL" dirty="0">
                <a:latin typeface="Arial" charset="0"/>
                <a:cs typeface="Arial" charset="0"/>
              </a:rPr>
              <a:t> a stop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occurs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about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every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twenty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chance in a </a:t>
            </a:r>
            <a:r>
              <a:rPr lang="nl-NL" dirty="0" err="1">
                <a:latin typeface="Arial" charset="0"/>
                <a:cs typeface="Arial" charset="0"/>
              </a:rPr>
              <a:t>noncoding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</a:t>
            </a:r>
            <a:r>
              <a:rPr lang="nl-NL" dirty="0">
                <a:latin typeface="Arial" charset="0"/>
                <a:cs typeface="Arial" charset="0"/>
              </a:rPr>
              <a:t>, a frame </a:t>
            </a:r>
            <a:r>
              <a:rPr lang="nl-NL" dirty="0" err="1">
                <a:latin typeface="Arial" charset="0"/>
                <a:cs typeface="Arial" charset="0"/>
              </a:rPr>
              <a:t>longer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than</a:t>
            </a:r>
            <a:r>
              <a:rPr lang="nl-NL" dirty="0">
                <a:latin typeface="Arial" charset="0"/>
                <a:cs typeface="Arial" charset="0"/>
              </a:rPr>
              <a:t> 30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 without </a:t>
            </a:r>
            <a:r>
              <a:rPr lang="nl-NL" dirty="0" err="1">
                <a:latin typeface="Arial" charset="0"/>
                <a:cs typeface="Arial" charset="0"/>
              </a:rPr>
              <a:t>interruption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stop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suggestive</a:t>
            </a:r>
            <a:r>
              <a:rPr lang="nl-NL" dirty="0">
                <a:latin typeface="Arial" charset="0"/>
                <a:cs typeface="Arial" charset="0"/>
              </a:rPr>
              <a:t> of a gene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</a:t>
            </a:r>
            <a:r>
              <a:rPr lang="nl-NL" dirty="0">
                <a:latin typeface="Arial" charset="0"/>
                <a:cs typeface="Arial" charset="0"/>
              </a:rPr>
              <a:t> (</a:t>
            </a:r>
            <a:r>
              <a:rPr lang="nl-NL" dirty="0" err="1">
                <a:latin typeface="Arial" charset="0"/>
                <a:cs typeface="Arial" charset="0"/>
              </a:rPr>
              <a:t>threshold</a:t>
            </a:r>
            <a:r>
              <a:rPr lang="nl-NL" dirty="0">
                <a:latin typeface="Arial" charset="0"/>
                <a:cs typeface="Arial" charset="0"/>
              </a:rPr>
              <a:t> is </a:t>
            </a:r>
            <a:r>
              <a:rPr lang="nl-NL" dirty="0" err="1">
                <a:latin typeface="Arial" charset="0"/>
                <a:cs typeface="Arial" charset="0"/>
              </a:rPr>
              <a:t>normally</a:t>
            </a:r>
            <a:r>
              <a:rPr lang="nl-NL" dirty="0">
                <a:latin typeface="Arial" charset="0"/>
                <a:cs typeface="Arial" charset="0"/>
              </a:rPr>
              <a:t> set even </a:t>
            </a:r>
            <a:r>
              <a:rPr lang="nl-NL" dirty="0" err="1">
                <a:latin typeface="Arial" charset="0"/>
                <a:cs typeface="Arial" charset="0"/>
              </a:rPr>
              <a:t>higher</a:t>
            </a:r>
            <a:r>
              <a:rPr lang="nl-NL" dirty="0">
                <a:latin typeface="Arial" charset="0"/>
                <a:cs typeface="Arial" charset="0"/>
              </a:rPr>
              <a:t> at 50 or 60 </a:t>
            </a:r>
            <a:r>
              <a:rPr lang="nl-NL" dirty="0" err="1">
                <a:latin typeface="Arial" charset="0"/>
                <a:cs typeface="Arial" charset="0"/>
              </a:rPr>
              <a:t>codons</a:t>
            </a:r>
            <a:r>
              <a:rPr lang="nl-NL" dirty="0">
                <a:latin typeface="Arial" charset="0"/>
                <a:cs typeface="Arial" charset="0"/>
              </a:rPr>
              <a:t>).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 </a:t>
            </a:r>
            <a:r>
              <a:rPr lang="nl-NL" dirty="0" err="1">
                <a:latin typeface="Arial" charset="0"/>
                <a:cs typeface="Arial" charset="0"/>
              </a:rPr>
              <a:t>putative</a:t>
            </a:r>
            <a:r>
              <a:rPr lang="nl-NL" dirty="0">
                <a:latin typeface="Arial" charset="0"/>
                <a:cs typeface="Arial" charset="0"/>
              </a:rPr>
              <a:t> frame is </a:t>
            </a:r>
            <a:r>
              <a:rPr lang="nl-NL" dirty="0" err="1">
                <a:latin typeface="Arial" charset="0"/>
                <a:cs typeface="Arial" charset="0"/>
              </a:rPr>
              <a:t>further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manually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confirmed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presence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other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signals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such</a:t>
            </a:r>
            <a:r>
              <a:rPr lang="nl-NL" dirty="0">
                <a:latin typeface="Arial" charset="0"/>
                <a:cs typeface="Arial" charset="0"/>
              </a:rPr>
              <a:t> as a start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Shine</a:t>
            </a:r>
            <a:r>
              <a:rPr lang="nl-NL" dirty="0">
                <a:latin typeface="Arial" charset="0"/>
                <a:cs typeface="Arial" charset="0"/>
              </a:rPr>
              <a:t>–</a:t>
            </a:r>
            <a:r>
              <a:rPr lang="nl-NL" dirty="0" err="1">
                <a:latin typeface="Arial" charset="0"/>
                <a:cs typeface="Arial" charset="0"/>
              </a:rPr>
              <a:t>Delgarno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. </a:t>
            </a:r>
          </a:p>
          <a:p>
            <a:pPr marL="0" indent="0" eaLnBrk="1" hangingPunct="1"/>
            <a:endParaRPr lang="nl-NL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After</a:t>
            </a:r>
            <a:r>
              <a:rPr lang="nl-NL" dirty="0">
                <a:latin typeface="Arial" charset="0"/>
                <a:cs typeface="Arial" charset="0"/>
              </a:rPr>
              <a:t> translating the </a:t>
            </a:r>
            <a:r>
              <a:rPr lang="nl-NL" dirty="0" err="1">
                <a:latin typeface="Arial" charset="0"/>
                <a:cs typeface="Arial" charset="0"/>
              </a:rPr>
              <a:t>putative</a:t>
            </a:r>
            <a:r>
              <a:rPr lang="nl-NL" dirty="0">
                <a:latin typeface="Arial" charset="0"/>
                <a:cs typeface="Arial" charset="0"/>
              </a:rPr>
              <a:t> ORF </a:t>
            </a:r>
            <a:r>
              <a:rPr lang="nl-NL" dirty="0" err="1">
                <a:latin typeface="Arial" charset="0"/>
                <a:cs typeface="Arial" charset="0"/>
              </a:rPr>
              <a:t>into</a:t>
            </a:r>
            <a:r>
              <a:rPr lang="nl-NL" dirty="0">
                <a:latin typeface="Arial" charset="0"/>
                <a:cs typeface="Arial" charset="0"/>
              </a:rPr>
              <a:t> the most </a:t>
            </a:r>
            <a:r>
              <a:rPr lang="nl-NL" dirty="0" err="1">
                <a:latin typeface="Arial" charset="0"/>
                <a:cs typeface="Arial" charset="0"/>
              </a:rPr>
              <a:t>likely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protein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it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may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search </a:t>
            </a:r>
            <a:r>
              <a:rPr lang="nl-NL" dirty="0" err="1">
                <a:latin typeface="Arial" charset="0"/>
                <a:cs typeface="Arial" charset="0"/>
              </a:rPr>
              <a:t>against</a:t>
            </a:r>
            <a:r>
              <a:rPr lang="nl-NL" dirty="0">
                <a:latin typeface="Arial" charset="0"/>
                <a:cs typeface="Arial" charset="0"/>
              </a:rPr>
              <a:t> a </a:t>
            </a:r>
            <a:r>
              <a:rPr lang="nl-NL" dirty="0" err="1">
                <a:latin typeface="Arial" charset="0"/>
                <a:cs typeface="Arial" charset="0"/>
              </a:rPr>
              <a:t>protein</a:t>
            </a:r>
            <a:r>
              <a:rPr lang="nl-NL" dirty="0">
                <a:latin typeface="Arial" charset="0"/>
                <a:cs typeface="Arial" charset="0"/>
              </a:rPr>
              <a:t> database. </a:t>
            </a:r>
            <a:r>
              <a:rPr lang="nl-NL" dirty="0" err="1">
                <a:latin typeface="Arial" charset="0"/>
                <a:cs typeface="Arial" charset="0"/>
              </a:rPr>
              <a:t>Detection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homologs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from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search is </a:t>
            </a:r>
            <a:r>
              <a:rPr lang="nl-NL" dirty="0" err="1">
                <a:latin typeface="Arial" charset="0"/>
                <a:cs typeface="Arial" charset="0"/>
              </a:rPr>
              <a:t>probably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strongest</a:t>
            </a:r>
            <a:r>
              <a:rPr lang="nl-NL" dirty="0">
                <a:latin typeface="Arial" charset="0"/>
                <a:cs typeface="Arial" charset="0"/>
              </a:rPr>
              <a:t> indicator of a </a:t>
            </a:r>
            <a:r>
              <a:rPr lang="nl-NL" dirty="0" err="1">
                <a:latin typeface="Arial" charset="0"/>
                <a:cs typeface="Arial" charset="0"/>
              </a:rPr>
              <a:t>protein-coding</a:t>
            </a:r>
            <a:r>
              <a:rPr lang="nl-NL" dirty="0">
                <a:latin typeface="Arial" charset="0"/>
                <a:cs typeface="Arial" charset="0"/>
              </a:rPr>
              <a:t> frame.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05B54E-88CB-C6CD-8250-4CB0CF40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64454"/>
      </p:ext>
    </p:extLst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1487488" y="53751"/>
            <a:ext cx="8229600" cy="1143001"/>
          </a:xfrm>
        </p:spPr>
        <p:txBody>
          <a:bodyPr anchor="t"/>
          <a:lstStyle/>
          <a:p>
            <a:r>
              <a:rPr lang="en-US" sz="4000" dirty="0">
                <a:solidFill>
                  <a:schemeClr val="accent2"/>
                </a:solidFill>
                <a:latin typeface="Arial" charset="0"/>
                <a:cs typeface="Arial" charset="0"/>
              </a:rPr>
              <a:t>Prokaryote gene prediction </a:t>
            </a:r>
            <a:br>
              <a:rPr lang="en-US" sz="4000" dirty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sz="2800" dirty="0">
                <a:solidFill>
                  <a:srgbClr val="C00000"/>
                </a:solidFill>
                <a:latin typeface="Arial" charset="0"/>
                <a:cs typeface="Arial" charset="0"/>
              </a:rPr>
              <a:t>how to predict an ORF computationally</a:t>
            </a:r>
            <a:endParaRPr lang="nl-NL" sz="32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4" name="TextBox 3"/>
          <p:cNvSpPr txBox="1">
            <a:spLocks noChangeArrowheads="1"/>
          </p:cNvSpPr>
          <p:nvPr/>
        </p:nvSpPr>
        <p:spPr bwMode="auto">
          <a:xfrm>
            <a:off x="767408" y="1190357"/>
            <a:ext cx="10585176" cy="52629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b="1" dirty="0" err="1">
                <a:latin typeface="Arial" charset="0"/>
                <a:cs typeface="Arial" charset="0"/>
              </a:rPr>
              <a:t>Examine</a:t>
            </a:r>
            <a:r>
              <a:rPr lang="nl-NL" b="1" dirty="0">
                <a:latin typeface="Arial" charset="0"/>
                <a:cs typeface="Arial" charset="0"/>
              </a:rPr>
              <a:t> </a:t>
            </a:r>
            <a:r>
              <a:rPr lang="nl-NL" b="1" dirty="0" err="1">
                <a:latin typeface="Arial" charset="0"/>
                <a:cs typeface="Arial" charset="0"/>
              </a:rPr>
              <a:t>nonrandomness</a:t>
            </a:r>
            <a:r>
              <a:rPr lang="nl-NL" b="1" dirty="0">
                <a:latin typeface="Arial" charset="0"/>
                <a:cs typeface="Arial" charset="0"/>
              </a:rPr>
              <a:t> of nucleotide </a:t>
            </a:r>
            <a:r>
              <a:rPr lang="nl-NL" b="1" dirty="0" err="1">
                <a:latin typeface="Arial" charset="0"/>
                <a:cs typeface="Arial" charset="0"/>
              </a:rPr>
              <a:t>distribution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Arial" charset="0"/>
              <a:buChar char="•"/>
            </a:pPr>
            <a:r>
              <a:rPr lang="nl-NL" b="1" dirty="0">
                <a:latin typeface="Arial" charset="0"/>
                <a:cs typeface="Arial" charset="0"/>
              </a:rPr>
              <a:t>GC bias</a:t>
            </a:r>
            <a:r>
              <a:rPr lang="nl-NL" dirty="0">
                <a:latin typeface="Arial" charset="0"/>
                <a:cs typeface="Arial" charset="0"/>
              </a:rPr>
              <a:t>: the </a:t>
            </a:r>
            <a:r>
              <a:rPr lang="nl-NL" dirty="0" err="1">
                <a:latin typeface="Arial" charset="0"/>
                <a:cs typeface="Arial" charset="0"/>
              </a:rPr>
              <a:t>third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position</a:t>
            </a:r>
            <a:r>
              <a:rPr lang="nl-NL" dirty="0">
                <a:latin typeface="Arial" charset="0"/>
                <a:cs typeface="Arial" charset="0"/>
              </a:rPr>
              <a:t> of a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has a </a:t>
            </a:r>
            <a:r>
              <a:rPr lang="nl-NL" dirty="0" err="1">
                <a:latin typeface="Arial" charset="0"/>
                <a:cs typeface="Arial" charset="0"/>
              </a:rPr>
              <a:t>preference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</a:t>
            </a:r>
            <a:r>
              <a:rPr lang="nl-NL" dirty="0">
                <a:latin typeface="Arial" charset="0"/>
                <a:cs typeface="Arial" charset="0"/>
              </a:rPr>
              <a:t> G or C over A or T in a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sequence</a:t>
            </a:r>
            <a:r>
              <a:rPr lang="nl-NL" dirty="0">
                <a:latin typeface="Arial" charset="0"/>
                <a:cs typeface="Arial" charset="0"/>
              </a:rPr>
              <a:t>.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plotting</a:t>
            </a:r>
            <a:r>
              <a:rPr lang="nl-NL" dirty="0">
                <a:latin typeface="Arial" charset="0"/>
                <a:cs typeface="Arial" charset="0"/>
              </a:rPr>
              <a:t> the GC </a:t>
            </a:r>
            <a:r>
              <a:rPr lang="nl-NL" dirty="0" err="1">
                <a:latin typeface="Arial" charset="0"/>
                <a:cs typeface="Arial" charset="0"/>
              </a:rPr>
              <a:t>composition</a:t>
            </a:r>
            <a:r>
              <a:rPr lang="nl-NL" dirty="0">
                <a:latin typeface="Arial" charset="0"/>
                <a:cs typeface="Arial" charset="0"/>
              </a:rPr>
              <a:t> at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position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regions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with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values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significantly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above</a:t>
            </a:r>
            <a:r>
              <a:rPr lang="nl-NL" dirty="0">
                <a:latin typeface="Arial" charset="0"/>
                <a:cs typeface="Arial" charset="0"/>
              </a:rPr>
              <a:t> the random level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identified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which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indicative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presence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ORFs</a:t>
            </a:r>
            <a:r>
              <a:rPr lang="nl-NL" dirty="0">
                <a:latin typeface="Arial" charset="0"/>
                <a:cs typeface="Arial" charset="0"/>
              </a:rPr>
              <a:t>. In </a:t>
            </a:r>
            <a:r>
              <a:rPr lang="nl-NL" dirty="0" err="1">
                <a:latin typeface="Arial" charset="0"/>
                <a:cs typeface="Arial" charset="0"/>
              </a:rPr>
              <a:t>practice</a:t>
            </a:r>
            <a:r>
              <a:rPr lang="nl-NL" dirty="0">
                <a:latin typeface="Arial" charset="0"/>
                <a:cs typeface="Arial" charset="0"/>
              </a:rPr>
              <a:t>, the </a:t>
            </a:r>
            <a:r>
              <a:rPr lang="nl-NL" dirty="0" err="1">
                <a:latin typeface="Arial" charset="0"/>
                <a:cs typeface="Arial" charset="0"/>
              </a:rPr>
              <a:t>statistical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patterns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computed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for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all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six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possible</a:t>
            </a:r>
            <a:r>
              <a:rPr lang="nl-NL" dirty="0">
                <a:latin typeface="Arial" charset="0"/>
                <a:cs typeface="Arial" charset="0"/>
              </a:rPr>
              <a:t> frames. </a:t>
            </a:r>
          </a:p>
          <a:p>
            <a:pPr eaLnBrk="1" hangingPunct="1">
              <a:buFont typeface="Arial" charset="0"/>
              <a:buChar char="•"/>
            </a:pPr>
            <a:r>
              <a:rPr lang="nl-NL" dirty="0" err="1">
                <a:latin typeface="Arial" charset="0"/>
                <a:cs typeface="Arial" charset="0"/>
              </a:rPr>
              <a:t>Relating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GC bias, the </a:t>
            </a:r>
            <a:r>
              <a:rPr lang="nl-NL" dirty="0" err="1">
                <a:latin typeface="Arial" charset="0"/>
                <a:cs typeface="Arial" charset="0"/>
              </a:rPr>
              <a:t>method</a:t>
            </a:r>
            <a:r>
              <a:rPr lang="nl-NL" dirty="0">
                <a:latin typeface="Arial" charset="0"/>
                <a:cs typeface="Arial" charset="0"/>
              </a:rPr>
              <a:t> TESTCODE (</a:t>
            </a:r>
            <a:r>
              <a:rPr lang="nl-NL" dirty="0" err="1">
                <a:latin typeface="Arial" charset="0"/>
                <a:cs typeface="Arial" charset="0"/>
              </a:rPr>
              <a:t>implemented</a:t>
            </a:r>
            <a:r>
              <a:rPr lang="nl-NL" dirty="0">
                <a:latin typeface="Arial" charset="0"/>
                <a:cs typeface="Arial" charset="0"/>
              </a:rPr>
              <a:t> in the commercial GCG package) </a:t>
            </a:r>
            <a:r>
              <a:rPr lang="nl-NL" dirty="0" err="1">
                <a:latin typeface="Arial" charset="0"/>
                <a:cs typeface="Arial" charset="0"/>
              </a:rPr>
              <a:t>exploits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fact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that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third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codon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nucleotides</a:t>
            </a:r>
            <a:r>
              <a:rPr lang="nl-NL" dirty="0">
                <a:latin typeface="Arial" charset="0"/>
                <a:cs typeface="Arial" charset="0"/>
              </a:rPr>
              <a:t> in a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tend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repeat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themselves</a:t>
            </a:r>
            <a:r>
              <a:rPr lang="nl-NL" dirty="0">
                <a:latin typeface="Arial" charset="0"/>
                <a:cs typeface="Arial" charset="0"/>
              </a:rPr>
              <a:t>. </a:t>
            </a:r>
            <a:r>
              <a:rPr lang="nl-NL" dirty="0" err="1">
                <a:latin typeface="Arial" charset="0"/>
                <a:cs typeface="Arial" charset="0"/>
              </a:rPr>
              <a:t>By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plotting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repeating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patterns</a:t>
            </a:r>
            <a:r>
              <a:rPr lang="nl-NL" dirty="0">
                <a:latin typeface="Arial" charset="0"/>
                <a:cs typeface="Arial" charset="0"/>
              </a:rPr>
              <a:t> at </a:t>
            </a:r>
            <a:r>
              <a:rPr lang="nl-NL" dirty="0" err="1">
                <a:latin typeface="Arial" charset="0"/>
                <a:cs typeface="Arial" charset="0"/>
              </a:rPr>
              <a:t>this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position</a:t>
            </a:r>
            <a:r>
              <a:rPr lang="nl-NL" dirty="0">
                <a:latin typeface="Arial" charset="0"/>
                <a:cs typeface="Arial" charset="0"/>
              </a:rPr>
              <a:t>, </a:t>
            </a:r>
            <a:r>
              <a:rPr lang="nl-NL" dirty="0" err="1">
                <a:latin typeface="Arial" charset="0"/>
                <a:cs typeface="Arial" charset="0"/>
              </a:rPr>
              <a:t>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noncoding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regions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can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be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differentiated</a:t>
            </a:r>
            <a:r>
              <a:rPr lang="nl-NL" dirty="0">
                <a:latin typeface="Arial" charset="0"/>
                <a:cs typeface="Arial" charset="0"/>
              </a:rPr>
              <a:t>. The </a:t>
            </a:r>
            <a:r>
              <a:rPr lang="nl-NL" dirty="0" err="1">
                <a:latin typeface="Arial" charset="0"/>
                <a:cs typeface="Arial" charset="0"/>
              </a:rPr>
              <a:t>results</a:t>
            </a:r>
            <a:r>
              <a:rPr lang="nl-NL" dirty="0">
                <a:latin typeface="Arial" charset="0"/>
                <a:cs typeface="Arial" charset="0"/>
              </a:rPr>
              <a:t> of the </a:t>
            </a:r>
            <a:r>
              <a:rPr lang="nl-NL" dirty="0" err="1">
                <a:latin typeface="Arial" charset="0"/>
                <a:cs typeface="Arial" charset="0"/>
              </a:rPr>
              <a:t>methods</a:t>
            </a:r>
            <a:r>
              <a:rPr lang="nl-NL" dirty="0">
                <a:latin typeface="Arial" charset="0"/>
                <a:cs typeface="Arial" charset="0"/>
              </a:rPr>
              <a:t> GC Bias </a:t>
            </a:r>
            <a:r>
              <a:rPr lang="nl-NL" dirty="0" err="1">
                <a:latin typeface="Arial" charset="0"/>
                <a:cs typeface="Arial" charset="0"/>
              </a:rPr>
              <a:t>and</a:t>
            </a:r>
            <a:r>
              <a:rPr lang="nl-NL" dirty="0">
                <a:latin typeface="Arial" charset="0"/>
                <a:cs typeface="Arial" charset="0"/>
              </a:rPr>
              <a:t> TESTCODE are </a:t>
            </a:r>
            <a:r>
              <a:rPr lang="nl-NL" dirty="0" err="1">
                <a:latin typeface="Arial" charset="0"/>
                <a:cs typeface="Arial" charset="0"/>
              </a:rPr>
              <a:t>often</a:t>
            </a:r>
            <a:r>
              <a:rPr lang="nl-NL" dirty="0">
                <a:latin typeface="Arial" charset="0"/>
                <a:cs typeface="Arial" charset="0"/>
              </a:rPr>
              <a:t> consistent. </a:t>
            </a:r>
          </a:p>
          <a:p>
            <a:pPr eaLnBrk="1" hangingPunct="1">
              <a:buFont typeface="Arial" charset="0"/>
              <a:buChar char="•"/>
            </a:pPr>
            <a:r>
              <a:rPr lang="nl-NL" dirty="0">
                <a:latin typeface="Arial" charset="0"/>
                <a:cs typeface="Arial" charset="0"/>
              </a:rPr>
              <a:t>These </a:t>
            </a:r>
            <a:r>
              <a:rPr lang="nl-NL" dirty="0" err="1">
                <a:latin typeface="Arial" charset="0"/>
                <a:cs typeface="Arial" charset="0"/>
              </a:rPr>
              <a:t>two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early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methods</a:t>
            </a:r>
            <a:r>
              <a:rPr lang="nl-NL" dirty="0">
                <a:latin typeface="Arial" charset="0"/>
                <a:cs typeface="Arial" charset="0"/>
              </a:rPr>
              <a:t> are </a:t>
            </a:r>
            <a:r>
              <a:rPr lang="nl-NL" dirty="0" err="1">
                <a:latin typeface="Arial" charset="0"/>
                <a:cs typeface="Arial" charset="0"/>
              </a:rPr>
              <a:t>often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used</a:t>
            </a:r>
            <a:r>
              <a:rPr lang="nl-NL" dirty="0">
                <a:latin typeface="Arial" charset="0"/>
                <a:cs typeface="Arial" charset="0"/>
              </a:rPr>
              <a:t> in </a:t>
            </a:r>
            <a:r>
              <a:rPr lang="nl-NL" dirty="0" err="1">
                <a:latin typeface="Arial" charset="0"/>
                <a:cs typeface="Arial" charset="0"/>
              </a:rPr>
              <a:t>conjunction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to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confirm</a:t>
            </a:r>
            <a:r>
              <a:rPr lang="nl-NL" dirty="0">
                <a:latin typeface="Arial" charset="0"/>
                <a:cs typeface="Arial" charset="0"/>
              </a:rPr>
              <a:t> the </a:t>
            </a:r>
            <a:r>
              <a:rPr lang="nl-NL" dirty="0" err="1">
                <a:latin typeface="Arial" charset="0"/>
                <a:cs typeface="Arial" charset="0"/>
              </a:rPr>
              <a:t>results</a:t>
            </a:r>
            <a:r>
              <a:rPr lang="nl-NL" dirty="0">
                <a:latin typeface="Arial" charset="0"/>
                <a:cs typeface="Arial" charset="0"/>
              </a:rPr>
              <a:t> of </a:t>
            </a:r>
            <a:r>
              <a:rPr lang="nl-NL" dirty="0" err="1">
                <a:latin typeface="Arial" charset="0"/>
                <a:cs typeface="Arial" charset="0"/>
              </a:rPr>
              <a:t>each</a:t>
            </a:r>
            <a:r>
              <a:rPr lang="nl-NL" dirty="0">
                <a:latin typeface="Arial" charset="0"/>
                <a:cs typeface="Arial" charset="0"/>
              </a:rPr>
              <a:t> </a:t>
            </a:r>
            <a:r>
              <a:rPr lang="nl-NL" dirty="0" err="1">
                <a:latin typeface="Arial" charset="0"/>
                <a:cs typeface="Arial" charset="0"/>
              </a:rPr>
              <a:t>other</a:t>
            </a:r>
            <a:r>
              <a:rPr lang="nl-NL" dirty="0">
                <a:latin typeface="Arial" charset="0"/>
                <a:cs typeface="Arial" charset="0"/>
              </a:rPr>
              <a:t> (next slide).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57CAF-E249-AE10-440E-BAC2E169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714376"/>
      </p:ext>
    </p:extLst>
  </p:cSld>
  <p:clrMapOvr>
    <a:masterClrMapping/>
  </p:clrMapOvr>
  <p:transition spd="med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1611313" y="152400"/>
            <a:ext cx="8229600" cy="1143000"/>
          </a:xfrm>
        </p:spPr>
        <p:txBody>
          <a:bodyPr anchor="t"/>
          <a:lstStyle/>
          <a:p>
            <a:r>
              <a:rPr lang="en-US" sz="4000">
                <a:solidFill>
                  <a:srgbClr val="C00000"/>
                </a:solidFill>
                <a:latin typeface="Arial" charset="0"/>
                <a:cs typeface="Arial" charset="0"/>
              </a:rPr>
              <a:t>Prokaryote gene prediction</a:t>
            </a:r>
            <a:endParaRPr lang="nl-NL" sz="40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990600"/>
            <a:ext cx="524827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4"/>
          <p:cNvSpPr txBox="1">
            <a:spLocks noChangeArrowheads="1"/>
          </p:cNvSpPr>
          <p:nvPr/>
        </p:nvSpPr>
        <p:spPr bwMode="auto">
          <a:xfrm>
            <a:off x="2514600" y="5715000"/>
            <a:ext cx="746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2000">
                <a:latin typeface="Arial" charset="0"/>
                <a:cs typeface="Arial" charset="0"/>
              </a:rPr>
              <a:t>Coding frame detection of a bacterial gene using either the GC bias or the TESTCODE method. Both result in similar identification of a reading frame (</a:t>
            </a:r>
            <a:r>
              <a:rPr lang="nl-NL" sz="2000" i="1">
                <a:latin typeface="Arial" charset="0"/>
                <a:cs typeface="Arial" charset="0"/>
              </a:rPr>
              <a:t>dashed arrows).</a:t>
            </a:r>
            <a:endParaRPr lang="nl-NL" sz="2000"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2851" y="334963"/>
            <a:ext cx="1439863" cy="646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latin typeface="Arial" pitchFamily="34" charset="0"/>
                <a:ea typeface="+mn-ea"/>
                <a:cs typeface="Arial" pitchFamily="34" charset="0"/>
              </a:rPr>
              <a:t>Background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253968-010F-BED3-7C27-A97C9C5C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7A4B3-C7C3-7940-9EC4-9A9EEF10B9C8}" type="slidenum">
              <a:rPr lang="en-GB" smtClean="0"/>
              <a:pPr>
                <a:defRPr/>
              </a:pPr>
              <a:t>79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08174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767408" y="908720"/>
            <a:ext cx="11017224" cy="80699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Suppose we have a number of models, where the model differences can be described by parameter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. Given a distribution of the parameters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y:</a:t>
            </a:r>
          </a:p>
          <a:p>
            <a:pPr marL="266700">
              <a:lnSpc>
                <a:spcPct val="90000"/>
              </a:lnSpc>
              <a:defRPr/>
            </a:pPr>
            <a:endParaRPr lang="en-US" sz="2800" i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 is probability of randomly selecting a model with parameter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 (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where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is a specific parameter out of the distribution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lnSpc>
                <a:spcPct val="90000"/>
              </a:lnSpc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Each model produces observed data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depending on parameter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</a:p>
          <a:p>
            <a:pPr marL="266700">
              <a:lnSpc>
                <a:spcPct val="90000"/>
              </a:lnSpc>
              <a:defRPr/>
            </a:pPr>
            <a:endParaRPr lang="en-US" sz="2800" i="1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lnSpc>
                <a:spcPct val="90000"/>
              </a:lnSpc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Typically we want to use the observed data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to deduce the value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from the model (sometimes we even may want to obtain the distribution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pPr marL="609600" indent="-342900">
              <a:buFont typeface="Arial"/>
              <a:buChar char="•"/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We’ll look at the Dishonest Casino example (in two slides)</a:t>
            </a:r>
          </a:p>
          <a:p>
            <a:pPr marL="260350" indent="19050">
              <a:tabLst>
                <a:tab pos="266700" algn="l"/>
              </a:tabLst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602" name="Text Box 6"/>
          <p:cNvSpPr txBox="1">
            <a:spLocks noChangeArrowheads="1"/>
          </p:cNvSpPr>
          <p:nvPr/>
        </p:nvSpPr>
        <p:spPr bwMode="auto">
          <a:xfrm>
            <a:off x="983432" y="269876"/>
            <a:ext cx="103691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C94003"/>
                </a:solidFill>
                <a:latin typeface="Arial" charset="0"/>
                <a:cs typeface="Arial" charset="0"/>
              </a:rPr>
              <a:t>Now we really turn to Bayesian 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015D8-30D6-9DA7-D2BA-D042AF4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1738314" y="309563"/>
            <a:ext cx="8893175" cy="96334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 is probability of randomly selecting a model with parameter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	 		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)  P(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266700"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		P(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) =  -------------------- ,</a:t>
            </a:r>
          </a:p>
          <a:p>
            <a:pPr marL="266700">
              <a:defRPr/>
            </a:pP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					P(</a:t>
            </a:r>
            <a:r>
              <a:rPr lang="en-US" sz="2800" b="1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where 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is the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posterior probability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given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X,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is the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prior probability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of the model with parameter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,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is the probability of obtaining data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given the model having parameter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likelihood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 of hypothesis that model has parameter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), and P(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) is the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marginal probability </a:t>
            </a:r>
            <a:r>
              <a:rPr lang="en-US" sz="2400" dirty="0">
                <a:latin typeface="Arial" pitchFamily="34" charset="0"/>
                <a:ea typeface="+mn-ea"/>
                <a:cs typeface="Arial" pitchFamily="34" charset="0"/>
              </a:rPr>
              <a:t>of </a:t>
            </a:r>
            <a:r>
              <a:rPr lang="en-US" sz="2400" i="1" dirty="0">
                <a:latin typeface="Arial" pitchFamily="34" charset="0"/>
                <a:ea typeface="+mn-ea"/>
                <a:cs typeface="Arial" pitchFamily="34" charset="0"/>
              </a:rPr>
              <a:t>X. </a:t>
            </a:r>
          </a:p>
          <a:p>
            <a:pPr marL="266700">
              <a:defRPr/>
            </a:pPr>
            <a:endParaRPr lang="en-US" sz="24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[…on an earlier slide we had </a:t>
            </a:r>
          </a:p>
          <a:p>
            <a:pPr marL="266700"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/ 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= 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 | 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Y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/ P(</a:t>
            </a:r>
            <a:r>
              <a:rPr lang="en-US" sz="2800" i="1" dirty="0">
                <a:latin typeface="Arial" pitchFamily="34" charset="0"/>
                <a:ea typeface="+mn-ea"/>
                <a:cs typeface="Arial" pitchFamily="34" charset="0"/>
              </a:rPr>
              <a:t>X</a:t>
            </a: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) ]</a:t>
            </a: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670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  <a:p>
            <a:pPr marL="260350" indent="19050">
              <a:tabLst>
                <a:tab pos="266700" algn="l"/>
              </a:tabLst>
              <a:defRPr/>
            </a:pPr>
            <a:r>
              <a:rPr lang="en-US" sz="2800" dirty="0">
                <a:latin typeface="Arial" pitchFamily="34" charset="0"/>
                <a:ea typeface="+mn-ea"/>
                <a:cs typeface="Arial" pitchFamily="34" charset="0"/>
              </a:rPr>
              <a:t>	 </a:t>
            </a:r>
          </a:p>
          <a:p>
            <a:pPr marL="514350" indent="-514350">
              <a:defRPr/>
            </a:pPr>
            <a:endParaRPr lang="en-US" sz="28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1955800" y="71439"/>
            <a:ext cx="8439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rgbClr val="C94003"/>
                </a:solidFill>
                <a:latin typeface="Arial" charset="0"/>
                <a:cs typeface="Arial" charset="0"/>
              </a:rPr>
              <a:t>Bayesian statistics</a:t>
            </a:r>
          </a:p>
        </p:txBody>
      </p:sp>
      <p:cxnSp>
        <p:nvCxnSpPr>
          <p:cNvPr id="4" name="Straight Arrow Connector 6"/>
          <p:cNvCxnSpPr>
            <a:cxnSpLocks noChangeShapeType="1"/>
          </p:cNvCxnSpPr>
          <p:nvPr/>
        </p:nvCxnSpPr>
        <p:spPr bwMode="auto">
          <a:xfrm flipH="1">
            <a:off x="3215482" y="2348880"/>
            <a:ext cx="360363" cy="3603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23592" y="2636217"/>
            <a:ext cx="2881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Posterior </a:t>
            </a:r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probability</a:t>
            </a:r>
            <a:endParaRPr lang="nl-NL" sz="18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8"/>
          <p:cNvCxnSpPr>
            <a:cxnSpLocks noChangeShapeType="1"/>
          </p:cNvCxnSpPr>
          <p:nvPr/>
        </p:nvCxnSpPr>
        <p:spPr bwMode="auto">
          <a:xfrm flipV="1">
            <a:off x="7680176" y="1493616"/>
            <a:ext cx="647700" cy="2889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8327876" y="1196752"/>
            <a:ext cx="20886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prior </a:t>
            </a:r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probability</a:t>
            </a:r>
            <a:r>
              <a:rPr lang="nl-NL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8" name="Straight Arrow Connector 8"/>
          <p:cNvCxnSpPr>
            <a:cxnSpLocks noChangeShapeType="1"/>
          </p:cNvCxnSpPr>
          <p:nvPr/>
        </p:nvCxnSpPr>
        <p:spPr bwMode="auto">
          <a:xfrm>
            <a:off x="7176120" y="2708921"/>
            <a:ext cx="719112" cy="29686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7895232" y="2780928"/>
            <a:ext cx="2305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Marginal</a:t>
            </a:r>
            <a:r>
              <a:rPr lang="nl-NL" sz="1800" i="1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nl-NL" sz="1800" i="1" dirty="0" err="1">
                <a:solidFill>
                  <a:srgbClr val="FF0000"/>
                </a:solidFill>
                <a:latin typeface="Arial" charset="0"/>
                <a:cs typeface="Arial" charset="0"/>
              </a:rPr>
              <a:t>probability</a:t>
            </a:r>
            <a:endParaRPr lang="nl-NL" sz="1800" i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F0226-FCF3-93C5-4D9D-6E6BDBA0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64BB3-D732-454B-B516-DCB1EF4FB6DA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27356</TotalTime>
  <Words>5799</Words>
  <Application>Microsoft Macintosh PowerPoint</Application>
  <PresentationFormat>Widescreen</PresentationFormat>
  <Paragraphs>702</Paragraphs>
  <Slides>79</Slides>
  <Notes>9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Courier New</vt:lpstr>
      <vt:lpstr>Lucida Grande</vt:lpstr>
      <vt:lpstr>Monotype Sorts</vt:lpstr>
      <vt:lpstr>Symbol</vt:lpstr>
      <vt:lpstr>Times New Roman</vt:lpstr>
      <vt:lpstr>Wingdings</vt:lpstr>
      <vt:lpstr>Default Design</vt:lpstr>
      <vt:lpstr>Equation</vt:lpstr>
      <vt:lpstr>PowerPoint Presentation</vt:lpstr>
      <vt:lpstr>Mentoring Introductory Session</vt:lpstr>
      <vt:lpstr>Algorithms in Sequence Analysis   Practical assignment 3: HMM</vt:lpstr>
      <vt:lpstr>Markov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 Chain Models </vt:lpstr>
      <vt:lpstr>Markov Chain Models </vt:lpstr>
      <vt:lpstr>Markov Chain Models calculating probabilities </vt:lpstr>
      <vt:lpstr>Markov Chain Models </vt:lpstr>
      <vt:lpstr>Markov Chain Models </vt:lpstr>
      <vt:lpstr>Markov Chain Models </vt:lpstr>
      <vt:lpstr>Third Course Assignment  Practical Hidden Markov Models</vt:lpstr>
      <vt:lpstr>Preamble for your HMM practical:  Hidden Markov Models (HMMs) </vt:lpstr>
      <vt:lpstr>PowerPoint Presentation</vt:lpstr>
      <vt:lpstr>What is the most probable path p of sequence AAC?</vt:lpstr>
      <vt:lpstr>Given a HMM path, what is the score of a sequence generated by taking this path?</vt:lpstr>
      <vt:lpstr>Finding the Most Probable Path: The Viterbi Algorithm </vt:lpstr>
      <vt:lpstr>PowerPoint Presentation</vt:lpstr>
      <vt:lpstr>Finding the Most Probable Path: The Viterbi Algorithm </vt:lpstr>
      <vt:lpstr>Finding the Most Probable Path: The Viterbi Algorithm How to do the bookkeeping </vt:lpstr>
      <vt:lpstr>Finding the Most Probable Path: The Viterbi Algorithm </vt:lpstr>
      <vt:lpstr>Back to Markov Models - Biological Example: Methylation and CpG Islands </vt:lpstr>
      <vt:lpstr>Biological Example: Methylation and CpG Islands </vt:lpstr>
      <vt:lpstr>Example Application: gene prediction using CpG Islands </vt:lpstr>
      <vt:lpstr>Estimating Markov Model Parameters </vt:lpstr>
      <vt:lpstr>Maximum Likelihood Estimation </vt:lpstr>
      <vt:lpstr>Maximum Likelihood Estimation </vt:lpstr>
      <vt:lpstr>PowerPoint Presentation</vt:lpstr>
      <vt:lpstr>PowerPoint Presentation</vt:lpstr>
      <vt:lpstr>PowerPoint Presentation</vt:lpstr>
      <vt:lpstr>PowerPoint Presentation</vt:lpstr>
      <vt:lpstr>CpG Islands</vt:lpstr>
      <vt:lpstr>Ratio Test for CpC islands</vt:lpstr>
      <vt:lpstr>Finding CpG islands: sequence fragment size</vt:lpstr>
      <vt:lpstr>Alternative Approach: HMM model</vt:lpstr>
      <vt:lpstr>PowerPoint Presentation</vt:lpstr>
      <vt:lpstr>Higher Order Markov Chains</vt:lpstr>
      <vt:lpstr>A Fifth Order Markov Chain </vt:lpstr>
      <vt:lpstr>Inhomogeneous Markov Chains</vt:lpstr>
      <vt:lpstr>Inhomogeneous Markov Chains</vt:lpstr>
      <vt:lpstr>A Fifth Order Inhomogeneous Markov Chain </vt:lpstr>
      <vt:lpstr>Selecting the Order of a Markov Chain Model</vt:lpstr>
      <vt:lpstr>Selecting the Order of a Markov Chain Model (cnt.)</vt:lpstr>
      <vt:lpstr>Interpolated Markov Models (IMM) </vt:lpstr>
      <vt:lpstr>Interpolated Markov Models (IMM)</vt:lpstr>
      <vt:lpstr>Example: Gene Finding (again)  Search by Content </vt:lpstr>
      <vt:lpstr>Codon Preference in E. Coli</vt:lpstr>
      <vt:lpstr>PowerPoint Presentation</vt:lpstr>
      <vt:lpstr>Prokaryote gene prediction</vt:lpstr>
      <vt:lpstr>Prokaryote gene prediction</vt:lpstr>
      <vt:lpstr>Prokaryote gene prediction by GLIMMER</vt:lpstr>
      <vt:lpstr>Prokaryote gene prediction by GLIMMER</vt:lpstr>
      <vt:lpstr>The GLIMMER System </vt:lpstr>
      <vt:lpstr>IMMs in GLIMMER</vt:lpstr>
      <vt:lpstr>IMMs in GLIMMER </vt:lpstr>
      <vt:lpstr>IMMs in GLIMMER </vt:lpstr>
      <vt:lpstr> The GLIMMER method versus 5th order Markov model (GeneMark) as reference model </vt:lpstr>
      <vt:lpstr>Prokaryote gene prediction - prediction success</vt:lpstr>
      <vt:lpstr>PowerPoint Presentation</vt:lpstr>
      <vt:lpstr>GLIMMER results</vt:lpstr>
      <vt:lpstr>Further refinement of bacterial gene prediction methods</vt:lpstr>
      <vt:lpstr>Further refinement of bacterial gene prediction methods?</vt:lpstr>
      <vt:lpstr>Wrapping up</vt:lpstr>
      <vt:lpstr>PowerPoint Presentation</vt:lpstr>
      <vt:lpstr>PowerPoint Presentation</vt:lpstr>
      <vt:lpstr>Prokaryote gene</vt:lpstr>
      <vt:lpstr>Prokaryote gene</vt:lpstr>
      <vt:lpstr>Prokaryote gene</vt:lpstr>
      <vt:lpstr>Prokaryote gene prediction  how to predict an ORF by hand</vt:lpstr>
      <vt:lpstr>Prokaryote gene prediction  how to predict an ORF computationally</vt:lpstr>
      <vt:lpstr>Prokaryote gene prediction</vt:lpstr>
    </vt:vector>
  </TitlesOfParts>
  <Company>NIMR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Patterns in Protein Sequence and Structure</dc:title>
  <dc:creator>mathbio</dc:creator>
  <cp:lastModifiedBy>Heringa, J. (J)</cp:lastModifiedBy>
  <cp:revision>315</cp:revision>
  <dcterms:created xsi:type="dcterms:W3CDTF">2002-06-09T00:55:37Z</dcterms:created>
  <dcterms:modified xsi:type="dcterms:W3CDTF">2024-11-25T01:06:22Z</dcterms:modified>
</cp:coreProperties>
</file>