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1" r:id="rId6"/>
    <p:sldMasterId id="214748365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geLkOxJQZBN3RmMJDOPYplCnLj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29360F-DD4E-4192-A34D-FA7492AC15FA}">
  <a:tblStyle styleId="{7D29360F-DD4E-4192-A34D-FA7492AC15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customschemas.google.com/relationships/presentationmetadata" Target="meta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f4ab6bb5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14f4ab6bb5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4f4ab6bb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妹妹</a:t>
            </a:r>
            <a:r>
              <a:rPr lang="en-US"/>
              <a:t>(孫賜生)：生理男，外表女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：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一直以來在家中是一個常被忽略的存在，只有哥哥很關心她。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在哥哥死後，家裡氣氛強烈改變，她希望自己可以代替哥哥的位置，帶給家中快樂，但因父母偏見(重男輕女)，不受待見，再努力也沒有得到期待中的稱讚支持。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在學校，外貌不出眾、課業平平，內向，總會忍讓、把其實已經算霸凌的言語肢體，皆當作玩笑。在某天發現原來自以為的朋友，其實都只是在嘲笑自己，加上回家母親的責罵。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失眠的凌晨，從哥哥的房間跳下。從此進入輪迴。(現實為昏迷狀態)(2022.09.25  03:25) </a:t>
            </a:r>
            <a:endParaRPr sz="11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Char char="●"/>
            </a:pPr>
            <a:r>
              <a:rPr lang="en-US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希望哥哥活著，一切都會回到最初的模樣。</a:t>
            </a:r>
            <a:endParaRPr sz="11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Char char="●"/>
            </a:pPr>
            <a:r>
              <a:rPr lang="en-US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希望自己可以不要那麼懦弱，改變被霸凌的命運。(離開的方法)  </a:t>
            </a:r>
            <a:endParaRPr sz="11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哥哥</a:t>
            </a:r>
            <a:r>
              <a:rPr lang="en-US"/>
              <a:t>(孫曉鶴)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：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陽光的一個人，所有方面都很優秀，總是樂觀面對所有人，但心理壓力極大。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父母寄託所有的期待在他身上，但對於各方交友、興趣遊戲都強烈管束。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對於爭吵最後都以情緒勒索，哥哥放棄結束。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嘗試抗爭去讀自己喜歡的科系大學，無果。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疼愛妹妹，希望她能快樂長大。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自行持續去身心科看診，抑鬱症中度患者。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在某天搭車去學校的途中遇上車禍，急救無效。(2022.03.25)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主角（遊玩者）：</a:t>
            </a:r>
            <a:r>
              <a:rPr lang="en-US"/>
              <a:t>(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吳旻蘭)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哥哥好友，在哥哥逝世後，與妹妹的談話中、加上發現藥物，才發現原來所有壓力他都獨自一人扛著，很內疚沒有即時發現並且陪伴。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加倍關心妹妹。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得知妹妹輕生前的訊息，很惶恐但到達時已無法挽回。一遍一遍讀著最後的訊息，悲傷過度沒有注意紅燈及來車，在強烈撞擊時進入輪迴。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Char char="●"/>
            </a:pPr>
            <a:r>
              <a:rPr lang="en-US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在輪迴醒來時沒有任何記憶。</a:t>
            </a:r>
            <a:endParaRPr sz="11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Char char="●"/>
            </a:pPr>
            <a:r>
              <a:rPr lang="en-US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只要救了哥哥就可以離開遊戲。</a:t>
            </a:r>
            <a:endParaRPr sz="11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14f4ab6bb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4cc5c349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【Chapter 1 – 原來再見是再也不見。】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場景:教室、走廊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在教室中醒來，從線索中發現自己是oo，並且知道和自己最好的朋友已經死亡。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遇到他的妹妹.，發現妹妹有跳越時空的能力。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【Chapter 2 – 妳代替不了他。】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場景:哥哥的房間</a:t>
            </a:r>
            <a:br>
              <a:rPr lang="en-US"/>
            </a:br>
            <a:r>
              <a:rPr lang="en-US"/>
              <a:t>和妹妹一起到xx的房間，，發現他其實有在偷偷的吃藥穩定自己的病情。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並從妹妹和父母的聊天對話中，聽出父母的冷漠、和她努力想表達的關心。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【Chapter 3 - 回到過去】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場景:在xx死亡最後一次見面的地方 (咖啡廳?)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稍微將事情連成一線的主角，明白她要改變接下來發生的事情，才有可能讓哥哥不會死亡。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她改變了事實發生的時間，但還是阻止不了意外，xx還是死亡。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【Chapter4 –這不是霸凌】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日子還是繼續走，她想再次回到xx死亡前去嘗試避免這一切重複發生，所以去找妹妹，但妹妹卻聽不懂她在說什麼。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在回家途中發現妹妹被霸凌，拉開他們卻被阻止，說他們只是在玩。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【Chapter5 –輪迴】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想起一開始在這裏遇見妹妹的場景，看見她的疲憊，不想讓現在這裡的妹妹也變成那樣，常常關心妹妹。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(Background) :某天妹妹的同學霸凌變本加厲，一直說服自己這沒什麼的妹妹終於承受不下去，告訴父母自己不想去學校。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但卻被認為只是不想學習的藉口，一直拿來被跟哥哥比較。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那天凌晨，回應最後一次oo訊息後，一墜而下。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[但這部分以主角視角可能呈現不了]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[可能做個日曆一直刷刷刷&gt;時間一直跑/看要不要在學校的場景做一點小遊戲]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主角看了訊息發現不對勁，直接跑過去，快到她家大樓門口時，發現了救護車和警車，和反射下的血跡，知道都已經來不及。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回頭茫無目的的走著，一直哭加上雨一直下，沒有注意到有來車超速行駛，然後就飛出去了。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醒來時是在第一章的時間、地點，但是有先前發生過的記憶。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【Chapter6 - 最好的我們】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重複前面的故事，但是選擇的都會影響誰的死亡。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然後跳轉章節。</a:t>
            </a:r>
            <a:endParaRPr/>
          </a:p>
        </p:txBody>
      </p:sp>
      <p:sp>
        <p:nvSpPr>
          <p:cNvPr id="203" name="Google Shape;203;g114cc5c349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51ea145ac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151ea145ac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51ea145ac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151ea145ac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1ea145ac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151ea145ac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51ea145ac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151ea145ac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51ea145ac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151ea145ac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f4ab6bb5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14f4ab6bb5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55aa611b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155aa611b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f0fc241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15f0fc241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55aa611b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155aa611bc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55aa611b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155aa611bc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612021cc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1612021cc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501a3e18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1501a3e18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501a3e18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1501a3e18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501a3e18a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1501a3e18a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4f4ab6bb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14f4ab6bb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4b20c1ba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14b20c1ba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3b08285f3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13b08285f3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3b08285f3_4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13b08285f3_4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3b08285f3_4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13b08285f3_4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4f4ab6bb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14f4ab6bb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3d5b4d50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13d5b4d50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4ab6bb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FKai-SB"/>
              <a:buChar char="●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背景設定：現今的臺灣。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FKai-SB"/>
              <a:buChar char="●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主角吳旻蘭是一個女高中生，和死去的孫曉鶴為青梅竹馬，也和他的弟弟孫賜生關係良好。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而在曉鶴出車禍死後，賜生的生活一夕之間變調，家庭、學校各方面皆在「她」的身上留下看不見的傷痕。在時間的摧殘下，她選擇自殺當作解脫。而旻蘭在傷心之下出了車禍，靈魂穿進了平行世界的自己身上，但失去了記憶，並且回到了曉鶴死亡的前一天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主角所扮演的角色是旻蘭，要從環境中找回記憶的碎片，並且想辦法改變這個世界的曉鶴、賜生以及自己的命運，才能夠回到原本的世界。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14f4ab6bb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/>
          <p:nvPr>
            <p:ph idx="2" type="pic"/>
          </p:nvPr>
        </p:nvSpPr>
        <p:spPr>
          <a:xfrm>
            <a:off x="3" y="0"/>
            <a:ext cx="78963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3"/>
          <p:cNvSpPr/>
          <p:nvPr/>
        </p:nvSpPr>
        <p:spPr>
          <a:xfrm>
            <a:off x="-1" y="828942"/>
            <a:ext cx="4862700" cy="166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3"/>
          <p:cNvSpPr/>
          <p:nvPr>
            <p:ph idx="2" type="pic"/>
          </p:nvPr>
        </p:nvSpPr>
        <p:spPr>
          <a:xfrm>
            <a:off x="503221" y="-3827"/>
            <a:ext cx="2666700" cy="537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" name="Google Shape;47;p63"/>
          <p:cNvSpPr/>
          <p:nvPr>
            <p:ph idx="3" type="pic"/>
          </p:nvPr>
        </p:nvSpPr>
        <p:spPr>
          <a:xfrm>
            <a:off x="3774835" y="1488113"/>
            <a:ext cx="2666700" cy="537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5"/>
          <p:cNvSpPr/>
          <p:nvPr>
            <p:ph idx="2" type="pic"/>
          </p:nvPr>
        </p:nvSpPr>
        <p:spPr>
          <a:xfrm>
            <a:off x="7885720" y="2827733"/>
            <a:ext cx="1334400" cy="2477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" name="Google Shape;51;p65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/>
          <p:nvPr>
            <p:ph idx="2" type="pic"/>
          </p:nvPr>
        </p:nvSpPr>
        <p:spPr>
          <a:xfrm>
            <a:off x="0" y="0"/>
            <a:ext cx="6400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67"/>
          <p:cNvSpPr/>
          <p:nvPr/>
        </p:nvSpPr>
        <p:spPr>
          <a:xfrm>
            <a:off x="4980561" y="550565"/>
            <a:ext cx="7182334" cy="1439260"/>
          </a:xfrm>
          <a:custGeom>
            <a:rect b="b" l="l" r="r" t="t"/>
            <a:pathLst>
              <a:path extrusionOk="0" h="1080120" w="5524872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7"/>
          <p:cNvSpPr/>
          <p:nvPr/>
        </p:nvSpPr>
        <p:spPr>
          <a:xfrm>
            <a:off x="5145932" y="550565"/>
            <a:ext cx="7041258" cy="1439260"/>
          </a:xfrm>
          <a:custGeom>
            <a:rect b="b" l="l" r="r" t="t"/>
            <a:pathLst>
              <a:path extrusionOk="0" h="1080120" w="5416352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7"/>
          <p:cNvSpPr txBox="1"/>
          <p:nvPr>
            <p:ph type="title"/>
          </p:nvPr>
        </p:nvSpPr>
        <p:spPr>
          <a:xfrm>
            <a:off x="5664629" y="701900"/>
            <a:ext cx="6527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67"/>
          <p:cNvSpPr txBox="1"/>
          <p:nvPr>
            <p:ph idx="1" type="body"/>
          </p:nvPr>
        </p:nvSpPr>
        <p:spPr>
          <a:xfrm>
            <a:off x="5654725" y="1463629"/>
            <a:ext cx="653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4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1"/>
          <p:cNvSpPr txBox="1"/>
          <p:nvPr>
            <p:ph idx="1" type="body"/>
          </p:nvPr>
        </p:nvSpPr>
        <p:spPr>
          <a:xfrm>
            <a:off x="323529" y="332482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2"/>
          <p:cNvSpPr txBox="1"/>
          <p:nvPr>
            <p:ph idx="1" type="body"/>
          </p:nvPr>
        </p:nvSpPr>
        <p:spPr>
          <a:xfrm>
            <a:off x="323529" y="123478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2"/>
          <p:cNvSpPr/>
          <p:nvPr/>
        </p:nvSpPr>
        <p:spPr>
          <a:xfrm>
            <a:off x="354010" y="1131591"/>
            <a:ext cx="3560700" cy="54027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2"/>
          <p:cNvSpPr/>
          <p:nvPr/>
        </p:nvSpPr>
        <p:spPr>
          <a:xfrm>
            <a:off x="531933" y="1347500"/>
            <a:ext cx="153900" cy="50151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2"/>
          <p:cNvSpPr/>
          <p:nvPr/>
        </p:nvSpPr>
        <p:spPr>
          <a:xfrm rot="5400000">
            <a:off x="3057175" y="1276603"/>
            <a:ext cx="685800" cy="6852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2"/>
          <p:cNvSpPr txBox="1"/>
          <p:nvPr/>
        </p:nvSpPr>
        <p:spPr>
          <a:xfrm>
            <a:off x="711704" y="1637214"/>
            <a:ext cx="22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2"/>
          <p:cNvSpPr txBox="1"/>
          <p:nvPr/>
        </p:nvSpPr>
        <p:spPr>
          <a:xfrm>
            <a:off x="711704" y="2127463"/>
            <a:ext cx="2232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2"/>
          <p:cNvSpPr txBox="1"/>
          <p:nvPr/>
        </p:nvSpPr>
        <p:spPr>
          <a:xfrm>
            <a:off x="721229" y="5808438"/>
            <a:ext cx="223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2"/>
          <p:cNvSpPr txBox="1"/>
          <p:nvPr/>
        </p:nvSpPr>
        <p:spPr>
          <a:xfrm>
            <a:off x="721229" y="4450324"/>
            <a:ext cx="27174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5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6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6"/>
          <p:cNvSpPr/>
          <p:nvPr>
            <p:ph idx="2" type="pic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56"/>
          <p:cNvSpPr/>
          <p:nvPr>
            <p:ph idx="3" type="pic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56"/>
          <p:cNvSpPr/>
          <p:nvPr>
            <p:ph idx="4" type="pic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56"/>
          <p:cNvSpPr/>
          <p:nvPr>
            <p:ph idx="5" type="pic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56"/>
          <p:cNvSpPr/>
          <p:nvPr>
            <p:ph idx="6" type="pic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/>
          <p:nvPr>
            <p:ph idx="2" type="pic"/>
          </p:nvPr>
        </p:nvSpPr>
        <p:spPr>
          <a:xfrm>
            <a:off x="1" y="0"/>
            <a:ext cx="68181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9"/>
          <p:cNvGrpSpPr/>
          <p:nvPr/>
        </p:nvGrpSpPr>
        <p:grpSpPr>
          <a:xfrm>
            <a:off x="4079456" y="2047072"/>
            <a:ext cx="4033526" cy="3172437"/>
            <a:chOff x="2444748" y="555045"/>
            <a:chExt cx="7282048" cy="5727454"/>
          </a:xfrm>
        </p:grpSpPr>
        <p:sp>
          <p:nvSpPr>
            <p:cNvPr id="30" name="Google Shape;30;p59"/>
            <p:cNvSpPr/>
            <p:nvPr/>
          </p:nvSpPr>
          <p:spPr>
            <a:xfrm>
              <a:off x="4964693" y="5443837"/>
              <a:ext cx="2168250" cy="818207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9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9"/>
            <p:cNvSpPr/>
            <p:nvPr/>
          </p:nvSpPr>
          <p:spPr>
            <a:xfrm>
              <a:off x="8706599" y="5435655"/>
              <a:ext cx="490924" cy="81820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9"/>
            <p:cNvSpPr/>
            <p:nvPr/>
          </p:nvSpPr>
          <p:spPr>
            <a:xfrm>
              <a:off x="2481568" y="595956"/>
              <a:ext cx="7200227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9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9"/>
            <p:cNvSpPr/>
            <p:nvPr/>
          </p:nvSpPr>
          <p:spPr>
            <a:xfrm>
              <a:off x="2481568" y="4903820"/>
              <a:ext cx="7200227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9"/>
            <p:cNvSpPr/>
            <p:nvPr/>
          </p:nvSpPr>
          <p:spPr>
            <a:xfrm>
              <a:off x="2747714" y="910966"/>
              <a:ext cx="6668903" cy="3763755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9"/>
            <p:cNvSpPr/>
            <p:nvPr/>
          </p:nvSpPr>
          <p:spPr>
            <a:xfrm>
              <a:off x="5654591" y="939518"/>
              <a:ext cx="3767723" cy="3732623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59"/>
          <p:cNvSpPr/>
          <p:nvPr>
            <p:ph idx="2" type="pic"/>
          </p:nvPr>
        </p:nvSpPr>
        <p:spPr>
          <a:xfrm>
            <a:off x="4247170" y="2208608"/>
            <a:ext cx="3697800" cy="215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59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8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39.jpg"/><Relationship Id="rId5" Type="http://schemas.openxmlformats.org/officeDocument/2006/relationships/image" Target="../media/image22.png"/><Relationship Id="rId6" Type="http://schemas.openxmlformats.org/officeDocument/2006/relationships/image" Target="../media/image27.jpg"/><Relationship Id="rId7" Type="http://schemas.openxmlformats.org/officeDocument/2006/relationships/image" Target="../media/image24.png"/><Relationship Id="rId8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free-icon-rainbow.com/high-school-boy-free-icon-1/" TargetMode="External"/><Relationship Id="rId4" Type="http://schemas.openxmlformats.org/officeDocument/2006/relationships/hyperlink" Target="https://www.flaticon.com/free-icon/young-boy-head-with-long-hair_26501" TargetMode="External"/><Relationship Id="rId5" Type="http://schemas.openxmlformats.org/officeDocument/2006/relationships/hyperlink" Target="https://www.vectorstock.com/royalty-free-vector/girl-icon-flat-single-avatarpeaople-icon-from-vector-14449811" TargetMode="External"/><Relationship Id="rId6" Type="http://schemas.openxmlformats.org/officeDocument/2006/relationships/hyperlink" Target="https://www.flaticon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7.png"/><Relationship Id="rId9" Type="http://schemas.openxmlformats.org/officeDocument/2006/relationships/image" Target="../media/image28.png"/><Relationship Id="rId5" Type="http://schemas.openxmlformats.org/officeDocument/2006/relationships/image" Target="../media/image38.png"/><Relationship Id="rId6" Type="http://schemas.openxmlformats.org/officeDocument/2006/relationships/image" Target="../media/image21.png"/><Relationship Id="rId7" Type="http://schemas.openxmlformats.org/officeDocument/2006/relationships/image" Target="../media/image30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/>
        </p:nvSpPr>
        <p:spPr>
          <a:xfrm>
            <a:off x="752275" y="3568422"/>
            <a:ext cx="6287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資管三 許博涵</a:t>
            </a:r>
            <a:endParaRPr sz="2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資管三 朱妍穎</a:t>
            </a:r>
            <a:endParaRPr sz="2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資管三 陳昱萍</a:t>
            </a:r>
            <a:endParaRPr sz="2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資管三 高珮瑄</a:t>
            </a:r>
            <a:endParaRPr sz="2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資管三 謝庭恩</a:t>
            </a:r>
            <a:endParaRPr sz="2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850" y="1025259"/>
            <a:ext cx="6978325" cy="45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 txBox="1"/>
          <p:nvPr/>
        </p:nvSpPr>
        <p:spPr>
          <a:xfrm>
            <a:off x="618159" y="1674868"/>
            <a:ext cx="4777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3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Breathe</a:t>
            </a:r>
            <a:endParaRPr b="1" sz="57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752275" y="3066497"/>
            <a:ext cx="628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指導老師 陳林志</a:t>
            </a:r>
            <a:endParaRPr sz="2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14f4ab6bb5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062" y="4617774"/>
            <a:ext cx="1350426" cy="135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14f4ab6bb5_0_63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14f4ab6bb5_0_63"/>
          <p:cNvSpPr txBox="1"/>
          <p:nvPr>
            <p:ph idx="1" type="body"/>
          </p:nvPr>
        </p:nvSpPr>
        <p:spPr>
          <a:xfrm>
            <a:off x="710679" y="349097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遊戲背景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86" name="Google Shape;186;g114f4ab6bb5_0_63"/>
          <p:cNvPicPr preferRelativeResize="0"/>
          <p:nvPr/>
        </p:nvPicPr>
        <p:blipFill rotWithShape="1">
          <a:blip r:embed="rId4">
            <a:alphaModFix/>
          </a:blip>
          <a:srcRect b="7484" l="0" r="0" t="0"/>
          <a:stretch/>
        </p:blipFill>
        <p:spPr>
          <a:xfrm>
            <a:off x="883468" y="2036527"/>
            <a:ext cx="3204195" cy="320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14f4ab6bb5_0_63"/>
          <p:cNvSpPr txBox="1"/>
          <p:nvPr/>
        </p:nvSpPr>
        <p:spPr>
          <a:xfrm>
            <a:off x="883462" y="4745525"/>
            <a:ext cx="3204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吳旻蘭(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玩家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)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88" name="Google Shape;188;g114f4ab6bb5_0_63"/>
          <p:cNvSpPr txBox="1"/>
          <p:nvPr/>
        </p:nvSpPr>
        <p:spPr>
          <a:xfrm>
            <a:off x="4374638" y="2036525"/>
            <a:ext cx="6933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DFKai-SB"/>
              <a:buChar char="●"/>
            </a:pPr>
            <a:r>
              <a:rPr lang="en-US" sz="2600">
                <a:latin typeface="DFKai-SB"/>
                <a:ea typeface="DFKai-SB"/>
                <a:cs typeface="DFKai-SB"/>
                <a:sym typeface="DFKai-SB"/>
              </a:rPr>
              <a:t>穿進了輪迴世界的自己身上，失去了記憶，並且回到了曉鶴剛死亡後的教室裡。</a:t>
            </a:r>
            <a:endParaRPr sz="2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DFKai-SB"/>
              <a:buChar char="●"/>
            </a:pPr>
            <a:r>
              <a:rPr lang="en-US" sz="2600">
                <a:latin typeface="DFKai-SB"/>
                <a:ea typeface="DFKai-SB"/>
                <a:cs typeface="DFKai-SB"/>
                <a:sym typeface="DFKai-SB"/>
              </a:rPr>
              <a:t>目標：</a:t>
            </a:r>
            <a:endParaRPr sz="2600">
              <a:latin typeface="DFKai-SB"/>
              <a:ea typeface="DFKai-SB"/>
              <a:cs typeface="DFKai-SB"/>
              <a:sym typeface="DFKai-SB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DFKai-SB"/>
              <a:buChar char="○"/>
            </a:pPr>
            <a:r>
              <a:rPr lang="en-US" sz="2600">
                <a:latin typeface="DFKai-SB"/>
                <a:ea typeface="DFKai-SB"/>
                <a:cs typeface="DFKai-SB"/>
                <a:sym typeface="DFKai-SB"/>
              </a:rPr>
              <a:t>從環境中找回記憶的碎片</a:t>
            </a:r>
            <a:endParaRPr sz="2600">
              <a:latin typeface="DFKai-SB"/>
              <a:ea typeface="DFKai-SB"/>
              <a:cs typeface="DFKai-SB"/>
              <a:sym typeface="DFKai-SB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DFKai-SB"/>
              <a:buChar char="○"/>
            </a:pPr>
            <a:r>
              <a:rPr lang="en-US" sz="2600">
                <a:latin typeface="DFKai-SB"/>
                <a:ea typeface="DFKai-SB"/>
                <a:cs typeface="DFKai-SB"/>
                <a:sym typeface="DFKai-SB"/>
              </a:rPr>
              <a:t>改變這個世界的曉鶴、賜生以及自己的命運</a:t>
            </a:r>
            <a:endParaRPr sz="2600">
              <a:latin typeface="DFKai-SB"/>
              <a:ea typeface="DFKai-SB"/>
              <a:cs typeface="DFKai-SB"/>
              <a:sym typeface="DFKai-SB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DFKai-SB"/>
              <a:buChar char="○"/>
            </a:pPr>
            <a:r>
              <a:rPr lang="en-US" sz="2600">
                <a:latin typeface="DFKai-SB"/>
                <a:ea typeface="DFKai-SB"/>
                <a:cs typeface="DFKai-SB"/>
                <a:sym typeface="DFKai-SB"/>
              </a:rPr>
              <a:t>回到原本的世界後醒來。</a:t>
            </a:r>
            <a:endParaRPr sz="26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4f4ab6bb5_0_12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14f4ab6bb5_0_12"/>
          <p:cNvSpPr txBox="1"/>
          <p:nvPr>
            <p:ph idx="1" type="body"/>
          </p:nvPr>
        </p:nvSpPr>
        <p:spPr>
          <a:xfrm>
            <a:off x="710679" y="3491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角色介紹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95" name="Google Shape;195;g114f4ab6bb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6375" y="1334050"/>
            <a:ext cx="2295549" cy="229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14f4ab6bb5_0_12"/>
          <p:cNvPicPr preferRelativeResize="0"/>
          <p:nvPr/>
        </p:nvPicPr>
        <p:blipFill rotWithShape="1">
          <a:blip r:embed="rId4">
            <a:alphaModFix/>
          </a:blip>
          <a:srcRect b="7484" l="0" r="0" t="0"/>
          <a:stretch/>
        </p:blipFill>
        <p:spPr>
          <a:xfrm>
            <a:off x="4724575" y="1334050"/>
            <a:ext cx="2295550" cy="22936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14f4ab6bb5_0_12"/>
          <p:cNvSpPr txBox="1"/>
          <p:nvPr/>
        </p:nvSpPr>
        <p:spPr>
          <a:xfrm>
            <a:off x="7898825" y="3811775"/>
            <a:ext cx="46584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孫賜生(妹妹)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生理男，心理+外表女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父母及同學眼中的異類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在家不受待見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學校中遭受霸凌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跳樓自殺後被困在輪迴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並向旻蘭求救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98" name="Google Shape;198;g114f4ab6bb5_0_12"/>
          <p:cNvSpPr txBox="1"/>
          <p:nvPr/>
        </p:nvSpPr>
        <p:spPr>
          <a:xfrm>
            <a:off x="4110450" y="3810850"/>
            <a:ext cx="39711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吳旻蘭(遊玩者)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與曉鶴為青梅竹馬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替曉鶴照顧賜生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後悔沒及時讀賜生輕生的訊息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車禍後進入輪迴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99" name="Google Shape;199;g114f4ab6bb5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25" y="1334050"/>
            <a:ext cx="2295550" cy="22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14f4ab6bb5_0_12"/>
          <p:cNvSpPr txBox="1"/>
          <p:nvPr/>
        </p:nvSpPr>
        <p:spPr>
          <a:xfrm>
            <a:off x="76200" y="3811775"/>
            <a:ext cx="42609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孫曉鶴(哥哥)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樂觀優秀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父母給予過度期望與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約束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罹患抑鬱症，吃藥控制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支持並關心賜生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●"/>
            </a:pPr>
            <a:r>
              <a:rPr lang="en-US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車禍後死亡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4cc5c3497_0_2"/>
          <p:cNvSpPr/>
          <p:nvPr/>
        </p:nvSpPr>
        <p:spPr>
          <a:xfrm rot="-5400000">
            <a:off x="1290270" y="2882306"/>
            <a:ext cx="874800" cy="1900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6" name="Google Shape;206;g114cc5c3497_0_2"/>
          <p:cNvSpPr/>
          <p:nvPr/>
        </p:nvSpPr>
        <p:spPr>
          <a:xfrm>
            <a:off x="8914610" y="2945558"/>
            <a:ext cx="2240100" cy="1745700"/>
          </a:xfrm>
          <a:prstGeom prst="rightArrow">
            <a:avLst>
              <a:gd fmla="val 48219" name="adj1"/>
              <a:gd fmla="val 49531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7" name="Google Shape;207;g114cc5c3497_0_2"/>
          <p:cNvSpPr/>
          <p:nvPr/>
        </p:nvSpPr>
        <p:spPr>
          <a:xfrm>
            <a:off x="5790400" y="3395307"/>
            <a:ext cx="1579500" cy="8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8" name="Google Shape;208;g114cc5c3497_0_2"/>
          <p:cNvSpPr/>
          <p:nvPr/>
        </p:nvSpPr>
        <p:spPr>
          <a:xfrm>
            <a:off x="4210866" y="3395307"/>
            <a:ext cx="1579500" cy="8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第三章</a:t>
            </a:r>
            <a:endParaRPr sz="22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9" name="Google Shape;209;g114cc5c3497_0_2"/>
          <p:cNvSpPr/>
          <p:nvPr/>
        </p:nvSpPr>
        <p:spPr>
          <a:xfrm>
            <a:off x="2678082" y="3390907"/>
            <a:ext cx="1579500" cy="8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210" name="Google Shape;210;g114cc5c3497_0_2"/>
          <p:cNvGrpSpPr/>
          <p:nvPr/>
        </p:nvGrpSpPr>
        <p:grpSpPr>
          <a:xfrm>
            <a:off x="480900" y="4417600"/>
            <a:ext cx="2943038" cy="1548212"/>
            <a:chOff x="-905918" y="-27173842"/>
            <a:chExt cx="5844000" cy="34713285"/>
          </a:xfrm>
        </p:grpSpPr>
        <p:sp>
          <p:nvSpPr>
            <p:cNvPr id="211" name="Google Shape;211;g114cc5c3497_0_2"/>
            <p:cNvSpPr txBox="1"/>
            <p:nvPr/>
          </p:nvSpPr>
          <p:spPr>
            <a:xfrm>
              <a:off x="-905918" y="-16273058"/>
              <a:ext cx="5844000" cy="238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6195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100"/>
                <a:buFont typeface="DFKai-SB"/>
                <a:buChar char="●"/>
              </a:pPr>
              <a:r>
                <a:rPr lang="en-US" sz="2100">
                  <a:solidFill>
                    <a:srgbClr val="3F3F3F"/>
                  </a:solidFill>
                  <a:latin typeface="DFKai-SB"/>
                  <a:ea typeface="DFKai-SB"/>
                  <a:cs typeface="DFKai-SB"/>
                  <a:sym typeface="DFKai-SB"/>
                </a:rPr>
                <a:t>主角在教室中醒來</a:t>
              </a:r>
              <a:endParaRPr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indent="-36195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100"/>
                <a:buFont typeface="DFKai-SB"/>
                <a:buChar char="●"/>
              </a:pPr>
              <a:r>
                <a:rPr lang="en-US" sz="2100">
                  <a:solidFill>
                    <a:srgbClr val="3F3F3F"/>
                  </a:solidFill>
                  <a:latin typeface="DFKai-SB"/>
                  <a:ea typeface="DFKai-SB"/>
                  <a:cs typeface="DFKai-SB"/>
                  <a:sym typeface="DFKai-SB"/>
                </a:rPr>
                <a:t>得知曉鶴已經死亡</a:t>
              </a:r>
              <a:endParaRPr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indent="-36195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100"/>
                <a:buFont typeface="DFKai-SB"/>
                <a:buChar char="●"/>
              </a:pPr>
              <a:r>
                <a:rPr lang="en-US" sz="2100">
                  <a:solidFill>
                    <a:srgbClr val="3F3F3F"/>
                  </a:solidFill>
                  <a:latin typeface="DFKai-SB"/>
                  <a:ea typeface="DFKai-SB"/>
                  <a:cs typeface="DFKai-SB"/>
                  <a:sym typeface="DFKai-SB"/>
                </a:rPr>
                <a:t>看見賜生的求助</a:t>
              </a:r>
              <a:endParaRPr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  <p:sp>
          <p:nvSpPr>
            <p:cNvPr id="212" name="Google Shape;212;g114cc5c3497_0_2"/>
            <p:cNvSpPr txBox="1"/>
            <p:nvPr/>
          </p:nvSpPr>
          <p:spPr>
            <a:xfrm>
              <a:off x="-676298" y="-27173842"/>
              <a:ext cx="5327100" cy="93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en-US" sz="2100">
                  <a:solidFill>
                    <a:srgbClr val="3F3F3F"/>
                  </a:solidFill>
                  <a:latin typeface="DFKai-SB"/>
                  <a:ea typeface="DFKai-SB"/>
                  <a:cs typeface="DFKai-SB"/>
                  <a:sym typeface="DFKai-SB"/>
                </a:rPr>
                <a:t>原來再見是再也不見</a:t>
              </a:r>
              <a:endParaRPr b="1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sp>
        <p:nvSpPr>
          <p:cNvPr id="213" name="Google Shape;213;g114cc5c3497_0_2"/>
          <p:cNvSpPr txBox="1"/>
          <p:nvPr/>
        </p:nvSpPr>
        <p:spPr>
          <a:xfrm>
            <a:off x="1366877" y="3613650"/>
            <a:ext cx="1199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第一章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4" name="Google Shape;214;g114cc5c3497_0_2"/>
          <p:cNvSpPr txBox="1"/>
          <p:nvPr/>
        </p:nvSpPr>
        <p:spPr>
          <a:xfrm>
            <a:off x="6018130" y="3574292"/>
            <a:ext cx="119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第四章</a:t>
            </a:r>
            <a:endParaRPr sz="23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5" name="Google Shape;215;g114cc5c3497_0_2"/>
          <p:cNvSpPr/>
          <p:nvPr/>
        </p:nvSpPr>
        <p:spPr>
          <a:xfrm>
            <a:off x="3423875" y="34905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6" name="Google Shape;216;g114cc5c3497_0_2"/>
          <p:cNvSpPr txBox="1"/>
          <p:nvPr>
            <p:ph idx="1" type="body"/>
          </p:nvPr>
        </p:nvSpPr>
        <p:spPr>
          <a:xfrm>
            <a:off x="752079" y="34905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故事大綱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7" name="Google Shape;217;g114cc5c3497_0_2"/>
          <p:cNvSpPr txBox="1"/>
          <p:nvPr/>
        </p:nvSpPr>
        <p:spPr>
          <a:xfrm>
            <a:off x="2978777" y="3613650"/>
            <a:ext cx="1199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第二章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8" name="Google Shape;218;g114cc5c3497_0_2"/>
          <p:cNvSpPr/>
          <p:nvPr/>
        </p:nvSpPr>
        <p:spPr>
          <a:xfrm>
            <a:off x="7314400" y="3395307"/>
            <a:ext cx="1579500" cy="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9" name="Google Shape;219;g114cc5c3497_0_2"/>
          <p:cNvSpPr txBox="1"/>
          <p:nvPr/>
        </p:nvSpPr>
        <p:spPr>
          <a:xfrm>
            <a:off x="7542561" y="3624942"/>
            <a:ext cx="11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第五章</a:t>
            </a:r>
            <a:endParaRPr sz="21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0" name="Google Shape;220;g114cc5c3497_0_2"/>
          <p:cNvSpPr txBox="1"/>
          <p:nvPr/>
        </p:nvSpPr>
        <p:spPr>
          <a:xfrm>
            <a:off x="9139811" y="3589742"/>
            <a:ext cx="11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第六章</a:t>
            </a:r>
            <a:endParaRPr sz="21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1" name="Google Shape;221;g114cc5c3497_0_2"/>
          <p:cNvSpPr txBox="1"/>
          <p:nvPr/>
        </p:nvSpPr>
        <p:spPr>
          <a:xfrm>
            <a:off x="2436725" y="1396950"/>
            <a:ext cx="206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妳代替不了他</a:t>
            </a:r>
            <a:endParaRPr b="1"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2" name="Google Shape;222;g114cc5c3497_0_2"/>
          <p:cNvSpPr txBox="1"/>
          <p:nvPr/>
        </p:nvSpPr>
        <p:spPr>
          <a:xfrm>
            <a:off x="1812425" y="1812450"/>
            <a:ext cx="3310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DFKai-SB"/>
              <a:buChar char="●"/>
            </a:pPr>
            <a:r>
              <a:rPr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進到曉鶴的房間</a:t>
            </a:r>
            <a:endParaRPr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DFKai-SB"/>
              <a:buChar char="●"/>
            </a:pPr>
            <a:r>
              <a:rPr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聽見賜生與家人的爭吵</a:t>
            </a:r>
            <a:endParaRPr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DFKai-SB"/>
              <a:buChar char="●"/>
            </a:pPr>
            <a:r>
              <a:rPr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發現曉鶴的秘密</a:t>
            </a:r>
            <a:endParaRPr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3" name="Google Shape;223;g114cc5c3497_0_2"/>
          <p:cNvSpPr txBox="1"/>
          <p:nvPr/>
        </p:nvSpPr>
        <p:spPr>
          <a:xfrm>
            <a:off x="4257575" y="4381825"/>
            <a:ext cx="170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回到過去</a:t>
            </a:r>
            <a:endParaRPr b="1"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4" name="Google Shape;224;g114cc5c3497_0_2"/>
          <p:cNvSpPr txBox="1"/>
          <p:nvPr/>
        </p:nvSpPr>
        <p:spPr>
          <a:xfrm>
            <a:off x="3588126" y="4849650"/>
            <a:ext cx="3395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DFKai-SB"/>
              <a:buChar char="●"/>
            </a:pPr>
            <a:r>
              <a:rPr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回到曉鶴死亡前一天</a:t>
            </a:r>
            <a:endParaRPr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DFKai-SB"/>
              <a:buChar char="●"/>
            </a:pPr>
            <a:r>
              <a:rPr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嘗試改變原來的命運</a:t>
            </a:r>
            <a:endParaRPr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DFKai-SB"/>
              <a:buChar char="●"/>
            </a:pPr>
            <a:r>
              <a:rPr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經歷改變後世界的模樣</a:t>
            </a:r>
            <a:endParaRPr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5" name="Google Shape;225;g114cc5c3497_0_2"/>
          <p:cNvSpPr txBox="1"/>
          <p:nvPr/>
        </p:nvSpPr>
        <p:spPr>
          <a:xfrm>
            <a:off x="5815412" y="1396950"/>
            <a:ext cx="170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這不是霸凌</a:t>
            </a:r>
            <a:endParaRPr b="1"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6" name="Google Shape;226;g114cc5c3497_0_2"/>
          <p:cNvSpPr txBox="1"/>
          <p:nvPr/>
        </p:nvSpPr>
        <p:spPr>
          <a:xfrm>
            <a:off x="5218623" y="1818100"/>
            <a:ext cx="2798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DFKai-SB"/>
              <a:buChar char="●"/>
            </a:pPr>
            <a:r>
              <a:rPr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發現賜生的秘密</a:t>
            </a:r>
            <a:endParaRPr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DFKai-SB"/>
              <a:buChar char="●"/>
            </a:pPr>
            <a:r>
              <a:rPr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同儕的排擠</a:t>
            </a:r>
            <a:endParaRPr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DFKai-SB"/>
              <a:buChar char="●"/>
            </a:pPr>
            <a:r>
              <a:rPr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曉鶴家中的異樣</a:t>
            </a:r>
            <a:endParaRPr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7" name="Google Shape;227;g114cc5c3497_0_2"/>
          <p:cNvSpPr txBox="1"/>
          <p:nvPr/>
        </p:nvSpPr>
        <p:spPr>
          <a:xfrm>
            <a:off x="7542550" y="4375850"/>
            <a:ext cx="11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輪迴</a:t>
            </a:r>
            <a:endParaRPr b="1"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8" name="Google Shape;228;g114cc5c3497_0_2"/>
          <p:cNvSpPr txBox="1"/>
          <p:nvPr/>
        </p:nvSpPr>
        <p:spPr>
          <a:xfrm>
            <a:off x="6983825" y="4747500"/>
            <a:ext cx="256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DFKai-SB"/>
              <a:buChar char="●"/>
            </a:pPr>
            <a:r>
              <a:rPr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賜生嘗試輕生</a:t>
            </a:r>
            <a:endParaRPr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DFKai-SB"/>
              <a:buChar char="●"/>
            </a:pPr>
            <a:r>
              <a:rPr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嘗試改變命運</a:t>
            </a:r>
            <a:endParaRPr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9" name="Google Shape;229;g114cc5c3497_0_2"/>
          <p:cNvSpPr txBox="1"/>
          <p:nvPr/>
        </p:nvSpPr>
        <p:spPr>
          <a:xfrm>
            <a:off x="8975525" y="1396950"/>
            <a:ext cx="180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最好的我們</a:t>
            </a:r>
            <a:endParaRPr b="1"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30" name="Google Shape;230;g114cc5c3497_0_2"/>
          <p:cNvSpPr txBox="1"/>
          <p:nvPr/>
        </p:nvSpPr>
        <p:spPr>
          <a:xfrm>
            <a:off x="8379250" y="1927338"/>
            <a:ext cx="3310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DFKai-SB"/>
              <a:buChar char="●"/>
            </a:pPr>
            <a:r>
              <a:rPr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根據先前的選擇決定結局(生與死)</a:t>
            </a:r>
            <a:endParaRPr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DFKai-SB"/>
              <a:buChar char="●"/>
            </a:pPr>
            <a:r>
              <a:rPr lang="en-US" sz="21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是否可回到原來世界</a:t>
            </a:r>
            <a:endParaRPr sz="21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31" name="Google Shape;231;g114cc5c3497_0_2"/>
          <p:cNvSpPr txBox="1"/>
          <p:nvPr/>
        </p:nvSpPr>
        <p:spPr>
          <a:xfrm>
            <a:off x="3900500" y="6040175"/>
            <a:ext cx="5534100" cy="554100"/>
          </a:xfrm>
          <a:prstGeom prst="rect">
            <a:avLst/>
          </a:prstGeom>
          <a:solidFill>
            <a:srgbClr val="F1B8B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根據</a:t>
            </a:r>
            <a:r>
              <a:rPr b="1" lang="en-US" sz="24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選擇決定劇情走向、章回順序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51ea145ac_1_1"/>
          <p:cNvSpPr txBox="1"/>
          <p:nvPr/>
        </p:nvSpPr>
        <p:spPr>
          <a:xfrm>
            <a:off x="1395464" y="2967300"/>
            <a:ext cx="591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三</a:t>
            </a: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、文獻探討</a:t>
            </a:r>
            <a:endParaRPr sz="5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37" name="Google Shape;237;g1151ea145ac_1_1"/>
          <p:cNvSpPr/>
          <p:nvPr/>
        </p:nvSpPr>
        <p:spPr>
          <a:xfrm rot="10800000">
            <a:off x="5498061" y="-12618"/>
            <a:ext cx="6693934" cy="6883231"/>
          </a:xfrm>
          <a:custGeom>
            <a:rect b="b" l="l" r="r" t="t"/>
            <a:pathLst>
              <a:path extrusionOk="0" h="6848986" w="15658324">
                <a:moveTo>
                  <a:pt x="0" y="0"/>
                </a:moveTo>
                <a:lnTo>
                  <a:pt x="15658324" y="6129"/>
                </a:lnTo>
                <a:lnTo>
                  <a:pt x="1861345" y="6848985"/>
                </a:lnTo>
                <a:lnTo>
                  <a:pt x="0" y="6848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51ea145ac_1_6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151ea145ac_1_6"/>
          <p:cNvSpPr txBox="1"/>
          <p:nvPr>
            <p:ph idx="1" type="body"/>
          </p:nvPr>
        </p:nvSpPr>
        <p:spPr>
          <a:xfrm>
            <a:off x="618904" y="3491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文獻探討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4" name="Google Shape;244;g1151ea145ac_1_6"/>
          <p:cNvSpPr txBox="1"/>
          <p:nvPr/>
        </p:nvSpPr>
        <p:spPr>
          <a:xfrm>
            <a:off x="3579825" y="1073300"/>
            <a:ext cx="62295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  <a:p>
            <a:pPr indent="-546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DFKai-SB"/>
              <a:buAutoNum type="arabicPeriod"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Unity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  <a:p>
            <a:pPr indent="-546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DFKai-SB"/>
              <a:buAutoNum type="arabicPeriod"/>
            </a:pPr>
            <a:r>
              <a:rPr lang="en-US" sz="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GitHub desktop</a:t>
            </a:r>
            <a:endParaRPr sz="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54610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5000"/>
              <a:buFont typeface="DFKai-SB"/>
              <a:buAutoNum type="arabicPeriod"/>
            </a:pPr>
            <a:r>
              <a:rPr lang="en-US" sz="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與現有產品比較</a:t>
            </a:r>
            <a:endParaRPr sz="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51ea145ac_1_26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151ea145ac_1_26"/>
          <p:cNvSpPr txBox="1"/>
          <p:nvPr>
            <p:ph idx="1" type="body"/>
          </p:nvPr>
        </p:nvSpPr>
        <p:spPr>
          <a:xfrm>
            <a:off x="618904" y="3491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Unity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51" name="Google Shape;251;g1151ea145ac_1_26"/>
          <p:cNvSpPr txBox="1"/>
          <p:nvPr/>
        </p:nvSpPr>
        <p:spPr>
          <a:xfrm>
            <a:off x="1397375" y="1451100"/>
            <a:ext cx="101997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FKai-SB"/>
              <a:buChar char="❖"/>
            </a:pPr>
            <a:r>
              <a:rPr lang="en-US" sz="3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Unity免費</a:t>
            </a:r>
            <a:endParaRPr sz="3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FKai-SB"/>
              <a:buChar char="❖"/>
            </a:pPr>
            <a:r>
              <a:rPr lang="en-US" sz="3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有非常多官方提供的Package ex:cinemachine</a:t>
            </a:r>
            <a:endParaRPr sz="3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FKai-SB"/>
              <a:buChar char="❖"/>
            </a:pPr>
            <a:r>
              <a:rPr lang="en-US" sz="3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Asset store有大量的素材</a:t>
            </a:r>
            <a:endParaRPr sz="3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FKai-SB"/>
              <a:buChar char="❖"/>
            </a:pPr>
            <a:r>
              <a:rPr lang="en-US" sz="3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網路上有豐富的教學影片</a:t>
            </a:r>
            <a:endParaRPr sz="3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FKai-SB"/>
              <a:buChar char="❖"/>
            </a:pPr>
            <a:r>
              <a:rPr lang="en-US" sz="3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UI、動畫、地形都可以在Unity完成</a:t>
            </a:r>
            <a:endParaRPr sz="3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51ea145ac_1_40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151ea145ac_1_40"/>
          <p:cNvSpPr txBox="1"/>
          <p:nvPr>
            <p:ph idx="1" type="body"/>
          </p:nvPr>
        </p:nvSpPr>
        <p:spPr>
          <a:xfrm>
            <a:off x="618904" y="3491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Github Desktop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58" name="Google Shape;258;g1151ea145ac_1_40"/>
          <p:cNvSpPr txBox="1"/>
          <p:nvPr/>
        </p:nvSpPr>
        <p:spPr>
          <a:xfrm>
            <a:off x="2473500" y="1521700"/>
            <a:ext cx="7863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0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59" name="Google Shape;259;g1151ea145ac_1_40"/>
          <p:cNvSpPr txBox="1"/>
          <p:nvPr/>
        </p:nvSpPr>
        <p:spPr>
          <a:xfrm>
            <a:off x="2306225" y="1797450"/>
            <a:ext cx="8382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Char char="❖"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避免檔案遺失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Char char="❖"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每一版本都有詳細記錄資訊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-482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Char char="➢"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更新者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-482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Char char="➢"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更新哪些內容?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-482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Char char="➢"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更新的時間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51ea145ac_1_47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151ea145ac_1_47"/>
          <p:cNvSpPr txBox="1"/>
          <p:nvPr>
            <p:ph idx="1" type="body"/>
          </p:nvPr>
        </p:nvSpPr>
        <p:spPr>
          <a:xfrm>
            <a:off x="618904" y="3491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產品比較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66" name="Google Shape;266;g1151ea145ac_1_47"/>
          <p:cNvSpPr txBox="1"/>
          <p:nvPr/>
        </p:nvSpPr>
        <p:spPr>
          <a:xfrm>
            <a:off x="2473500" y="1521700"/>
            <a:ext cx="7863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0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aphicFrame>
        <p:nvGraphicFramePr>
          <p:cNvPr id="267" name="Google Shape;267;g1151ea145ac_1_47"/>
          <p:cNvGraphicFramePr/>
          <p:nvPr/>
        </p:nvGraphicFramePr>
        <p:xfrm>
          <a:off x="213900" y="24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{7D29360F-DD4E-4192-A34D-FA7492AC15FA}</a:tableStyleId>
              </a:tblPr>
              <a:tblGrid>
                <a:gridCol w="2957875"/>
                <a:gridCol w="2957875"/>
                <a:gridCol w="2957875"/>
                <a:gridCol w="29578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遊戲名稱</a:t>
                      </a:r>
                      <a:endParaRPr b="1"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Breathe</a:t>
                      </a:r>
                      <a:endParaRPr b="1"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Life is strange</a:t>
                      </a:r>
                      <a:endParaRPr b="1"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返校</a:t>
                      </a:r>
                      <a:endParaRPr b="1"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  <a:tr h="5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故事核心</a:t>
                      </a:r>
                      <a:endParaRPr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24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24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  <a:tr h="5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美術</a:t>
                      </a:r>
                      <a:endParaRPr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劇情選擇自由度</a:t>
                      </a:r>
                      <a:endParaRPr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  <a:tr h="5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遊戲氛圍</a:t>
                      </a:r>
                      <a:endParaRPr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壓抑、懸疑</a:t>
                      </a:r>
                      <a:endParaRPr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壓抑、懸疑</a:t>
                      </a:r>
                      <a:endParaRPr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恐怖、懸疑</a:t>
                      </a:r>
                      <a:endParaRPr sz="25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4f4ab6bb5_2_0"/>
          <p:cNvSpPr txBox="1"/>
          <p:nvPr/>
        </p:nvSpPr>
        <p:spPr>
          <a:xfrm>
            <a:off x="1395476" y="2967300"/>
            <a:ext cx="653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四</a:t>
            </a: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、</a:t>
            </a: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可行性分析</a:t>
            </a:r>
            <a:endParaRPr sz="5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73" name="Google Shape;273;g114f4ab6bb5_2_0"/>
          <p:cNvSpPr/>
          <p:nvPr/>
        </p:nvSpPr>
        <p:spPr>
          <a:xfrm rot="10800000">
            <a:off x="5498061" y="-12618"/>
            <a:ext cx="6693934" cy="6883231"/>
          </a:xfrm>
          <a:custGeom>
            <a:rect b="b" l="l" r="r" t="t"/>
            <a:pathLst>
              <a:path extrusionOk="0" h="6848986" w="15658324">
                <a:moveTo>
                  <a:pt x="0" y="0"/>
                </a:moveTo>
                <a:lnTo>
                  <a:pt x="15658324" y="6129"/>
                </a:lnTo>
                <a:lnTo>
                  <a:pt x="1861345" y="6848985"/>
                </a:lnTo>
                <a:lnTo>
                  <a:pt x="0" y="6848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55aa611bc_0_4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155aa611bc_0_4"/>
          <p:cNvSpPr txBox="1"/>
          <p:nvPr/>
        </p:nvSpPr>
        <p:spPr>
          <a:xfrm>
            <a:off x="2914650" y="270035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g1155aa611b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2352825"/>
            <a:ext cx="8640568" cy="345264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155aa611bc_0_4"/>
          <p:cNvSpPr txBox="1"/>
          <p:nvPr>
            <p:ph idx="1" type="body"/>
          </p:nvPr>
        </p:nvSpPr>
        <p:spPr>
          <a:xfrm>
            <a:off x="629242" y="3491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經濟可行性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82" name="Google Shape;282;g1155aa611bc_0_4"/>
          <p:cNvSpPr txBox="1"/>
          <p:nvPr/>
        </p:nvSpPr>
        <p:spPr>
          <a:xfrm>
            <a:off x="2914650" y="15943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2"/>
                </a:solidFill>
                <a:latin typeface="DFKai-SB"/>
                <a:ea typeface="DFKai-SB"/>
                <a:cs typeface="DFKai-SB"/>
                <a:sym typeface="DFKai-SB"/>
              </a:rPr>
              <a:t>硬體</a:t>
            </a:r>
            <a:endParaRPr sz="2600">
              <a:solidFill>
                <a:schemeClr val="accent2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83" name="Google Shape;283;g1155aa611bc_0_4"/>
          <p:cNvSpPr txBox="1"/>
          <p:nvPr/>
        </p:nvSpPr>
        <p:spPr>
          <a:xfrm>
            <a:off x="7624750" y="1667800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2"/>
                </a:solidFill>
                <a:latin typeface="DFKai-SB"/>
                <a:ea typeface="DFKai-SB"/>
                <a:cs typeface="DFKai-SB"/>
                <a:sym typeface="DFKai-SB"/>
              </a:rPr>
              <a:t>軟</a:t>
            </a:r>
            <a:r>
              <a:rPr lang="en-US" sz="2600">
                <a:solidFill>
                  <a:schemeClr val="accent2"/>
                </a:solidFill>
                <a:latin typeface="DFKai-SB"/>
                <a:ea typeface="DFKai-SB"/>
                <a:cs typeface="DFKai-SB"/>
                <a:sym typeface="DFKai-SB"/>
              </a:rPr>
              <a:t>體</a:t>
            </a:r>
            <a:endParaRPr sz="2600">
              <a:solidFill>
                <a:schemeClr val="accent2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f0fc2410_0_0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15f0fc2410_0_0"/>
          <p:cNvSpPr txBox="1"/>
          <p:nvPr>
            <p:ph idx="1" type="body"/>
          </p:nvPr>
        </p:nvSpPr>
        <p:spPr>
          <a:xfrm>
            <a:off x="635350" y="349100"/>
            <a:ext cx="11556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命名緣由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7" name="Google Shape;87;g115f0fc2410_0_0"/>
          <p:cNvSpPr txBox="1"/>
          <p:nvPr/>
        </p:nvSpPr>
        <p:spPr>
          <a:xfrm>
            <a:off x="964450" y="2351475"/>
            <a:ext cx="4540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AutoNum type="arabicPeriod"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懸疑推理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AutoNum type="arabicPeriod"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充滿壓抑感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AutoNum type="arabicPeriod"/>
            </a:pPr>
            <a:r>
              <a:rPr lang="en-US" sz="4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強調喘不過氣的感覺</a:t>
            </a:r>
            <a:endParaRPr sz="4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88" name="Google Shape;88;g115f0fc241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400" y="2142925"/>
            <a:ext cx="5853100" cy="30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g1155aa611bc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6954" y="1975343"/>
            <a:ext cx="2718600" cy="29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1155aa611bc_0_22"/>
          <p:cNvPicPr preferRelativeResize="0"/>
          <p:nvPr/>
        </p:nvPicPr>
        <p:blipFill rotWithShape="1">
          <a:blip r:embed="rId4">
            <a:alphaModFix/>
          </a:blip>
          <a:srcRect b="0" l="17489" r="15705" t="12510"/>
          <a:stretch/>
        </p:blipFill>
        <p:spPr>
          <a:xfrm>
            <a:off x="9094890" y="2788926"/>
            <a:ext cx="1625141" cy="128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1155aa611bc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48169" y="1971674"/>
            <a:ext cx="2838900" cy="29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155aa611bc_0_22"/>
          <p:cNvPicPr preferRelativeResize="0"/>
          <p:nvPr/>
        </p:nvPicPr>
        <p:blipFill rotWithShape="1">
          <a:blip r:embed="rId6">
            <a:alphaModFix/>
          </a:blip>
          <a:srcRect b="-6715" l="3810" r="1635" t="-904"/>
          <a:stretch/>
        </p:blipFill>
        <p:spPr>
          <a:xfrm>
            <a:off x="5801517" y="2732528"/>
            <a:ext cx="1209544" cy="140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155aa611bc_0_22"/>
          <p:cNvPicPr preferRelativeResize="0"/>
          <p:nvPr/>
        </p:nvPicPr>
        <p:blipFill rotWithShape="1">
          <a:blip r:embed="rId7">
            <a:alphaModFix/>
          </a:blip>
          <a:srcRect b="31385" l="0" r="0" t="25797"/>
          <a:stretch/>
        </p:blipFill>
        <p:spPr>
          <a:xfrm>
            <a:off x="1716612" y="3025862"/>
            <a:ext cx="1775357" cy="81934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155aa611bc_0_22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155aa611bc_0_22"/>
          <p:cNvSpPr txBox="1"/>
          <p:nvPr>
            <p:ph idx="1" type="body"/>
          </p:nvPr>
        </p:nvSpPr>
        <p:spPr>
          <a:xfrm>
            <a:off x="629242" y="3491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技術</a:t>
            </a: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可行性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95" name="Google Shape;295;g1155aa611bc_0_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45000" y="1975322"/>
            <a:ext cx="2718600" cy="29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55aa611bc_0_42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155aa611bc_0_42"/>
          <p:cNvSpPr txBox="1"/>
          <p:nvPr>
            <p:ph idx="1" type="body"/>
          </p:nvPr>
        </p:nvSpPr>
        <p:spPr>
          <a:xfrm>
            <a:off x="629242" y="3491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時程</a:t>
            </a: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可行性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2" name="Google Shape;302;g1155aa611bc_0_42"/>
          <p:cNvSpPr txBox="1"/>
          <p:nvPr/>
        </p:nvSpPr>
        <p:spPr>
          <a:xfrm>
            <a:off x="629243" y="4103182"/>
            <a:ext cx="20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劇本</a:t>
            </a:r>
            <a:endParaRPr b="1" sz="2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3" name="Google Shape;303;g1155aa611bc_0_42"/>
          <p:cNvSpPr txBox="1"/>
          <p:nvPr/>
        </p:nvSpPr>
        <p:spPr>
          <a:xfrm>
            <a:off x="3472227" y="4103182"/>
            <a:ext cx="20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設計</a:t>
            </a:r>
            <a:endParaRPr b="1" sz="2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4" name="Google Shape;304;g1155aa611bc_0_42"/>
          <p:cNvSpPr txBox="1"/>
          <p:nvPr/>
        </p:nvSpPr>
        <p:spPr>
          <a:xfrm>
            <a:off x="6315211" y="4103182"/>
            <a:ext cx="20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建模</a:t>
            </a:r>
            <a:endParaRPr b="1" sz="2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5" name="Google Shape;305;g1155aa611bc_0_42"/>
          <p:cNvSpPr txBox="1"/>
          <p:nvPr/>
        </p:nvSpPr>
        <p:spPr>
          <a:xfrm>
            <a:off x="9158169" y="4148407"/>
            <a:ext cx="20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章節製作</a:t>
            </a:r>
            <a:endParaRPr b="1" sz="2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306" name="Google Shape;306;g1155aa611bc_0_42"/>
          <p:cNvGrpSpPr/>
          <p:nvPr/>
        </p:nvGrpSpPr>
        <p:grpSpPr>
          <a:xfrm>
            <a:off x="893401" y="4503371"/>
            <a:ext cx="9895587" cy="1366636"/>
            <a:chOff x="1127551" y="2197721"/>
            <a:chExt cx="9895587" cy="1366636"/>
          </a:xfrm>
        </p:grpSpPr>
        <p:sp>
          <p:nvSpPr>
            <p:cNvPr id="307" name="Google Shape;307;g1155aa611bc_0_42"/>
            <p:cNvSpPr/>
            <p:nvPr/>
          </p:nvSpPr>
          <p:spPr>
            <a:xfrm>
              <a:off x="4650479" y="2515130"/>
              <a:ext cx="2476800" cy="7566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1155aa611bc_0_42"/>
            <p:cNvSpPr/>
            <p:nvPr/>
          </p:nvSpPr>
          <p:spPr>
            <a:xfrm>
              <a:off x="7023884" y="2515130"/>
              <a:ext cx="3332700" cy="7566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1155aa611bc_0_42"/>
            <p:cNvSpPr/>
            <p:nvPr/>
          </p:nvSpPr>
          <p:spPr>
            <a:xfrm>
              <a:off x="1808923" y="2591264"/>
              <a:ext cx="3047400" cy="6804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g1155aa611bc_0_42"/>
            <p:cNvGrpSpPr/>
            <p:nvPr/>
          </p:nvGrpSpPr>
          <p:grpSpPr>
            <a:xfrm>
              <a:off x="1127551" y="2197721"/>
              <a:ext cx="1366636" cy="1366636"/>
              <a:chOff x="491147" y="1767507"/>
              <a:chExt cx="1229100" cy="1229100"/>
            </a:xfrm>
          </p:grpSpPr>
          <p:sp>
            <p:nvSpPr>
              <p:cNvPr id="311" name="Google Shape;311;g1155aa611bc_0_42"/>
              <p:cNvSpPr/>
              <p:nvPr/>
            </p:nvSpPr>
            <p:spPr>
              <a:xfrm>
                <a:off x="491147" y="1767507"/>
                <a:ext cx="1229100" cy="1229100"/>
              </a:xfrm>
              <a:prstGeom prst="ellipse">
                <a:avLst/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g1155aa611bc_0_42"/>
              <p:cNvSpPr/>
              <p:nvPr/>
            </p:nvSpPr>
            <p:spPr>
              <a:xfrm>
                <a:off x="631371" y="1907731"/>
                <a:ext cx="948600" cy="948600"/>
              </a:xfrm>
              <a:prstGeom prst="ellipse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3" name="Google Shape;313;g1155aa611bc_0_42"/>
            <p:cNvGrpSpPr/>
            <p:nvPr/>
          </p:nvGrpSpPr>
          <p:grpSpPr>
            <a:xfrm>
              <a:off x="3970535" y="2197721"/>
              <a:ext cx="1366636" cy="1366636"/>
              <a:chOff x="491147" y="1767507"/>
              <a:chExt cx="1229100" cy="1229100"/>
            </a:xfrm>
          </p:grpSpPr>
          <p:sp>
            <p:nvSpPr>
              <p:cNvPr id="314" name="Google Shape;314;g1155aa611bc_0_42"/>
              <p:cNvSpPr/>
              <p:nvPr/>
            </p:nvSpPr>
            <p:spPr>
              <a:xfrm>
                <a:off x="491147" y="1767507"/>
                <a:ext cx="1229100" cy="1229100"/>
              </a:xfrm>
              <a:prstGeom prst="ellipse">
                <a:avLst/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1155aa611bc_0_42"/>
              <p:cNvSpPr/>
              <p:nvPr/>
            </p:nvSpPr>
            <p:spPr>
              <a:xfrm>
                <a:off x="631371" y="1907731"/>
                <a:ext cx="948600" cy="94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" name="Google Shape;316;g1155aa611bc_0_42"/>
            <p:cNvGrpSpPr/>
            <p:nvPr/>
          </p:nvGrpSpPr>
          <p:grpSpPr>
            <a:xfrm>
              <a:off x="6813519" y="2197721"/>
              <a:ext cx="1366636" cy="1366636"/>
              <a:chOff x="491147" y="1767507"/>
              <a:chExt cx="1229100" cy="1229100"/>
            </a:xfrm>
          </p:grpSpPr>
          <p:sp>
            <p:nvSpPr>
              <p:cNvPr id="317" name="Google Shape;317;g1155aa611bc_0_42"/>
              <p:cNvSpPr/>
              <p:nvPr/>
            </p:nvSpPr>
            <p:spPr>
              <a:xfrm>
                <a:off x="491147" y="1767507"/>
                <a:ext cx="1229100" cy="1229100"/>
              </a:xfrm>
              <a:prstGeom prst="ellipse">
                <a:avLst/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g1155aa611bc_0_42"/>
              <p:cNvSpPr/>
              <p:nvPr/>
            </p:nvSpPr>
            <p:spPr>
              <a:xfrm>
                <a:off x="631371" y="1907731"/>
                <a:ext cx="948600" cy="94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" name="Google Shape;319;g1155aa611bc_0_42"/>
            <p:cNvGrpSpPr/>
            <p:nvPr/>
          </p:nvGrpSpPr>
          <p:grpSpPr>
            <a:xfrm>
              <a:off x="9656502" y="2197721"/>
              <a:ext cx="1366636" cy="1366636"/>
              <a:chOff x="491147" y="1767507"/>
              <a:chExt cx="1229100" cy="1229100"/>
            </a:xfrm>
          </p:grpSpPr>
          <p:sp>
            <p:nvSpPr>
              <p:cNvPr id="320" name="Google Shape;320;g1155aa611bc_0_42"/>
              <p:cNvSpPr/>
              <p:nvPr/>
            </p:nvSpPr>
            <p:spPr>
              <a:xfrm>
                <a:off x="491147" y="1767507"/>
                <a:ext cx="1229100" cy="1229100"/>
              </a:xfrm>
              <a:prstGeom prst="ellipse">
                <a:avLst/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g1155aa611bc_0_42"/>
              <p:cNvSpPr/>
              <p:nvPr/>
            </p:nvSpPr>
            <p:spPr>
              <a:xfrm>
                <a:off x="631371" y="1907731"/>
                <a:ext cx="948600" cy="948600"/>
              </a:xfrm>
              <a:prstGeom prst="ellipse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322;g1155aa611bc_0_42"/>
            <p:cNvSpPr/>
            <p:nvPr/>
          </p:nvSpPr>
          <p:spPr>
            <a:xfrm flipH="1">
              <a:off x="4372312" y="2602358"/>
              <a:ext cx="563072" cy="557399"/>
            </a:xfrm>
            <a:custGeom>
              <a:rect b="b" l="l" r="r" t="t"/>
              <a:pathLst>
                <a:path extrusionOk="0" h="2654282" w="3217557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g1155aa611bc_0_42"/>
          <p:cNvSpPr txBox="1"/>
          <p:nvPr/>
        </p:nvSpPr>
        <p:spPr>
          <a:xfrm>
            <a:off x="1868352" y="1622032"/>
            <a:ext cx="20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規劃</a:t>
            </a:r>
            <a:endParaRPr b="1" sz="2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4" name="Google Shape;324;g1155aa611bc_0_42"/>
          <p:cNvSpPr txBox="1"/>
          <p:nvPr/>
        </p:nvSpPr>
        <p:spPr>
          <a:xfrm>
            <a:off x="4913974" y="1590932"/>
            <a:ext cx="20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3"/>
                </a:solidFill>
                <a:latin typeface="DFKai-SB"/>
                <a:ea typeface="DFKai-SB"/>
                <a:cs typeface="DFKai-SB"/>
                <a:sym typeface="DFKai-SB"/>
              </a:rPr>
              <a:t>分析</a:t>
            </a:r>
            <a:endParaRPr b="1" sz="2000">
              <a:solidFill>
                <a:schemeClr val="accent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5" name="Google Shape;325;g1155aa611bc_0_42"/>
          <p:cNvSpPr txBox="1"/>
          <p:nvPr/>
        </p:nvSpPr>
        <p:spPr>
          <a:xfrm>
            <a:off x="8724394" y="1575832"/>
            <a:ext cx="20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技術學習</a:t>
            </a:r>
            <a:endParaRPr b="1" sz="2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326" name="Google Shape;326;g1155aa611bc_0_42"/>
          <p:cNvGrpSpPr/>
          <p:nvPr/>
        </p:nvGrpSpPr>
        <p:grpSpPr>
          <a:xfrm>
            <a:off x="1638700" y="2148872"/>
            <a:ext cx="8615098" cy="1278936"/>
            <a:chOff x="1127551" y="2197721"/>
            <a:chExt cx="9895587" cy="1454824"/>
          </a:xfrm>
        </p:grpSpPr>
        <p:sp>
          <p:nvSpPr>
            <p:cNvPr id="327" name="Google Shape;327;g1155aa611bc_0_42"/>
            <p:cNvSpPr/>
            <p:nvPr/>
          </p:nvSpPr>
          <p:spPr>
            <a:xfrm>
              <a:off x="6290223" y="2515125"/>
              <a:ext cx="4066500" cy="7566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1155aa611bc_0_42"/>
            <p:cNvSpPr/>
            <p:nvPr/>
          </p:nvSpPr>
          <p:spPr>
            <a:xfrm>
              <a:off x="1820875" y="2527550"/>
              <a:ext cx="4318500" cy="7053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9" name="Google Shape;329;g1155aa611bc_0_42"/>
            <p:cNvGrpSpPr/>
            <p:nvPr/>
          </p:nvGrpSpPr>
          <p:grpSpPr>
            <a:xfrm>
              <a:off x="5392022" y="2285908"/>
              <a:ext cx="1366636" cy="1366636"/>
              <a:chOff x="1769578" y="1846819"/>
              <a:chExt cx="1229100" cy="1229100"/>
            </a:xfrm>
          </p:grpSpPr>
          <p:sp>
            <p:nvSpPr>
              <p:cNvPr id="330" name="Google Shape;330;g1155aa611bc_0_42"/>
              <p:cNvSpPr/>
              <p:nvPr/>
            </p:nvSpPr>
            <p:spPr>
              <a:xfrm>
                <a:off x="1769578" y="1846819"/>
                <a:ext cx="1229100" cy="1229100"/>
              </a:xfrm>
              <a:prstGeom prst="ellipse">
                <a:avLst/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1155aa611bc_0_42"/>
              <p:cNvSpPr/>
              <p:nvPr/>
            </p:nvSpPr>
            <p:spPr>
              <a:xfrm>
                <a:off x="1909825" y="1987077"/>
                <a:ext cx="948600" cy="948600"/>
              </a:xfrm>
              <a:prstGeom prst="ellipse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g1155aa611bc_0_42"/>
            <p:cNvGrpSpPr/>
            <p:nvPr/>
          </p:nvGrpSpPr>
          <p:grpSpPr>
            <a:xfrm>
              <a:off x="9656502" y="2197721"/>
              <a:ext cx="1366636" cy="1366636"/>
              <a:chOff x="491147" y="1767507"/>
              <a:chExt cx="1229100" cy="1229100"/>
            </a:xfrm>
          </p:grpSpPr>
          <p:sp>
            <p:nvSpPr>
              <p:cNvPr id="333" name="Google Shape;333;g1155aa611bc_0_42"/>
              <p:cNvSpPr/>
              <p:nvPr/>
            </p:nvSpPr>
            <p:spPr>
              <a:xfrm>
                <a:off x="491147" y="1767507"/>
                <a:ext cx="1229100" cy="1229100"/>
              </a:xfrm>
              <a:prstGeom prst="ellipse">
                <a:avLst/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g1155aa611bc_0_42"/>
              <p:cNvSpPr/>
              <p:nvPr/>
            </p:nvSpPr>
            <p:spPr>
              <a:xfrm>
                <a:off x="631371" y="1907731"/>
                <a:ext cx="948600" cy="94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5" name="Google Shape;335;g1155aa611bc_0_42"/>
            <p:cNvSpPr/>
            <p:nvPr/>
          </p:nvSpPr>
          <p:spPr>
            <a:xfrm>
              <a:off x="1693413" y="2710109"/>
              <a:ext cx="257069" cy="340200"/>
            </a:xfrm>
            <a:custGeom>
              <a:rect b="b" l="l" r="r" t="t"/>
              <a:pathLst>
                <a:path extrusionOk="0" h="3240000" w="2448272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155aa611bc_0_42"/>
            <p:cNvSpPr/>
            <p:nvPr/>
          </p:nvSpPr>
          <p:spPr>
            <a:xfrm rot="2700000">
              <a:off x="10193775" y="2595169"/>
              <a:ext cx="292011" cy="551819"/>
            </a:xfrm>
            <a:custGeom>
              <a:rect b="b" l="l" r="r" t="t"/>
              <a:pathLst>
                <a:path extrusionOk="0" h="4001999" w="2232248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7" name="Google Shape;337;g1155aa611bc_0_42"/>
            <p:cNvGrpSpPr/>
            <p:nvPr/>
          </p:nvGrpSpPr>
          <p:grpSpPr>
            <a:xfrm>
              <a:off x="1127551" y="2197721"/>
              <a:ext cx="1366636" cy="1366636"/>
              <a:chOff x="491147" y="1767507"/>
              <a:chExt cx="1229100" cy="1229100"/>
            </a:xfrm>
          </p:grpSpPr>
          <p:sp>
            <p:nvSpPr>
              <p:cNvPr id="338" name="Google Shape;338;g1155aa611bc_0_42"/>
              <p:cNvSpPr/>
              <p:nvPr/>
            </p:nvSpPr>
            <p:spPr>
              <a:xfrm>
                <a:off x="491147" y="1767507"/>
                <a:ext cx="1229100" cy="1229100"/>
              </a:xfrm>
              <a:prstGeom prst="ellipse">
                <a:avLst/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g1155aa611bc_0_42"/>
              <p:cNvSpPr/>
              <p:nvPr/>
            </p:nvSpPr>
            <p:spPr>
              <a:xfrm>
                <a:off x="631371" y="1907731"/>
                <a:ext cx="948600" cy="94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0" name="Google Shape;340;g1155aa611bc_0_42"/>
          <p:cNvSpPr/>
          <p:nvPr/>
        </p:nvSpPr>
        <p:spPr>
          <a:xfrm>
            <a:off x="2051864" y="2478562"/>
            <a:ext cx="340244" cy="477900"/>
          </a:xfrm>
          <a:custGeom>
            <a:rect b="b" l="l" r="r" t="t"/>
            <a:pathLst>
              <a:path extrusionOk="0" h="3240000" w="2387678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1155aa611bc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025" y="4824587"/>
            <a:ext cx="724200" cy="7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1155aa611bc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663" y="2508749"/>
            <a:ext cx="559175" cy="5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1155aa611bc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6475" y="4824590"/>
            <a:ext cx="724200" cy="7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1155aa611bc_0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4550" y="4824600"/>
            <a:ext cx="724200" cy="7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612021cc4_0_0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1612021cc4_0_0"/>
          <p:cNvSpPr txBox="1"/>
          <p:nvPr>
            <p:ph idx="1" type="body"/>
          </p:nvPr>
        </p:nvSpPr>
        <p:spPr>
          <a:xfrm>
            <a:off x="629242" y="3491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時程可行性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51" name="Google Shape;351;g11612021cc4_0_0"/>
          <p:cNvPicPr preferRelativeResize="0"/>
          <p:nvPr/>
        </p:nvPicPr>
        <p:blipFill rotWithShape="1">
          <a:blip r:embed="rId3">
            <a:alphaModFix/>
          </a:blip>
          <a:srcRect b="10080" l="0" r="0" t="0"/>
          <a:stretch/>
        </p:blipFill>
        <p:spPr>
          <a:xfrm>
            <a:off x="955600" y="1400175"/>
            <a:ext cx="10634475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501a3e18a_0_5"/>
          <p:cNvSpPr txBox="1"/>
          <p:nvPr/>
        </p:nvSpPr>
        <p:spPr>
          <a:xfrm>
            <a:off x="1395464" y="2967300"/>
            <a:ext cx="591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五</a:t>
            </a: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、</a:t>
            </a: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結論</a:t>
            </a:r>
            <a:endParaRPr sz="5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57" name="Google Shape;357;g11501a3e18a_0_5"/>
          <p:cNvSpPr/>
          <p:nvPr/>
        </p:nvSpPr>
        <p:spPr>
          <a:xfrm rot="10800000">
            <a:off x="5498061" y="-12618"/>
            <a:ext cx="6693934" cy="6883231"/>
          </a:xfrm>
          <a:custGeom>
            <a:rect b="b" l="l" r="r" t="t"/>
            <a:pathLst>
              <a:path extrusionOk="0" h="6848986" w="15658324">
                <a:moveTo>
                  <a:pt x="0" y="0"/>
                </a:moveTo>
                <a:lnTo>
                  <a:pt x="15658324" y="6129"/>
                </a:lnTo>
                <a:lnTo>
                  <a:pt x="1861345" y="6848985"/>
                </a:lnTo>
                <a:lnTo>
                  <a:pt x="0" y="6848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501a3e18a_0_14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1501a3e18a_0_14"/>
          <p:cNvSpPr txBox="1"/>
          <p:nvPr>
            <p:ph idx="1" type="body"/>
          </p:nvPr>
        </p:nvSpPr>
        <p:spPr>
          <a:xfrm>
            <a:off x="618904" y="3491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系統特色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64" name="Google Shape;364;g11501a3e18a_0_14"/>
          <p:cNvSpPr txBox="1"/>
          <p:nvPr/>
        </p:nvSpPr>
        <p:spPr>
          <a:xfrm>
            <a:off x="618900" y="1267225"/>
            <a:ext cx="11214000" cy="50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FKai-SB"/>
              <a:buAutoNum type="arabicPeriod"/>
            </a:pPr>
            <a:r>
              <a:rPr lang="en-US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故事情節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以細膩的故事內容吸引玩家。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FKai-SB"/>
              <a:buAutoNum type="arabicPeriod"/>
            </a:pPr>
            <a:r>
              <a:rPr lang="en-US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在地化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遊戲內多以臺灣校園為參考，拉近玩家與遊戲間的距離。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FKai-SB"/>
              <a:buAutoNum type="arabicPeriod"/>
            </a:pPr>
            <a:r>
              <a:rPr lang="en-US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多結局發展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根據選擇不同，將影響到最後玩家獲得的結局。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FKai-SB"/>
              <a:buAutoNum type="arabicPeriod"/>
            </a:pPr>
            <a:r>
              <a:rPr lang="en-US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虛擬實境的結合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除了電腦以外，可用VR裝置進行操作，讓玩家更有沉浸感。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501a3e18a_0_35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1501a3e18a_0_35"/>
          <p:cNvSpPr txBox="1"/>
          <p:nvPr>
            <p:ph idx="1" type="body"/>
          </p:nvPr>
        </p:nvSpPr>
        <p:spPr>
          <a:xfrm>
            <a:off x="618904" y="3491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未來展望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71" name="Google Shape;371;g11501a3e18a_0_35"/>
          <p:cNvSpPr txBox="1"/>
          <p:nvPr/>
        </p:nvSpPr>
        <p:spPr>
          <a:xfrm>
            <a:off x="618900" y="1833475"/>
            <a:ext cx="11214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FKai-SB"/>
              <a:buChar char="●"/>
            </a:pPr>
            <a:r>
              <a:rPr lang="en-US" sz="3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完善故事內容</a:t>
            </a:r>
            <a:endParaRPr sz="3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FKai-SB"/>
              <a:buChar char="●"/>
            </a:pPr>
            <a:r>
              <a:rPr lang="en-US" sz="3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對遊戲進行優化</a:t>
            </a:r>
            <a:endParaRPr sz="3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FKai-SB"/>
              <a:buChar char="●"/>
            </a:pPr>
            <a:r>
              <a:rPr lang="en-US" sz="3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透過遊戲，帶動大家認識霸凌、家庭壓力、性別認同等議題。</a:t>
            </a:r>
            <a:endParaRPr sz="3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4f4ab6bb5_0_28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14f4ab6bb5_0_28"/>
          <p:cNvSpPr txBox="1"/>
          <p:nvPr>
            <p:ph idx="1" type="body"/>
          </p:nvPr>
        </p:nvSpPr>
        <p:spPr>
          <a:xfrm>
            <a:off x="618904" y="3491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參考資料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78" name="Google Shape;378;g114f4ab6bb5_0_28"/>
          <p:cNvSpPr txBox="1"/>
          <p:nvPr/>
        </p:nvSpPr>
        <p:spPr>
          <a:xfrm>
            <a:off x="618900" y="1267225"/>
            <a:ext cx="11214000" cy="4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icon: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https://free-icon-rainbow.com/high-school-boy-free-icon-1/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https://www.flaticon.com/free-icon/young-boy-head-with-long-hair_26501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https://www.vectorstock.com/royalty-free-vector/girl-icon-flat-single-avatarpeaople-icon-from-vector-14449811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https://www.flaticon.com/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4b20c1ba6_1_0"/>
          <p:cNvSpPr txBox="1"/>
          <p:nvPr/>
        </p:nvSpPr>
        <p:spPr>
          <a:xfrm>
            <a:off x="3193050" y="2870450"/>
            <a:ext cx="5805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Thank you for listening！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84" name="Google Shape;384;g114b20c1ba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8950" y="2619363"/>
            <a:ext cx="17240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114b20c1ba6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250" y="2528875"/>
            <a:ext cx="15430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775063" y="455514"/>
            <a:ext cx="271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目錄</a:t>
            </a:r>
            <a:endParaRPr sz="5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3303241" y="1069432"/>
            <a:ext cx="3918177" cy="3808303"/>
            <a:chOff x="4633322" y="963897"/>
            <a:chExt cx="3263788" cy="3094672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4633328" y="963897"/>
              <a:ext cx="3263763" cy="640080"/>
              <a:chOff x="3907579" y="951198"/>
              <a:chExt cx="3263763" cy="64008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cap="flat" cmpd="sng" w="444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 txBox="1"/>
              <p:nvPr/>
            </p:nvSpPr>
            <p:spPr>
              <a:xfrm>
                <a:off x="4760242" y="1041668"/>
                <a:ext cx="2411100" cy="37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緒論</a:t>
                </a:r>
                <a:endParaRPr b="1" sz="24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endParaRPr>
              </a:p>
            </p:txBody>
          </p:sp>
          <p:sp>
            <p:nvSpPr>
              <p:cNvPr id="98" name="Google Shape;98;p3"/>
              <p:cNvSpPr txBox="1"/>
              <p:nvPr/>
            </p:nvSpPr>
            <p:spPr>
              <a:xfrm>
                <a:off x="3960874" y="1041668"/>
                <a:ext cx="570900" cy="37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4633322" y="1781985"/>
              <a:ext cx="3263788" cy="640200"/>
              <a:chOff x="180954" y="1769286"/>
              <a:chExt cx="3263788" cy="6402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180954" y="1769286"/>
                <a:ext cx="640200" cy="640200"/>
              </a:xfrm>
              <a:prstGeom prst="ellipse">
                <a:avLst/>
              </a:prstGeom>
              <a:noFill/>
              <a:ln cap="flat" cmpd="sng" w="444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 txBox="1"/>
              <p:nvPr/>
            </p:nvSpPr>
            <p:spPr>
              <a:xfrm>
                <a:off x="1033642" y="1858518"/>
                <a:ext cx="2411100" cy="37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故事設計</a:t>
                </a:r>
                <a:endParaRPr b="1" sz="24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endParaRPr>
              </a:p>
            </p:txBody>
          </p:sp>
          <p:sp>
            <p:nvSpPr>
              <p:cNvPr id="102" name="Google Shape;102;p3"/>
              <p:cNvSpPr txBox="1"/>
              <p:nvPr/>
            </p:nvSpPr>
            <p:spPr>
              <a:xfrm>
                <a:off x="234249" y="1858468"/>
                <a:ext cx="570900" cy="37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4652040" y="2600169"/>
              <a:ext cx="3245051" cy="640200"/>
              <a:chOff x="3926292" y="-285802"/>
              <a:chExt cx="3245050" cy="6402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3926292" y="-285802"/>
                <a:ext cx="640200" cy="640200"/>
              </a:xfrm>
              <a:prstGeom prst="ellipse">
                <a:avLst/>
              </a:prstGeom>
              <a:noFill/>
              <a:ln cap="flat" cmpd="sng" w="444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 txBox="1"/>
              <p:nvPr/>
            </p:nvSpPr>
            <p:spPr>
              <a:xfrm>
                <a:off x="4760242" y="-197857"/>
                <a:ext cx="2411100" cy="37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文獻探討</a:t>
                </a:r>
                <a:endParaRPr b="1" sz="24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endParaRPr>
              </a:p>
            </p:txBody>
          </p:sp>
          <p:sp>
            <p:nvSpPr>
              <p:cNvPr id="106" name="Google Shape;106;p3"/>
              <p:cNvSpPr txBox="1"/>
              <p:nvPr/>
            </p:nvSpPr>
            <p:spPr>
              <a:xfrm>
                <a:off x="3960874" y="-197857"/>
                <a:ext cx="570900" cy="37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07;p3"/>
            <p:cNvGrpSpPr/>
            <p:nvPr/>
          </p:nvGrpSpPr>
          <p:grpSpPr>
            <a:xfrm>
              <a:off x="4633385" y="3418369"/>
              <a:ext cx="3263726" cy="640200"/>
              <a:chOff x="181017" y="532398"/>
              <a:chExt cx="3263725" cy="640200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181016" y="532398"/>
                <a:ext cx="640200" cy="640200"/>
              </a:xfrm>
              <a:prstGeom prst="ellipse">
                <a:avLst/>
              </a:prstGeom>
              <a:noFill/>
              <a:ln cap="flat" cmpd="sng" w="444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"/>
              <p:cNvSpPr txBox="1"/>
              <p:nvPr/>
            </p:nvSpPr>
            <p:spPr>
              <a:xfrm>
                <a:off x="1033642" y="619043"/>
                <a:ext cx="2411100" cy="37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rPr>
                  <a:t>可行性分析</a:t>
                </a:r>
                <a:endParaRPr b="1" sz="24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endParaRPr>
              </a:p>
            </p:txBody>
          </p:sp>
          <p:sp>
            <p:nvSpPr>
              <p:cNvPr id="110" name="Google Shape;110;p3"/>
              <p:cNvSpPr txBox="1"/>
              <p:nvPr/>
            </p:nvSpPr>
            <p:spPr>
              <a:xfrm>
                <a:off x="234349" y="621693"/>
                <a:ext cx="570900" cy="37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" name="Google Shape;111;p3"/>
          <p:cNvSpPr txBox="1"/>
          <p:nvPr/>
        </p:nvSpPr>
        <p:spPr>
          <a:xfrm>
            <a:off x="3303478" y="5270217"/>
            <a:ext cx="68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chemeClr val="dk1"/>
                </a:solidFill>
              </a:rPr>
              <a:t>5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261900" y="5160386"/>
            <a:ext cx="768600" cy="787800"/>
          </a:xfrm>
          <a:prstGeom prst="ellipse">
            <a:avLst/>
          </a:prstGeom>
          <a:noFill/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326737" y="5270217"/>
            <a:ext cx="289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結論</a:t>
            </a:r>
            <a:endParaRPr b="1"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>
            <a:off x="5498061" y="-12618"/>
            <a:ext cx="6693934" cy="6883231"/>
          </a:xfrm>
          <a:custGeom>
            <a:rect b="b" l="l" r="r" t="t"/>
            <a:pathLst>
              <a:path extrusionOk="0" h="6848986" w="15658324">
                <a:moveTo>
                  <a:pt x="0" y="0"/>
                </a:moveTo>
                <a:lnTo>
                  <a:pt x="15658324" y="6129"/>
                </a:lnTo>
                <a:lnTo>
                  <a:pt x="1861345" y="6848985"/>
                </a:lnTo>
                <a:lnTo>
                  <a:pt x="0" y="6848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3b08285f3_4_0"/>
          <p:cNvSpPr txBox="1"/>
          <p:nvPr/>
        </p:nvSpPr>
        <p:spPr>
          <a:xfrm>
            <a:off x="1395464" y="2967300"/>
            <a:ext cx="591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一</a:t>
            </a: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、</a:t>
            </a: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緒論</a:t>
            </a:r>
            <a:endParaRPr sz="5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0" name="Google Shape;120;g113b08285f3_4_0"/>
          <p:cNvSpPr/>
          <p:nvPr/>
        </p:nvSpPr>
        <p:spPr>
          <a:xfrm rot="10800000">
            <a:off x="5498061" y="-12618"/>
            <a:ext cx="6693934" cy="6883231"/>
          </a:xfrm>
          <a:custGeom>
            <a:rect b="b" l="l" r="r" t="t"/>
            <a:pathLst>
              <a:path extrusionOk="0" h="6848986" w="15658324">
                <a:moveTo>
                  <a:pt x="0" y="0"/>
                </a:moveTo>
                <a:lnTo>
                  <a:pt x="15658324" y="6129"/>
                </a:lnTo>
                <a:lnTo>
                  <a:pt x="1861345" y="6848985"/>
                </a:lnTo>
                <a:lnTo>
                  <a:pt x="0" y="6848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3b08285f3_4_5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13b08285f3_4_5"/>
          <p:cNvSpPr txBox="1"/>
          <p:nvPr>
            <p:ph idx="1" type="body"/>
          </p:nvPr>
        </p:nvSpPr>
        <p:spPr>
          <a:xfrm>
            <a:off x="635350" y="349100"/>
            <a:ext cx="11556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專題背景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7" name="Google Shape;127;g113b08285f3_4_5"/>
          <p:cNvSpPr txBox="1"/>
          <p:nvPr/>
        </p:nvSpPr>
        <p:spPr>
          <a:xfrm>
            <a:off x="859500" y="2105250"/>
            <a:ext cx="5236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AutoNum type="arabicPeriod"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遊戲興盛，成為休閒生活的一部分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AutoNum type="arabicPeriod"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虛擬實境走紅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AutoNum type="arabicPeriod"/>
            </a:pPr>
            <a:r>
              <a:rPr lang="en-US" sz="4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元宇宙的興起</a:t>
            </a:r>
            <a:endParaRPr sz="4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28" name="Google Shape;128;g113b08285f3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574151"/>
            <a:ext cx="5699401" cy="370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13b08285f3_4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150" y="2473350"/>
            <a:ext cx="3742475" cy="29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13b08285f3_4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575"/>
            <a:ext cx="3742475" cy="29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13b08285f3_4_11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13b08285f3_4_11"/>
          <p:cNvSpPr txBox="1"/>
          <p:nvPr>
            <p:ph idx="1" type="body"/>
          </p:nvPr>
        </p:nvSpPr>
        <p:spPr>
          <a:xfrm>
            <a:off x="635350" y="349100"/>
            <a:ext cx="11556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專題</a:t>
            </a: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動機和目的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7" name="Google Shape;137;g113b08285f3_4_11"/>
          <p:cNvSpPr txBox="1"/>
          <p:nvPr/>
        </p:nvSpPr>
        <p:spPr>
          <a:xfrm>
            <a:off x="1389475" y="2013000"/>
            <a:ext cx="622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1.偏愛劇情類遊戲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2.</a:t>
            </a: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沉浸式互動體驗</a:t>
            </a:r>
            <a:endParaRPr sz="4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8" name="Google Shape;138;g113b08285f3_4_11"/>
          <p:cNvSpPr txBox="1"/>
          <p:nvPr/>
        </p:nvSpPr>
        <p:spPr>
          <a:xfrm>
            <a:off x="6432900" y="4194150"/>
            <a:ext cx="523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FKai-SB"/>
              <a:buAutoNum type="arabicPeriod"/>
            </a:pPr>
            <a:r>
              <a:rPr lang="en-US" sz="4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圓夢</a:t>
            </a:r>
            <a:endParaRPr sz="4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FKai-SB"/>
              <a:buAutoNum type="arabicPeriod"/>
            </a:pPr>
            <a:r>
              <a:rPr lang="en-US" sz="4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社會議題的探討</a:t>
            </a:r>
            <a:endParaRPr sz="4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FKai-SB"/>
              <a:buAutoNum type="arabicPeriod"/>
            </a:pPr>
            <a:r>
              <a:rPr lang="en-US" sz="4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給予玩家們啟發</a:t>
            </a:r>
            <a:endParaRPr sz="4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9" name="Google Shape;139;g113b08285f3_4_11"/>
          <p:cNvSpPr txBox="1"/>
          <p:nvPr/>
        </p:nvSpPr>
        <p:spPr>
          <a:xfrm>
            <a:off x="1147700" y="1410700"/>
            <a:ext cx="141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動機</a:t>
            </a:r>
            <a:endParaRPr sz="4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0" name="Google Shape;140;g113b08285f3_4_11"/>
          <p:cNvSpPr txBox="1"/>
          <p:nvPr/>
        </p:nvSpPr>
        <p:spPr>
          <a:xfrm>
            <a:off x="5926788" y="3429000"/>
            <a:ext cx="141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目的</a:t>
            </a:r>
            <a:endParaRPr sz="4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f4ab6bb5_0_0"/>
          <p:cNvSpPr txBox="1"/>
          <p:nvPr/>
        </p:nvSpPr>
        <p:spPr>
          <a:xfrm>
            <a:off x="1395464" y="2967300"/>
            <a:ext cx="591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二</a:t>
            </a: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、</a:t>
            </a:r>
            <a:r>
              <a:rPr lang="en-US" sz="5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故事設計</a:t>
            </a:r>
            <a:endParaRPr sz="5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6" name="Google Shape;146;g114f4ab6bb5_0_0"/>
          <p:cNvSpPr/>
          <p:nvPr/>
        </p:nvSpPr>
        <p:spPr>
          <a:xfrm rot="10800000">
            <a:off x="5498061" y="-12618"/>
            <a:ext cx="6693934" cy="6883231"/>
          </a:xfrm>
          <a:custGeom>
            <a:rect b="b" l="l" r="r" t="t"/>
            <a:pathLst>
              <a:path extrusionOk="0" h="6848986" w="15658324">
                <a:moveTo>
                  <a:pt x="0" y="0"/>
                </a:moveTo>
                <a:lnTo>
                  <a:pt x="15658324" y="6129"/>
                </a:lnTo>
                <a:lnTo>
                  <a:pt x="1861345" y="6848985"/>
                </a:lnTo>
                <a:lnTo>
                  <a:pt x="0" y="6848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3d5b4d509_0_5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故事設計</a:t>
            </a:r>
            <a:endParaRPr sz="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2" name="Google Shape;152;g113d5b4d509_0_5"/>
          <p:cNvSpPr txBox="1"/>
          <p:nvPr/>
        </p:nvSpPr>
        <p:spPr>
          <a:xfrm>
            <a:off x="4915775" y="1895525"/>
            <a:ext cx="3162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AutoNum type="arabicPeriod"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遊戲背景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AutoNum type="arabicPeriod"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角色設定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FKai-SB"/>
              <a:buAutoNum type="arabicPeriod"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故事大綱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f4ab6bb5_0_5"/>
          <p:cNvSpPr/>
          <p:nvPr/>
        </p:nvSpPr>
        <p:spPr>
          <a:xfrm>
            <a:off x="3382475" y="349100"/>
            <a:ext cx="6229500" cy="72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14f4ab6bb5_0_5"/>
          <p:cNvSpPr txBox="1"/>
          <p:nvPr>
            <p:ph idx="1" type="body"/>
          </p:nvPr>
        </p:nvSpPr>
        <p:spPr>
          <a:xfrm>
            <a:off x="618904" y="3491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5000">
                <a:latin typeface="DFKai-SB"/>
                <a:ea typeface="DFKai-SB"/>
                <a:cs typeface="DFKai-SB"/>
                <a:sym typeface="DFKai-SB"/>
              </a:rPr>
              <a:t>遊戲背景/角色介紹</a:t>
            </a:r>
            <a:endParaRPr sz="50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59" name="Google Shape;159;g114f4ab6bb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962" y="2384850"/>
            <a:ext cx="2610075" cy="26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14f4ab6bb5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3250" y="2348013"/>
            <a:ext cx="2549775" cy="25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14f4ab6bb5_0_5"/>
          <p:cNvPicPr preferRelativeResize="0"/>
          <p:nvPr/>
        </p:nvPicPr>
        <p:blipFill rotWithShape="1">
          <a:blip r:embed="rId5">
            <a:alphaModFix/>
          </a:blip>
          <a:srcRect b="7484" l="0" r="0" t="0"/>
          <a:stretch/>
        </p:blipFill>
        <p:spPr>
          <a:xfrm>
            <a:off x="1383350" y="2348025"/>
            <a:ext cx="2685875" cy="26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14f4ab6bb5_0_5"/>
          <p:cNvSpPr txBox="1"/>
          <p:nvPr/>
        </p:nvSpPr>
        <p:spPr>
          <a:xfrm>
            <a:off x="801350" y="1410513"/>
            <a:ext cx="4735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FKai-SB"/>
              <a:buChar char="●"/>
            </a:pPr>
            <a:r>
              <a:rPr lang="en-US" sz="27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背景設定：現今臺灣</a:t>
            </a:r>
            <a:endParaRPr/>
          </a:p>
        </p:txBody>
      </p:sp>
      <p:pic>
        <p:nvPicPr>
          <p:cNvPr id="163" name="Google Shape;163;g114f4ab6bb5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15239">
            <a:off x="5211278" y="2105127"/>
            <a:ext cx="1760696" cy="176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14f4ab6bb5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15239">
            <a:off x="8891728" y="2105127"/>
            <a:ext cx="1760696" cy="1760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g114f4ab6bb5_0_5"/>
          <p:cNvCxnSpPr>
            <a:stCxn id="161" idx="2"/>
            <a:endCxn id="160" idx="2"/>
          </p:cNvCxnSpPr>
          <p:nvPr/>
        </p:nvCxnSpPr>
        <p:spPr>
          <a:xfrm rot="-5400000">
            <a:off x="6085238" y="1538699"/>
            <a:ext cx="134100" cy="6852000"/>
          </a:xfrm>
          <a:prstGeom prst="bentConnector3">
            <a:avLst>
              <a:gd fmla="val -62908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g114f4ab6bb5_0_5"/>
          <p:cNvCxnSpPr>
            <a:stCxn id="161" idx="3"/>
            <a:endCxn id="159" idx="1"/>
          </p:cNvCxnSpPr>
          <p:nvPr/>
        </p:nvCxnSpPr>
        <p:spPr>
          <a:xfrm>
            <a:off x="4069225" y="3689887"/>
            <a:ext cx="7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g114f4ab6bb5_0_5"/>
          <p:cNvSpPr txBox="1"/>
          <p:nvPr/>
        </p:nvSpPr>
        <p:spPr>
          <a:xfrm>
            <a:off x="5535650" y="5977700"/>
            <a:ext cx="12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關係良好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8" name="Google Shape;168;g114f4ab6bb5_0_5"/>
          <p:cNvSpPr txBox="1"/>
          <p:nvPr/>
        </p:nvSpPr>
        <p:spPr>
          <a:xfrm>
            <a:off x="4168198" y="2142350"/>
            <a:ext cx="523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青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梅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竹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馬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169" name="Google Shape;169;g114f4ab6bb5_0_5"/>
          <p:cNvCxnSpPr/>
          <p:nvPr/>
        </p:nvCxnSpPr>
        <p:spPr>
          <a:xfrm>
            <a:off x="7491238" y="3622925"/>
            <a:ext cx="7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g114f4ab6bb5_0_5"/>
          <p:cNvSpPr txBox="1"/>
          <p:nvPr/>
        </p:nvSpPr>
        <p:spPr>
          <a:xfrm>
            <a:off x="7590238" y="2757950"/>
            <a:ext cx="52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兄弟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1" name="Google Shape;171;g114f4ab6bb5_0_5"/>
          <p:cNvSpPr txBox="1"/>
          <p:nvPr/>
        </p:nvSpPr>
        <p:spPr>
          <a:xfrm>
            <a:off x="1862925" y="2190475"/>
            <a:ext cx="18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14f4ab6bb5_0_5"/>
          <p:cNvSpPr txBox="1"/>
          <p:nvPr/>
        </p:nvSpPr>
        <p:spPr>
          <a:xfrm>
            <a:off x="1383338" y="4570050"/>
            <a:ext cx="26859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吳旻蘭(主角)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3" name="Google Shape;173;g114f4ab6bb5_0_5"/>
          <p:cNvSpPr txBox="1"/>
          <p:nvPr/>
        </p:nvSpPr>
        <p:spPr>
          <a:xfrm>
            <a:off x="4748663" y="4602938"/>
            <a:ext cx="26859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孫曉鶴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4" name="Google Shape;174;g114f4ab6bb5_0_5"/>
          <p:cNvSpPr txBox="1"/>
          <p:nvPr/>
        </p:nvSpPr>
        <p:spPr>
          <a:xfrm>
            <a:off x="8235175" y="4436088"/>
            <a:ext cx="26859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孫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賜生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75" name="Google Shape;175;g114f4ab6bb5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3362" y="3622913"/>
            <a:ext cx="1655412" cy="165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14f4ab6bb5_0_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78303" y="3175750"/>
            <a:ext cx="2161899" cy="216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14f4ab6bb5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4113" y="3689863"/>
            <a:ext cx="1655412" cy="165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14f4ab6bb5_0_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069178" y="1635665"/>
            <a:ext cx="977718" cy="9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4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4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4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2020-01-20T05:08:25Z</dcterms:created>
  <dc:creator>Allppt.com</dc:creator>
</cp:coreProperties>
</file>