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29"/>
  </p:notesMasterIdLst>
  <p:sldIdLst>
    <p:sldId id="256" r:id="rId5"/>
    <p:sldId id="258" r:id="rId6"/>
    <p:sldId id="260" r:id="rId7"/>
    <p:sldId id="261" r:id="rId8"/>
    <p:sldId id="262" r:id="rId9"/>
    <p:sldId id="279" r:id="rId10"/>
    <p:sldId id="330" r:id="rId11"/>
    <p:sldId id="315" r:id="rId12"/>
    <p:sldId id="309" r:id="rId13"/>
    <p:sldId id="311" r:id="rId14"/>
    <p:sldId id="329" r:id="rId15"/>
    <p:sldId id="317" r:id="rId16"/>
    <p:sldId id="318" r:id="rId17"/>
    <p:sldId id="310" r:id="rId18"/>
    <p:sldId id="319" r:id="rId19"/>
    <p:sldId id="321" r:id="rId20"/>
    <p:sldId id="320" r:id="rId21"/>
    <p:sldId id="323" r:id="rId22"/>
    <p:sldId id="322" r:id="rId23"/>
    <p:sldId id="324" r:id="rId24"/>
    <p:sldId id="325" r:id="rId25"/>
    <p:sldId id="326" r:id="rId26"/>
    <p:sldId id="327" r:id="rId27"/>
    <p:sldId id="328" r:id="rId28"/>
  </p:sldIdLst>
  <p:sldSz cx="9144000" cy="5143500" type="screen16x9"/>
  <p:notesSz cx="6858000" cy="9144000"/>
  <p:embeddedFontLst>
    <p:embeddedFont>
      <p:font typeface="Calibri Light" panose="020F0302020204030204" pitchFamily="34" charset="0"/>
      <p:regular r:id="rId30"/>
      <p:italic r:id="rId31"/>
    </p:embeddedFont>
    <p:embeddedFont>
      <p:font typeface="Montserrat"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0"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E8FF"/>
    <a:srgbClr val="C6E6A2"/>
    <a:srgbClr val="4A8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BB825B-318D-4623-8933-E91F06653152}">
  <a:tblStyle styleId="{0FBB825B-318D-4623-8933-E91F066531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50"/>
        <p:guide pos="3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font" Target="fonts/font5.fntdata"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font" Target="fonts/font4.fntdata" /><Relationship Id="rId38"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font" Target="fonts/font3.fntdata" /><Relationship Id="rId37"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font" Target="fonts/font2.fntdata"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font" Target="fonts/font1.fntdata" /><Relationship Id="rId35" Type="http://schemas.openxmlformats.org/officeDocument/2006/relationships/font" Target="fonts/font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a:p>
        </p:txBody>
      </p:sp>
    </p:spTree>
    <p:extLst>
      <p:ext uri="{BB962C8B-B14F-4D97-AF65-F5344CB8AC3E}">
        <p14:creationId xmlns:p14="http://schemas.microsoft.com/office/powerpoint/2010/main" val="33748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1" r:id="rId7"/>
    <p:sldLayoutId id="2147483663"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slide" Target="slide2.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2.xml.rels><?xml version="1.0" encoding="UTF-8" standalone="yes"?>
<Relationships xmlns="http://schemas.openxmlformats.org/package/2006/relationships"><Relationship Id="rId3" Type="http://schemas.openxmlformats.org/officeDocument/2006/relationships/slide" Target="slide3.xml" /><Relationship Id="rId2" Type="http://schemas.openxmlformats.org/officeDocument/2006/relationships/notesSlide" Target="../notesSlides/notesSlide2.xml" /><Relationship Id="rId1" Type="http://schemas.openxmlformats.org/officeDocument/2006/relationships/slideLayout" Target="../slideLayouts/slideLayout6.xml" /><Relationship Id="rId6" Type="http://schemas.openxmlformats.org/officeDocument/2006/relationships/slide" Target="slide14.xml" /><Relationship Id="rId5" Type="http://schemas.openxmlformats.org/officeDocument/2006/relationships/slide" Target="slide9.xml" /><Relationship Id="rId4" Type="http://schemas.openxmlformats.org/officeDocument/2006/relationships/slide" Target="slide6.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slide" Target="slide2.xml"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8.xml" /><Relationship Id="rId4" Type="http://schemas.openxmlformats.org/officeDocument/2006/relationships/image" Target="../media/image2.svg" /></Relationships>
</file>

<file path=ppt/slides/_rels/slide6.xml.rels><?xml version="1.0" encoding="UTF-8" standalone="yes"?>
<Relationships xmlns="http://schemas.openxmlformats.org/package/2006/relationships"><Relationship Id="rId3" Type="http://schemas.openxmlformats.org/officeDocument/2006/relationships/slide" Target="slide2.xml" /><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slide" Target="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MX" err="1">
                <a:solidFill>
                  <a:schemeClr val="accent1"/>
                </a:solidFill>
              </a:rPr>
              <a:t>PIA</a:t>
            </a:r>
            <a:br>
              <a:rPr lang="es-MX">
                <a:solidFill>
                  <a:schemeClr val="accent1"/>
                </a:solidFill>
              </a:rPr>
            </a:br>
            <a:r>
              <a:rPr lang="es-MX">
                <a:solidFill>
                  <a:srgbClr val="4A8CFF"/>
                </a:solidFill>
              </a:rPr>
              <a:t>Inteligencia Artificial</a:t>
            </a: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a:t>Angelina Juárez Oviedo 1918108</a:t>
            </a:r>
          </a:p>
          <a:p>
            <a:pPr marL="0" lvl="0" indent="0" algn="r" rtl="0">
              <a:spcBef>
                <a:spcPts val="0"/>
              </a:spcBef>
              <a:spcAft>
                <a:spcPts val="0"/>
              </a:spcAft>
              <a:buNone/>
            </a:pPr>
            <a:r>
              <a:rPr lang="es-MX"/>
              <a:t>Jesús Ángel Porras Hernández 1916106</a:t>
            </a:r>
          </a:p>
          <a:p>
            <a:pPr marL="0" lvl="0" indent="0" algn="r" rtl="0">
              <a:spcBef>
                <a:spcPts val="0"/>
              </a:spcBef>
              <a:spcAft>
                <a:spcPts val="0"/>
              </a:spcAft>
              <a:buNone/>
            </a:pPr>
            <a:r>
              <a:rPr lang="es-MX"/>
              <a:t>Grupo: 032</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F826C0D-8B6C-4668-022A-4F4956E10269}"/>
              </a:ext>
            </a:extLst>
          </p:cNvPr>
          <p:cNvSpPr txBox="1"/>
          <p:nvPr/>
        </p:nvSpPr>
        <p:spPr>
          <a:xfrm>
            <a:off x="1097687" y="586013"/>
            <a:ext cx="7200000" cy="1169551"/>
          </a:xfrm>
          <a:prstGeom prst="rect">
            <a:avLst/>
          </a:prstGeom>
          <a:noFill/>
        </p:spPr>
        <p:txBody>
          <a:bodyPr wrap="square" rtlCol="0">
            <a:spAutoFit/>
          </a:bodyPr>
          <a:lstStyle/>
          <a:p>
            <a:pPr algn="just"/>
            <a:r>
              <a:rPr lang="es-MX">
                <a:latin typeface="Montserrat" panose="00000500000000000000" pitchFamily="2" charset="0"/>
              </a:rPr>
              <a:t>La instancia que utilizamos nos generará una lista con “n” cantidad de listas, que a su vez cada lista tendrá “</a:t>
            </a:r>
            <a:r>
              <a:rPr lang="es-MX" err="1">
                <a:latin typeface="Montserrat" panose="00000500000000000000" pitchFamily="2" charset="0"/>
              </a:rPr>
              <a:t>m+1</a:t>
            </a:r>
            <a:r>
              <a:rPr lang="es-MX">
                <a:latin typeface="Montserrat" panose="00000500000000000000" pitchFamily="2" charset="0"/>
              </a:rPr>
              <a:t>” cantidad de elementos, representados por el número de tienda en el orden que se generó la ruta más corta.</a:t>
            </a:r>
          </a:p>
          <a:p>
            <a:pPr algn="just"/>
            <a:endParaRPr lang="es-MX">
              <a:latin typeface="Montserrat" panose="00000500000000000000" pitchFamily="2" charset="0"/>
            </a:endParaRPr>
          </a:p>
          <a:p>
            <a:pPr algn="just"/>
            <a:r>
              <a:rPr lang="es-MX">
                <a:latin typeface="Montserrat" panose="00000500000000000000" pitchFamily="2" charset="0"/>
              </a:rPr>
              <a:t>Ejemplo: tenemos 3 ciudades con 3 tiendas cada una </a:t>
            </a:r>
          </a:p>
        </p:txBody>
      </p:sp>
      <p:grpSp>
        <p:nvGrpSpPr>
          <p:cNvPr id="222" name="Grupo 221">
            <a:extLst>
              <a:ext uri="{FF2B5EF4-FFF2-40B4-BE49-F238E27FC236}">
                <a16:creationId xmlns:a16="http://schemas.microsoft.com/office/drawing/2014/main" id="{3013838F-E5D4-16D5-2267-C77C4A76AC3F}"/>
              </a:ext>
            </a:extLst>
          </p:cNvPr>
          <p:cNvGrpSpPr/>
          <p:nvPr/>
        </p:nvGrpSpPr>
        <p:grpSpPr>
          <a:xfrm>
            <a:off x="540203" y="1753607"/>
            <a:ext cx="8063593" cy="2806482"/>
            <a:chOff x="616400" y="1757258"/>
            <a:chExt cx="8063593" cy="2806482"/>
          </a:xfrm>
        </p:grpSpPr>
        <p:sp>
          <p:nvSpPr>
            <p:cNvPr id="8" name="Elipse 7">
              <a:extLst>
                <a:ext uri="{FF2B5EF4-FFF2-40B4-BE49-F238E27FC236}">
                  <a16:creationId xmlns:a16="http://schemas.microsoft.com/office/drawing/2014/main" id="{39923D8C-F85C-C629-8CFF-5FDA5FFD98AA}"/>
                </a:ext>
              </a:extLst>
            </p:cNvPr>
            <p:cNvSpPr/>
            <p:nvPr/>
          </p:nvSpPr>
          <p:spPr>
            <a:xfrm>
              <a:off x="616400" y="2847350"/>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chemeClr val="accent1"/>
                  </a:solidFill>
                  <a:latin typeface="Montserrat" panose="00000500000000000000" pitchFamily="2" charset="0"/>
                </a:rPr>
                <a:t>Ciudad 1</a:t>
              </a:r>
            </a:p>
          </p:txBody>
        </p:sp>
        <p:sp>
          <p:nvSpPr>
            <p:cNvPr id="9" name="Elipse 8">
              <a:extLst>
                <a:ext uri="{FF2B5EF4-FFF2-40B4-BE49-F238E27FC236}">
                  <a16:creationId xmlns:a16="http://schemas.microsoft.com/office/drawing/2014/main" id="{36985A4D-B439-0CA5-85C7-212855C066A4}"/>
                </a:ext>
              </a:extLst>
            </p:cNvPr>
            <p:cNvSpPr/>
            <p:nvPr/>
          </p:nvSpPr>
          <p:spPr>
            <a:xfrm>
              <a:off x="1981904" y="1894333"/>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92D050"/>
                  </a:solidFill>
                  <a:latin typeface="Montserrat" panose="00000500000000000000" pitchFamily="2" charset="0"/>
                </a:rPr>
                <a:t>Tienda 1</a:t>
              </a:r>
            </a:p>
          </p:txBody>
        </p:sp>
        <p:sp>
          <p:nvSpPr>
            <p:cNvPr id="10" name="Elipse 9">
              <a:extLst>
                <a:ext uri="{FF2B5EF4-FFF2-40B4-BE49-F238E27FC236}">
                  <a16:creationId xmlns:a16="http://schemas.microsoft.com/office/drawing/2014/main" id="{6E3EEAD3-343A-D2EC-FF4D-6C06BA3CC544}"/>
                </a:ext>
              </a:extLst>
            </p:cNvPr>
            <p:cNvSpPr/>
            <p:nvPr/>
          </p:nvSpPr>
          <p:spPr>
            <a:xfrm>
              <a:off x="1981904" y="2847350"/>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50"/>
                  </a:solidFill>
                  <a:latin typeface="Montserrat" panose="00000500000000000000" pitchFamily="2" charset="0"/>
                </a:rPr>
                <a:t>Tienda 2</a:t>
              </a:r>
            </a:p>
          </p:txBody>
        </p:sp>
        <p:sp>
          <p:nvSpPr>
            <p:cNvPr id="11" name="Elipse 10">
              <a:extLst>
                <a:ext uri="{FF2B5EF4-FFF2-40B4-BE49-F238E27FC236}">
                  <a16:creationId xmlns:a16="http://schemas.microsoft.com/office/drawing/2014/main" id="{E2D81EE3-F32A-EA1E-62C6-0B1B8F46D81F}"/>
                </a:ext>
              </a:extLst>
            </p:cNvPr>
            <p:cNvSpPr/>
            <p:nvPr/>
          </p:nvSpPr>
          <p:spPr>
            <a:xfrm>
              <a:off x="1981904" y="3800367"/>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F0"/>
                  </a:solidFill>
                  <a:latin typeface="Montserrat" panose="00000500000000000000" pitchFamily="2" charset="0"/>
                </a:rPr>
                <a:t>Tienda 3</a:t>
              </a:r>
            </a:p>
          </p:txBody>
        </p:sp>
        <p:sp>
          <p:nvSpPr>
            <p:cNvPr id="12" name="Elipse 11">
              <a:extLst>
                <a:ext uri="{FF2B5EF4-FFF2-40B4-BE49-F238E27FC236}">
                  <a16:creationId xmlns:a16="http://schemas.microsoft.com/office/drawing/2014/main" id="{6BDA347F-E182-FE57-D4EF-3689AF0EC80D}"/>
                </a:ext>
              </a:extLst>
            </p:cNvPr>
            <p:cNvSpPr/>
            <p:nvPr/>
          </p:nvSpPr>
          <p:spPr>
            <a:xfrm>
              <a:off x="3418880" y="2836028"/>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chemeClr val="accent1"/>
                  </a:solidFill>
                  <a:latin typeface="Montserrat" panose="00000500000000000000" pitchFamily="2" charset="0"/>
                </a:rPr>
                <a:t>Ciudad </a:t>
              </a:r>
            </a:p>
          </p:txBody>
        </p:sp>
        <p:sp>
          <p:nvSpPr>
            <p:cNvPr id="20" name="Elipse 19">
              <a:extLst>
                <a:ext uri="{FF2B5EF4-FFF2-40B4-BE49-F238E27FC236}">
                  <a16:creationId xmlns:a16="http://schemas.microsoft.com/office/drawing/2014/main" id="{68B7567C-53BE-5335-4E12-7759D1CBC637}"/>
                </a:ext>
              </a:extLst>
            </p:cNvPr>
            <p:cNvSpPr/>
            <p:nvPr/>
          </p:nvSpPr>
          <p:spPr>
            <a:xfrm>
              <a:off x="6221360" y="2811065"/>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chemeClr val="accent1"/>
                  </a:solidFill>
                  <a:latin typeface="Montserrat" panose="00000500000000000000" pitchFamily="2" charset="0"/>
                </a:rPr>
                <a:t>Ciudad 3</a:t>
              </a:r>
            </a:p>
          </p:txBody>
        </p:sp>
        <p:sp>
          <p:nvSpPr>
            <p:cNvPr id="27" name="Elipse 26">
              <a:extLst>
                <a:ext uri="{FF2B5EF4-FFF2-40B4-BE49-F238E27FC236}">
                  <a16:creationId xmlns:a16="http://schemas.microsoft.com/office/drawing/2014/main" id="{E0E189A3-82BB-6405-BE56-9395B556B0A5}"/>
                </a:ext>
              </a:extLst>
            </p:cNvPr>
            <p:cNvSpPr/>
            <p:nvPr/>
          </p:nvSpPr>
          <p:spPr>
            <a:xfrm>
              <a:off x="7586864" y="1894333"/>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92D050"/>
                  </a:solidFill>
                  <a:latin typeface="Montserrat" panose="00000500000000000000" pitchFamily="2" charset="0"/>
                </a:rPr>
                <a:t>Tienda 1</a:t>
              </a:r>
            </a:p>
          </p:txBody>
        </p:sp>
        <p:sp>
          <p:nvSpPr>
            <p:cNvPr id="29" name="Elipse 28">
              <a:extLst>
                <a:ext uri="{FF2B5EF4-FFF2-40B4-BE49-F238E27FC236}">
                  <a16:creationId xmlns:a16="http://schemas.microsoft.com/office/drawing/2014/main" id="{BD568C06-BFEA-0C32-7364-8444C2B52EFE}"/>
                </a:ext>
              </a:extLst>
            </p:cNvPr>
            <p:cNvSpPr/>
            <p:nvPr/>
          </p:nvSpPr>
          <p:spPr>
            <a:xfrm>
              <a:off x="7586864" y="3800367"/>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F0"/>
                  </a:solidFill>
                  <a:latin typeface="Montserrat" panose="00000500000000000000" pitchFamily="2" charset="0"/>
                </a:rPr>
                <a:t>Tienda 3</a:t>
              </a:r>
            </a:p>
          </p:txBody>
        </p:sp>
        <p:cxnSp>
          <p:nvCxnSpPr>
            <p:cNvPr id="31" name="Conector recto de flecha 30">
              <a:extLst>
                <a:ext uri="{FF2B5EF4-FFF2-40B4-BE49-F238E27FC236}">
                  <a16:creationId xmlns:a16="http://schemas.microsoft.com/office/drawing/2014/main" id="{19C90FD5-56DA-99C8-5523-717E2735D6FF}"/>
                </a:ext>
              </a:extLst>
            </p:cNvPr>
            <p:cNvCxnSpPr>
              <a:cxnSpLocks/>
              <a:stCxn id="8" idx="7"/>
              <a:endCxn id="9" idx="2"/>
            </p:cNvCxnSpPr>
            <p:nvPr/>
          </p:nvCxnSpPr>
          <p:spPr>
            <a:xfrm flipV="1">
              <a:off x="1170814" y="2193037"/>
              <a:ext cx="811090" cy="74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3E59942E-70C9-C3A3-5336-503DA4C869EA}"/>
                </a:ext>
              </a:extLst>
            </p:cNvPr>
            <p:cNvCxnSpPr>
              <a:cxnSpLocks/>
              <a:stCxn id="8" idx="6"/>
              <a:endCxn id="10" idx="2"/>
            </p:cNvCxnSpPr>
            <p:nvPr/>
          </p:nvCxnSpPr>
          <p:spPr>
            <a:xfrm>
              <a:off x="1265936" y="3146054"/>
              <a:ext cx="715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60D90CD-3A84-A977-23EC-3E611B9E980D}"/>
                </a:ext>
              </a:extLst>
            </p:cNvPr>
            <p:cNvCxnSpPr>
              <a:cxnSpLocks/>
              <a:stCxn id="8" idx="5"/>
              <a:endCxn id="11" idx="2"/>
            </p:cNvCxnSpPr>
            <p:nvPr/>
          </p:nvCxnSpPr>
          <p:spPr>
            <a:xfrm>
              <a:off x="1170814" y="3357270"/>
              <a:ext cx="811090" cy="74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ADB2B3AA-1DEA-BEBC-7011-987A9194AFE9}"/>
                </a:ext>
              </a:extLst>
            </p:cNvPr>
            <p:cNvCxnSpPr>
              <a:cxnSpLocks/>
              <a:stCxn id="12" idx="7"/>
              <a:endCxn id="142" idx="2"/>
            </p:cNvCxnSpPr>
            <p:nvPr/>
          </p:nvCxnSpPr>
          <p:spPr>
            <a:xfrm flipV="1">
              <a:off x="3973294" y="2181715"/>
              <a:ext cx="904532" cy="74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734A6C5-C56A-7820-62A8-63F2D550D1F3}"/>
                </a:ext>
              </a:extLst>
            </p:cNvPr>
            <p:cNvCxnSpPr>
              <a:cxnSpLocks/>
              <a:stCxn id="12" idx="6"/>
              <a:endCxn id="143" idx="2"/>
            </p:cNvCxnSpPr>
            <p:nvPr/>
          </p:nvCxnSpPr>
          <p:spPr>
            <a:xfrm>
              <a:off x="4068416" y="3134732"/>
              <a:ext cx="809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11013F27-7C0E-7460-F7F7-9A89D4795868}"/>
                </a:ext>
              </a:extLst>
            </p:cNvPr>
            <p:cNvCxnSpPr>
              <a:cxnSpLocks/>
              <a:stCxn id="12" idx="5"/>
              <a:endCxn id="144" idx="2"/>
            </p:cNvCxnSpPr>
            <p:nvPr/>
          </p:nvCxnSpPr>
          <p:spPr>
            <a:xfrm>
              <a:off x="3973294" y="3345948"/>
              <a:ext cx="904532" cy="74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22E301BD-D880-C343-F77E-53CC27A496F4}"/>
                </a:ext>
              </a:extLst>
            </p:cNvPr>
            <p:cNvCxnSpPr>
              <a:cxnSpLocks/>
              <a:stCxn id="20" idx="7"/>
              <a:endCxn id="27" idx="2"/>
            </p:cNvCxnSpPr>
            <p:nvPr/>
          </p:nvCxnSpPr>
          <p:spPr>
            <a:xfrm flipV="1">
              <a:off x="6775774" y="2193037"/>
              <a:ext cx="811090" cy="70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DAE6343F-CFE7-BB86-5C5A-687D61212E84}"/>
                </a:ext>
              </a:extLst>
            </p:cNvPr>
            <p:cNvCxnSpPr>
              <a:cxnSpLocks/>
              <a:stCxn id="20" idx="6"/>
              <a:endCxn id="187" idx="2"/>
            </p:cNvCxnSpPr>
            <p:nvPr/>
          </p:nvCxnSpPr>
          <p:spPr>
            <a:xfrm>
              <a:off x="6870896" y="3109769"/>
              <a:ext cx="730724" cy="4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3E2EA547-C660-E249-AFC6-3A134686E34E}"/>
                </a:ext>
              </a:extLst>
            </p:cNvPr>
            <p:cNvCxnSpPr>
              <a:cxnSpLocks/>
              <a:stCxn id="20" idx="5"/>
              <a:endCxn id="29" idx="2"/>
            </p:cNvCxnSpPr>
            <p:nvPr/>
          </p:nvCxnSpPr>
          <p:spPr>
            <a:xfrm>
              <a:off x="6775774" y="3320985"/>
              <a:ext cx="811090" cy="77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CB02166B-7571-9381-3C23-F80B63F0CFCD}"/>
                </a:ext>
              </a:extLst>
            </p:cNvPr>
            <p:cNvCxnSpPr>
              <a:cxnSpLocks/>
              <a:stCxn id="9" idx="6"/>
              <a:endCxn id="12" idx="1"/>
            </p:cNvCxnSpPr>
            <p:nvPr/>
          </p:nvCxnSpPr>
          <p:spPr>
            <a:xfrm>
              <a:off x="2631440" y="2193037"/>
              <a:ext cx="882562" cy="73047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7DE82DB4-DC13-90E2-46D0-C904C2819E45}"/>
                </a:ext>
              </a:extLst>
            </p:cNvPr>
            <p:cNvCxnSpPr>
              <a:cxnSpLocks/>
              <a:stCxn id="11" idx="6"/>
              <a:endCxn id="12" idx="3"/>
            </p:cNvCxnSpPr>
            <p:nvPr/>
          </p:nvCxnSpPr>
          <p:spPr>
            <a:xfrm flipV="1">
              <a:off x="2631440" y="3345948"/>
              <a:ext cx="882562" cy="75312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F61FC5F1-947C-E5DF-D815-56D3B9AB2729}"/>
                </a:ext>
              </a:extLst>
            </p:cNvPr>
            <p:cNvCxnSpPr>
              <a:cxnSpLocks/>
              <a:stCxn id="10" idx="6"/>
              <a:endCxn id="12" idx="2"/>
            </p:cNvCxnSpPr>
            <p:nvPr/>
          </p:nvCxnSpPr>
          <p:spPr>
            <a:xfrm flipV="1">
              <a:off x="2631440" y="3134732"/>
              <a:ext cx="787440" cy="1132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95F69F68-C2D3-C75E-DC05-70DD8FEDEED7}"/>
                </a:ext>
              </a:extLst>
            </p:cNvPr>
            <p:cNvCxnSpPr>
              <a:cxnSpLocks/>
              <a:stCxn id="9" idx="3"/>
              <a:endCxn id="10" idx="1"/>
            </p:cNvCxnSpPr>
            <p:nvPr/>
          </p:nvCxnSpPr>
          <p:spPr>
            <a:xfrm>
              <a:off x="2077026" y="2404253"/>
              <a:ext cx="0" cy="53058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92F4DB75-CFEA-915C-7C09-FC411F0DE3F5}"/>
                </a:ext>
              </a:extLst>
            </p:cNvPr>
            <p:cNvCxnSpPr>
              <a:cxnSpLocks/>
              <a:stCxn id="10" idx="7"/>
              <a:endCxn id="9" idx="5"/>
            </p:cNvCxnSpPr>
            <p:nvPr/>
          </p:nvCxnSpPr>
          <p:spPr>
            <a:xfrm flipV="1">
              <a:off x="2536318" y="2404253"/>
              <a:ext cx="0" cy="5305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5" name="CuadroTexto 94">
              <a:extLst>
                <a:ext uri="{FF2B5EF4-FFF2-40B4-BE49-F238E27FC236}">
                  <a16:creationId xmlns:a16="http://schemas.microsoft.com/office/drawing/2014/main" id="{4DEC293F-42A6-3D6A-AE9B-82ADCE99CE0D}"/>
                </a:ext>
              </a:extLst>
            </p:cNvPr>
            <p:cNvSpPr txBox="1"/>
            <p:nvPr/>
          </p:nvSpPr>
          <p:spPr>
            <a:xfrm>
              <a:off x="1873294" y="2373494"/>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10 Minutos</a:t>
              </a:r>
            </a:p>
          </p:txBody>
        </p:sp>
        <p:sp>
          <p:nvSpPr>
            <p:cNvPr id="96" name="CuadroTexto 95">
              <a:extLst>
                <a:ext uri="{FF2B5EF4-FFF2-40B4-BE49-F238E27FC236}">
                  <a16:creationId xmlns:a16="http://schemas.microsoft.com/office/drawing/2014/main" id="{79FC47FE-FFD3-50AB-8383-E61FBD080FF3}"/>
                </a:ext>
              </a:extLst>
            </p:cNvPr>
            <p:cNvSpPr txBox="1"/>
            <p:nvPr/>
          </p:nvSpPr>
          <p:spPr>
            <a:xfrm>
              <a:off x="2484864" y="2457542"/>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15 Minutos</a:t>
              </a:r>
            </a:p>
          </p:txBody>
        </p:sp>
        <p:cxnSp>
          <p:nvCxnSpPr>
            <p:cNvPr id="97" name="Conector recto de flecha 96">
              <a:extLst>
                <a:ext uri="{FF2B5EF4-FFF2-40B4-BE49-F238E27FC236}">
                  <a16:creationId xmlns:a16="http://schemas.microsoft.com/office/drawing/2014/main" id="{A3B86DB3-821C-C82A-5174-86F4AF1D6377}"/>
                </a:ext>
              </a:extLst>
            </p:cNvPr>
            <p:cNvCxnSpPr>
              <a:cxnSpLocks/>
              <a:stCxn id="10" idx="3"/>
              <a:endCxn id="11" idx="1"/>
            </p:cNvCxnSpPr>
            <p:nvPr/>
          </p:nvCxnSpPr>
          <p:spPr>
            <a:xfrm>
              <a:off x="2077026" y="3357270"/>
              <a:ext cx="0" cy="5305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C25CAF0B-BB9E-BBC6-29B2-54D935501396}"/>
                </a:ext>
              </a:extLst>
            </p:cNvPr>
            <p:cNvCxnSpPr>
              <a:cxnSpLocks/>
              <a:stCxn id="11" idx="7"/>
              <a:endCxn id="10" idx="5"/>
            </p:cNvCxnSpPr>
            <p:nvPr/>
          </p:nvCxnSpPr>
          <p:spPr>
            <a:xfrm flipV="1">
              <a:off x="2536318" y="3357270"/>
              <a:ext cx="0" cy="53058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9" name="CuadroTexto 98">
              <a:extLst>
                <a:ext uri="{FF2B5EF4-FFF2-40B4-BE49-F238E27FC236}">
                  <a16:creationId xmlns:a16="http://schemas.microsoft.com/office/drawing/2014/main" id="{541D00DD-3B66-B9E3-538E-4F447014B691}"/>
                </a:ext>
              </a:extLst>
            </p:cNvPr>
            <p:cNvSpPr txBox="1"/>
            <p:nvPr/>
          </p:nvSpPr>
          <p:spPr>
            <a:xfrm>
              <a:off x="1861568" y="3330329"/>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15 Minutos</a:t>
              </a:r>
            </a:p>
          </p:txBody>
        </p:sp>
        <p:sp>
          <p:nvSpPr>
            <p:cNvPr id="100" name="CuadroTexto 99">
              <a:extLst>
                <a:ext uri="{FF2B5EF4-FFF2-40B4-BE49-F238E27FC236}">
                  <a16:creationId xmlns:a16="http://schemas.microsoft.com/office/drawing/2014/main" id="{B2A99E4D-1103-E259-D6A2-DBBFC1292D76}"/>
                </a:ext>
              </a:extLst>
            </p:cNvPr>
            <p:cNvSpPr txBox="1"/>
            <p:nvPr/>
          </p:nvSpPr>
          <p:spPr>
            <a:xfrm>
              <a:off x="2473138" y="3414377"/>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20 Minutos</a:t>
              </a:r>
            </a:p>
          </p:txBody>
        </p:sp>
        <p:cxnSp>
          <p:nvCxnSpPr>
            <p:cNvPr id="106" name="Conector: curvado 105">
              <a:extLst>
                <a:ext uri="{FF2B5EF4-FFF2-40B4-BE49-F238E27FC236}">
                  <a16:creationId xmlns:a16="http://schemas.microsoft.com/office/drawing/2014/main" id="{875BF78F-3B0D-8F93-3011-350EEAABDE99}"/>
                </a:ext>
              </a:extLst>
            </p:cNvPr>
            <p:cNvCxnSpPr>
              <a:stCxn id="9" idx="1"/>
              <a:endCxn id="11" idx="3"/>
            </p:cNvCxnSpPr>
            <p:nvPr/>
          </p:nvCxnSpPr>
          <p:spPr>
            <a:xfrm rot="16200000" flipH="1">
              <a:off x="912793" y="3146054"/>
              <a:ext cx="2328466" cy="12700"/>
            </a:xfrm>
            <a:prstGeom prst="curvedConnector5">
              <a:avLst>
                <a:gd name="adj1" fmla="val 467"/>
                <a:gd name="adj2" fmla="val -4193866"/>
                <a:gd name="adj3" fmla="val 100468"/>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curvado 109">
              <a:extLst>
                <a:ext uri="{FF2B5EF4-FFF2-40B4-BE49-F238E27FC236}">
                  <a16:creationId xmlns:a16="http://schemas.microsoft.com/office/drawing/2014/main" id="{E56D6CA4-79F7-92CA-3CDD-6263DB7EF7B6}"/>
                </a:ext>
              </a:extLst>
            </p:cNvPr>
            <p:cNvCxnSpPr>
              <a:cxnSpLocks/>
              <a:stCxn id="11" idx="5"/>
              <a:endCxn id="9" idx="7"/>
            </p:cNvCxnSpPr>
            <p:nvPr/>
          </p:nvCxnSpPr>
          <p:spPr>
            <a:xfrm rot="5400000" flipH="1">
              <a:off x="1372085" y="3146054"/>
              <a:ext cx="2328466" cy="12700"/>
            </a:xfrm>
            <a:prstGeom prst="curvedConnector5">
              <a:avLst>
                <a:gd name="adj1" fmla="val 155"/>
                <a:gd name="adj2" fmla="val -3565299"/>
                <a:gd name="adj3" fmla="val 9984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6" name="CuadroTexto 115">
              <a:extLst>
                <a:ext uri="{FF2B5EF4-FFF2-40B4-BE49-F238E27FC236}">
                  <a16:creationId xmlns:a16="http://schemas.microsoft.com/office/drawing/2014/main" id="{31A8AA28-8B18-A42F-07FC-7BAB174CC0C4}"/>
                </a:ext>
              </a:extLst>
            </p:cNvPr>
            <p:cNvSpPr txBox="1"/>
            <p:nvPr/>
          </p:nvSpPr>
          <p:spPr>
            <a:xfrm>
              <a:off x="2635655" y="3010512"/>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40 Minutos</a:t>
              </a:r>
            </a:p>
          </p:txBody>
        </p:sp>
        <p:sp>
          <p:nvSpPr>
            <p:cNvPr id="117" name="CuadroTexto 116">
              <a:extLst>
                <a:ext uri="{FF2B5EF4-FFF2-40B4-BE49-F238E27FC236}">
                  <a16:creationId xmlns:a16="http://schemas.microsoft.com/office/drawing/2014/main" id="{0C9D4AE7-8DD6-F2B3-2984-4A87CF82338E}"/>
                </a:ext>
              </a:extLst>
            </p:cNvPr>
            <p:cNvSpPr txBox="1"/>
            <p:nvPr/>
          </p:nvSpPr>
          <p:spPr>
            <a:xfrm>
              <a:off x="1476469" y="1811199"/>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25 Minutos</a:t>
              </a:r>
            </a:p>
          </p:txBody>
        </p:sp>
        <p:sp>
          <p:nvSpPr>
            <p:cNvPr id="118" name="CuadroTexto 117">
              <a:extLst>
                <a:ext uri="{FF2B5EF4-FFF2-40B4-BE49-F238E27FC236}">
                  <a16:creationId xmlns:a16="http://schemas.microsoft.com/office/drawing/2014/main" id="{65ADA478-106E-48AC-30D6-488AE451139A}"/>
                </a:ext>
              </a:extLst>
            </p:cNvPr>
            <p:cNvSpPr txBox="1"/>
            <p:nvPr/>
          </p:nvSpPr>
          <p:spPr>
            <a:xfrm rot="19128960">
              <a:off x="2855063" y="3679423"/>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60 Minutos</a:t>
              </a:r>
            </a:p>
          </p:txBody>
        </p:sp>
        <p:sp>
          <p:nvSpPr>
            <p:cNvPr id="119" name="CuadroTexto 118">
              <a:extLst>
                <a:ext uri="{FF2B5EF4-FFF2-40B4-BE49-F238E27FC236}">
                  <a16:creationId xmlns:a16="http://schemas.microsoft.com/office/drawing/2014/main" id="{ACFBD6CF-B366-2193-A618-B774CF9504CC}"/>
                </a:ext>
              </a:extLst>
            </p:cNvPr>
            <p:cNvSpPr txBox="1"/>
            <p:nvPr/>
          </p:nvSpPr>
          <p:spPr>
            <a:xfrm rot="2433900">
              <a:off x="2861092" y="2436406"/>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75 Minutos</a:t>
              </a:r>
            </a:p>
          </p:txBody>
        </p:sp>
        <p:sp>
          <p:nvSpPr>
            <p:cNvPr id="120" name="CuadroTexto 119">
              <a:extLst>
                <a:ext uri="{FF2B5EF4-FFF2-40B4-BE49-F238E27FC236}">
                  <a16:creationId xmlns:a16="http://schemas.microsoft.com/office/drawing/2014/main" id="{15899816-81C4-7C65-B7AC-C5E122F8A7E1}"/>
                </a:ext>
              </a:extLst>
            </p:cNvPr>
            <p:cNvSpPr txBox="1"/>
            <p:nvPr/>
          </p:nvSpPr>
          <p:spPr>
            <a:xfrm>
              <a:off x="2566419" y="4325964"/>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30 Minutos</a:t>
              </a:r>
            </a:p>
          </p:txBody>
        </p:sp>
        <p:sp>
          <p:nvSpPr>
            <p:cNvPr id="142" name="Elipse 141">
              <a:extLst>
                <a:ext uri="{FF2B5EF4-FFF2-40B4-BE49-F238E27FC236}">
                  <a16:creationId xmlns:a16="http://schemas.microsoft.com/office/drawing/2014/main" id="{887B0D8E-0486-7721-D8FC-166BB2050428}"/>
                </a:ext>
              </a:extLst>
            </p:cNvPr>
            <p:cNvSpPr/>
            <p:nvPr/>
          </p:nvSpPr>
          <p:spPr>
            <a:xfrm>
              <a:off x="4877826" y="1883011"/>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92D050"/>
                  </a:solidFill>
                  <a:latin typeface="Montserrat" panose="00000500000000000000" pitchFamily="2" charset="0"/>
                </a:rPr>
                <a:t>Tienda 1</a:t>
              </a:r>
            </a:p>
          </p:txBody>
        </p:sp>
        <p:sp>
          <p:nvSpPr>
            <p:cNvPr id="143" name="Elipse 142">
              <a:extLst>
                <a:ext uri="{FF2B5EF4-FFF2-40B4-BE49-F238E27FC236}">
                  <a16:creationId xmlns:a16="http://schemas.microsoft.com/office/drawing/2014/main" id="{7FC14832-AC5C-3D85-6346-CC106A2B6134}"/>
                </a:ext>
              </a:extLst>
            </p:cNvPr>
            <p:cNvSpPr/>
            <p:nvPr/>
          </p:nvSpPr>
          <p:spPr>
            <a:xfrm>
              <a:off x="4877826" y="2836028"/>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50"/>
                  </a:solidFill>
                  <a:latin typeface="Montserrat" panose="00000500000000000000" pitchFamily="2" charset="0"/>
                </a:rPr>
                <a:t>Tienda 2</a:t>
              </a:r>
            </a:p>
          </p:txBody>
        </p:sp>
        <p:sp>
          <p:nvSpPr>
            <p:cNvPr id="144" name="Elipse 143">
              <a:extLst>
                <a:ext uri="{FF2B5EF4-FFF2-40B4-BE49-F238E27FC236}">
                  <a16:creationId xmlns:a16="http://schemas.microsoft.com/office/drawing/2014/main" id="{C497AD86-821F-E932-3FD4-687D09D44A2C}"/>
                </a:ext>
              </a:extLst>
            </p:cNvPr>
            <p:cNvSpPr/>
            <p:nvPr/>
          </p:nvSpPr>
          <p:spPr>
            <a:xfrm>
              <a:off x="4877826" y="3789045"/>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F0"/>
                  </a:solidFill>
                  <a:latin typeface="Montserrat" panose="00000500000000000000" pitchFamily="2" charset="0"/>
                </a:rPr>
                <a:t>Tienda 3</a:t>
              </a:r>
            </a:p>
          </p:txBody>
        </p:sp>
        <p:cxnSp>
          <p:nvCxnSpPr>
            <p:cNvPr id="145" name="Conector recto de flecha 144">
              <a:extLst>
                <a:ext uri="{FF2B5EF4-FFF2-40B4-BE49-F238E27FC236}">
                  <a16:creationId xmlns:a16="http://schemas.microsoft.com/office/drawing/2014/main" id="{BFEECB4F-C271-DA8E-0C1E-08A5403FD2AA}"/>
                </a:ext>
              </a:extLst>
            </p:cNvPr>
            <p:cNvCxnSpPr>
              <a:cxnSpLocks/>
              <a:stCxn id="142" idx="6"/>
              <a:endCxn id="20" idx="1"/>
            </p:cNvCxnSpPr>
            <p:nvPr/>
          </p:nvCxnSpPr>
          <p:spPr>
            <a:xfrm>
              <a:off x="5527362" y="2181715"/>
              <a:ext cx="789120" cy="71683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D5191715-0259-6516-7A37-02C5162CC909}"/>
                </a:ext>
              </a:extLst>
            </p:cNvPr>
            <p:cNvCxnSpPr>
              <a:cxnSpLocks/>
              <a:stCxn id="144" idx="6"/>
              <a:endCxn id="20" idx="3"/>
            </p:cNvCxnSpPr>
            <p:nvPr/>
          </p:nvCxnSpPr>
          <p:spPr>
            <a:xfrm flipV="1">
              <a:off x="5527362" y="3320985"/>
              <a:ext cx="789120" cy="76676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ector recto de flecha 146">
              <a:extLst>
                <a:ext uri="{FF2B5EF4-FFF2-40B4-BE49-F238E27FC236}">
                  <a16:creationId xmlns:a16="http://schemas.microsoft.com/office/drawing/2014/main" id="{C2A02F9B-C1A2-D72B-7AA7-5E33777815D5}"/>
                </a:ext>
              </a:extLst>
            </p:cNvPr>
            <p:cNvCxnSpPr>
              <a:cxnSpLocks/>
              <a:stCxn id="143" idx="6"/>
              <a:endCxn id="20" idx="2"/>
            </p:cNvCxnSpPr>
            <p:nvPr/>
          </p:nvCxnSpPr>
          <p:spPr>
            <a:xfrm flipV="1">
              <a:off x="5527362" y="3109769"/>
              <a:ext cx="693998" cy="249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ABDF6527-67FD-FD2B-793C-A204A44F3EE9}"/>
                </a:ext>
              </a:extLst>
            </p:cNvPr>
            <p:cNvCxnSpPr>
              <a:cxnSpLocks/>
              <a:stCxn id="142" idx="3"/>
              <a:endCxn id="143" idx="1"/>
            </p:cNvCxnSpPr>
            <p:nvPr/>
          </p:nvCxnSpPr>
          <p:spPr>
            <a:xfrm>
              <a:off x="4972948" y="2392931"/>
              <a:ext cx="0" cy="53058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B12D8805-0BAF-745B-6EBF-F684E2067CEA}"/>
                </a:ext>
              </a:extLst>
            </p:cNvPr>
            <p:cNvCxnSpPr>
              <a:cxnSpLocks/>
              <a:stCxn id="143" idx="7"/>
              <a:endCxn id="142" idx="5"/>
            </p:cNvCxnSpPr>
            <p:nvPr/>
          </p:nvCxnSpPr>
          <p:spPr>
            <a:xfrm flipV="1">
              <a:off x="5432240" y="2392931"/>
              <a:ext cx="0" cy="5305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0" name="CuadroTexto 149">
              <a:extLst>
                <a:ext uri="{FF2B5EF4-FFF2-40B4-BE49-F238E27FC236}">
                  <a16:creationId xmlns:a16="http://schemas.microsoft.com/office/drawing/2014/main" id="{C70A4181-210C-6FAD-EBD0-4ADBA064417F}"/>
                </a:ext>
              </a:extLst>
            </p:cNvPr>
            <p:cNvSpPr txBox="1"/>
            <p:nvPr/>
          </p:nvSpPr>
          <p:spPr>
            <a:xfrm>
              <a:off x="4769216" y="2362172"/>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12 Minutos</a:t>
              </a:r>
            </a:p>
          </p:txBody>
        </p:sp>
        <p:sp>
          <p:nvSpPr>
            <p:cNvPr id="151" name="CuadroTexto 150">
              <a:extLst>
                <a:ext uri="{FF2B5EF4-FFF2-40B4-BE49-F238E27FC236}">
                  <a16:creationId xmlns:a16="http://schemas.microsoft.com/office/drawing/2014/main" id="{A0E16218-11C9-ECC9-E56D-A28585164CAA}"/>
                </a:ext>
              </a:extLst>
            </p:cNvPr>
            <p:cNvSpPr txBox="1"/>
            <p:nvPr/>
          </p:nvSpPr>
          <p:spPr>
            <a:xfrm>
              <a:off x="5380786" y="2446220"/>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14 Minutos</a:t>
              </a:r>
            </a:p>
          </p:txBody>
        </p:sp>
        <p:cxnSp>
          <p:nvCxnSpPr>
            <p:cNvPr id="152" name="Conector recto de flecha 151">
              <a:extLst>
                <a:ext uri="{FF2B5EF4-FFF2-40B4-BE49-F238E27FC236}">
                  <a16:creationId xmlns:a16="http://schemas.microsoft.com/office/drawing/2014/main" id="{874CB1B5-F8C3-9AFA-3EB9-AF5DEBBE2255}"/>
                </a:ext>
              </a:extLst>
            </p:cNvPr>
            <p:cNvCxnSpPr>
              <a:cxnSpLocks/>
              <a:stCxn id="143" idx="3"/>
              <a:endCxn id="144" idx="1"/>
            </p:cNvCxnSpPr>
            <p:nvPr/>
          </p:nvCxnSpPr>
          <p:spPr>
            <a:xfrm>
              <a:off x="4972948" y="3345948"/>
              <a:ext cx="0" cy="5305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ector recto de flecha 152">
              <a:extLst>
                <a:ext uri="{FF2B5EF4-FFF2-40B4-BE49-F238E27FC236}">
                  <a16:creationId xmlns:a16="http://schemas.microsoft.com/office/drawing/2014/main" id="{DCD9591F-6656-AC38-4688-AF53B52FAD88}"/>
                </a:ext>
              </a:extLst>
            </p:cNvPr>
            <p:cNvCxnSpPr>
              <a:cxnSpLocks/>
              <a:stCxn id="144" idx="7"/>
              <a:endCxn id="143" idx="5"/>
            </p:cNvCxnSpPr>
            <p:nvPr/>
          </p:nvCxnSpPr>
          <p:spPr>
            <a:xfrm flipV="1">
              <a:off x="5432240" y="3345948"/>
              <a:ext cx="0" cy="53058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4" name="CuadroTexto 153">
              <a:extLst>
                <a:ext uri="{FF2B5EF4-FFF2-40B4-BE49-F238E27FC236}">
                  <a16:creationId xmlns:a16="http://schemas.microsoft.com/office/drawing/2014/main" id="{38D228FE-FB26-393D-6704-89701101BB84}"/>
                </a:ext>
              </a:extLst>
            </p:cNvPr>
            <p:cNvSpPr txBox="1"/>
            <p:nvPr/>
          </p:nvSpPr>
          <p:spPr>
            <a:xfrm>
              <a:off x="4757490" y="3319007"/>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8 Minutos</a:t>
              </a:r>
            </a:p>
          </p:txBody>
        </p:sp>
        <p:sp>
          <p:nvSpPr>
            <p:cNvPr id="155" name="CuadroTexto 154">
              <a:extLst>
                <a:ext uri="{FF2B5EF4-FFF2-40B4-BE49-F238E27FC236}">
                  <a16:creationId xmlns:a16="http://schemas.microsoft.com/office/drawing/2014/main" id="{F31F8AC8-8CD8-1AFC-DA3F-889007E8A7A7}"/>
                </a:ext>
              </a:extLst>
            </p:cNvPr>
            <p:cNvSpPr txBox="1"/>
            <p:nvPr/>
          </p:nvSpPr>
          <p:spPr>
            <a:xfrm>
              <a:off x="5369060" y="3403055"/>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28 Minutos</a:t>
              </a:r>
            </a:p>
          </p:txBody>
        </p:sp>
        <p:cxnSp>
          <p:nvCxnSpPr>
            <p:cNvPr id="156" name="Conector: curvado 155">
              <a:extLst>
                <a:ext uri="{FF2B5EF4-FFF2-40B4-BE49-F238E27FC236}">
                  <a16:creationId xmlns:a16="http://schemas.microsoft.com/office/drawing/2014/main" id="{37AB30E1-0857-19C4-B0B9-5DA456D62F2A}"/>
                </a:ext>
              </a:extLst>
            </p:cNvPr>
            <p:cNvCxnSpPr>
              <a:stCxn id="142" idx="1"/>
              <a:endCxn id="144" idx="3"/>
            </p:cNvCxnSpPr>
            <p:nvPr/>
          </p:nvCxnSpPr>
          <p:spPr>
            <a:xfrm rot="16200000" flipH="1">
              <a:off x="3808715" y="3134732"/>
              <a:ext cx="2328466" cy="12700"/>
            </a:xfrm>
            <a:prstGeom prst="curvedConnector5">
              <a:avLst>
                <a:gd name="adj1" fmla="val 467"/>
                <a:gd name="adj2" fmla="val -4193866"/>
                <a:gd name="adj3" fmla="val 100468"/>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ector: curvado 156">
              <a:extLst>
                <a:ext uri="{FF2B5EF4-FFF2-40B4-BE49-F238E27FC236}">
                  <a16:creationId xmlns:a16="http://schemas.microsoft.com/office/drawing/2014/main" id="{A5AFFC69-77D2-2353-CE57-4568030577D5}"/>
                </a:ext>
              </a:extLst>
            </p:cNvPr>
            <p:cNvCxnSpPr>
              <a:cxnSpLocks/>
              <a:stCxn id="144" idx="5"/>
              <a:endCxn id="142" idx="7"/>
            </p:cNvCxnSpPr>
            <p:nvPr/>
          </p:nvCxnSpPr>
          <p:spPr>
            <a:xfrm rot="5400000" flipH="1">
              <a:off x="4268007" y="3134732"/>
              <a:ext cx="2328466" cy="12700"/>
            </a:xfrm>
            <a:prstGeom prst="curvedConnector5">
              <a:avLst>
                <a:gd name="adj1" fmla="val 155"/>
                <a:gd name="adj2" fmla="val -3565299"/>
                <a:gd name="adj3" fmla="val 9984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8" name="CuadroTexto 157">
              <a:extLst>
                <a:ext uri="{FF2B5EF4-FFF2-40B4-BE49-F238E27FC236}">
                  <a16:creationId xmlns:a16="http://schemas.microsoft.com/office/drawing/2014/main" id="{873D0C73-89AD-2E7A-7202-2D28270B7EA7}"/>
                </a:ext>
              </a:extLst>
            </p:cNvPr>
            <p:cNvSpPr txBox="1"/>
            <p:nvPr/>
          </p:nvSpPr>
          <p:spPr>
            <a:xfrm>
              <a:off x="5531577" y="2999190"/>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45 Minutos</a:t>
              </a:r>
            </a:p>
          </p:txBody>
        </p:sp>
        <p:sp>
          <p:nvSpPr>
            <p:cNvPr id="159" name="CuadroTexto 158">
              <a:extLst>
                <a:ext uri="{FF2B5EF4-FFF2-40B4-BE49-F238E27FC236}">
                  <a16:creationId xmlns:a16="http://schemas.microsoft.com/office/drawing/2014/main" id="{36C7DEA3-3AA3-032A-ECA3-123071B95116}"/>
                </a:ext>
              </a:extLst>
            </p:cNvPr>
            <p:cNvSpPr txBox="1"/>
            <p:nvPr/>
          </p:nvSpPr>
          <p:spPr>
            <a:xfrm>
              <a:off x="4372391" y="1799877"/>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5 Minutos</a:t>
              </a:r>
            </a:p>
          </p:txBody>
        </p:sp>
        <p:sp>
          <p:nvSpPr>
            <p:cNvPr id="160" name="CuadroTexto 159">
              <a:extLst>
                <a:ext uri="{FF2B5EF4-FFF2-40B4-BE49-F238E27FC236}">
                  <a16:creationId xmlns:a16="http://schemas.microsoft.com/office/drawing/2014/main" id="{14476150-7151-74E5-0688-913A61CF336E}"/>
                </a:ext>
              </a:extLst>
            </p:cNvPr>
            <p:cNvSpPr txBox="1"/>
            <p:nvPr/>
          </p:nvSpPr>
          <p:spPr>
            <a:xfrm rot="19128960">
              <a:off x="5750985" y="3668101"/>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80 Minutos</a:t>
              </a:r>
            </a:p>
          </p:txBody>
        </p:sp>
        <p:sp>
          <p:nvSpPr>
            <p:cNvPr id="161" name="CuadroTexto 160">
              <a:extLst>
                <a:ext uri="{FF2B5EF4-FFF2-40B4-BE49-F238E27FC236}">
                  <a16:creationId xmlns:a16="http://schemas.microsoft.com/office/drawing/2014/main" id="{89C3FAD9-8267-AE5E-EFB5-004FF606A03C}"/>
                </a:ext>
              </a:extLst>
            </p:cNvPr>
            <p:cNvSpPr txBox="1"/>
            <p:nvPr/>
          </p:nvSpPr>
          <p:spPr>
            <a:xfrm rot="2433900">
              <a:off x="5757014" y="2425084"/>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55 Minutos</a:t>
              </a:r>
            </a:p>
          </p:txBody>
        </p:sp>
        <p:sp>
          <p:nvSpPr>
            <p:cNvPr id="162" name="CuadroTexto 161">
              <a:extLst>
                <a:ext uri="{FF2B5EF4-FFF2-40B4-BE49-F238E27FC236}">
                  <a16:creationId xmlns:a16="http://schemas.microsoft.com/office/drawing/2014/main" id="{44D1F8F7-B505-FB03-889F-B6F3BCBDA731}"/>
                </a:ext>
              </a:extLst>
            </p:cNvPr>
            <p:cNvSpPr txBox="1"/>
            <p:nvPr/>
          </p:nvSpPr>
          <p:spPr>
            <a:xfrm>
              <a:off x="5462341" y="4314642"/>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10 Minutos</a:t>
              </a:r>
            </a:p>
          </p:txBody>
        </p:sp>
        <p:sp>
          <p:nvSpPr>
            <p:cNvPr id="187" name="Elipse 186">
              <a:extLst>
                <a:ext uri="{FF2B5EF4-FFF2-40B4-BE49-F238E27FC236}">
                  <a16:creationId xmlns:a16="http://schemas.microsoft.com/office/drawing/2014/main" id="{4D70EF88-7FFB-0BDB-0C4C-F9EE77A78261}"/>
                </a:ext>
              </a:extLst>
            </p:cNvPr>
            <p:cNvSpPr/>
            <p:nvPr/>
          </p:nvSpPr>
          <p:spPr>
            <a:xfrm>
              <a:off x="7601620" y="2854712"/>
              <a:ext cx="649536" cy="59740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50" b="1">
                  <a:solidFill>
                    <a:srgbClr val="00B050"/>
                  </a:solidFill>
                  <a:latin typeface="Montserrat" panose="00000500000000000000" pitchFamily="2" charset="0"/>
                </a:rPr>
                <a:t>Tienda 2</a:t>
              </a:r>
            </a:p>
          </p:txBody>
        </p:sp>
        <p:cxnSp>
          <p:nvCxnSpPr>
            <p:cNvPr id="188" name="Conector recto de flecha 187">
              <a:extLst>
                <a:ext uri="{FF2B5EF4-FFF2-40B4-BE49-F238E27FC236}">
                  <a16:creationId xmlns:a16="http://schemas.microsoft.com/office/drawing/2014/main" id="{60E63572-CBAD-6DA8-3191-7D6EC189738A}"/>
                </a:ext>
              </a:extLst>
            </p:cNvPr>
            <p:cNvCxnSpPr>
              <a:cxnSpLocks/>
              <a:stCxn id="27" idx="3"/>
              <a:endCxn id="187" idx="1"/>
            </p:cNvCxnSpPr>
            <p:nvPr/>
          </p:nvCxnSpPr>
          <p:spPr>
            <a:xfrm>
              <a:off x="7681986" y="2404253"/>
              <a:ext cx="14756" cy="53794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ector recto de flecha 188">
              <a:extLst>
                <a:ext uri="{FF2B5EF4-FFF2-40B4-BE49-F238E27FC236}">
                  <a16:creationId xmlns:a16="http://schemas.microsoft.com/office/drawing/2014/main" id="{5AB29335-B450-DB71-8778-CF222F127FBC}"/>
                </a:ext>
              </a:extLst>
            </p:cNvPr>
            <p:cNvCxnSpPr>
              <a:cxnSpLocks/>
              <a:stCxn id="187" idx="7"/>
              <a:endCxn id="27" idx="5"/>
            </p:cNvCxnSpPr>
            <p:nvPr/>
          </p:nvCxnSpPr>
          <p:spPr>
            <a:xfrm flipH="1" flipV="1">
              <a:off x="8141278" y="2404253"/>
              <a:ext cx="14756" cy="53794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0" name="CuadroTexto 189">
              <a:extLst>
                <a:ext uri="{FF2B5EF4-FFF2-40B4-BE49-F238E27FC236}">
                  <a16:creationId xmlns:a16="http://schemas.microsoft.com/office/drawing/2014/main" id="{7A09D530-D6EB-DCE9-C0F9-D8DFB2CDB416}"/>
                </a:ext>
              </a:extLst>
            </p:cNvPr>
            <p:cNvSpPr txBox="1"/>
            <p:nvPr/>
          </p:nvSpPr>
          <p:spPr>
            <a:xfrm>
              <a:off x="7493010" y="2380856"/>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15 Minutos</a:t>
              </a:r>
            </a:p>
          </p:txBody>
        </p:sp>
        <p:sp>
          <p:nvSpPr>
            <p:cNvPr id="191" name="CuadroTexto 190">
              <a:extLst>
                <a:ext uri="{FF2B5EF4-FFF2-40B4-BE49-F238E27FC236}">
                  <a16:creationId xmlns:a16="http://schemas.microsoft.com/office/drawing/2014/main" id="{89CB5AE9-8DB6-C5A1-FB82-C6F8503A7297}"/>
                </a:ext>
              </a:extLst>
            </p:cNvPr>
            <p:cNvSpPr txBox="1"/>
            <p:nvPr/>
          </p:nvSpPr>
          <p:spPr>
            <a:xfrm>
              <a:off x="8104580" y="2464904"/>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21 Minutos</a:t>
              </a:r>
            </a:p>
          </p:txBody>
        </p:sp>
        <p:cxnSp>
          <p:nvCxnSpPr>
            <p:cNvPr id="192" name="Conector recto de flecha 191">
              <a:extLst>
                <a:ext uri="{FF2B5EF4-FFF2-40B4-BE49-F238E27FC236}">
                  <a16:creationId xmlns:a16="http://schemas.microsoft.com/office/drawing/2014/main" id="{AABFBDAF-3492-5E19-A4B4-CECC02EF5682}"/>
                </a:ext>
              </a:extLst>
            </p:cNvPr>
            <p:cNvCxnSpPr>
              <a:cxnSpLocks/>
              <a:stCxn id="187" idx="3"/>
              <a:endCxn id="29" idx="1"/>
            </p:cNvCxnSpPr>
            <p:nvPr/>
          </p:nvCxnSpPr>
          <p:spPr>
            <a:xfrm flipH="1">
              <a:off x="7681986" y="3364632"/>
              <a:ext cx="14756" cy="52322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Conector recto de flecha 192">
              <a:extLst>
                <a:ext uri="{FF2B5EF4-FFF2-40B4-BE49-F238E27FC236}">
                  <a16:creationId xmlns:a16="http://schemas.microsoft.com/office/drawing/2014/main" id="{D37A1862-5EE7-02DC-362C-14F2950A119C}"/>
                </a:ext>
              </a:extLst>
            </p:cNvPr>
            <p:cNvCxnSpPr>
              <a:cxnSpLocks/>
              <a:stCxn id="29" idx="7"/>
              <a:endCxn id="187" idx="5"/>
            </p:cNvCxnSpPr>
            <p:nvPr/>
          </p:nvCxnSpPr>
          <p:spPr>
            <a:xfrm flipV="1">
              <a:off x="8141278" y="3364632"/>
              <a:ext cx="14756" cy="52322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4" name="CuadroTexto 193">
              <a:extLst>
                <a:ext uri="{FF2B5EF4-FFF2-40B4-BE49-F238E27FC236}">
                  <a16:creationId xmlns:a16="http://schemas.microsoft.com/office/drawing/2014/main" id="{8554F038-E6CB-837C-B0BE-3E4D25C2ECF9}"/>
                </a:ext>
              </a:extLst>
            </p:cNvPr>
            <p:cNvSpPr txBox="1"/>
            <p:nvPr/>
          </p:nvSpPr>
          <p:spPr>
            <a:xfrm>
              <a:off x="7481284" y="3337691"/>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19 Minutos</a:t>
              </a:r>
            </a:p>
          </p:txBody>
        </p:sp>
        <p:sp>
          <p:nvSpPr>
            <p:cNvPr id="195" name="CuadroTexto 194">
              <a:extLst>
                <a:ext uri="{FF2B5EF4-FFF2-40B4-BE49-F238E27FC236}">
                  <a16:creationId xmlns:a16="http://schemas.microsoft.com/office/drawing/2014/main" id="{D8E71B2A-F941-4731-8A69-916CF9541451}"/>
                </a:ext>
              </a:extLst>
            </p:cNvPr>
            <p:cNvSpPr txBox="1"/>
            <p:nvPr/>
          </p:nvSpPr>
          <p:spPr>
            <a:xfrm>
              <a:off x="8092854" y="3421739"/>
              <a:ext cx="269304" cy="498908"/>
            </a:xfrm>
            <a:prstGeom prst="rect">
              <a:avLst/>
            </a:prstGeom>
            <a:noFill/>
          </p:spPr>
          <p:txBody>
            <a:bodyPr vert="vert270" wrap="square" rtlCol="0">
              <a:spAutoFit/>
            </a:bodyPr>
            <a:lstStyle/>
            <a:p>
              <a:r>
                <a:rPr lang="es-MX" sz="550" b="1">
                  <a:solidFill>
                    <a:schemeClr val="accent1"/>
                  </a:solidFill>
                  <a:latin typeface="Montserrat" panose="00000500000000000000" pitchFamily="2" charset="0"/>
                </a:rPr>
                <a:t>27 Minutos</a:t>
              </a:r>
            </a:p>
          </p:txBody>
        </p:sp>
        <p:cxnSp>
          <p:nvCxnSpPr>
            <p:cNvPr id="205" name="Conector: curvado 204">
              <a:extLst>
                <a:ext uri="{FF2B5EF4-FFF2-40B4-BE49-F238E27FC236}">
                  <a16:creationId xmlns:a16="http://schemas.microsoft.com/office/drawing/2014/main" id="{E4E1D8C8-4540-85ED-952C-D8ED6B72E57C}"/>
                </a:ext>
              </a:extLst>
            </p:cNvPr>
            <p:cNvCxnSpPr>
              <a:cxnSpLocks/>
              <a:stCxn id="27" idx="1"/>
              <a:endCxn id="29" idx="3"/>
            </p:cNvCxnSpPr>
            <p:nvPr/>
          </p:nvCxnSpPr>
          <p:spPr>
            <a:xfrm rot="16200000" flipH="1">
              <a:off x="6517753" y="3146054"/>
              <a:ext cx="2328466" cy="12700"/>
            </a:xfrm>
            <a:prstGeom prst="curvedConnector5">
              <a:avLst>
                <a:gd name="adj1" fmla="val -3273"/>
                <a:gd name="adj2" fmla="val -3851008"/>
                <a:gd name="adj3" fmla="val 10265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ector: curvado 205">
              <a:extLst>
                <a:ext uri="{FF2B5EF4-FFF2-40B4-BE49-F238E27FC236}">
                  <a16:creationId xmlns:a16="http://schemas.microsoft.com/office/drawing/2014/main" id="{2816C49E-5E3E-3260-5D7D-AA28E61981ED}"/>
                </a:ext>
              </a:extLst>
            </p:cNvPr>
            <p:cNvCxnSpPr>
              <a:cxnSpLocks/>
              <a:stCxn id="29" idx="5"/>
              <a:endCxn id="27" idx="7"/>
            </p:cNvCxnSpPr>
            <p:nvPr/>
          </p:nvCxnSpPr>
          <p:spPr>
            <a:xfrm rot="5400000" flipH="1">
              <a:off x="6977045" y="3146054"/>
              <a:ext cx="2328466" cy="12700"/>
            </a:xfrm>
            <a:prstGeom prst="curvedConnector5">
              <a:avLst>
                <a:gd name="adj1" fmla="val -2026"/>
                <a:gd name="adj2" fmla="val -3736717"/>
                <a:gd name="adj3" fmla="val 10202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0" name="CuadroTexto 219">
              <a:extLst>
                <a:ext uri="{FF2B5EF4-FFF2-40B4-BE49-F238E27FC236}">
                  <a16:creationId xmlns:a16="http://schemas.microsoft.com/office/drawing/2014/main" id="{57EC48FB-C2DF-C965-885D-495273E02D63}"/>
                </a:ext>
              </a:extLst>
            </p:cNvPr>
            <p:cNvSpPr txBox="1"/>
            <p:nvPr/>
          </p:nvSpPr>
          <p:spPr>
            <a:xfrm>
              <a:off x="7157041" y="1757258"/>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10 Minutos</a:t>
              </a:r>
            </a:p>
          </p:txBody>
        </p:sp>
        <p:sp>
          <p:nvSpPr>
            <p:cNvPr id="221" name="CuadroTexto 220">
              <a:extLst>
                <a:ext uri="{FF2B5EF4-FFF2-40B4-BE49-F238E27FC236}">
                  <a16:creationId xmlns:a16="http://schemas.microsoft.com/office/drawing/2014/main" id="{D90613DD-5B6C-3B30-7370-1CEE00A2E0ED}"/>
                </a:ext>
              </a:extLst>
            </p:cNvPr>
            <p:cNvSpPr txBox="1"/>
            <p:nvPr/>
          </p:nvSpPr>
          <p:spPr>
            <a:xfrm>
              <a:off x="8067775" y="4386768"/>
              <a:ext cx="612218" cy="176972"/>
            </a:xfrm>
            <a:prstGeom prst="rect">
              <a:avLst/>
            </a:prstGeom>
            <a:noFill/>
          </p:spPr>
          <p:txBody>
            <a:bodyPr vert="horz" wrap="square" rtlCol="0">
              <a:spAutoFit/>
            </a:bodyPr>
            <a:lstStyle/>
            <a:p>
              <a:r>
                <a:rPr lang="es-MX" sz="550" b="1">
                  <a:solidFill>
                    <a:schemeClr val="accent1"/>
                  </a:solidFill>
                  <a:latin typeface="Montserrat" panose="00000500000000000000" pitchFamily="2" charset="0"/>
                </a:rPr>
                <a:t>12 Minutos</a:t>
              </a:r>
            </a:p>
          </p:txBody>
        </p:sp>
      </p:grpSp>
    </p:spTree>
    <p:extLst>
      <p:ext uri="{BB962C8B-B14F-4D97-AF65-F5344CB8AC3E}">
        <p14:creationId xmlns:p14="http://schemas.microsoft.com/office/powerpoint/2010/main" val="34304200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22"/>
                                        </p:tgtEl>
                                      </p:cBhvr>
                                    </p:animEffect>
                                    <p:animScale>
                                      <p:cBhvr>
                                        <p:cTn id="7" dur="250" autoRev="1" fill="hold"/>
                                        <p:tgtEl>
                                          <p:spTgt spid="2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4050A37-3213-FD17-7A3B-024FEEE824FD}"/>
              </a:ext>
            </a:extLst>
          </p:cNvPr>
          <p:cNvSpPr txBox="1"/>
          <p:nvPr/>
        </p:nvSpPr>
        <p:spPr>
          <a:xfrm>
            <a:off x="972000" y="807357"/>
            <a:ext cx="7200000" cy="4245008"/>
          </a:xfrm>
          <a:prstGeom prst="rect">
            <a:avLst/>
          </a:prstGeom>
          <a:noFill/>
        </p:spPr>
        <p:txBody>
          <a:bodyPr wrap="square">
            <a:spAutoFit/>
          </a:bodyPr>
          <a:lstStyle/>
          <a:p>
            <a:pPr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Se genera una lista (“</a:t>
            </a:r>
            <a:r>
              <a:rPr lang="es-MX" sz="1000" err="1">
                <a:effectLst/>
                <a:latin typeface="Montserrat" panose="00000500000000000000" pitchFamily="2" charset="0"/>
                <a:ea typeface="Calibri" panose="020F0502020204030204" pitchFamily="34" charset="0"/>
                <a:cs typeface="Calibri" panose="020F0502020204030204" pitchFamily="34" charset="0"/>
              </a:rPr>
              <a:t>mrute</a:t>
            </a:r>
            <a:r>
              <a:rPr lang="es-MX" sz="1000">
                <a:effectLst/>
                <a:latin typeface="Montserrat" panose="00000500000000000000" pitchFamily="2" charset="0"/>
                <a:ea typeface="Calibri" panose="020F0502020204030204" pitchFamily="34" charset="0"/>
                <a:cs typeface="Calibri" panose="020F0502020204030204" pitchFamily="34" charset="0"/>
              </a:rPr>
              <a:t>”) donde se almacenarán las listas de las ciudades.</a:t>
            </a:r>
          </a:p>
          <a:p>
            <a:pPr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Iteramos con i desde 0 hasta la cantidad total de ciudades:</a:t>
            </a:r>
          </a:p>
          <a:p>
            <a:pPr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Se genera una lista (“</a:t>
            </a:r>
            <a:r>
              <a:rPr lang="es-MX" sz="1000" err="1">
                <a:effectLst/>
                <a:latin typeface="Montserrat" panose="00000500000000000000" pitchFamily="2" charset="0"/>
                <a:ea typeface="Calibri" panose="020F0502020204030204" pitchFamily="34" charset="0"/>
                <a:cs typeface="Calibri" panose="020F0502020204030204" pitchFamily="34" charset="0"/>
              </a:rPr>
              <a:t>cityRutes</a:t>
            </a:r>
            <a:r>
              <a:rPr lang="es-MX" sz="1000">
                <a:effectLst/>
                <a:latin typeface="Montserrat" panose="00000500000000000000" pitchFamily="2" charset="0"/>
                <a:ea typeface="Calibri" panose="020F0502020204030204" pitchFamily="34" charset="0"/>
                <a:cs typeface="Calibri" panose="020F0502020204030204" pitchFamily="34" charset="0"/>
              </a:rPr>
              <a:t>”) donde se almacenarán las listas de las tiendas.</a:t>
            </a:r>
          </a:p>
          <a:p>
            <a:pPr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Iteramos con j desde 0 hasta el total de tiendas:</a:t>
            </a:r>
          </a:p>
          <a:p>
            <a:pPr marL="89535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Se genera una lista (“</a:t>
            </a:r>
            <a:r>
              <a:rPr lang="es-MX" sz="1000" err="1">
                <a:effectLst/>
                <a:latin typeface="Montserrat" panose="00000500000000000000" pitchFamily="2" charset="0"/>
                <a:ea typeface="Calibri" panose="020F0502020204030204" pitchFamily="34" charset="0"/>
                <a:cs typeface="Calibri" panose="020F0502020204030204" pitchFamily="34" charset="0"/>
              </a:rPr>
              <a:t>storesRutes</a:t>
            </a:r>
            <a:r>
              <a:rPr lang="es-MX" sz="1000">
                <a:effectLst/>
                <a:latin typeface="Montserrat" panose="00000500000000000000" pitchFamily="2" charset="0"/>
                <a:ea typeface="Calibri" panose="020F0502020204030204" pitchFamily="34" charset="0"/>
                <a:cs typeface="Calibri" panose="020F0502020204030204" pitchFamily="34" charset="0"/>
              </a:rPr>
              <a:t>”) donde se almacenarán tuplas con el número de tienda y su respectivo tiempo.</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Iteramos con k desde 1 hasta el total de tiendas + 1:</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Comparamos si i == j representando la misma tienda donde se está:</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Continuamos a la próxima iteración. </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Generamos un numero aleatorio entre 10 y 30 en una variable (“time”).</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Agregamos a “</a:t>
            </a:r>
            <a:r>
              <a:rPr lang="es-MX" sz="1000" err="1">
                <a:effectLst/>
                <a:latin typeface="Montserrat" panose="00000500000000000000" pitchFamily="2" charset="0"/>
                <a:ea typeface="Calibri" panose="020F0502020204030204" pitchFamily="34" charset="0"/>
                <a:cs typeface="Calibri" panose="020F0502020204030204" pitchFamily="34" charset="0"/>
              </a:rPr>
              <a:t>storesRutes</a:t>
            </a:r>
            <a:r>
              <a:rPr lang="es-MX" sz="1000">
                <a:effectLst/>
                <a:latin typeface="Montserrat" panose="00000500000000000000" pitchFamily="2" charset="0"/>
                <a:ea typeface="Calibri" panose="020F0502020204030204" pitchFamily="34" charset="0"/>
                <a:cs typeface="Calibri" panose="020F0502020204030204" pitchFamily="34" charset="0"/>
              </a:rPr>
              <a:t>” una tupla con el numero k y el tiempo “time”.</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Comparamos si i es diferente al total de tiendas de tiendas que se tienen:</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Agregamos a “</a:t>
            </a:r>
            <a:r>
              <a:rPr lang="es-MX" sz="1000" err="1">
                <a:effectLst/>
                <a:latin typeface="Montserrat" panose="00000500000000000000" pitchFamily="2" charset="0"/>
                <a:ea typeface="Calibri" panose="020F0502020204030204" pitchFamily="34" charset="0"/>
                <a:cs typeface="Calibri" panose="020F0502020204030204" pitchFamily="34" charset="0"/>
              </a:rPr>
              <a:t>storesRutes</a:t>
            </a:r>
            <a:r>
              <a:rPr lang="es-MX" sz="1000">
                <a:effectLst/>
                <a:latin typeface="Montserrat" panose="00000500000000000000" pitchFamily="2" charset="0"/>
                <a:ea typeface="Calibri" panose="020F0502020204030204" pitchFamily="34" charset="0"/>
                <a:cs typeface="Calibri" panose="020F0502020204030204" pitchFamily="34" charset="0"/>
              </a:rPr>
              <a:t>” una tupla extra con el numero de k + 1 y un tiempo aleatorio entre 40 y 80.</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Agregamos a “</a:t>
            </a:r>
            <a:r>
              <a:rPr lang="es-MX" sz="1000" err="1">
                <a:effectLst/>
                <a:latin typeface="Montserrat" panose="00000500000000000000" pitchFamily="2" charset="0"/>
                <a:ea typeface="Calibri" panose="020F0502020204030204" pitchFamily="34" charset="0"/>
                <a:cs typeface="Calibri" panose="020F0502020204030204" pitchFamily="34" charset="0"/>
              </a:rPr>
              <a:t>cityRutes</a:t>
            </a:r>
            <a:r>
              <a:rPr lang="es-MX" sz="1000">
                <a:effectLst/>
                <a:latin typeface="Montserrat" panose="00000500000000000000" pitchFamily="2" charset="0"/>
                <a:ea typeface="Calibri" panose="020F0502020204030204" pitchFamily="34" charset="0"/>
                <a:cs typeface="Calibri" panose="020F0502020204030204" pitchFamily="34" charset="0"/>
              </a:rPr>
              <a:t>” la lista finalizada de “</a:t>
            </a:r>
            <a:r>
              <a:rPr lang="es-MX" sz="1000" err="1">
                <a:effectLst/>
                <a:latin typeface="Montserrat" panose="00000500000000000000" pitchFamily="2" charset="0"/>
                <a:ea typeface="Calibri" panose="020F0502020204030204" pitchFamily="34" charset="0"/>
                <a:cs typeface="Calibri" panose="020F0502020204030204" pitchFamily="34" charset="0"/>
              </a:rPr>
              <a:t>storesRutes</a:t>
            </a:r>
            <a:r>
              <a:rPr lang="es-MX" sz="1000">
                <a:effectLst/>
                <a:latin typeface="Montserrat" panose="00000500000000000000" pitchFamily="2" charset="0"/>
                <a:ea typeface="Calibri" panose="020F0502020204030204" pitchFamily="34" charset="0"/>
                <a:cs typeface="Calibri" panose="020F0502020204030204" pitchFamily="34" charset="0"/>
              </a:rPr>
              <a:t>”.</a:t>
            </a:r>
          </a:p>
          <a:p>
            <a:pPr marL="449580"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Agregamos a “</a:t>
            </a:r>
            <a:r>
              <a:rPr lang="es-MX" sz="1000" err="1">
                <a:effectLst/>
                <a:latin typeface="Montserrat" panose="00000500000000000000" pitchFamily="2" charset="0"/>
                <a:ea typeface="Calibri" panose="020F0502020204030204" pitchFamily="34" charset="0"/>
                <a:cs typeface="Calibri" panose="020F0502020204030204" pitchFamily="34" charset="0"/>
              </a:rPr>
              <a:t>mrute</a:t>
            </a:r>
            <a:r>
              <a:rPr lang="es-MX" sz="1000">
                <a:effectLst/>
                <a:latin typeface="Montserrat" panose="00000500000000000000" pitchFamily="2" charset="0"/>
                <a:ea typeface="Calibri" panose="020F0502020204030204" pitchFamily="34" charset="0"/>
                <a:cs typeface="Calibri" panose="020F0502020204030204" pitchFamily="34" charset="0"/>
              </a:rPr>
              <a:t>” la lista finalizada de “</a:t>
            </a:r>
            <a:r>
              <a:rPr lang="es-MX" sz="1000" err="1">
                <a:effectLst/>
                <a:latin typeface="Montserrat" panose="00000500000000000000" pitchFamily="2" charset="0"/>
                <a:ea typeface="Calibri" panose="020F0502020204030204" pitchFamily="34" charset="0"/>
                <a:cs typeface="Calibri" panose="020F0502020204030204" pitchFamily="34" charset="0"/>
              </a:rPr>
              <a:t>cityRutes</a:t>
            </a:r>
            <a:r>
              <a:rPr lang="es-MX" sz="1000">
                <a:effectLst/>
                <a:latin typeface="Montserrat" panose="00000500000000000000" pitchFamily="2" charset="0"/>
                <a:ea typeface="Calibri" panose="020F0502020204030204" pitchFamily="34" charset="0"/>
                <a:cs typeface="Calibri" panose="020F0502020204030204" pitchFamily="34" charset="0"/>
              </a:rPr>
              <a:t>”.</a:t>
            </a:r>
          </a:p>
        </p:txBody>
      </p:sp>
      <p:sp>
        <p:nvSpPr>
          <p:cNvPr id="2" name="Título 1">
            <a:extLst>
              <a:ext uri="{FF2B5EF4-FFF2-40B4-BE49-F238E27FC236}">
                <a16:creationId xmlns:a16="http://schemas.microsoft.com/office/drawing/2014/main" id="{08679B38-EA1A-39DA-27C9-3783AC9A7967}"/>
              </a:ext>
            </a:extLst>
          </p:cNvPr>
          <p:cNvSpPr>
            <a:spLocks noGrp="1"/>
          </p:cNvSpPr>
          <p:nvPr>
            <p:ph type="title"/>
          </p:nvPr>
        </p:nvSpPr>
        <p:spPr>
          <a:xfrm>
            <a:off x="717900" y="91135"/>
            <a:ext cx="7708200" cy="572700"/>
          </a:xfrm>
        </p:spPr>
        <p:txBody>
          <a:bodyPr/>
          <a:lstStyle/>
          <a:p>
            <a:pPr algn="ctr"/>
            <a:r>
              <a:rPr lang="es-MX" sz="1800" b="1">
                <a:effectLst/>
                <a:latin typeface="Arial" panose="020B0604020202020204" pitchFamily="34" charset="0"/>
                <a:ea typeface="Yu Gothic Light" panose="020B0300000000000000" pitchFamily="34" charset="-128"/>
                <a:cs typeface="Times New Roman" panose="02020603050405020304" pitchFamily="18" charset="0"/>
              </a:rPr>
              <a:t>Algoritmo para generar las instancias con la información de las rutas disponibles</a:t>
            </a:r>
            <a:br>
              <a:rPr lang="es-MX" sz="1800" b="1">
                <a:effectLst/>
                <a:latin typeface="Calibri Light" panose="020F0302020204030204" pitchFamily="34" charset="0"/>
                <a:ea typeface="Yu Gothic Light" panose="020B0300000000000000" pitchFamily="34" charset="-128"/>
                <a:cs typeface="Times New Roman" panose="02020603050405020304" pitchFamily="18" charset="0"/>
              </a:rPr>
            </a:br>
            <a:endParaRPr lang="es-MX"/>
          </a:p>
        </p:txBody>
      </p:sp>
    </p:spTree>
    <p:extLst>
      <p:ext uri="{BB962C8B-B14F-4D97-AF65-F5344CB8AC3E}">
        <p14:creationId xmlns:p14="http://schemas.microsoft.com/office/powerpoint/2010/main" val="41542417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oogle Shape;692;p20">
            <a:extLst>
              <a:ext uri="{FF2B5EF4-FFF2-40B4-BE49-F238E27FC236}">
                <a16:creationId xmlns:a16="http://schemas.microsoft.com/office/drawing/2014/main" id="{D3F9728E-DC06-B048-1C39-6411608C75B5}"/>
              </a:ext>
            </a:extLst>
          </p:cNvPr>
          <p:cNvGrpSpPr/>
          <p:nvPr/>
        </p:nvGrpSpPr>
        <p:grpSpPr>
          <a:xfrm>
            <a:off x="7536452" y="2778116"/>
            <a:ext cx="951582" cy="891265"/>
            <a:chOff x="-9765786" y="-3469927"/>
            <a:chExt cx="580445" cy="538985"/>
          </a:xfrm>
        </p:grpSpPr>
        <p:sp>
          <p:nvSpPr>
            <p:cNvPr id="33" name="Google Shape;693;p20">
              <a:extLst>
                <a:ext uri="{FF2B5EF4-FFF2-40B4-BE49-F238E27FC236}">
                  <a16:creationId xmlns:a16="http://schemas.microsoft.com/office/drawing/2014/main" id="{C64B8402-86E2-B9CB-6EEB-55D67E0F1D9C}"/>
                </a:ext>
              </a:extLst>
            </p:cNvPr>
            <p:cNvSpPr/>
            <p:nvPr/>
          </p:nvSpPr>
          <p:spPr>
            <a:xfrm>
              <a:off x="-9693921" y="-3221768"/>
              <a:ext cx="17388" cy="13820"/>
            </a:xfrm>
            <a:custGeom>
              <a:avLst/>
              <a:gdLst/>
              <a:ahLst/>
              <a:cxnLst/>
              <a:rect l="l" t="t" r="r" b="b"/>
              <a:pathLst>
                <a:path w="346" h="275" extrusionOk="0">
                  <a:moveTo>
                    <a:pt x="149" y="1"/>
                  </a:moveTo>
                  <a:cubicBezTo>
                    <a:pt x="111" y="1"/>
                    <a:pt x="71" y="14"/>
                    <a:pt x="37" y="43"/>
                  </a:cubicBezTo>
                  <a:cubicBezTo>
                    <a:pt x="0" y="74"/>
                    <a:pt x="30" y="124"/>
                    <a:pt x="66" y="124"/>
                  </a:cubicBezTo>
                  <a:cubicBezTo>
                    <a:pt x="76" y="124"/>
                    <a:pt x="86" y="121"/>
                    <a:pt x="95" y="112"/>
                  </a:cubicBezTo>
                  <a:lnTo>
                    <a:pt x="98" y="110"/>
                  </a:lnTo>
                  <a:cubicBezTo>
                    <a:pt x="113" y="97"/>
                    <a:pt x="132" y="91"/>
                    <a:pt x="150" y="91"/>
                  </a:cubicBezTo>
                  <a:cubicBezTo>
                    <a:pt x="184" y="91"/>
                    <a:pt x="217" y="111"/>
                    <a:pt x="228" y="148"/>
                  </a:cubicBezTo>
                  <a:cubicBezTo>
                    <a:pt x="186" y="148"/>
                    <a:pt x="146" y="167"/>
                    <a:pt x="114" y="196"/>
                  </a:cubicBezTo>
                  <a:cubicBezTo>
                    <a:pt x="85" y="223"/>
                    <a:pt x="105" y="274"/>
                    <a:pt x="146" y="274"/>
                  </a:cubicBezTo>
                  <a:cubicBezTo>
                    <a:pt x="146" y="274"/>
                    <a:pt x="147" y="274"/>
                    <a:pt x="148" y="274"/>
                  </a:cubicBezTo>
                  <a:cubicBezTo>
                    <a:pt x="158" y="274"/>
                    <a:pt x="171" y="270"/>
                    <a:pt x="180" y="262"/>
                  </a:cubicBezTo>
                  <a:cubicBezTo>
                    <a:pt x="195" y="247"/>
                    <a:pt x="215" y="239"/>
                    <a:pt x="236" y="239"/>
                  </a:cubicBezTo>
                  <a:cubicBezTo>
                    <a:pt x="245" y="239"/>
                    <a:pt x="253" y="240"/>
                    <a:pt x="262" y="243"/>
                  </a:cubicBezTo>
                  <a:cubicBezTo>
                    <a:pt x="267" y="245"/>
                    <a:pt x="273" y="246"/>
                    <a:pt x="279" y="246"/>
                  </a:cubicBezTo>
                  <a:cubicBezTo>
                    <a:pt x="287" y="246"/>
                    <a:pt x="294" y="244"/>
                    <a:pt x="299" y="241"/>
                  </a:cubicBezTo>
                  <a:cubicBezTo>
                    <a:pt x="312" y="234"/>
                    <a:pt x="318" y="222"/>
                    <a:pt x="323" y="209"/>
                  </a:cubicBezTo>
                  <a:cubicBezTo>
                    <a:pt x="345" y="92"/>
                    <a:pt x="251" y="1"/>
                    <a:pt x="1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94;p20">
              <a:extLst>
                <a:ext uri="{FF2B5EF4-FFF2-40B4-BE49-F238E27FC236}">
                  <a16:creationId xmlns:a16="http://schemas.microsoft.com/office/drawing/2014/main" id="{943F3C25-6179-26E9-3F52-02311212EBDB}"/>
                </a:ext>
              </a:extLst>
            </p:cNvPr>
            <p:cNvSpPr/>
            <p:nvPr/>
          </p:nvSpPr>
          <p:spPr>
            <a:xfrm>
              <a:off x="-9524459" y="-3230462"/>
              <a:ext cx="16936" cy="14473"/>
            </a:xfrm>
            <a:custGeom>
              <a:avLst/>
              <a:gdLst/>
              <a:ahLst/>
              <a:cxnLst/>
              <a:rect l="l" t="t" r="r" b="b"/>
              <a:pathLst>
                <a:path w="337" h="288" extrusionOk="0">
                  <a:moveTo>
                    <a:pt x="258" y="1"/>
                  </a:moveTo>
                  <a:cubicBezTo>
                    <a:pt x="253" y="1"/>
                    <a:pt x="247" y="2"/>
                    <a:pt x="242" y="4"/>
                  </a:cubicBezTo>
                  <a:cubicBezTo>
                    <a:pt x="139" y="43"/>
                    <a:pt x="55" y="123"/>
                    <a:pt x="9" y="224"/>
                  </a:cubicBezTo>
                  <a:cubicBezTo>
                    <a:pt x="0" y="239"/>
                    <a:pt x="2" y="258"/>
                    <a:pt x="13" y="271"/>
                  </a:cubicBezTo>
                  <a:cubicBezTo>
                    <a:pt x="23" y="281"/>
                    <a:pt x="36" y="287"/>
                    <a:pt x="48" y="287"/>
                  </a:cubicBezTo>
                  <a:lnTo>
                    <a:pt x="59" y="287"/>
                  </a:lnTo>
                  <a:lnTo>
                    <a:pt x="282" y="235"/>
                  </a:lnTo>
                  <a:cubicBezTo>
                    <a:pt x="336" y="221"/>
                    <a:pt x="324" y="145"/>
                    <a:pt x="276" y="145"/>
                  </a:cubicBezTo>
                  <a:cubicBezTo>
                    <a:pt x="272" y="145"/>
                    <a:pt x="268" y="145"/>
                    <a:pt x="263" y="147"/>
                  </a:cubicBezTo>
                  <a:lnTo>
                    <a:pt x="152" y="172"/>
                  </a:lnTo>
                  <a:cubicBezTo>
                    <a:pt x="187" y="136"/>
                    <a:pt x="229" y="107"/>
                    <a:pt x="276" y="88"/>
                  </a:cubicBezTo>
                  <a:cubicBezTo>
                    <a:pt x="299" y="79"/>
                    <a:pt x="311" y="52"/>
                    <a:pt x="301" y="29"/>
                  </a:cubicBezTo>
                  <a:cubicBezTo>
                    <a:pt x="294" y="11"/>
                    <a:pt x="277" y="1"/>
                    <a:pt x="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5;p20">
              <a:extLst>
                <a:ext uri="{FF2B5EF4-FFF2-40B4-BE49-F238E27FC236}">
                  <a16:creationId xmlns:a16="http://schemas.microsoft.com/office/drawing/2014/main" id="{14084686-ADB8-022B-17E9-6117D2CEF7E0}"/>
                </a:ext>
              </a:extLst>
            </p:cNvPr>
            <p:cNvSpPr/>
            <p:nvPr/>
          </p:nvSpPr>
          <p:spPr>
            <a:xfrm>
              <a:off x="-9765786" y="-3469927"/>
              <a:ext cx="580445" cy="538985"/>
            </a:xfrm>
            <a:custGeom>
              <a:avLst/>
              <a:gdLst/>
              <a:ahLst/>
              <a:cxnLst/>
              <a:rect l="l" t="t" r="r" b="b"/>
              <a:pathLst>
                <a:path w="11550" h="10725" extrusionOk="0">
                  <a:moveTo>
                    <a:pt x="11040" y="165"/>
                  </a:moveTo>
                  <a:lnTo>
                    <a:pt x="10489" y="712"/>
                  </a:lnTo>
                  <a:cubicBezTo>
                    <a:pt x="8684" y="640"/>
                    <a:pt x="6864" y="604"/>
                    <a:pt x="5046" y="604"/>
                  </a:cubicBezTo>
                  <a:cubicBezTo>
                    <a:pt x="3619" y="604"/>
                    <a:pt x="2194" y="626"/>
                    <a:pt x="777" y="669"/>
                  </a:cubicBezTo>
                  <a:cubicBezTo>
                    <a:pt x="775" y="667"/>
                    <a:pt x="772" y="665"/>
                    <a:pt x="770" y="663"/>
                  </a:cubicBezTo>
                  <a:lnTo>
                    <a:pt x="331" y="228"/>
                  </a:lnTo>
                  <a:cubicBezTo>
                    <a:pt x="400" y="186"/>
                    <a:pt x="507" y="177"/>
                    <a:pt x="611" y="177"/>
                  </a:cubicBezTo>
                  <a:lnTo>
                    <a:pt x="617" y="177"/>
                  </a:lnTo>
                  <a:cubicBezTo>
                    <a:pt x="1105" y="179"/>
                    <a:pt x="1601" y="186"/>
                    <a:pt x="2081" y="190"/>
                  </a:cubicBezTo>
                  <a:cubicBezTo>
                    <a:pt x="2652" y="197"/>
                    <a:pt x="3241" y="204"/>
                    <a:pt x="3825" y="204"/>
                  </a:cubicBezTo>
                  <a:cubicBezTo>
                    <a:pt x="3956" y="204"/>
                    <a:pt x="4087" y="203"/>
                    <a:pt x="4217" y="203"/>
                  </a:cubicBezTo>
                  <a:lnTo>
                    <a:pt x="5198" y="198"/>
                  </a:lnTo>
                  <a:cubicBezTo>
                    <a:pt x="6173" y="192"/>
                    <a:pt x="7677" y="186"/>
                    <a:pt x="8937" y="177"/>
                  </a:cubicBezTo>
                  <a:cubicBezTo>
                    <a:pt x="9568" y="175"/>
                    <a:pt x="10136" y="171"/>
                    <a:pt x="10548" y="169"/>
                  </a:cubicBezTo>
                  <a:lnTo>
                    <a:pt x="11036" y="165"/>
                  </a:lnTo>
                  <a:close/>
                  <a:moveTo>
                    <a:pt x="3572" y="969"/>
                  </a:moveTo>
                  <a:cubicBezTo>
                    <a:pt x="3858" y="969"/>
                    <a:pt x="4104" y="1016"/>
                    <a:pt x="4318" y="1111"/>
                  </a:cubicBezTo>
                  <a:cubicBezTo>
                    <a:pt x="4691" y="1277"/>
                    <a:pt x="4951" y="1607"/>
                    <a:pt x="4983" y="1952"/>
                  </a:cubicBezTo>
                  <a:cubicBezTo>
                    <a:pt x="4985" y="1976"/>
                    <a:pt x="4985" y="1999"/>
                    <a:pt x="4987" y="2022"/>
                  </a:cubicBezTo>
                  <a:cubicBezTo>
                    <a:pt x="4979" y="2186"/>
                    <a:pt x="5042" y="2344"/>
                    <a:pt x="5162" y="2453"/>
                  </a:cubicBezTo>
                  <a:cubicBezTo>
                    <a:pt x="5176" y="2472"/>
                    <a:pt x="5191" y="2489"/>
                    <a:pt x="5206" y="2506"/>
                  </a:cubicBezTo>
                  <a:cubicBezTo>
                    <a:pt x="5467" y="2825"/>
                    <a:pt x="5463" y="3334"/>
                    <a:pt x="5198" y="3650"/>
                  </a:cubicBezTo>
                  <a:cubicBezTo>
                    <a:pt x="5169" y="3644"/>
                    <a:pt x="5139" y="3641"/>
                    <a:pt x="5107" y="3641"/>
                  </a:cubicBezTo>
                  <a:cubicBezTo>
                    <a:pt x="5010" y="3641"/>
                    <a:pt x="4895" y="3667"/>
                    <a:pt x="4762" y="3721"/>
                  </a:cubicBezTo>
                  <a:cubicBezTo>
                    <a:pt x="4746" y="3728"/>
                    <a:pt x="4730" y="3732"/>
                    <a:pt x="4713" y="3732"/>
                  </a:cubicBezTo>
                  <a:cubicBezTo>
                    <a:pt x="4694" y="3732"/>
                    <a:pt x="4675" y="3727"/>
                    <a:pt x="4657" y="3717"/>
                  </a:cubicBezTo>
                  <a:cubicBezTo>
                    <a:pt x="4571" y="3677"/>
                    <a:pt x="4495" y="3557"/>
                    <a:pt x="4466" y="3460"/>
                  </a:cubicBezTo>
                  <a:cubicBezTo>
                    <a:pt x="4409" y="3275"/>
                    <a:pt x="4451" y="3088"/>
                    <a:pt x="4497" y="2962"/>
                  </a:cubicBezTo>
                  <a:cubicBezTo>
                    <a:pt x="4535" y="2863"/>
                    <a:pt x="4581" y="2766"/>
                    <a:pt x="4636" y="2676"/>
                  </a:cubicBezTo>
                  <a:cubicBezTo>
                    <a:pt x="4642" y="2665"/>
                    <a:pt x="4651" y="2653"/>
                    <a:pt x="4661" y="2640"/>
                  </a:cubicBezTo>
                  <a:cubicBezTo>
                    <a:pt x="4705" y="2577"/>
                    <a:pt x="4773" y="2482"/>
                    <a:pt x="4720" y="2388"/>
                  </a:cubicBezTo>
                  <a:cubicBezTo>
                    <a:pt x="4706" y="2362"/>
                    <a:pt x="4679" y="2347"/>
                    <a:pt x="4652" y="2347"/>
                  </a:cubicBezTo>
                  <a:cubicBezTo>
                    <a:pt x="4639" y="2347"/>
                    <a:pt x="4627" y="2350"/>
                    <a:pt x="4615" y="2356"/>
                  </a:cubicBezTo>
                  <a:cubicBezTo>
                    <a:pt x="4529" y="2402"/>
                    <a:pt x="4445" y="2453"/>
                    <a:pt x="4365" y="2508"/>
                  </a:cubicBezTo>
                  <a:cubicBezTo>
                    <a:pt x="4253" y="2581"/>
                    <a:pt x="4148" y="2651"/>
                    <a:pt x="4026" y="2697"/>
                  </a:cubicBezTo>
                  <a:cubicBezTo>
                    <a:pt x="3822" y="2775"/>
                    <a:pt x="3605" y="2817"/>
                    <a:pt x="3389" y="2823"/>
                  </a:cubicBezTo>
                  <a:cubicBezTo>
                    <a:pt x="3380" y="2823"/>
                    <a:pt x="3370" y="2823"/>
                    <a:pt x="3361" y="2823"/>
                  </a:cubicBezTo>
                  <a:cubicBezTo>
                    <a:pt x="2921" y="2823"/>
                    <a:pt x="2492" y="2676"/>
                    <a:pt x="2146" y="2405"/>
                  </a:cubicBezTo>
                  <a:cubicBezTo>
                    <a:pt x="2130" y="2391"/>
                    <a:pt x="2112" y="2386"/>
                    <a:pt x="2095" y="2386"/>
                  </a:cubicBezTo>
                  <a:cubicBezTo>
                    <a:pt x="2045" y="2386"/>
                    <a:pt x="2000" y="2436"/>
                    <a:pt x="2022" y="2493"/>
                  </a:cubicBezTo>
                  <a:cubicBezTo>
                    <a:pt x="2104" y="2728"/>
                    <a:pt x="2196" y="2993"/>
                    <a:pt x="2167" y="3252"/>
                  </a:cubicBezTo>
                  <a:cubicBezTo>
                    <a:pt x="2144" y="3448"/>
                    <a:pt x="2036" y="3629"/>
                    <a:pt x="1887" y="3709"/>
                  </a:cubicBezTo>
                  <a:cubicBezTo>
                    <a:pt x="1824" y="3744"/>
                    <a:pt x="1750" y="3746"/>
                    <a:pt x="1673" y="3751"/>
                  </a:cubicBezTo>
                  <a:cubicBezTo>
                    <a:pt x="1639" y="3753"/>
                    <a:pt x="1603" y="3755"/>
                    <a:pt x="1567" y="3759"/>
                  </a:cubicBezTo>
                  <a:cubicBezTo>
                    <a:pt x="1563" y="3751"/>
                    <a:pt x="1557" y="3744"/>
                    <a:pt x="1551" y="3738"/>
                  </a:cubicBezTo>
                  <a:lnTo>
                    <a:pt x="1551" y="3736"/>
                  </a:lnTo>
                  <a:cubicBezTo>
                    <a:pt x="1189" y="3404"/>
                    <a:pt x="1149" y="2846"/>
                    <a:pt x="1456" y="2463"/>
                  </a:cubicBezTo>
                  <a:cubicBezTo>
                    <a:pt x="1492" y="2419"/>
                    <a:pt x="1530" y="2379"/>
                    <a:pt x="1572" y="2337"/>
                  </a:cubicBezTo>
                  <a:cubicBezTo>
                    <a:pt x="1643" y="2266"/>
                    <a:pt x="1708" y="2186"/>
                    <a:pt x="1765" y="2100"/>
                  </a:cubicBezTo>
                  <a:cubicBezTo>
                    <a:pt x="1805" y="2024"/>
                    <a:pt x="1841" y="1944"/>
                    <a:pt x="1866" y="1860"/>
                  </a:cubicBezTo>
                  <a:cubicBezTo>
                    <a:pt x="1883" y="1809"/>
                    <a:pt x="1902" y="1761"/>
                    <a:pt x="1921" y="1717"/>
                  </a:cubicBezTo>
                  <a:cubicBezTo>
                    <a:pt x="2013" y="1509"/>
                    <a:pt x="2198" y="1326"/>
                    <a:pt x="2436" y="1202"/>
                  </a:cubicBezTo>
                  <a:cubicBezTo>
                    <a:pt x="2636" y="1098"/>
                    <a:pt x="2869" y="1033"/>
                    <a:pt x="3174" y="995"/>
                  </a:cubicBezTo>
                  <a:cubicBezTo>
                    <a:pt x="3315" y="978"/>
                    <a:pt x="3447" y="969"/>
                    <a:pt x="3572" y="969"/>
                  </a:cubicBezTo>
                  <a:close/>
                  <a:moveTo>
                    <a:pt x="4485" y="2619"/>
                  </a:moveTo>
                  <a:lnTo>
                    <a:pt x="4485" y="2619"/>
                  </a:lnTo>
                  <a:cubicBezTo>
                    <a:pt x="4430" y="2712"/>
                    <a:pt x="4384" y="2808"/>
                    <a:pt x="4346" y="2909"/>
                  </a:cubicBezTo>
                  <a:cubicBezTo>
                    <a:pt x="4293" y="3059"/>
                    <a:pt x="4241" y="3284"/>
                    <a:pt x="4314" y="3509"/>
                  </a:cubicBezTo>
                  <a:cubicBezTo>
                    <a:pt x="4352" y="3631"/>
                    <a:pt x="4447" y="3797"/>
                    <a:pt x="4590" y="3862"/>
                  </a:cubicBezTo>
                  <a:cubicBezTo>
                    <a:pt x="4630" y="3882"/>
                    <a:pt x="4673" y="3892"/>
                    <a:pt x="4717" y="3892"/>
                  </a:cubicBezTo>
                  <a:cubicBezTo>
                    <a:pt x="4753" y="3892"/>
                    <a:pt x="4789" y="3885"/>
                    <a:pt x="4823" y="3870"/>
                  </a:cubicBezTo>
                  <a:cubicBezTo>
                    <a:pt x="4948" y="3819"/>
                    <a:pt x="5040" y="3799"/>
                    <a:pt x="5107" y="3799"/>
                  </a:cubicBezTo>
                  <a:cubicBezTo>
                    <a:pt x="5218" y="3799"/>
                    <a:pt x="5264" y="3852"/>
                    <a:pt x="5290" y="3900"/>
                  </a:cubicBezTo>
                  <a:cubicBezTo>
                    <a:pt x="5309" y="3940"/>
                    <a:pt x="5311" y="3988"/>
                    <a:pt x="5296" y="4030"/>
                  </a:cubicBezTo>
                  <a:cubicBezTo>
                    <a:pt x="5273" y="4102"/>
                    <a:pt x="5223" y="4161"/>
                    <a:pt x="5158" y="4194"/>
                  </a:cubicBezTo>
                  <a:cubicBezTo>
                    <a:pt x="5088" y="4231"/>
                    <a:pt x="5009" y="4243"/>
                    <a:pt x="4928" y="4243"/>
                  </a:cubicBezTo>
                  <a:cubicBezTo>
                    <a:pt x="4863" y="4243"/>
                    <a:pt x="4796" y="4235"/>
                    <a:pt x="4731" y="4226"/>
                  </a:cubicBezTo>
                  <a:cubicBezTo>
                    <a:pt x="4726" y="4225"/>
                    <a:pt x="4722" y="4225"/>
                    <a:pt x="4718" y="4225"/>
                  </a:cubicBezTo>
                  <a:cubicBezTo>
                    <a:pt x="4669" y="4225"/>
                    <a:pt x="4630" y="4270"/>
                    <a:pt x="4640" y="4318"/>
                  </a:cubicBezTo>
                  <a:cubicBezTo>
                    <a:pt x="4686" y="4581"/>
                    <a:pt x="4588" y="4874"/>
                    <a:pt x="4379" y="5082"/>
                  </a:cubicBezTo>
                  <a:cubicBezTo>
                    <a:pt x="4190" y="5271"/>
                    <a:pt x="3917" y="5397"/>
                    <a:pt x="3610" y="5435"/>
                  </a:cubicBezTo>
                  <a:cubicBezTo>
                    <a:pt x="3540" y="5444"/>
                    <a:pt x="3470" y="5448"/>
                    <a:pt x="3401" y="5448"/>
                  </a:cubicBezTo>
                  <a:cubicBezTo>
                    <a:pt x="2741" y="5448"/>
                    <a:pt x="2131" y="5064"/>
                    <a:pt x="1851" y="4453"/>
                  </a:cubicBezTo>
                  <a:cubicBezTo>
                    <a:pt x="1843" y="4434"/>
                    <a:pt x="1826" y="4419"/>
                    <a:pt x="1807" y="4413"/>
                  </a:cubicBezTo>
                  <a:cubicBezTo>
                    <a:pt x="1797" y="4409"/>
                    <a:pt x="1787" y="4407"/>
                    <a:pt x="1778" y="4407"/>
                  </a:cubicBezTo>
                  <a:cubicBezTo>
                    <a:pt x="1767" y="4407"/>
                    <a:pt x="1756" y="4410"/>
                    <a:pt x="1746" y="4415"/>
                  </a:cubicBezTo>
                  <a:cubicBezTo>
                    <a:pt x="1707" y="4434"/>
                    <a:pt x="1667" y="4442"/>
                    <a:pt x="1630" y="4442"/>
                  </a:cubicBezTo>
                  <a:cubicBezTo>
                    <a:pt x="1426" y="4442"/>
                    <a:pt x="1274" y="4199"/>
                    <a:pt x="1414" y="4009"/>
                  </a:cubicBezTo>
                  <a:cubicBezTo>
                    <a:pt x="1477" y="3923"/>
                    <a:pt x="1553" y="3915"/>
                    <a:pt x="1679" y="3908"/>
                  </a:cubicBezTo>
                  <a:cubicBezTo>
                    <a:pt x="1767" y="3904"/>
                    <a:pt x="1868" y="3900"/>
                    <a:pt x="1963" y="3847"/>
                  </a:cubicBezTo>
                  <a:cubicBezTo>
                    <a:pt x="2158" y="3740"/>
                    <a:pt x="2297" y="3519"/>
                    <a:pt x="2325" y="3269"/>
                  </a:cubicBezTo>
                  <a:cubicBezTo>
                    <a:pt x="2348" y="3063"/>
                    <a:pt x="2306" y="2859"/>
                    <a:pt x="2249" y="2670"/>
                  </a:cubicBezTo>
                  <a:lnTo>
                    <a:pt x="2249" y="2670"/>
                  </a:lnTo>
                  <a:cubicBezTo>
                    <a:pt x="2582" y="2874"/>
                    <a:pt x="2967" y="2981"/>
                    <a:pt x="3357" y="2981"/>
                  </a:cubicBezTo>
                  <a:cubicBezTo>
                    <a:pt x="3369" y="2981"/>
                    <a:pt x="3380" y="2981"/>
                    <a:pt x="3391" y="2981"/>
                  </a:cubicBezTo>
                  <a:cubicBezTo>
                    <a:pt x="3626" y="2977"/>
                    <a:pt x="3860" y="2930"/>
                    <a:pt x="4081" y="2846"/>
                  </a:cubicBezTo>
                  <a:cubicBezTo>
                    <a:pt x="4222" y="2794"/>
                    <a:pt x="4339" y="2716"/>
                    <a:pt x="4453" y="2640"/>
                  </a:cubicBezTo>
                  <a:lnTo>
                    <a:pt x="4485" y="2619"/>
                  </a:lnTo>
                  <a:close/>
                  <a:moveTo>
                    <a:pt x="2415" y="5326"/>
                  </a:moveTo>
                  <a:cubicBezTo>
                    <a:pt x="2440" y="5341"/>
                    <a:pt x="2466" y="5357"/>
                    <a:pt x="2491" y="5372"/>
                  </a:cubicBezTo>
                  <a:cubicBezTo>
                    <a:pt x="2770" y="5526"/>
                    <a:pt x="3082" y="5606"/>
                    <a:pt x="3401" y="5606"/>
                  </a:cubicBezTo>
                  <a:cubicBezTo>
                    <a:pt x="3477" y="5606"/>
                    <a:pt x="3553" y="5601"/>
                    <a:pt x="3629" y="5593"/>
                  </a:cubicBezTo>
                  <a:cubicBezTo>
                    <a:pt x="3822" y="5568"/>
                    <a:pt x="4009" y="5511"/>
                    <a:pt x="4182" y="5420"/>
                  </a:cubicBezTo>
                  <a:lnTo>
                    <a:pt x="4182" y="5420"/>
                  </a:lnTo>
                  <a:cubicBezTo>
                    <a:pt x="4004" y="5716"/>
                    <a:pt x="3666" y="5915"/>
                    <a:pt x="3322" y="5915"/>
                  </a:cubicBezTo>
                  <a:cubicBezTo>
                    <a:pt x="3311" y="5915"/>
                    <a:pt x="3300" y="5915"/>
                    <a:pt x="3290" y="5915"/>
                  </a:cubicBezTo>
                  <a:lnTo>
                    <a:pt x="3292" y="5915"/>
                  </a:lnTo>
                  <a:cubicBezTo>
                    <a:pt x="2922" y="5904"/>
                    <a:pt x="2569" y="5660"/>
                    <a:pt x="2415" y="5326"/>
                  </a:cubicBezTo>
                  <a:close/>
                  <a:moveTo>
                    <a:pt x="3364" y="6062"/>
                  </a:moveTo>
                  <a:lnTo>
                    <a:pt x="3498" y="6199"/>
                  </a:lnTo>
                  <a:cubicBezTo>
                    <a:pt x="3496" y="6201"/>
                    <a:pt x="3494" y="6203"/>
                    <a:pt x="3492" y="6205"/>
                  </a:cubicBezTo>
                  <a:lnTo>
                    <a:pt x="3157" y="6544"/>
                  </a:lnTo>
                  <a:lnTo>
                    <a:pt x="3090" y="6401"/>
                  </a:lnTo>
                  <a:lnTo>
                    <a:pt x="3364" y="6062"/>
                  </a:lnTo>
                  <a:close/>
                  <a:moveTo>
                    <a:pt x="4276" y="5437"/>
                  </a:moveTo>
                  <a:lnTo>
                    <a:pt x="4009" y="6596"/>
                  </a:lnTo>
                  <a:lnTo>
                    <a:pt x="3431" y="6001"/>
                  </a:lnTo>
                  <a:cubicBezTo>
                    <a:pt x="3786" y="5959"/>
                    <a:pt x="4100" y="5749"/>
                    <a:pt x="4276" y="5437"/>
                  </a:cubicBezTo>
                  <a:close/>
                  <a:moveTo>
                    <a:pt x="2426" y="5526"/>
                  </a:moveTo>
                  <a:lnTo>
                    <a:pt x="2426" y="5526"/>
                  </a:lnTo>
                  <a:cubicBezTo>
                    <a:pt x="2619" y="5803"/>
                    <a:pt x="2947" y="5995"/>
                    <a:pt x="3288" y="6005"/>
                  </a:cubicBezTo>
                  <a:lnTo>
                    <a:pt x="3288" y="6007"/>
                  </a:lnTo>
                  <a:lnTo>
                    <a:pt x="3290" y="6007"/>
                  </a:lnTo>
                  <a:lnTo>
                    <a:pt x="2737" y="6691"/>
                  </a:lnTo>
                  <a:cubicBezTo>
                    <a:pt x="2623" y="6304"/>
                    <a:pt x="2518" y="5917"/>
                    <a:pt x="2426" y="5526"/>
                  </a:cubicBezTo>
                  <a:close/>
                  <a:moveTo>
                    <a:pt x="3561" y="6264"/>
                  </a:moveTo>
                  <a:lnTo>
                    <a:pt x="3662" y="6369"/>
                  </a:lnTo>
                  <a:lnTo>
                    <a:pt x="3248" y="6733"/>
                  </a:lnTo>
                  <a:lnTo>
                    <a:pt x="3200" y="6630"/>
                  </a:lnTo>
                  <a:lnTo>
                    <a:pt x="3557" y="6268"/>
                  </a:lnTo>
                  <a:cubicBezTo>
                    <a:pt x="3557" y="6268"/>
                    <a:pt x="3559" y="6266"/>
                    <a:pt x="3561" y="6264"/>
                  </a:cubicBezTo>
                  <a:close/>
                  <a:moveTo>
                    <a:pt x="3662" y="6489"/>
                  </a:moveTo>
                  <a:lnTo>
                    <a:pt x="3530" y="6788"/>
                  </a:lnTo>
                  <a:lnTo>
                    <a:pt x="3324" y="6815"/>
                  </a:lnTo>
                  <a:lnTo>
                    <a:pt x="3298" y="6815"/>
                  </a:lnTo>
                  <a:cubicBezTo>
                    <a:pt x="3296" y="6813"/>
                    <a:pt x="3296" y="6813"/>
                    <a:pt x="3294" y="6813"/>
                  </a:cubicBezTo>
                  <a:lnTo>
                    <a:pt x="3662" y="6489"/>
                  </a:lnTo>
                  <a:close/>
                  <a:moveTo>
                    <a:pt x="5048" y="762"/>
                  </a:moveTo>
                  <a:cubicBezTo>
                    <a:pt x="6847" y="762"/>
                    <a:pt x="8647" y="798"/>
                    <a:pt x="10434" y="867"/>
                  </a:cubicBezTo>
                  <a:lnTo>
                    <a:pt x="10367" y="6910"/>
                  </a:lnTo>
                  <a:lnTo>
                    <a:pt x="6001" y="6933"/>
                  </a:lnTo>
                  <a:cubicBezTo>
                    <a:pt x="5984" y="6867"/>
                    <a:pt x="5967" y="6802"/>
                    <a:pt x="5944" y="6737"/>
                  </a:cubicBezTo>
                  <a:cubicBezTo>
                    <a:pt x="5717" y="6077"/>
                    <a:pt x="5164" y="5633"/>
                    <a:pt x="4516" y="5168"/>
                  </a:cubicBezTo>
                  <a:cubicBezTo>
                    <a:pt x="4718" y="4951"/>
                    <a:pt x="4825" y="4665"/>
                    <a:pt x="4811" y="4394"/>
                  </a:cubicBezTo>
                  <a:lnTo>
                    <a:pt x="4811" y="4394"/>
                  </a:lnTo>
                  <a:cubicBezTo>
                    <a:pt x="4846" y="4397"/>
                    <a:pt x="4883" y="4399"/>
                    <a:pt x="4920" y="4399"/>
                  </a:cubicBezTo>
                  <a:cubicBezTo>
                    <a:pt x="5026" y="4399"/>
                    <a:pt x="5133" y="4383"/>
                    <a:pt x="5231" y="4333"/>
                  </a:cubicBezTo>
                  <a:cubicBezTo>
                    <a:pt x="5334" y="4281"/>
                    <a:pt x="5412" y="4188"/>
                    <a:pt x="5448" y="4077"/>
                  </a:cubicBezTo>
                  <a:cubicBezTo>
                    <a:pt x="5477" y="3992"/>
                    <a:pt x="5471" y="3902"/>
                    <a:pt x="5431" y="3822"/>
                  </a:cubicBezTo>
                  <a:cubicBezTo>
                    <a:pt x="5410" y="3782"/>
                    <a:pt x="5380" y="3746"/>
                    <a:pt x="5347" y="3717"/>
                  </a:cubicBezTo>
                  <a:cubicBezTo>
                    <a:pt x="5631" y="3345"/>
                    <a:pt x="5629" y="2768"/>
                    <a:pt x="5330" y="2402"/>
                  </a:cubicBezTo>
                  <a:cubicBezTo>
                    <a:pt x="5315" y="2384"/>
                    <a:pt x="5298" y="2367"/>
                    <a:pt x="5282" y="2348"/>
                  </a:cubicBezTo>
                  <a:cubicBezTo>
                    <a:pt x="5187" y="2264"/>
                    <a:pt x="5137" y="2140"/>
                    <a:pt x="5147" y="2013"/>
                  </a:cubicBezTo>
                  <a:cubicBezTo>
                    <a:pt x="5145" y="1986"/>
                    <a:pt x="5143" y="1963"/>
                    <a:pt x="5141" y="1938"/>
                  </a:cubicBezTo>
                  <a:cubicBezTo>
                    <a:pt x="5107" y="1536"/>
                    <a:pt x="4808" y="1153"/>
                    <a:pt x="4384" y="964"/>
                  </a:cubicBezTo>
                  <a:cubicBezTo>
                    <a:pt x="4148" y="860"/>
                    <a:pt x="3879" y="808"/>
                    <a:pt x="3568" y="808"/>
                  </a:cubicBezTo>
                  <a:cubicBezTo>
                    <a:pt x="3438" y="808"/>
                    <a:pt x="3299" y="817"/>
                    <a:pt x="3153" y="836"/>
                  </a:cubicBezTo>
                  <a:cubicBezTo>
                    <a:pt x="2829" y="876"/>
                    <a:pt x="2579" y="947"/>
                    <a:pt x="2365" y="1059"/>
                  </a:cubicBezTo>
                  <a:cubicBezTo>
                    <a:pt x="2093" y="1197"/>
                    <a:pt x="1885" y="1408"/>
                    <a:pt x="1778" y="1650"/>
                  </a:cubicBezTo>
                  <a:cubicBezTo>
                    <a:pt x="1753" y="1702"/>
                    <a:pt x="1736" y="1755"/>
                    <a:pt x="1717" y="1807"/>
                  </a:cubicBezTo>
                  <a:cubicBezTo>
                    <a:pt x="1694" y="1881"/>
                    <a:pt x="1664" y="1950"/>
                    <a:pt x="1628" y="2018"/>
                  </a:cubicBezTo>
                  <a:cubicBezTo>
                    <a:pt x="1578" y="2093"/>
                    <a:pt x="1521" y="2163"/>
                    <a:pt x="1456" y="2226"/>
                  </a:cubicBezTo>
                  <a:cubicBezTo>
                    <a:pt x="1414" y="2270"/>
                    <a:pt x="1372" y="2314"/>
                    <a:pt x="1332" y="2362"/>
                  </a:cubicBezTo>
                  <a:cubicBezTo>
                    <a:pt x="987" y="2794"/>
                    <a:pt x="1016" y="3414"/>
                    <a:pt x="1399" y="3809"/>
                  </a:cubicBezTo>
                  <a:cubicBezTo>
                    <a:pt x="1355" y="3837"/>
                    <a:pt x="1317" y="3873"/>
                    <a:pt x="1286" y="3915"/>
                  </a:cubicBezTo>
                  <a:cubicBezTo>
                    <a:pt x="1069" y="4207"/>
                    <a:pt x="1293" y="4600"/>
                    <a:pt x="1626" y="4600"/>
                  </a:cubicBezTo>
                  <a:cubicBezTo>
                    <a:pt x="1662" y="4600"/>
                    <a:pt x="1700" y="4595"/>
                    <a:pt x="1738" y="4586"/>
                  </a:cubicBezTo>
                  <a:cubicBezTo>
                    <a:pt x="1851" y="4811"/>
                    <a:pt x="2011" y="5010"/>
                    <a:pt x="2205" y="5172"/>
                  </a:cubicBezTo>
                  <a:cubicBezTo>
                    <a:pt x="2201" y="5177"/>
                    <a:pt x="2198" y="5181"/>
                    <a:pt x="2198" y="5185"/>
                  </a:cubicBezTo>
                  <a:cubicBezTo>
                    <a:pt x="1994" y="5343"/>
                    <a:pt x="1803" y="5492"/>
                    <a:pt x="1614" y="5635"/>
                  </a:cubicBezTo>
                  <a:cubicBezTo>
                    <a:pt x="1410" y="5793"/>
                    <a:pt x="1199" y="5955"/>
                    <a:pt x="974" y="6131"/>
                  </a:cubicBezTo>
                  <a:cubicBezTo>
                    <a:pt x="937" y="6161"/>
                    <a:pt x="897" y="6192"/>
                    <a:pt x="859" y="6226"/>
                  </a:cubicBezTo>
                  <a:lnTo>
                    <a:pt x="840" y="827"/>
                  </a:lnTo>
                  <a:cubicBezTo>
                    <a:pt x="2237" y="784"/>
                    <a:pt x="3642" y="762"/>
                    <a:pt x="5048" y="762"/>
                  </a:cubicBezTo>
                  <a:close/>
                  <a:moveTo>
                    <a:pt x="3534" y="6878"/>
                  </a:moveTo>
                  <a:lnTo>
                    <a:pt x="3563" y="6945"/>
                  </a:lnTo>
                  <a:lnTo>
                    <a:pt x="3204" y="7229"/>
                  </a:lnTo>
                  <a:lnTo>
                    <a:pt x="3204" y="7229"/>
                  </a:lnTo>
                  <a:lnTo>
                    <a:pt x="3303" y="6907"/>
                  </a:lnTo>
                  <a:lnTo>
                    <a:pt x="3305" y="6907"/>
                  </a:lnTo>
                  <a:cubicBezTo>
                    <a:pt x="3315" y="6907"/>
                    <a:pt x="3326" y="6905"/>
                    <a:pt x="3336" y="6905"/>
                  </a:cubicBezTo>
                  <a:lnTo>
                    <a:pt x="3534" y="6878"/>
                  </a:lnTo>
                  <a:close/>
                  <a:moveTo>
                    <a:pt x="3767" y="6478"/>
                  </a:moveTo>
                  <a:lnTo>
                    <a:pt x="3984" y="6701"/>
                  </a:lnTo>
                  <a:lnTo>
                    <a:pt x="3839" y="7336"/>
                  </a:lnTo>
                  <a:lnTo>
                    <a:pt x="3612" y="6834"/>
                  </a:lnTo>
                  <a:cubicBezTo>
                    <a:pt x="3612" y="6834"/>
                    <a:pt x="3612" y="6832"/>
                    <a:pt x="3610" y="6830"/>
                  </a:cubicBezTo>
                  <a:lnTo>
                    <a:pt x="3767" y="6478"/>
                  </a:lnTo>
                  <a:close/>
                  <a:moveTo>
                    <a:pt x="11143" y="289"/>
                  </a:moveTo>
                  <a:lnTo>
                    <a:pt x="11385" y="7423"/>
                  </a:lnTo>
                  <a:lnTo>
                    <a:pt x="10527" y="6914"/>
                  </a:lnTo>
                  <a:lnTo>
                    <a:pt x="10594" y="831"/>
                  </a:lnTo>
                  <a:lnTo>
                    <a:pt x="10596" y="829"/>
                  </a:lnTo>
                  <a:lnTo>
                    <a:pt x="11143" y="289"/>
                  </a:lnTo>
                  <a:close/>
                  <a:moveTo>
                    <a:pt x="245" y="369"/>
                  </a:moveTo>
                  <a:lnTo>
                    <a:pt x="659" y="777"/>
                  </a:lnTo>
                  <a:cubicBezTo>
                    <a:pt x="665" y="783"/>
                    <a:pt x="672" y="787"/>
                    <a:pt x="678" y="789"/>
                  </a:cubicBezTo>
                  <a:lnTo>
                    <a:pt x="697" y="6363"/>
                  </a:lnTo>
                  <a:cubicBezTo>
                    <a:pt x="697" y="6373"/>
                    <a:pt x="699" y="6384"/>
                    <a:pt x="703" y="6392"/>
                  </a:cubicBezTo>
                  <a:cubicBezTo>
                    <a:pt x="697" y="6401"/>
                    <a:pt x="693" y="6407"/>
                    <a:pt x="688" y="6413"/>
                  </a:cubicBezTo>
                  <a:cubicBezTo>
                    <a:pt x="560" y="6613"/>
                    <a:pt x="556" y="6853"/>
                    <a:pt x="564" y="7059"/>
                  </a:cubicBezTo>
                  <a:cubicBezTo>
                    <a:pt x="552" y="7063"/>
                    <a:pt x="543" y="7069"/>
                    <a:pt x="533" y="7078"/>
                  </a:cubicBezTo>
                  <a:lnTo>
                    <a:pt x="160" y="7477"/>
                  </a:lnTo>
                  <a:cubicBezTo>
                    <a:pt x="173" y="6380"/>
                    <a:pt x="186" y="5227"/>
                    <a:pt x="198" y="4074"/>
                  </a:cubicBezTo>
                  <a:cubicBezTo>
                    <a:pt x="213" y="2853"/>
                    <a:pt x="226" y="1631"/>
                    <a:pt x="240" y="474"/>
                  </a:cubicBezTo>
                  <a:cubicBezTo>
                    <a:pt x="240" y="438"/>
                    <a:pt x="242" y="402"/>
                    <a:pt x="245" y="369"/>
                  </a:cubicBezTo>
                  <a:close/>
                  <a:moveTo>
                    <a:pt x="10466" y="7065"/>
                  </a:moveTo>
                  <a:lnTo>
                    <a:pt x="11141" y="7465"/>
                  </a:lnTo>
                  <a:lnTo>
                    <a:pt x="6068" y="7484"/>
                  </a:lnTo>
                  <a:cubicBezTo>
                    <a:pt x="6062" y="7351"/>
                    <a:pt x="6049" y="7221"/>
                    <a:pt x="6030" y="7092"/>
                  </a:cubicBezTo>
                  <a:lnTo>
                    <a:pt x="10445" y="7069"/>
                  </a:lnTo>
                  <a:cubicBezTo>
                    <a:pt x="10451" y="7069"/>
                    <a:pt x="10460" y="7067"/>
                    <a:pt x="10466" y="7065"/>
                  </a:cubicBezTo>
                  <a:close/>
                  <a:moveTo>
                    <a:pt x="3025" y="6480"/>
                  </a:moveTo>
                  <a:lnTo>
                    <a:pt x="3183" y="6811"/>
                  </a:lnTo>
                  <a:cubicBezTo>
                    <a:pt x="3191" y="6832"/>
                    <a:pt x="3204" y="6851"/>
                    <a:pt x="3218" y="6867"/>
                  </a:cubicBezTo>
                  <a:lnTo>
                    <a:pt x="3010" y="7551"/>
                  </a:lnTo>
                  <a:cubicBezTo>
                    <a:pt x="2926" y="7301"/>
                    <a:pt x="2844" y="7050"/>
                    <a:pt x="2768" y="6796"/>
                  </a:cubicBezTo>
                  <a:lnTo>
                    <a:pt x="3025" y="6480"/>
                  </a:lnTo>
                  <a:close/>
                  <a:moveTo>
                    <a:pt x="571" y="7271"/>
                  </a:moveTo>
                  <a:lnTo>
                    <a:pt x="581" y="7595"/>
                  </a:lnTo>
                  <a:lnTo>
                    <a:pt x="266" y="7597"/>
                  </a:lnTo>
                  <a:lnTo>
                    <a:pt x="571" y="7271"/>
                  </a:lnTo>
                  <a:close/>
                  <a:moveTo>
                    <a:pt x="3603" y="7031"/>
                  </a:moveTo>
                  <a:lnTo>
                    <a:pt x="3690" y="7221"/>
                  </a:lnTo>
                  <a:lnTo>
                    <a:pt x="3073" y="7728"/>
                  </a:lnTo>
                  <a:cubicBezTo>
                    <a:pt x="3069" y="7717"/>
                    <a:pt x="3065" y="7709"/>
                    <a:pt x="3063" y="7698"/>
                  </a:cubicBezTo>
                  <a:lnTo>
                    <a:pt x="3162" y="7374"/>
                  </a:lnTo>
                  <a:cubicBezTo>
                    <a:pt x="3168" y="7374"/>
                    <a:pt x="3174" y="7370"/>
                    <a:pt x="3178" y="7366"/>
                  </a:cubicBezTo>
                  <a:lnTo>
                    <a:pt x="3603" y="7031"/>
                  </a:lnTo>
                  <a:close/>
                  <a:moveTo>
                    <a:pt x="3727" y="7307"/>
                  </a:moveTo>
                  <a:lnTo>
                    <a:pt x="3807" y="7482"/>
                  </a:lnTo>
                  <a:lnTo>
                    <a:pt x="3757" y="7690"/>
                  </a:lnTo>
                  <a:cubicBezTo>
                    <a:pt x="3751" y="7690"/>
                    <a:pt x="3744" y="7692"/>
                    <a:pt x="3740" y="7696"/>
                  </a:cubicBezTo>
                  <a:lnTo>
                    <a:pt x="3202" y="8083"/>
                  </a:lnTo>
                  <a:cubicBezTo>
                    <a:pt x="3168" y="7995"/>
                    <a:pt x="3136" y="7906"/>
                    <a:pt x="3105" y="7818"/>
                  </a:cubicBezTo>
                  <a:lnTo>
                    <a:pt x="3727" y="7307"/>
                  </a:lnTo>
                  <a:close/>
                  <a:moveTo>
                    <a:pt x="3727" y="7818"/>
                  </a:moveTo>
                  <a:lnTo>
                    <a:pt x="3652" y="8144"/>
                  </a:lnTo>
                  <a:cubicBezTo>
                    <a:pt x="3641" y="8144"/>
                    <a:pt x="3631" y="8148"/>
                    <a:pt x="3622" y="8155"/>
                  </a:cubicBezTo>
                  <a:lnTo>
                    <a:pt x="3315" y="8388"/>
                  </a:lnTo>
                  <a:cubicBezTo>
                    <a:pt x="3288" y="8317"/>
                    <a:pt x="3261" y="8245"/>
                    <a:pt x="3233" y="8171"/>
                  </a:cubicBezTo>
                  <a:lnTo>
                    <a:pt x="3727" y="7818"/>
                  </a:lnTo>
                  <a:close/>
                  <a:moveTo>
                    <a:pt x="4440" y="5444"/>
                  </a:moveTo>
                  <a:lnTo>
                    <a:pt x="4811" y="6657"/>
                  </a:lnTo>
                  <a:lnTo>
                    <a:pt x="4308" y="6956"/>
                  </a:lnTo>
                  <a:cubicBezTo>
                    <a:pt x="4285" y="6968"/>
                    <a:pt x="4270" y="6992"/>
                    <a:pt x="4268" y="7017"/>
                  </a:cubicBezTo>
                  <a:cubicBezTo>
                    <a:pt x="4266" y="7042"/>
                    <a:pt x="4276" y="7067"/>
                    <a:pt x="4295" y="7084"/>
                  </a:cubicBezTo>
                  <a:lnTo>
                    <a:pt x="4295" y="7082"/>
                  </a:lnTo>
                  <a:lnTo>
                    <a:pt x="4724" y="7465"/>
                  </a:lnTo>
                  <a:lnTo>
                    <a:pt x="3664" y="8807"/>
                  </a:lnTo>
                  <a:lnTo>
                    <a:pt x="4440" y="5444"/>
                  </a:lnTo>
                  <a:close/>
                  <a:moveTo>
                    <a:pt x="3624" y="8268"/>
                  </a:moveTo>
                  <a:lnTo>
                    <a:pt x="3492" y="8834"/>
                  </a:lnTo>
                  <a:cubicBezTo>
                    <a:pt x="3443" y="8716"/>
                    <a:pt x="3397" y="8596"/>
                    <a:pt x="3349" y="8476"/>
                  </a:cubicBezTo>
                  <a:lnTo>
                    <a:pt x="3624" y="8268"/>
                  </a:lnTo>
                  <a:close/>
                  <a:moveTo>
                    <a:pt x="2262" y="5521"/>
                  </a:moveTo>
                  <a:cubicBezTo>
                    <a:pt x="2535" y="6678"/>
                    <a:pt x="2901" y="7812"/>
                    <a:pt x="3353" y="8912"/>
                  </a:cubicBezTo>
                  <a:cubicBezTo>
                    <a:pt x="2876" y="8563"/>
                    <a:pt x="2394" y="8138"/>
                    <a:pt x="1826" y="7559"/>
                  </a:cubicBezTo>
                  <a:lnTo>
                    <a:pt x="2093" y="7267"/>
                  </a:lnTo>
                  <a:cubicBezTo>
                    <a:pt x="2102" y="7259"/>
                    <a:pt x="2116" y="7242"/>
                    <a:pt x="2133" y="7221"/>
                  </a:cubicBezTo>
                  <a:cubicBezTo>
                    <a:pt x="2230" y="7103"/>
                    <a:pt x="2293" y="7034"/>
                    <a:pt x="2322" y="7017"/>
                  </a:cubicBezTo>
                  <a:cubicBezTo>
                    <a:pt x="2426" y="7017"/>
                    <a:pt x="2428" y="6859"/>
                    <a:pt x="2322" y="6859"/>
                  </a:cubicBezTo>
                  <a:lnTo>
                    <a:pt x="2322" y="6857"/>
                  </a:lnTo>
                  <a:lnTo>
                    <a:pt x="1797" y="6788"/>
                  </a:lnTo>
                  <a:lnTo>
                    <a:pt x="2262" y="5521"/>
                  </a:lnTo>
                  <a:close/>
                  <a:moveTo>
                    <a:pt x="4600" y="5427"/>
                  </a:moveTo>
                  <a:lnTo>
                    <a:pt x="4600" y="5427"/>
                  </a:lnTo>
                  <a:cubicBezTo>
                    <a:pt x="5147" y="5831"/>
                    <a:pt x="5599" y="6232"/>
                    <a:pt x="5793" y="6790"/>
                  </a:cubicBezTo>
                  <a:cubicBezTo>
                    <a:pt x="5910" y="7132"/>
                    <a:pt x="5915" y="7505"/>
                    <a:pt x="5919" y="7864"/>
                  </a:cubicBezTo>
                  <a:lnTo>
                    <a:pt x="5946" y="10111"/>
                  </a:lnTo>
                  <a:cubicBezTo>
                    <a:pt x="5946" y="10224"/>
                    <a:pt x="5944" y="10325"/>
                    <a:pt x="5896" y="10397"/>
                  </a:cubicBezTo>
                  <a:cubicBezTo>
                    <a:pt x="5816" y="10516"/>
                    <a:pt x="5639" y="10533"/>
                    <a:pt x="5456" y="10535"/>
                  </a:cubicBezTo>
                  <a:lnTo>
                    <a:pt x="5130" y="10537"/>
                  </a:lnTo>
                  <a:lnTo>
                    <a:pt x="5151" y="8239"/>
                  </a:lnTo>
                  <a:cubicBezTo>
                    <a:pt x="5153" y="8195"/>
                    <a:pt x="5118" y="8159"/>
                    <a:pt x="5073" y="8159"/>
                  </a:cubicBezTo>
                  <a:cubicBezTo>
                    <a:pt x="5029" y="8159"/>
                    <a:pt x="4994" y="8195"/>
                    <a:pt x="4994" y="8239"/>
                  </a:cubicBezTo>
                  <a:lnTo>
                    <a:pt x="4972" y="10540"/>
                  </a:lnTo>
                  <a:lnTo>
                    <a:pt x="1694" y="10567"/>
                  </a:lnTo>
                  <a:lnTo>
                    <a:pt x="1603" y="8354"/>
                  </a:lnTo>
                  <a:cubicBezTo>
                    <a:pt x="1600" y="8303"/>
                    <a:pt x="1561" y="8279"/>
                    <a:pt x="1523" y="8279"/>
                  </a:cubicBezTo>
                  <a:cubicBezTo>
                    <a:pt x="1482" y="8279"/>
                    <a:pt x="1441" y="8307"/>
                    <a:pt x="1443" y="8361"/>
                  </a:cubicBezTo>
                  <a:lnTo>
                    <a:pt x="1534" y="10567"/>
                  </a:lnTo>
                  <a:lnTo>
                    <a:pt x="1429" y="10567"/>
                  </a:lnTo>
                  <a:cubicBezTo>
                    <a:pt x="1415" y="10567"/>
                    <a:pt x="1401" y="10567"/>
                    <a:pt x="1387" y="10567"/>
                  </a:cubicBezTo>
                  <a:cubicBezTo>
                    <a:pt x="1211" y="10567"/>
                    <a:pt x="1040" y="10552"/>
                    <a:pt x="937" y="10443"/>
                  </a:cubicBezTo>
                  <a:cubicBezTo>
                    <a:pt x="842" y="10342"/>
                    <a:pt x="827" y="10180"/>
                    <a:pt x="823" y="10010"/>
                  </a:cubicBezTo>
                  <a:lnTo>
                    <a:pt x="726" y="7105"/>
                  </a:lnTo>
                  <a:cubicBezTo>
                    <a:pt x="718" y="6867"/>
                    <a:pt x="720" y="6659"/>
                    <a:pt x="823" y="6497"/>
                  </a:cubicBezTo>
                  <a:cubicBezTo>
                    <a:pt x="884" y="6403"/>
                    <a:pt x="981" y="6327"/>
                    <a:pt x="1073" y="6255"/>
                  </a:cubicBezTo>
                  <a:cubicBezTo>
                    <a:pt x="1296" y="6081"/>
                    <a:pt x="1506" y="5919"/>
                    <a:pt x="1710" y="5761"/>
                  </a:cubicBezTo>
                  <a:cubicBezTo>
                    <a:pt x="1843" y="5660"/>
                    <a:pt x="1978" y="5557"/>
                    <a:pt x="2116" y="5450"/>
                  </a:cubicBezTo>
                  <a:lnTo>
                    <a:pt x="2116" y="5450"/>
                  </a:lnTo>
                  <a:lnTo>
                    <a:pt x="1612" y="6827"/>
                  </a:lnTo>
                  <a:cubicBezTo>
                    <a:pt x="1593" y="6876"/>
                    <a:pt x="1624" y="6928"/>
                    <a:pt x="1677" y="6935"/>
                  </a:cubicBezTo>
                  <a:lnTo>
                    <a:pt x="2116" y="6992"/>
                  </a:lnTo>
                  <a:cubicBezTo>
                    <a:pt x="2085" y="7025"/>
                    <a:pt x="2049" y="7069"/>
                    <a:pt x="2009" y="7118"/>
                  </a:cubicBezTo>
                  <a:cubicBezTo>
                    <a:pt x="1994" y="7137"/>
                    <a:pt x="1982" y="7151"/>
                    <a:pt x="1975" y="7158"/>
                  </a:cubicBezTo>
                  <a:lnTo>
                    <a:pt x="1658" y="7507"/>
                  </a:lnTo>
                  <a:cubicBezTo>
                    <a:pt x="1628" y="7538"/>
                    <a:pt x="1628" y="7587"/>
                    <a:pt x="1658" y="7616"/>
                  </a:cubicBezTo>
                  <a:cubicBezTo>
                    <a:pt x="2333" y="8304"/>
                    <a:pt x="2884" y="8786"/>
                    <a:pt x="3446" y="9175"/>
                  </a:cubicBezTo>
                  <a:cubicBezTo>
                    <a:pt x="3450" y="9179"/>
                    <a:pt x="3456" y="9185"/>
                    <a:pt x="3460" y="9189"/>
                  </a:cubicBezTo>
                  <a:cubicBezTo>
                    <a:pt x="3475" y="9200"/>
                    <a:pt x="3492" y="9206"/>
                    <a:pt x="3511" y="9206"/>
                  </a:cubicBezTo>
                  <a:cubicBezTo>
                    <a:pt x="3534" y="9206"/>
                    <a:pt x="3557" y="9196"/>
                    <a:pt x="3574" y="9177"/>
                  </a:cubicBezTo>
                  <a:lnTo>
                    <a:pt x="4895" y="7505"/>
                  </a:lnTo>
                  <a:cubicBezTo>
                    <a:pt x="4922" y="7473"/>
                    <a:pt x="4918" y="7425"/>
                    <a:pt x="4884" y="7395"/>
                  </a:cubicBezTo>
                  <a:lnTo>
                    <a:pt x="4480" y="7036"/>
                  </a:lnTo>
                  <a:lnTo>
                    <a:pt x="4945" y="6762"/>
                  </a:lnTo>
                  <a:cubicBezTo>
                    <a:pt x="4979" y="6743"/>
                    <a:pt x="4994" y="6706"/>
                    <a:pt x="4981" y="6670"/>
                  </a:cubicBezTo>
                  <a:lnTo>
                    <a:pt x="4600" y="5427"/>
                  </a:lnTo>
                  <a:close/>
                  <a:moveTo>
                    <a:pt x="11206" y="1"/>
                  </a:moveTo>
                  <a:cubicBezTo>
                    <a:pt x="11072" y="7"/>
                    <a:pt x="6960" y="28"/>
                    <a:pt x="5198" y="36"/>
                  </a:cubicBezTo>
                  <a:lnTo>
                    <a:pt x="4220" y="41"/>
                  </a:lnTo>
                  <a:cubicBezTo>
                    <a:pt x="4087" y="41"/>
                    <a:pt x="3953" y="42"/>
                    <a:pt x="3819" y="42"/>
                  </a:cubicBezTo>
                  <a:cubicBezTo>
                    <a:pt x="3238" y="42"/>
                    <a:pt x="2652" y="35"/>
                    <a:pt x="2083" y="30"/>
                  </a:cubicBezTo>
                  <a:cubicBezTo>
                    <a:pt x="1603" y="24"/>
                    <a:pt x="1107" y="17"/>
                    <a:pt x="619" y="15"/>
                  </a:cubicBezTo>
                  <a:cubicBezTo>
                    <a:pt x="510" y="15"/>
                    <a:pt x="249" y="15"/>
                    <a:pt x="137" y="200"/>
                  </a:cubicBezTo>
                  <a:cubicBezTo>
                    <a:pt x="85" y="289"/>
                    <a:pt x="85" y="388"/>
                    <a:pt x="83" y="468"/>
                  </a:cubicBezTo>
                  <a:cubicBezTo>
                    <a:pt x="68" y="1626"/>
                    <a:pt x="55" y="2848"/>
                    <a:pt x="41" y="4070"/>
                  </a:cubicBezTo>
                  <a:cubicBezTo>
                    <a:pt x="26" y="5290"/>
                    <a:pt x="15" y="6514"/>
                    <a:pt x="1" y="7671"/>
                  </a:cubicBezTo>
                  <a:cubicBezTo>
                    <a:pt x="1" y="7715"/>
                    <a:pt x="34" y="7753"/>
                    <a:pt x="81" y="7753"/>
                  </a:cubicBezTo>
                  <a:lnTo>
                    <a:pt x="587" y="7751"/>
                  </a:lnTo>
                  <a:lnTo>
                    <a:pt x="661" y="10012"/>
                  </a:lnTo>
                  <a:cubicBezTo>
                    <a:pt x="667" y="10165"/>
                    <a:pt x="674" y="10397"/>
                    <a:pt x="819" y="10550"/>
                  </a:cubicBezTo>
                  <a:cubicBezTo>
                    <a:pt x="964" y="10704"/>
                    <a:pt x="1189" y="10725"/>
                    <a:pt x="1395" y="10725"/>
                  </a:cubicBezTo>
                  <a:lnTo>
                    <a:pt x="1429" y="10725"/>
                  </a:lnTo>
                  <a:lnTo>
                    <a:pt x="5458" y="10691"/>
                  </a:lnTo>
                  <a:cubicBezTo>
                    <a:pt x="5599" y="10691"/>
                    <a:pt x="5894" y="10687"/>
                    <a:pt x="6028" y="10481"/>
                  </a:cubicBezTo>
                  <a:cubicBezTo>
                    <a:pt x="6108" y="10361"/>
                    <a:pt x="6106" y="10214"/>
                    <a:pt x="6104" y="10104"/>
                  </a:cubicBezTo>
                  <a:lnTo>
                    <a:pt x="6079" y="7858"/>
                  </a:lnTo>
                  <a:cubicBezTo>
                    <a:pt x="6079" y="7784"/>
                    <a:pt x="6077" y="7711"/>
                    <a:pt x="6075" y="7637"/>
                  </a:cubicBezTo>
                  <a:lnTo>
                    <a:pt x="11469" y="7618"/>
                  </a:lnTo>
                  <a:cubicBezTo>
                    <a:pt x="11492" y="7618"/>
                    <a:pt x="11511" y="7610"/>
                    <a:pt x="11528" y="7593"/>
                  </a:cubicBezTo>
                  <a:cubicBezTo>
                    <a:pt x="11543" y="7578"/>
                    <a:pt x="11549" y="7557"/>
                    <a:pt x="11549" y="7536"/>
                  </a:cubicBezTo>
                  <a:lnTo>
                    <a:pt x="11292" y="78"/>
                  </a:lnTo>
                  <a:cubicBezTo>
                    <a:pt x="11292" y="36"/>
                    <a:pt x="11257" y="1"/>
                    <a:pt x="11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696;p20">
            <a:extLst>
              <a:ext uri="{FF2B5EF4-FFF2-40B4-BE49-F238E27FC236}">
                <a16:creationId xmlns:a16="http://schemas.microsoft.com/office/drawing/2014/main" id="{6F6E0A7A-6353-4EE4-3013-2F57823295DD}"/>
              </a:ext>
            </a:extLst>
          </p:cNvPr>
          <p:cNvGrpSpPr/>
          <p:nvPr/>
        </p:nvGrpSpPr>
        <p:grpSpPr>
          <a:xfrm>
            <a:off x="4781113" y="947839"/>
            <a:ext cx="2755502" cy="1976802"/>
            <a:chOff x="1544285" y="2136900"/>
            <a:chExt cx="1584350" cy="1136812"/>
          </a:xfrm>
          <a:solidFill>
            <a:schemeClr val="accent1">
              <a:lumMod val="20000"/>
              <a:lumOff val="80000"/>
            </a:schemeClr>
          </a:solidFill>
        </p:grpSpPr>
        <p:sp>
          <p:nvSpPr>
            <p:cNvPr id="37" name="Google Shape;697;p20">
              <a:extLst>
                <a:ext uri="{FF2B5EF4-FFF2-40B4-BE49-F238E27FC236}">
                  <a16:creationId xmlns:a16="http://schemas.microsoft.com/office/drawing/2014/main" id="{AE05FA1C-112C-88A3-1380-10BA59510CD4}"/>
                </a:ext>
              </a:extLst>
            </p:cNvPr>
            <p:cNvSpPr/>
            <p:nvPr/>
          </p:nvSpPr>
          <p:spPr>
            <a:xfrm>
              <a:off x="1593032" y="2157147"/>
              <a:ext cx="1535604" cy="1116564"/>
            </a:xfrm>
            <a:custGeom>
              <a:avLst/>
              <a:gdLst/>
              <a:ahLst/>
              <a:cxnLst/>
              <a:rect l="l" t="t" r="r" b="b"/>
              <a:pathLst>
                <a:path w="17595" h="12794" fill="none" extrusionOk="0">
                  <a:moveTo>
                    <a:pt x="17189" y="11255"/>
                  </a:moveTo>
                  <a:lnTo>
                    <a:pt x="17056" y="11122"/>
                  </a:lnTo>
                  <a:cubicBezTo>
                    <a:pt x="16973" y="11039"/>
                    <a:pt x="16849" y="10915"/>
                    <a:pt x="16692" y="10775"/>
                  </a:cubicBezTo>
                  <a:cubicBezTo>
                    <a:pt x="16543" y="10634"/>
                    <a:pt x="16369" y="10460"/>
                    <a:pt x="16179" y="10286"/>
                  </a:cubicBezTo>
                  <a:cubicBezTo>
                    <a:pt x="15989" y="10113"/>
                    <a:pt x="15782" y="9931"/>
                    <a:pt x="15575" y="9748"/>
                  </a:cubicBezTo>
                  <a:cubicBezTo>
                    <a:pt x="15517" y="9699"/>
                    <a:pt x="15459" y="9649"/>
                    <a:pt x="15401" y="9608"/>
                  </a:cubicBezTo>
                  <a:cubicBezTo>
                    <a:pt x="17263" y="8085"/>
                    <a:pt x="17594" y="5156"/>
                    <a:pt x="15881" y="3054"/>
                  </a:cubicBezTo>
                  <a:cubicBezTo>
                    <a:pt x="13415" y="0"/>
                    <a:pt x="7912" y="588"/>
                    <a:pt x="4924" y="2085"/>
                  </a:cubicBezTo>
                  <a:cubicBezTo>
                    <a:pt x="1896" y="3608"/>
                    <a:pt x="1" y="6645"/>
                    <a:pt x="2367" y="9715"/>
                  </a:cubicBezTo>
                  <a:cubicBezTo>
                    <a:pt x="4734" y="12794"/>
                    <a:pt x="10974" y="12165"/>
                    <a:pt x="14267" y="10270"/>
                  </a:cubicBezTo>
                  <a:cubicBezTo>
                    <a:pt x="14276" y="10270"/>
                    <a:pt x="14292" y="10262"/>
                    <a:pt x="14309" y="10253"/>
                  </a:cubicBezTo>
                  <a:lnTo>
                    <a:pt x="14342" y="10270"/>
                  </a:lnTo>
                  <a:lnTo>
                    <a:pt x="14706" y="10427"/>
                  </a:lnTo>
                  <a:cubicBezTo>
                    <a:pt x="14830" y="10477"/>
                    <a:pt x="14954" y="10526"/>
                    <a:pt x="15087" y="10576"/>
                  </a:cubicBezTo>
                  <a:cubicBezTo>
                    <a:pt x="15335" y="10675"/>
                    <a:pt x="15600" y="10766"/>
                    <a:pt x="15840" y="10857"/>
                  </a:cubicBezTo>
                  <a:cubicBezTo>
                    <a:pt x="16080" y="10940"/>
                    <a:pt x="16311" y="11023"/>
                    <a:pt x="16510" y="11089"/>
                  </a:cubicBezTo>
                  <a:cubicBezTo>
                    <a:pt x="16709" y="11155"/>
                    <a:pt x="16874" y="11205"/>
                    <a:pt x="16990" y="11238"/>
                  </a:cubicBezTo>
                  <a:lnTo>
                    <a:pt x="17172" y="11296"/>
                  </a:lnTo>
                  <a:cubicBezTo>
                    <a:pt x="17197" y="11304"/>
                    <a:pt x="17213" y="11271"/>
                    <a:pt x="17197" y="11255"/>
                  </a:cubicBezTo>
                  <a:close/>
                </a:path>
              </a:pathLst>
            </a:custGeom>
            <a:grpFill/>
            <a:ln w="9525" cap="rnd" cmpd="sng">
              <a:solidFill>
                <a:srgbClr val="0503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8;p20">
              <a:extLst>
                <a:ext uri="{FF2B5EF4-FFF2-40B4-BE49-F238E27FC236}">
                  <a16:creationId xmlns:a16="http://schemas.microsoft.com/office/drawing/2014/main" id="{EC150C3B-342C-CEB0-9DB5-508703CE9E7D}"/>
                </a:ext>
              </a:extLst>
            </p:cNvPr>
            <p:cNvSpPr/>
            <p:nvPr/>
          </p:nvSpPr>
          <p:spPr>
            <a:xfrm>
              <a:off x="1544285" y="2182042"/>
              <a:ext cx="1539182" cy="953070"/>
            </a:xfrm>
            <a:custGeom>
              <a:avLst/>
              <a:gdLst/>
              <a:ahLst/>
              <a:cxnLst/>
              <a:rect l="l" t="t" r="r" b="b"/>
              <a:pathLst>
                <a:path w="17636" h="10920" extrusionOk="0">
                  <a:moveTo>
                    <a:pt x="10132" y="0"/>
                  </a:moveTo>
                  <a:cubicBezTo>
                    <a:pt x="8288" y="0"/>
                    <a:pt x="6438" y="425"/>
                    <a:pt x="5082" y="1049"/>
                  </a:cubicBezTo>
                  <a:cubicBezTo>
                    <a:pt x="2003" y="2456"/>
                    <a:pt x="1" y="5427"/>
                    <a:pt x="2260" y="8580"/>
                  </a:cubicBezTo>
                  <a:cubicBezTo>
                    <a:pt x="3455" y="10247"/>
                    <a:pt x="5768" y="10919"/>
                    <a:pt x="8178" y="10919"/>
                  </a:cubicBezTo>
                  <a:cubicBezTo>
                    <a:pt x="10324" y="10919"/>
                    <a:pt x="12548" y="10386"/>
                    <a:pt x="14127" y="9548"/>
                  </a:cubicBezTo>
                  <a:lnTo>
                    <a:pt x="14176" y="9531"/>
                  </a:lnTo>
                  <a:lnTo>
                    <a:pt x="14210" y="9548"/>
                  </a:lnTo>
                  <a:lnTo>
                    <a:pt x="14565" y="9713"/>
                  </a:lnTo>
                  <a:cubicBezTo>
                    <a:pt x="14690" y="9771"/>
                    <a:pt x="14805" y="9829"/>
                    <a:pt x="14938" y="9879"/>
                  </a:cubicBezTo>
                  <a:cubicBezTo>
                    <a:pt x="15186" y="9987"/>
                    <a:pt x="15443" y="10086"/>
                    <a:pt x="15683" y="10193"/>
                  </a:cubicBezTo>
                  <a:cubicBezTo>
                    <a:pt x="15923" y="10293"/>
                    <a:pt x="16154" y="10367"/>
                    <a:pt x="16345" y="10442"/>
                  </a:cubicBezTo>
                  <a:cubicBezTo>
                    <a:pt x="16535" y="10516"/>
                    <a:pt x="16700" y="10574"/>
                    <a:pt x="16816" y="10615"/>
                  </a:cubicBezTo>
                  <a:lnTo>
                    <a:pt x="16998" y="10673"/>
                  </a:lnTo>
                  <a:cubicBezTo>
                    <a:pt x="17002" y="10675"/>
                    <a:pt x="17005" y="10675"/>
                    <a:pt x="17008" y="10675"/>
                  </a:cubicBezTo>
                  <a:cubicBezTo>
                    <a:pt x="17027" y="10675"/>
                    <a:pt x="17037" y="10655"/>
                    <a:pt x="17023" y="10640"/>
                  </a:cubicBezTo>
                  <a:lnTo>
                    <a:pt x="17023" y="10632"/>
                  </a:lnTo>
                  <a:lnTo>
                    <a:pt x="16891" y="10491"/>
                  </a:lnTo>
                  <a:cubicBezTo>
                    <a:pt x="16808" y="10409"/>
                    <a:pt x="16684" y="10276"/>
                    <a:pt x="16543" y="10135"/>
                  </a:cubicBezTo>
                  <a:cubicBezTo>
                    <a:pt x="16403" y="9987"/>
                    <a:pt x="16237" y="9813"/>
                    <a:pt x="16047" y="9631"/>
                  </a:cubicBezTo>
                  <a:cubicBezTo>
                    <a:pt x="15856" y="9449"/>
                    <a:pt x="15658" y="9258"/>
                    <a:pt x="15459" y="9076"/>
                  </a:cubicBezTo>
                  <a:cubicBezTo>
                    <a:pt x="15401" y="9018"/>
                    <a:pt x="15352" y="8969"/>
                    <a:pt x="15294" y="8919"/>
                  </a:cubicBezTo>
                  <a:cubicBezTo>
                    <a:pt x="17205" y="7471"/>
                    <a:pt x="17636" y="4558"/>
                    <a:pt x="16005" y="2390"/>
                  </a:cubicBezTo>
                  <a:cubicBezTo>
                    <a:pt x="14695" y="653"/>
                    <a:pt x="12418" y="0"/>
                    <a:pt x="10132" y="0"/>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9;p20">
              <a:extLst>
                <a:ext uri="{FF2B5EF4-FFF2-40B4-BE49-F238E27FC236}">
                  <a16:creationId xmlns:a16="http://schemas.microsoft.com/office/drawing/2014/main" id="{D046A36D-314F-55E8-7609-1DF37EEAD8F8}"/>
                </a:ext>
              </a:extLst>
            </p:cNvPr>
            <p:cNvSpPr/>
            <p:nvPr/>
          </p:nvSpPr>
          <p:spPr>
            <a:xfrm>
              <a:off x="1567475" y="2136900"/>
              <a:ext cx="1539182" cy="1089161"/>
            </a:xfrm>
            <a:custGeom>
              <a:avLst/>
              <a:gdLst/>
              <a:ahLst/>
              <a:cxnLst/>
              <a:rect l="l" t="t" r="r" b="b"/>
              <a:pathLst>
                <a:path w="17636" h="12480" fill="none" extrusionOk="0">
                  <a:moveTo>
                    <a:pt x="17023" y="11379"/>
                  </a:moveTo>
                  <a:lnTo>
                    <a:pt x="16891" y="11238"/>
                  </a:lnTo>
                  <a:cubicBezTo>
                    <a:pt x="16808" y="11156"/>
                    <a:pt x="16684" y="11023"/>
                    <a:pt x="16543" y="10882"/>
                  </a:cubicBezTo>
                  <a:cubicBezTo>
                    <a:pt x="16403" y="10734"/>
                    <a:pt x="16237" y="10560"/>
                    <a:pt x="16047" y="10378"/>
                  </a:cubicBezTo>
                  <a:cubicBezTo>
                    <a:pt x="15856" y="10196"/>
                    <a:pt x="15658" y="10005"/>
                    <a:pt x="15459" y="9823"/>
                  </a:cubicBezTo>
                  <a:cubicBezTo>
                    <a:pt x="15401" y="9765"/>
                    <a:pt x="15352" y="9716"/>
                    <a:pt x="15294" y="9666"/>
                  </a:cubicBezTo>
                  <a:cubicBezTo>
                    <a:pt x="17205" y="8218"/>
                    <a:pt x="17636" y="5305"/>
                    <a:pt x="16005" y="3137"/>
                  </a:cubicBezTo>
                  <a:cubicBezTo>
                    <a:pt x="13639" y="0"/>
                    <a:pt x="8119" y="398"/>
                    <a:pt x="5082" y="1796"/>
                  </a:cubicBezTo>
                  <a:cubicBezTo>
                    <a:pt x="2003" y="3203"/>
                    <a:pt x="1" y="6174"/>
                    <a:pt x="2260" y="9327"/>
                  </a:cubicBezTo>
                  <a:cubicBezTo>
                    <a:pt x="4519" y="12480"/>
                    <a:pt x="10775" y="12074"/>
                    <a:pt x="14127" y="10295"/>
                  </a:cubicBezTo>
                  <a:lnTo>
                    <a:pt x="14176" y="10278"/>
                  </a:lnTo>
                  <a:lnTo>
                    <a:pt x="14210" y="10295"/>
                  </a:lnTo>
                  <a:lnTo>
                    <a:pt x="14565" y="10460"/>
                  </a:lnTo>
                  <a:cubicBezTo>
                    <a:pt x="14690" y="10518"/>
                    <a:pt x="14805" y="10576"/>
                    <a:pt x="14938" y="10626"/>
                  </a:cubicBezTo>
                  <a:cubicBezTo>
                    <a:pt x="15186" y="10734"/>
                    <a:pt x="15443" y="10833"/>
                    <a:pt x="15683" y="10940"/>
                  </a:cubicBezTo>
                  <a:cubicBezTo>
                    <a:pt x="15923" y="11040"/>
                    <a:pt x="16154" y="11114"/>
                    <a:pt x="16345" y="11189"/>
                  </a:cubicBezTo>
                  <a:cubicBezTo>
                    <a:pt x="16535" y="11263"/>
                    <a:pt x="16700" y="11321"/>
                    <a:pt x="16816" y="11362"/>
                  </a:cubicBezTo>
                  <a:lnTo>
                    <a:pt x="16998" y="11420"/>
                  </a:lnTo>
                  <a:cubicBezTo>
                    <a:pt x="17023" y="11429"/>
                    <a:pt x="17040" y="11404"/>
                    <a:pt x="17023" y="11387"/>
                  </a:cubicBezTo>
                  <a:close/>
                </a:path>
              </a:pathLst>
            </a:custGeom>
            <a:noFill/>
            <a:ln w="9525" cap="rnd" cmpd="sng">
              <a:solidFill>
                <a:srgbClr val="0503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678;p19">
            <a:extLst>
              <a:ext uri="{FF2B5EF4-FFF2-40B4-BE49-F238E27FC236}">
                <a16:creationId xmlns:a16="http://schemas.microsoft.com/office/drawing/2014/main" id="{07AC760D-9644-1B84-814A-7FCEED33AB0A}"/>
              </a:ext>
            </a:extLst>
          </p:cNvPr>
          <p:cNvGrpSpPr/>
          <p:nvPr/>
        </p:nvGrpSpPr>
        <p:grpSpPr>
          <a:xfrm>
            <a:off x="1131757" y="789381"/>
            <a:ext cx="2880000" cy="2880000"/>
            <a:chOff x="-3812773" y="1236387"/>
            <a:chExt cx="3773878" cy="3211933"/>
          </a:xfrm>
          <a:solidFill>
            <a:schemeClr val="accent1">
              <a:lumMod val="20000"/>
              <a:lumOff val="80000"/>
            </a:schemeClr>
          </a:solidFill>
        </p:grpSpPr>
        <p:sp>
          <p:nvSpPr>
            <p:cNvPr id="45" name="Google Shape;679;p19">
              <a:extLst>
                <a:ext uri="{FF2B5EF4-FFF2-40B4-BE49-F238E27FC236}">
                  <a16:creationId xmlns:a16="http://schemas.microsoft.com/office/drawing/2014/main" id="{8CB5F9EE-AFAB-4478-D000-771E713534CC}"/>
                </a:ext>
              </a:extLst>
            </p:cNvPr>
            <p:cNvSpPr/>
            <p:nvPr/>
          </p:nvSpPr>
          <p:spPr>
            <a:xfrm>
              <a:off x="-3744927" y="1236387"/>
              <a:ext cx="3706032" cy="3127774"/>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46" name="Google Shape;680;p19">
              <a:extLst>
                <a:ext uri="{FF2B5EF4-FFF2-40B4-BE49-F238E27FC236}">
                  <a16:creationId xmlns:a16="http://schemas.microsoft.com/office/drawing/2014/main" id="{2226B6E1-6F07-7214-8BAB-A6757C0E711F}"/>
                </a:ext>
              </a:extLst>
            </p:cNvPr>
            <p:cNvSpPr/>
            <p:nvPr/>
          </p:nvSpPr>
          <p:spPr>
            <a:xfrm>
              <a:off x="-3812773" y="1320546"/>
              <a:ext cx="3706032" cy="3127774"/>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noFill/>
            <a:ln w="9525" cap="flat" cmpd="sng">
              <a:solidFill>
                <a:srgbClr val="3033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CuadroTexto 42">
            <a:extLst>
              <a:ext uri="{FF2B5EF4-FFF2-40B4-BE49-F238E27FC236}">
                <a16:creationId xmlns:a16="http://schemas.microsoft.com/office/drawing/2014/main" id="{D5A39D06-6106-FD80-D19D-9407E2D0C1B0}"/>
              </a:ext>
            </a:extLst>
          </p:cNvPr>
          <p:cNvSpPr txBox="1"/>
          <p:nvPr/>
        </p:nvSpPr>
        <p:spPr>
          <a:xfrm>
            <a:off x="1285869" y="1299098"/>
            <a:ext cx="2520000" cy="1785104"/>
          </a:xfrm>
          <a:prstGeom prst="rect">
            <a:avLst/>
          </a:prstGeom>
          <a:noFill/>
        </p:spPr>
        <p:txBody>
          <a:bodyPr wrap="square">
            <a:spAutoFit/>
          </a:bodyPr>
          <a:lstStyle/>
          <a:p>
            <a:pPr algn="just">
              <a:buClr>
                <a:schemeClr val="accent1"/>
              </a:buClr>
            </a:pPr>
            <a:r>
              <a:rPr lang="es-MX" sz="1000" b="0">
                <a:solidFill>
                  <a:schemeClr val="tx1"/>
                </a:solidFill>
                <a:latin typeface="Montserrat" panose="00000500000000000000" pitchFamily="2" charset="0"/>
              </a:rPr>
              <a:t>Como notamos nuestras listas tienen solamente 3 tiendas junto con un cuarto elemento, ya que el ultimo elemento vendría siendo el cambio de ciudad una vez terminada de repartir la mercancía en todas las tiendas.</a:t>
            </a:r>
          </a:p>
          <a:p>
            <a:pPr algn="just">
              <a:buClr>
                <a:schemeClr val="accent1"/>
              </a:buClr>
            </a:pPr>
            <a:r>
              <a:rPr lang="es-MX" sz="1000" b="0">
                <a:solidFill>
                  <a:schemeClr val="tx1"/>
                </a:solidFill>
                <a:latin typeface="Montserrat" panose="00000500000000000000" pitchFamily="2" charset="0"/>
              </a:rPr>
              <a:t>La ultima lista no contiene un cuarto elemento porque no hay mas ciudades que visitar.</a:t>
            </a:r>
          </a:p>
          <a:p>
            <a:pPr>
              <a:buClr>
                <a:schemeClr val="accent1"/>
              </a:buClr>
            </a:pPr>
            <a:endParaRPr lang="es-MX" sz="1000">
              <a:solidFill>
                <a:schemeClr val="tx1"/>
              </a:solidFill>
              <a:latin typeface="Montserrat" panose="00000500000000000000" pitchFamily="2" charset="0"/>
            </a:endParaRPr>
          </a:p>
          <a:p>
            <a:pPr algn="ctr">
              <a:buClr>
                <a:schemeClr val="accent1"/>
              </a:buClr>
            </a:pPr>
            <a:r>
              <a:rPr lang="es-MX" sz="1000">
                <a:solidFill>
                  <a:schemeClr val="tx1"/>
                </a:solidFill>
                <a:latin typeface="Montserrat" panose="00000500000000000000" pitchFamily="2" charset="0"/>
              </a:rPr>
              <a:t>[ [2, 1, 3, 4], [2, 1, 3, 4], [3, 2, 1] ]</a:t>
            </a:r>
          </a:p>
        </p:txBody>
      </p:sp>
      <p:sp>
        <p:nvSpPr>
          <p:cNvPr id="47" name="CuadroTexto 46">
            <a:extLst>
              <a:ext uri="{FF2B5EF4-FFF2-40B4-BE49-F238E27FC236}">
                <a16:creationId xmlns:a16="http://schemas.microsoft.com/office/drawing/2014/main" id="{575FC912-C9C0-3CEF-245C-A8D28A172FDE}"/>
              </a:ext>
            </a:extLst>
          </p:cNvPr>
          <p:cNvSpPr txBox="1"/>
          <p:nvPr/>
        </p:nvSpPr>
        <p:spPr>
          <a:xfrm>
            <a:off x="5181911" y="1403353"/>
            <a:ext cx="2164588" cy="1061829"/>
          </a:xfrm>
          <a:prstGeom prst="rect">
            <a:avLst/>
          </a:prstGeom>
          <a:noFill/>
        </p:spPr>
        <p:txBody>
          <a:bodyPr wrap="square">
            <a:spAutoFit/>
          </a:bodyPr>
          <a:lstStyle/>
          <a:p>
            <a:pPr>
              <a:buClr>
                <a:schemeClr val="accent1"/>
              </a:buClr>
            </a:pPr>
            <a:r>
              <a:rPr lang="es-MX" sz="900" b="0">
                <a:solidFill>
                  <a:schemeClr val="tx1"/>
                </a:solidFill>
                <a:latin typeface="Montserrat" panose="00000500000000000000" pitchFamily="2" charset="0"/>
              </a:rPr>
              <a:t>El tiempo de llegada se generará de manera aleatoria entre los valores de 10 y 30 minutos dependiendo del trafico que haya en el traslado de tienda – tienda, ahora para cambiar de ciudad se generará entre 40 y 80 minutos.</a:t>
            </a:r>
            <a:endParaRPr lang="es-MX" sz="900">
              <a:solidFill>
                <a:schemeClr val="tx1"/>
              </a:solidFill>
              <a:latin typeface="Montserrat" panose="00000500000000000000" pitchFamily="2" charset="0"/>
            </a:endParaRPr>
          </a:p>
        </p:txBody>
      </p:sp>
    </p:spTree>
    <p:extLst>
      <p:ext uri="{BB962C8B-B14F-4D97-AF65-F5344CB8AC3E}">
        <p14:creationId xmlns:p14="http://schemas.microsoft.com/office/powerpoint/2010/main" val="20852154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4"/>
                                        </p:tgtEl>
                                      </p:cBhvr>
                                    </p:animEffect>
                                    <p:animScale>
                                      <p:cBhvr>
                                        <p:cTn id="7" dur="250" autoRev="1" fill="hold"/>
                                        <p:tgtEl>
                                          <p:spTgt spid="44"/>
                                        </p:tgtEl>
                                      </p:cBhvr>
                                      <p:by x="105000" y="105000"/>
                                    </p:animScale>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circle(in)">
                                      <p:cBhvr>
                                        <p:cTn id="11"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F2F45-8936-9D09-A44E-21797602F567}"/>
              </a:ext>
            </a:extLst>
          </p:cNvPr>
          <p:cNvSpPr>
            <a:spLocks noGrp="1"/>
          </p:cNvSpPr>
          <p:nvPr>
            <p:ph type="title"/>
          </p:nvPr>
        </p:nvSpPr>
        <p:spPr/>
        <p:txBody>
          <a:bodyPr/>
          <a:lstStyle/>
          <a:p>
            <a:pPr algn="ctr"/>
            <a:r>
              <a:rPr lang="es-MX"/>
              <a:t>Experimentaciones:</a:t>
            </a:r>
          </a:p>
        </p:txBody>
      </p:sp>
      <p:sp>
        <p:nvSpPr>
          <p:cNvPr id="3" name="CuadroTexto 2">
            <a:extLst>
              <a:ext uri="{FF2B5EF4-FFF2-40B4-BE49-F238E27FC236}">
                <a16:creationId xmlns:a16="http://schemas.microsoft.com/office/drawing/2014/main" id="{96080B58-30A8-9E9E-F1CF-6F98EB8985BE}"/>
              </a:ext>
            </a:extLst>
          </p:cNvPr>
          <p:cNvSpPr txBox="1"/>
          <p:nvPr/>
        </p:nvSpPr>
        <p:spPr>
          <a:xfrm>
            <a:off x="971900" y="1448365"/>
            <a:ext cx="7200000" cy="2246769"/>
          </a:xfrm>
          <a:prstGeom prst="rect">
            <a:avLst/>
          </a:prstGeom>
          <a:noFill/>
        </p:spPr>
        <p:txBody>
          <a:bodyPr wrap="square" rtlCol="0">
            <a:spAutoFit/>
          </a:bodyPr>
          <a:lstStyle/>
          <a:p>
            <a:pPr algn="just"/>
            <a:r>
              <a:rPr lang="es-MX">
                <a:latin typeface="Montserrat" panose="00000500000000000000" pitchFamily="2" charset="0"/>
              </a:rPr>
              <a:t>Para poder realizar las pruebas necesarias de forma que podamos obtener el mejor trayecto, se emplea el algoritmo “Recocido Simulado”, cuenta con 3 parámetros que poder ser representados como: </a:t>
            </a:r>
            <a:r>
              <a:rPr lang="es-MX" u="sng">
                <a:latin typeface="Montserrat" panose="00000500000000000000" pitchFamily="2" charset="0"/>
              </a:rPr>
              <a:t>temperatura</a:t>
            </a:r>
            <a:r>
              <a:rPr lang="es-MX">
                <a:latin typeface="Montserrat" panose="00000500000000000000" pitchFamily="2" charset="0"/>
              </a:rPr>
              <a:t> , </a:t>
            </a:r>
            <a:r>
              <a:rPr lang="es-MX" u="sng">
                <a:latin typeface="Montserrat" panose="00000500000000000000" pitchFamily="2" charset="0"/>
              </a:rPr>
              <a:t>decremento</a:t>
            </a:r>
            <a:r>
              <a:rPr lang="es-MX">
                <a:latin typeface="Montserrat" panose="00000500000000000000" pitchFamily="2" charset="0"/>
              </a:rPr>
              <a:t> , </a:t>
            </a:r>
            <a:r>
              <a:rPr lang="es-MX" u="sng">
                <a:latin typeface="Montserrat" panose="00000500000000000000" pitchFamily="2" charset="0"/>
              </a:rPr>
              <a:t>cantidad de veces que se generan las soluciones para compararlas.</a:t>
            </a:r>
          </a:p>
          <a:p>
            <a:pPr algn="just"/>
            <a:endParaRPr lang="es-MX" u="sng">
              <a:latin typeface="Montserrat" panose="00000500000000000000" pitchFamily="2" charset="0"/>
            </a:endParaRPr>
          </a:p>
          <a:p>
            <a:pPr algn="just"/>
            <a:r>
              <a:rPr lang="es-MX">
                <a:latin typeface="Montserrat" panose="00000500000000000000" pitchFamily="2" charset="0"/>
              </a:rPr>
              <a:t>De entrada, tendremos definidos que la temperatura = 15 y su decremento seria de -0.1</a:t>
            </a:r>
          </a:p>
          <a:p>
            <a:pPr algn="just"/>
            <a:endParaRPr lang="es-MX">
              <a:latin typeface="Montserrat" panose="00000500000000000000" pitchFamily="2" charset="0"/>
            </a:endParaRPr>
          </a:p>
          <a:p>
            <a:pPr algn="just"/>
            <a:r>
              <a:rPr lang="es-MX">
                <a:latin typeface="Montserrat" panose="00000500000000000000" pitchFamily="2" charset="0"/>
              </a:rPr>
              <a:t>Además, que este algoritmo será utilizado junto con la instancia llamada “</a:t>
            </a:r>
            <a:r>
              <a:rPr lang="es-MX" err="1">
                <a:latin typeface="Montserrat" panose="00000500000000000000" pitchFamily="2" charset="0"/>
              </a:rPr>
              <a:t>instancia_ruta</a:t>
            </a:r>
            <a:r>
              <a:rPr lang="es-MX">
                <a:latin typeface="Montserrat" panose="00000500000000000000" pitchFamily="2" charset="0"/>
              </a:rPr>
              <a:t>”</a:t>
            </a:r>
          </a:p>
        </p:txBody>
      </p:sp>
    </p:spTree>
    <p:extLst>
      <p:ext uri="{BB962C8B-B14F-4D97-AF65-F5344CB8AC3E}">
        <p14:creationId xmlns:p14="http://schemas.microsoft.com/office/powerpoint/2010/main" val="22950150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C7A0C-26E1-0C57-D316-38981FE9FA29}"/>
              </a:ext>
            </a:extLst>
          </p:cNvPr>
          <p:cNvSpPr>
            <a:spLocks noGrp="1"/>
          </p:cNvSpPr>
          <p:nvPr>
            <p:ph type="title"/>
          </p:nvPr>
        </p:nvSpPr>
        <p:spPr/>
        <p:txBody>
          <a:bodyPr/>
          <a:lstStyle/>
          <a:p>
            <a:r>
              <a:rPr lang="es-MX"/>
              <a:t>Gráficas</a:t>
            </a:r>
          </a:p>
        </p:txBody>
      </p:sp>
      <p:sp>
        <p:nvSpPr>
          <p:cNvPr id="4" name="Título 3">
            <a:extLst>
              <a:ext uri="{FF2B5EF4-FFF2-40B4-BE49-F238E27FC236}">
                <a16:creationId xmlns:a16="http://schemas.microsoft.com/office/drawing/2014/main" id="{9E8657F1-16A8-3029-E6DD-380E7ACF9A42}"/>
              </a:ext>
            </a:extLst>
          </p:cNvPr>
          <p:cNvSpPr>
            <a:spLocks noGrp="1"/>
          </p:cNvSpPr>
          <p:nvPr>
            <p:ph type="title" idx="2"/>
          </p:nvPr>
        </p:nvSpPr>
        <p:spPr/>
        <p:txBody>
          <a:bodyPr/>
          <a:lstStyle/>
          <a:p>
            <a:r>
              <a:rPr lang="es-MX">
                <a:solidFill>
                  <a:srgbClr val="4A8CFF"/>
                </a:solidFill>
                <a:hlinkClick r:id="rId2" action="ppaction://hlinksldjump" highlightClick="1">
                  <a:extLst>
                    <a:ext uri="{A12FA001-AC4F-418D-AE19-62706E023703}">
                      <ahyp:hlinkClr xmlns:ahyp="http://schemas.microsoft.com/office/drawing/2018/hyperlinkcolor" val="tx"/>
                    </a:ext>
                  </a:extLst>
                </a:hlinkClick>
              </a:rPr>
              <a:t>04</a:t>
            </a:r>
          </a:p>
        </p:txBody>
      </p:sp>
    </p:spTree>
    <p:extLst>
      <p:ext uri="{BB962C8B-B14F-4D97-AF65-F5344CB8AC3E}">
        <p14:creationId xmlns:p14="http://schemas.microsoft.com/office/powerpoint/2010/main" val="422039519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C2F84A68-6288-5ECB-02DD-14D4B7D65630}"/>
              </a:ext>
            </a:extLst>
          </p:cNvPr>
          <p:cNvSpPr>
            <a:spLocks noGrp="1"/>
          </p:cNvSpPr>
          <p:nvPr>
            <p:ph type="title"/>
          </p:nvPr>
        </p:nvSpPr>
        <p:spPr>
          <a:xfrm>
            <a:off x="717900" y="427416"/>
            <a:ext cx="7708200" cy="360000"/>
          </a:xfrm>
        </p:spPr>
        <p:txBody>
          <a:bodyPr anchor="ctr"/>
          <a:lstStyle/>
          <a:p>
            <a:pPr algn="ctr"/>
            <a:r>
              <a:rPr lang="es-MX" sz="2000"/>
              <a:t>Experimentación con Recocido Simulado #1:</a:t>
            </a:r>
          </a:p>
        </p:txBody>
      </p:sp>
      <p:pic>
        <p:nvPicPr>
          <p:cNvPr id="11" name="Imagen 10">
            <a:extLst>
              <a:ext uri="{FF2B5EF4-FFF2-40B4-BE49-F238E27FC236}">
                <a16:creationId xmlns:a16="http://schemas.microsoft.com/office/drawing/2014/main" id="{3F1F8E99-DDEC-8431-3BDB-182CC2A6D015}"/>
              </a:ext>
            </a:extLst>
          </p:cNvPr>
          <p:cNvPicPr>
            <a:picLocks noChangeAspect="1"/>
          </p:cNvPicPr>
          <p:nvPr/>
        </p:nvPicPr>
        <p:blipFill>
          <a:blip r:embed="rId2"/>
          <a:stretch>
            <a:fillRect/>
          </a:stretch>
        </p:blipFill>
        <p:spPr>
          <a:xfrm>
            <a:off x="1682286" y="1034326"/>
            <a:ext cx="5779428" cy="2520000"/>
          </a:xfrm>
          <a:prstGeom prst="rect">
            <a:avLst/>
          </a:prstGeom>
        </p:spPr>
      </p:pic>
      <p:sp>
        <p:nvSpPr>
          <p:cNvPr id="12" name="CuadroTexto 11">
            <a:extLst>
              <a:ext uri="{FF2B5EF4-FFF2-40B4-BE49-F238E27FC236}">
                <a16:creationId xmlns:a16="http://schemas.microsoft.com/office/drawing/2014/main" id="{05F08D7A-FF8F-00D8-8E33-526CB20D206D}"/>
              </a:ext>
            </a:extLst>
          </p:cNvPr>
          <p:cNvSpPr txBox="1"/>
          <p:nvPr/>
        </p:nvSpPr>
        <p:spPr>
          <a:xfrm>
            <a:off x="972000" y="3801236"/>
            <a:ext cx="7200000" cy="914848"/>
          </a:xfrm>
          <a:custGeom>
            <a:avLst/>
            <a:gdLst>
              <a:gd name="connsiteX0" fmla="*/ 0 w 7200000"/>
              <a:gd name="connsiteY0" fmla="*/ 0 h 914848"/>
              <a:gd name="connsiteX1" fmla="*/ 438545 w 7200000"/>
              <a:gd name="connsiteY1" fmla="*/ 0 h 914848"/>
              <a:gd name="connsiteX2" fmla="*/ 877091 w 7200000"/>
              <a:gd name="connsiteY2" fmla="*/ 0 h 914848"/>
              <a:gd name="connsiteX3" fmla="*/ 1675636 w 7200000"/>
              <a:gd name="connsiteY3" fmla="*/ 0 h 914848"/>
              <a:gd name="connsiteX4" fmla="*/ 2258182 w 7200000"/>
              <a:gd name="connsiteY4" fmla="*/ 0 h 914848"/>
              <a:gd name="connsiteX5" fmla="*/ 2696727 w 7200000"/>
              <a:gd name="connsiteY5" fmla="*/ 0 h 914848"/>
              <a:gd name="connsiteX6" fmla="*/ 3207273 w 7200000"/>
              <a:gd name="connsiteY6" fmla="*/ 0 h 914848"/>
              <a:gd name="connsiteX7" fmla="*/ 3645818 w 7200000"/>
              <a:gd name="connsiteY7" fmla="*/ 0 h 914848"/>
              <a:gd name="connsiteX8" fmla="*/ 4372364 w 7200000"/>
              <a:gd name="connsiteY8" fmla="*/ 0 h 914848"/>
              <a:gd name="connsiteX9" fmla="*/ 5170909 w 7200000"/>
              <a:gd name="connsiteY9" fmla="*/ 0 h 914848"/>
              <a:gd name="connsiteX10" fmla="*/ 5897455 w 7200000"/>
              <a:gd name="connsiteY10" fmla="*/ 0 h 914848"/>
              <a:gd name="connsiteX11" fmla="*/ 6552000 w 7200000"/>
              <a:gd name="connsiteY11" fmla="*/ 0 h 914848"/>
              <a:gd name="connsiteX12" fmla="*/ 7200000 w 7200000"/>
              <a:gd name="connsiteY12" fmla="*/ 0 h 914848"/>
              <a:gd name="connsiteX13" fmla="*/ 7200000 w 7200000"/>
              <a:gd name="connsiteY13" fmla="*/ 466572 h 914848"/>
              <a:gd name="connsiteX14" fmla="*/ 7200000 w 7200000"/>
              <a:gd name="connsiteY14" fmla="*/ 914848 h 914848"/>
              <a:gd name="connsiteX15" fmla="*/ 6617455 w 7200000"/>
              <a:gd name="connsiteY15" fmla="*/ 914848 h 914848"/>
              <a:gd name="connsiteX16" fmla="*/ 6106909 w 7200000"/>
              <a:gd name="connsiteY16" fmla="*/ 914848 h 914848"/>
              <a:gd name="connsiteX17" fmla="*/ 5452364 w 7200000"/>
              <a:gd name="connsiteY17" fmla="*/ 914848 h 914848"/>
              <a:gd name="connsiteX18" fmla="*/ 4725818 w 7200000"/>
              <a:gd name="connsiteY18" fmla="*/ 914848 h 914848"/>
              <a:gd name="connsiteX19" fmla="*/ 4071273 w 7200000"/>
              <a:gd name="connsiteY19" fmla="*/ 914848 h 914848"/>
              <a:gd name="connsiteX20" fmla="*/ 3416727 w 7200000"/>
              <a:gd name="connsiteY20" fmla="*/ 914848 h 914848"/>
              <a:gd name="connsiteX21" fmla="*/ 2618182 w 7200000"/>
              <a:gd name="connsiteY21" fmla="*/ 914848 h 914848"/>
              <a:gd name="connsiteX22" fmla="*/ 2179636 w 7200000"/>
              <a:gd name="connsiteY22" fmla="*/ 914848 h 914848"/>
              <a:gd name="connsiteX23" fmla="*/ 1525091 w 7200000"/>
              <a:gd name="connsiteY23" fmla="*/ 914848 h 914848"/>
              <a:gd name="connsiteX24" fmla="*/ 870545 w 7200000"/>
              <a:gd name="connsiteY24" fmla="*/ 914848 h 914848"/>
              <a:gd name="connsiteX25" fmla="*/ 0 w 7200000"/>
              <a:gd name="connsiteY25" fmla="*/ 914848 h 914848"/>
              <a:gd name="connsiteX26" fmla="*/ 0 w 7200000"/>
              <a:gd name="connsiteY26" fmla="*/ 439127 h 914848"/>
              <a:gd name="connsiteX27" fmla="*/ 0 w 7200000"/>
              <a:gd name="connsiteY27" fmla="*/ 0 h 91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00000" h="914848" extrusionOk="0">
                <a:moveTo>
                  <a:pt x="0" y="0"/>
                </a:moveTo>
                <a:cubicBezTo>
                  <a:pt x="139722" y="-19265"/>
                  <a:pt x="324734" y="-18221"/>
                  <a:pt x="438545" y="0"/>
                </a:cubicBezTo>
                <a:cubicBezTo>
                  <a:pt x="552356" y="18221"/>
                  <a:pt x="737544" y="-5990"/>
                  <a:pt x="877091" y="0"/>
                </a:cubicBezTo>
                <a:cubicBezTo>
                  <a:pt x="1016638" y="5990"/>
                  <a:pt x="1457402" y="19271"/>
                  <a:pt x="1675636" y="0"/>
                </a:cubicBezTo>
                <a:cubicBezTo>
                  <a:pt x="1893871" y="-19271"/>
                  <a:pt x="1980876" y="8509"/>
                  <a:pt x="2258182" y="0"/>
                </a:cubicBezTo>
                <a:cubicBezTo>
                  <a:pt x="2535488" y="-8509"/>
                  <a:pt x="2578155" y="-11705"/>
                  <a:pt x="2696727" y="0"/>
                </a:cubicBezTo>
                <a:cubicBezTo>
                  <a:pt x="2815300" y="11705"/>
                  <a:pt x="3013081" y="19308"/>
                  <a:pt x="3207273" y="0"/>
                </a:cubicBezTo>
                <a:cubicBezTo>
                  <a:pt x="3401465" y="-19308"/>
                  <a:pt x="3470386" y="-20170"/>
                  <a:pt x="3645818" y="0"/>
                </a:cubicBezTo>
                <a:cubicBezTo>
                  <a:pt x="3821250" y="20170"/>
                  <a:pt x="4073267" y="32787"/>
                  <a:pt x="4372364" y="0"/>
                </a:cubicBezTo>
                <a:cubicBezTo>
                  <a:pt x="4671461" y="-32787"/>
                  <a:pt x="5008785" y="38877"/>
                  <a:pt x="5170909" y="0"/>
                </a:cubicBezTo>
                <a:cubicBezTo>
                  <a:pt x="5333034" y="-38877"/>
                  <a:pt x="5679218" y="-4885"/>
                  <a:pt x="5897455" y="0"/>
                </a:cubicBezTo>
                <a:cubicBezTo>
                  <a:pt x="6115692" y="4885"/>
                  <a:pt x="6253770" y="1345"/>
                  <a:pt x="6552000" y="0"/>
                </a:cubicBezTo>
                <a:cubicBezTo>
                  <a:pt x="6850230" y="-1345"/>
                  <a:pt x="6945302" y="12015"/>
                  <a:pt x="7200000" y="0"/>
                </a:cubicBezTo>
                <a:cubicBezTo>
                  <a:pt x="7204629" y="186914"/>
                  <a:pt x="7194853" y="296535"/>
                  <a:pt x="7200000" y="466572"/>
                </a:cubicBezTo>
                <a:cubicBezTo>
                  <a:pt x="7205147" y="636609"/>
                  <a:pt x="7214345" y="712509"/>
                  <a:pt x="7200000" y="914848"/>
                </a:cubicBezTo>
                <a:cubicBezTo>
                  <a:pt x="7049704" y="905621"/>
                  <a:pt x="6760580" y="925505"/>
                  <a:pt x="6617455" y="914848"/>
                </a:cubicBezTo>
                <a:cubicBezTo>
                  <a:pt x="6474330" y="904191"/>
                  <a:pt x="6276140" y="916260"/>
                  <a:pt x="6106909" y="914848"/>
                </a:cubicBezTo>
                <a:cubicBezTo>
                  <a:pt x="5937678" y="913436"/>
                  <a:pt x="5758144" y="931535"/>
                  <a:pt x="5452364" y="914848"/>
                </a:cubicBezTo>
                <a:cubicBezTo>
                  <a:pt x="5146584" y="898161"/>
                  <a:pt x="4919700" y="912628"/>
                  <a:pt x="4725818" y="914848"/>
                </a:cubicBezTo>
                <a:cubicBezTo>
                  <a:pt x="4531936" y="917068"/>
                  <a:pt x="4209113" y="940827"/>
                  <a:pt x="4071273" y="914848"/>
                </a:cubicBezTo>
                <a:cubicBezTo>
                  <a:pt x="3933433" y="888869"/>
                  <a:pt x="3664108" y="910231"/>
                  <a:pt x="3416727" y="914848"/>
                </a:cubicBezTo>
                <a:cubicBezTo>
                  <a:pt x="3169346" y="919465"/>
                  <a:pt x="2932400" y="931896"/>
                  <a:pt x="2618182" y="914848"/>
                </a:cubicBezTo>
                <a:cubicBezTo>
                  <a:pt x="2303965" y="897800"/>
                  <a:pt x="2317920" y="934605"/>
                  <a:pt x="2179636" y="914848"/>
                </a:cubicBezTo>
                <a:cubicBezTo>
                  <a:pt x="2041352" y="895091"/>
                  <a:pt x="1783404" y="925757"/>
                  <a:pt x="1525091" y="914848"/>
                </a:cubicBezTo>
                <a:cubicBezTo>
                  <a:pt x="1266779" y="903939"/>
                  <a:pt x="1073424" y="906916"/>
                  <a:pt x="870545" y="914848"/>
                </a:cubicBezTo>
                <a:cubicBezTo>
                  <a:pt x="667666" y="922780"/>
                  <a:pt x="378086" y="934900"/>
                  <a:pt x="0" y="914848"/>
                </a:cubicBezTo>
                <a:cubicBezTo>
                  <a:pt x="-17008" y="760413"/>
                  <a:pt x="-14711" y="573309"/>
                  <a:pt x="0" y="439127"/>
                </a:cubicBezTo>
                <a:cubicBezTo>
                  <a:pt x="14711" y="304945"/>
                  <a:pt x="-20195" y="154744"/>
                  <a:pt x="0" y="0"/>
                </a:cubicBezTo>
                <a:close/>
              </a:path>
            </a:pathLst>
          </a:custGeom>
          <a:noFill/>
          <a:ln w="3175">
            <a:solidFill>
              <a:srgbClr val="92D050"/>
            </a:solidFill>
            <a:prstDash val="lgDashDotDot"/>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1000">
                <a:latin typeface="Montserrat" panose="00000500000000000000" pitchFamily="2" charset="0"/>
              </a:rPr>
              <a:t>Se utilizo la instancia antes explicada y se ejecuto el algoritmo 100 veces con una cantidad de comparación de 100 para lograr ver como varia el resultado de acuerdo con la solución verdadera, su costo aproximado (tiempo de traslado) es de 2496.7 minutos.</a:t>
            </a:r>
          </a:p>
          <a:p>
            <a:pPr algn="just"/>
            <a:r>
              <a:rPr lang="es-MX" sz="1000">
                <a:latin typeface="Montserrat" panose="00000500000000000000" pitchFamily="2" charset="0"/>
              </a:rPr>
              <a:t>A pesar de ejecutar el algoritmo 100 veces, no se logra una línea recta en el tiempo final (solución verdadera), si no que hay picos que nos indican que el resultado es demasiado diferente</a:t>
            </a:r>
          </a:p>
        </p:txBody>
      </p:sp>
    </p:spTree>
    <p:extLst>
      <p:ext uri="{BB962C8B-B14F-4D97-AF65-F5344CB8AC3E}">
        <p14:creationId xmlns:p14="http://schemas.microsoft.com/office/powerpoint/2010/main" val="35458817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674862F-CCCE-9801-133D-1DBAE34B16CC}"/>
              </a:ext>
            </a:extLst>
          </p:cNvPr>
          <p:cNvSpPr txBox="1"/>
          <p:nvPr/>
        </p:nvSpPr>
        <p:spPr>
          <a:xfrm>
            <a:off x="6301965" y="311949"/>
            <a:ext cx="2376000" cy="1873196"/>
          </a:xfrm>
          <a:custGeom>
            <a:avLst/>
            <a:gdLst>
              <a:gd name="connsiteX0" fmla="*/ 0 w 2376000"/>
              <a:gd name="connsiteY0" fmla="*/ 0 h 1873196"/>
              <a:gd name="connsiteX1" fmla="*/ 594000 w 2376000"/>
              <a:gd name="connsiteY1" fmla="*/ 0 h 1873196"/>
              <a:gd name="connsiteX2" fmla="*/ 1211760 w 2376000"/>
              <a:gd name="connsiteY2" fmla="*/ 0 h 1873196"/>
              <a:gd name="connsiteX3" fmla="*/ 1782000 w 2376000"/>
              <a:gd name="connsiteY3" fmla="*/ 0 h 1873196"/>
              <a:gd name="connsiteX4" fmla="*/ 2376000 w 2376000"/>
              <a:gd name="connsiteY4" fmla="*/ 0 h 1873196"/>
              <a:gd name="connsiteX5" fmla="*/ 2376000 w 2376000"/>
              <a:gd name="connsiteY5" fmla="*/ 586935 h 1873196"/>
              <a:gd name="connsiteX6" fmla="*/ 2376000 w 2376000"/>
              <a:gd name="connsiteY6" fmla="*/ 1248797 h 1873196"/>
              <a:gd name="connsiteX7" fmla="*/ 2376000 w 2376000"/>
              <a:gd name="connsiteY7" fmla="*/ 1873196 h 1873196"/>
              <a:gd name="connsiteX8" fmla="*/ 1805760 w 2376000"/>
              <a:gd name="connsiteY8" fmla="*/ 1873196 h 1873196"/>
              <a:gd name="connsiteX9" fmla="*/ 1164240 w 2376000"/>
              <a:gd name="connsiteY9" fmla="*/ 1873196 h 1873196"/>
              <a:gd name="connsiteX10" fmla="*/ 641520 w 2376000"/>
              <a:gd name="connsiteY10" fmla="*/ 1873196 h 1873196"/>
              <a:gd name="connsiteX11" fmla="*/ 0 w 2376000"/>
              <a:gd name="connsiteY11" fmla="*/ 1873196 h 1873196"/>
              <a:gd name="connsiteX12" fmla="*/ 0 w 2376000"/>
              <a:gd name="connsiteY12" fmla="*/ 1267529 h 1873196"/>
              <a:gd name="connsiteX13" fmla="*/ 0 w 2376000"/>
              <a:gd name="connsiteY13" fmla="*/ 680595 h 1873196"/>
              <a:gd name="connsiteX14" fmla="*/ 0 w 2376000"/>
              <a:gd name="connsiteY14" fmla="*/ 0 h 187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76000" h="1873196" extrusionOk="0">
                <a:moveTo>
                  <a:pt x="0" y="0"/>
                </a:moveTo>
                <a:cubicBezTo>
                  <a:pt x="144635" y="6946"/>
                  <a:pt x="437425" y="-16165"/>
                  <a:pt x="594000" y="0"/>
                </a:cubicBezTo>
                <a:cubicBezTo>
                  <a:pt x="750575" y="16165"/>
                  <a:pt x="1045963" y="-8048"/>
                  <a:pt x="1211760" y="0"/>
                </a:cubicBezTo>
                <a:cubicBezTo>
                  <a:pt x="1377557" y="8048"/>
                  <a:pt x="1659539" y="1433"/>
                  <a:pt x="1782000" y="0"/>
                </a:cubicBezTo>
                <a:cubicBezTo>
                  <a:pt x="1904461" y="-1433"/>
                  <a:pt x="2134341" y="-5529"/>
                  <a:pt x="2376000" y="0"/>
                </a:cubicBezTo>
                <a:cubicBezTo>
                  <a:pt x="2381745" y="188505"/>
                  <a:pt x="2395436" y="329321"/>
                  <a:pt x="2376000" y="586935"/>
                </a:cubicBezTo>
                <a:cubicBezTo>
                  <a:pt x="2356564" y="844550"/>
                  <a:pt x="2347696" y="1042613"/>
                  <a:pt x="2376000" y="1248797"/>
                </a:cubicBezTo>
                <a:cubicBezTo>
                  <a:pt x="2404304" y="1454981"/>
                  <a:pt x="2354795" y="1738487"/>
                  <a:pt x="2376000" y="1873196"/>
                </a:cubicBezTo>
                <a:cubicBezTo>
                  <a:pt x="2210956" y="1898524"/>
                  <a:pt x="1967437" y="1891070"/>
                  <a:pt x="1805760" y="1873196"/>
                </a:cubicBezTo>
                <a:cubicBezTo>
                  <a:pt x="1644083" y="1855322"/>
                  <a:pt x="1328971" y="1852069"/>
                  <a:pt x="1164240" y="1873196"/>
                </a:cubicBezTo>
                <a:cubicBezTo>
                  <a:pt x="999509" y="1894323"/>
                  <a:pt x="878484" y="1864316"/>
                  <a:pt x="641520" y="1873196"/>
                </a:cubicBezTo>
                <a:cubicBezTo>
                  <a:pt x="404556" y="1882076"/>
                  <a:pt x="193911" y="1898751"/>
                  <a:pt x="0" y="1873196"/>
                </a:cubicBezTo>
                <a:cubicBezTo>
                  <a:pt x="5181" y="1730635"/>
                  <a:pt x="-9519" y="1417122"/>
                  <a:pt x="0" y="1267529"/>
                </a:cubicBezTo>
                <a:cubicBezTo>
                  <a:pt x="9519" y="1117936"/>
                  <a:pt x="1881" y="884992"/>
                  <a:pt x="0" y="680595"/>
                </a:cubicBezTo>
                <a:cubicBezTo>
                  <a:pt x="-1881" y="476198"/>
                  <a:pt x="19999" y="249482"/>
                  <a:pt x="0" y="0"/>
                </a:cubicBezTo>
                <a:close/>
              </a:path>
            </a:pathLst>
          </a:custGeom>
          <a:noFill/>
          <a:ln>
            <a:solidFill>
              <a:srgbClr val="92D050"/>
            </a:solidFill>
            <a:extLst>
              <a:ext uri="{C807C97D-BFC1-408E-A445-0C87EB9F89A2}">
                <ask:lineSketchStyleProps xmlns:ask="http://schemas.microsoft.com/office/drawing/2018/sketchyshapes" sd="2445961186">
                  <a:prstGeom prst="rect">
                    <a:avLst/>
                  </a:prstGeom>
                  <ask:type>
                    <ask:lineSketchFreehand/>
                  </ask:type>
                </ask:lineSketchStyleProps>
              </a:ext>
            </a:extLst>
          </a:ln>
        </p:spPr>
        <p:txBody>
          <a:bodyPr wrap="square" lIns="72000" tIns="36000" rIns="72000" bIns="36000" rtlCol="0" anchor="ctr">
            <a:spAutoFit/>
          </a:bodyPr>
          <a:lstStyle/>
          <a:p>
            <a:pPr algn="just"/>
            <a:r>
              <a:rPr lang="es-MX" sz="650">
                <a:latin typeface="Montserrat" panose="00000500000000000000" pitchFamily="2" charset="0"/>
              </a:rPr>
              <a:t>En la gráfica anterior podemos notar que nos genera picos de soluciones con costos muy bajos, así como  a la vez nos genera picos casi al nivel de la solución inicial.</a:t>
            </a:r>
          </a:p>
          <a:p>
            <a:pPr algn="just"/>
            <a:endParaRPr lang="es-MX" sz="650">
              <a:latin typeface="Montserrat" panose="00000500000000000000" pitchFamily="2" charset="0"/>
            </a:endParaRPr>
          </a:p>
          <a:p>
            <a:pPr algn="just"/>
            <a:r>
              <a:rPr lang="es-MX" sz="650">
                <a:latin typeface="Montserrat" panose="00000500000000000000" pitchFamily="2" charset="0"/>
              </a:rPr>
              <a:t>También pudimos comparar lo que es el tiempo de traslado (costo) el cual nos arrojó que es de 2679.06 minutos, es decir, 44 </a:t>
            </a:r>
            <a:r>
              <a:rPr lang="es-MX" sz="650" err="1">
                <a:latin typeface="Montserrat" panose="00000500000000000000" pitchFamily="2" charset="0"/>
              </a:rPr>
              <a:t>hrs</a:t>
            </a:r>
            <a:r>
              <a:rPr lang="es-MX" sz="650">
                <a:latin typeface="Montserrat" panose="00000500000000000000" pitchFamily="2" charset="0"/>
              </a:rPr>
              <a:t>. con 39 minutos, resultado similar al que se obtuvo de la primera solución que es de 2715.03, que vendrían siendo 45 </a:t>
            </a:r>
            <a:r>
              <a:rPr lang="es-MX" sz="650" err="1">
                <a:latin typeface="Montserrat" panose="00000500000000000000" pitchFamily="2" charset="0"/>
              </a:rPr>
              <a:t>hrs</a:t>
            </a:r>
            <a:r>
              <a:rPr lang="es-MX" sz="650">
                <a:latin typeface="Montserrat" panose="00000500000000000000" pitchFamily="2" charset="0"/>
              </a:rPr>
              <a:t>. Con 15 minutos. </a:t>
            </a:r>
          </a:p>
          <a:p>
            <a:pPr algn="just"/>
            <a:endParaRPr lang="es-MX" sz="650">
              <a:latin typeface="Montserrat" panose="00000500000000000000" pitchFamily="2" charset="0"/>
            </a:endParaRPr>
          </a:p>
          <a:p>
            <a:pPr algn="just"/>
            <a:r>
              <a:rPr lang="es-MX" sz="650">
                <a:latin typeface="Montserrat" panose="00000500000000000000" pitchFamily="2" charset="0"/>
              </a:rPr>
              <a:t>Esto vendría siendo un incremento en la eficacia del 1.34% (36 minutos), cosa que consideramos que es muy poco comparando al tiempo que se tardo en realizar las operaciones ya que entre cada iteración se emplearon 0.047475209 segundos lo que nos da un total de 4.747520924 segundos </a:t>
            </a:r>
          </a:p>
        </p:txBody>
      </p:sp>
      <p:pic>
        <p:nvPicPr>
          <p:cNvPr id="6" name="Imagen 5">
            <a:extLst>
              <a:ext uri="{FF2B5EF4-FFF2-40B4-BE49-F238E27FC236}">
                <a16:creationId xmlns:a16="http://schemas.microsoft.com/office/drawing/2014/main" id="{7F9CD028-3518-E6E0-7482-4EC265E23C23}"/>
              </a:ext>
            </a:extLst>
          </p:cNvPr>
          <p:cNvPicPr>
            <a:picLocks noChangeAspect="1"/>
          </p:cNvPicPr>
          <p:nvPr/>
        </p:nvPicPr>
        <p:blipFill>
          <a:blip r:embed="rId2"/>
          <a:stretch>
            <a:fillRect/>
          </a:stretch>
        </p:blipFill>
        <p:spPr>
          <a:xfrm>
            <a:off x="2959580" y="2275575"/>
            <a:ext cx="5778000" cy="2519378"/>
          </a:xfrm>
          <a:prstGeom prst="rect">
            <a:avLst/>
          </a:prstGeom>
        </p:spPr>
      </p:pic>
      <p:pic>
        <p:nvPicPr>
          <p:cNvPr id="7" name="Imagen 6">
            <a:extLst>
              <a:ext uri="{FF2B5EF4-FFF2-40B4-BE49-F238E27FC236}">
                <a16:creationId xmlns:a16="http://schemas.microsoft.com/office/drawing/2014/main" id="{E9EA53A4-F0E4-FAD3-E1B9-41988E98E41C}"/>
              </a:ext>
            </a:extLst>
          </p:cNvPr>
          <p:cNvPicPr>
            <a:picLocks noChangeAspect="1"/>
          </p:cNvPicPr>
          <p:nvPr/>
        </p:nvPicPr>
        <p:blipFill>
          <a:blip r:embed="rId3"/>
          <a:stretch>
            <a:fillRect/>
          </a:stretch>
        </p:blipFill>
        <p:spPr>
          <a:xfrm>
            <a:off x="406419" y="348547"/>
            <a:ext cx="5777999" cy="1800000"/>
          </a:xfrm>
          <a:prstGeom prst="rect">
            <a:avLst/>
          </a:prstGeom>
        </p:spPr>
      </p:pic>
      <p:sp>
        <p:nvSpPr>
          <p:cNvPr id="8" name="CuadroTexto 7">
            <a:extLst>
              <a:ext uri="{FF2B5EF4-FFF2-40B4-BE49-F238E27FC236}">
                <a16:creationId xmlns:a16="http://schemas.microsoft.com/office/drawing/2014/main" id="{6B27D25D-6EE4-A445-AAD7-DBFFDE219440}"/>
              </a:ext>
            </a:extLst>
          </p:cNvPr>
          <p:cNvSpPr txBox="1"/>
          <p:nvPr/>
        </p:nvSpPr>
        <p:spPr>
          <a:xfrm>
            <a:off x="579601" y="3032670"/>
            <a:ext cx="2160000" cy="1092607"/>
          </a:xfrm>
          <a:custGeom>
            <a:avLst/>
            <a:gdLst>
              <a:gd name="connsiteX0" fmla="*/ 0 w 2160000"/>
              <a:gd name="connsiteY0" fmla="*/ 0 h 1092607"/>
              <a:gd name="connsiteX1" fmla="*/ 561600 w 2160000"/>
              <a:gd name="connsiteY1" fmla="*/ 0 h 1092607"/>
              <a:gd name="connsiteX2" fmla="*/ 1144800 w 2160000"/>
              <a:gd name="connsiteY2" fmla="*/ 0 h 1092607"/>
              <a:gd name="connsiteX3" fmla="*/ 1684800 w 2160000"/>
              <a:gd name="connsiteY3" fmla="*/ 0 h 1092607"/>
              <a:gd name="connsiteX4" fmla="*/ 2160000 w 2160000"/>
              <a:gd name="connsiteY4" fmla="*/ 0 h 1092607"/>
              <a:gd name="connsiteX5" fmla="*/ 2160000 w 2160000"/>
              <a:gd name="connsiteY5" fmla="*/ 524451 h 1092607"/>
              <a:gd name="connsiteX6" fmla="*/ 2160000 w 2160000"/>
              <a:gd name="connsiteY6" fmla="*/ 1092607 h 1092607"/>
              <a:gd name="connsiteX7" fmla="*/ 1663200 w 2160000"/>
              <a:gd name="connsiteY7" fmla="*/ 1092607 h 1092607"/>
              <a:gd name="connsiteX8" fmla="*/ 1188000 w 2160000"/>
              <a:gd name="connsiteY8" fmla="*/ 1092607 h 1092607"/>
              <a:gd name="connsiteX9" fmla="*/ 626400 w 2160000"/>
              <a:gd name="connsiteY9" fmla="*/ 1092607 h 1092607"/>
              <a:gd name="connsiteX10" fmla="*/ 0 w 2160000"/>
              <a:gd name="connsiteY10" fmla="*/ 1092607 h 1092607"/>
              <a:gd name="connsiteX11" fmla="*/ 0 w 2160000"/>
              <a:gd name="connsiteY11" fmla="*/ 524451 h 1092607"/>
              <a:gd name="connsiteX12" fmla="*/ 0 w 2160000"/>
              <a:gd name="connsiteY12"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0000" h="1092607" extrusionOk="0">
                <a:moveTo>
                  <a:pt x="0" y="0"/>
                </a:moveTo>
                <a:cubicBezTo>
                  <a:pt x="225353" y="8853"/>
                  <a:pt x="427750" y="20820"/>
                  <a:pt x="561600" y="0"/>
                </a:cubicBezTo>
                <a:cubicBezTo>
                  <a:pt x="695450" y="-20820"/>
                  <a:pt x="900113" y="8365"/>
                  <a:pt x="1144800" y="0"/>
                </a:cubicBezTo>
                <a:cubicBezTo>
                  <a:pt x="1389487" y="-8365"/>
                  <a:pt x="1537916" y="12305"/>
                  <a:pt x="1684800" y="0"/>
                </a:cubicBezTo>
                <a:cubicBezTo>
                  <a:pt x="1831684" y="-12305"/>
                  <a:pt x="1941310" y="-16102"/>
                  <a:pt x="2160000" y="0"/>
                </a:cubicBezTo>
                <a:cubicBezTo>
                  <a:pt x="2134006" y="168418"/>
                  <a:pt x="2157413" y="409535"/>
                  <a:pt x="2160000" y="524451"/>
                </a:cubicBezTo>
                <a:cubicBezTo>
                  <a:pt x="2162587" y="639367"/>
                  <a:pt x="2178656" y="944180"/>
                  <a:pt x="2160000" y="1092607"/>
                </a:cubicBezTo>
                <a:cubicBezTo>
                  <a:pt x="2018248" y="1072749"/>
                  <a:pt x="1838631" y="1085942"/>
                  <a:pt x="1663200" y="1092607"/>
                </a:cubicBezTo>
                <a:cubicBezTo>
                  <a:pt x="1487769" y="1099272"/>
                  <a:pt x="1352534" y="1073567"/>
                  <a:pt x="1188000" y="1092607"/>
                </a:cubicBezTo>
                <a:cubicBezTo>
                  <a:pt x="1023466" y="1111647"/>
                  <a:pt x="873520" y="1116650"/>
                  <a:pt x="626400" y="1092607"/>
                </a:cubicBezTo>
                <a:cubicBezTo>
                  <a:pt x="379280" y="1068564"/>
                  <a:pt x="263682" y="1112973"/>
                  <a:pt x="0" y="1092607"/>
                </a:cubicBezTo>
                <a:cubicBezTo>
                  <a:pt x="-18283" y="816547"/>
                  <a:pt x="-25302" y="754518"/>
                  <a:pt x="0" y="524451"/>
                </a:cubicBezTo>
                <a:cubicBezTo>
                  <a:pt x="25302" y="294384"/>
                  <a:pt x="-20422" y="156562"/>
                  <a:pt x="0" y="0"/>
                </a:cubicBezTo>
                <a:close/>
              </a:path>
            </a:pathLst>
          </a:custGeom>
          <a:noFill/>
          <a:ln w="3175">
            <a:solidFill>
              <a:srgbClr val="92D05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rtlCol="0" anchor="ctr">
            <a:spAutoFit/>
          </a:bodyPr>
          <a:lstStyle/>
          <a:p>
            <a:pPr algn="just"/>
            <a:r>
              <a:rPr lang="es-MX" sz="650">
                <a:latin typeface="Montserrat" panose="00000500000000000000" pitchFamily="2" charset="0"/>
              </a:rPr>
              <a:t>Como vemos al realizar un incremento en el número de comparaciones que se realizan por algoritmo, se pudo aproximar a la solución verdadera en todos los casos, además de observar un comportamiento más lineal.</a:t>
            </a:r>
          </a:p>
          <a:p>
            <a:pPr algn="just"/>
            <a:endParaRPr lang="es-MX" sz="650">
              <a:latin typeface="Montserrat" panose="00000500000000000000" pitchFamily="2" charset="0"/>
            </a:endParaRPr>
          </a:p>
          <a:p>
            <a:pPr algn="just"/>
            <a:r>
              <a:rPr lang="es-MX" sz="650">
                <a:latin typeface="Montserrat" panose="00000500000000000000" pitchFamily="2" charset="0"/>
              </a:rPr>
              <a:t>Concluyendo con 2496.7 minutos de traslado en soluciones finales contra 2703.12 minutos habiendo una mejora significativa del 8.26%, es decir, 3 </a:t>
            </a:r>
            <a:r>
              <a:rPr lang="es-MX" sz="650" err="1">
                <a:latin typeface="Montserrat" panose="00000500000000000000" pitchFamily="2" charset="0"/>
              </a:rPr>
              <a:t>hrs</a:t>
            </a:r>
            <a:r>
              <a:rPr lang="es-MX" sz="650">
                <a:latin typeface="Montserrat" panose="00000500000000000000" pitchFamily="2" charset="0"/>
              </a:rPr>
              <a:t>. con 27 minutos.</a:t>
            </a:r>
          </a:p>
        </p:txBody>
      </p:sp>
    </p:spTree>
    <p:extLst>
      <p:ext uri="{BB962C8B-B14F-4D97-AF65-F5344CB8AC3E}">
        <p14:creationId xmlns:p14="http://schemas.microsoft.com/office/powerpoint/2010/main" val="40426596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B4BA2E2-9505-ADD6-E713-2368EFE6D82C}"/>
              </a:ext>
            </a:extLst>
          </p:cNvPr>
          <p:cNvPicPr>
            <a:picLocks noChangeAspect="1"/>
          </p:cNvPicPr>
          <p:nvPr/>
        </p:nvPicPr>
        <p:blipFill>
          <a:blip r:embed="rId2"/>
          <a:stretch>
            <a:fillRect/>
          </a:stretch>
        </p:blipFill>
        <p:spPr>
          <a:xfrm>
            <a:off x="545233" y="663575"/>
            <a:ext cx="5778000" cy="1511563"/>
          </a:xfrm>
          <a:prstGeom prst="rect">
            <a:avLst/>
          </a:prstGeom>
        </p:spPr>
      </p:pic>
      <p:pic>
        <p:nvPicPr>
          <p:cNvPr id="8" name="Imagen 7">
            <a:extLst>
              <a:ext uri="{FF2B5EF4-FFF2-40B4-BE49-F238E27FC236}">
                <a16:creationId xmlns:a16="http://schemas.microsoft.com/office/drawing/2014/main" id="{AFC549D6-945E-3610-3EB9-35AA0518B36F}"/>
              </a:ext>
            </a:extLst>
          </p:cNvPr>
          <p:cNvPicPr>
            <a:picLocks noChangeAspect="1"/>
          </p:cNvPicPr>
          <p:nvPr/>
        </p:nvPicPr>
        <p:blipFill>
          <a:blip r:embed="rId3"/>
          <a:stretch>
            <a:fillRect/>
          </a:stretch>
        </p:blipFill>
        <p:spPr>
          <a:xfrm>
            <a:off x="3108600" y="2967449"/>
            <a:ext cx="5778000" cy="1512476"/>
          </a:xfrm>
          <a:prstGeom prst="rect">
            <a:avLst/>
          </a:prstGeom>
        </p:spPr>
      </p:pic>
      <p:sp>
        <p:nvSpPr>
          <p:cNvPr id="9" name="CuadroTexto 8">
            <a:extLst>
              <a:ext uri="{FF2B5EF4-FFF2-40B4-BE49-F238E27FC236}">
                <a16:creationId xmlns:a16="http://schemas.microsoft.com/office/drawing/2014/main" id="{1F3BA115-0997-28BA-BF80-B891FA1F3C19}"/>
              </a:ext>
            </a:extLst>
          </p:cNvPr>
          <p:cNvSpPr txBox="1"/>
          <p:nvPr/>
        </p:nvSpPr>
        <p:spPr>
          <a:xfrm>
            <a:off x="6798767" y="1096584"/>
            <a:ext cx="1800000" cy="645543"/>
          </a:xfrm>
          <a:custGeom>
            <a:avLst/>
            <a:gdLst>
              <a:gd name="connsiteX0" fmla="*/ 0 w 1800000"/>
              <a:gd name="connsiteY0" fmla="*/ 0 h 645543"/>
              <a:gd name="connsiteX1" fmla="*/ 618000 w 1800000"/>
              <a:gd name="connsiteY1" fmla="*/ 0 h 645543"/>
              <a:gd name="connsiteX2" fmla="*/ 1254000 w 1800000"/>
              <a:gd name="connsiteY2" fmla="*/ 0 h 645543"/>
              <a:gd name="connsiteX3" fmla="*/ 1800000 w 1800000"/>
              <a:gd name="connsiteY3" fmla="*/ 0 h 645543"/>
              <a:gd name="connsiteX4" fmla="*/ 1800000 w 1800000"/>
              <a:gd name="connsiteY4" fmla="*/ 645543 h 645543"/>
              <a:gd name="connsiteX5" fmla="*/ 1164000 w 1800000"/>
              <a:gd name="connsiteY5" fmla="*/ 645543 h 645543"/>
              <a:gd name="connsiteX6" fmla="*/ 528000 w 1800000"/>
              <a:gd name="connsiteY6" fmla="*/ 645543 h 645543"/>
              <a:gd name="connsiteX7" fmla="*/ 0 w 1800000"/>
              <a:gd name="connsiteY7" fmla="*/ 645543 h 645543"/>
              <a:gd name="connsiteX8" fmla="*/ 0 w 1800000"/>
              <a:gd name="connsiteY8" fmla="*/ 0 h 64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000" h="645543" extrusionOk="0">
                <a:moveTo>
                  <a:pt x="0" y="0"/>
                </a:moveTo>
                <a:cubicBezTo>
                  <a:pt x="219335" y="-2127"/>
                  <a:pt x="405169" y="16080"/>
                  <a:pt x="618000" y="0"/>
                </a:cubicBezTo>
                <a:cubicBezTo>
                  <a:pt x="830831" y="-16080"/>
                  <a:pt x="1010597" y="6445"/>
                  <a:pt x="1254000" y="0"/>
                </a:cubicBezTo>
                <a:cubicBezTo>
                  <a:pt x="1497403" y="-6445"/>
                  <a:pt x="1601658" y="-11995"/>
                  <a:pt x="1800000" y="0"/>
                </a:cubicBezTo>
                <a:cubicBezTo>
                  <a:pt x="1775763" y="317879"/>
                  <a:pt x="1829044" y="349005"/>
                  <a:pt x="1800000" y="645543"/>
                </a:cubicBezTo>
                <a:cubicBezTo>
                  <a:pt x="1578913" y="665645"/>
                  <a:pt x="1349345" y="648846"/>
                  <a:pt x="1164000" y="645543"/>
                </a:cubicBezTo>
                <a:cubicBezTo>
                  <a:pt x="978655" y="642240"/>
                  <a:pt x="812875" y="618151"/>
                  <a:pt x="528000" y="645543"/>
                </a:cubicBezTo>
                <a:cubicBezTo>
                  <a:pt x="243125" y="672935"/>
                  <a:pt x="185261" y="644758"/>
                  <a:pt x="0" y="645543"/>
                </a:cubicBezTo>
                <a:cubicBezTo>
                  <a:pt x="31910" y="471417"/>
                  <a:pt x="-26182" y="153583"/>
                  <a:pt x="0" y="0"/>
                </a:cubicBezTo>
                <a:close/>
              </a:path>
            </a:pathLst>
          </a:custGeom>
          <a:noFill/>
          <a:ln w="3175">
            <a:solidFill>
              <a:srgbClr val="00B05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lIns="108000" tIns="72000" rIns="108000" bIns="72000" rtlCol="0" anchor="ctr">
            <a:spAutoFit/>
          </a:bodyPr>
          <a:lstStyle/>
          <a:p>
            <a:pPr algn="just"/>
            <a:r>
              <a:rPr lang="es-MX" sz="650">
                <a:latin typeface="Montserrat" panose="00000500000000000000" pitchFamily="2" charset="0"/>
              </a:rPr>
              <a:t>En promedio nos da un tiempo aproximado de 0.422144651 segundos por ejecución, por lo que, el experimento completo tuvo una duración de 41.7907393 segundos.</a:t>
            </a:r>
          </a:p>
        </p:txBody>
      </p:sp>
      <p:sp>
        <p:nvSpPr>
          <p:cNvPr id="10" name="CuadroTexto 9">
            <a:extLst>
              <a:ext uri="{FF2B5EF4-FFF2-40B4-BE49-F238E27FC236}">
                <a16:creationId xmlns:a16="http://schemas.microsoft.com/office/drawing/2014/main" id="{80DE5D0A-D0B4-F1FC-89A8-CA0BCFE964DA}"/>
              </a:ext>
            </a:extLst>
          </p:cNvPr>
          <p:cNvSpPr txBox="1"/>
          <p:nvPr/>
        </p:nvSpPr>
        <p:spPr>
          <a:xfrm>
            <a:off x="800303" y="3450928"/>
            <a:ext cx="1800000" cy="545516"/>
          </a:xfrm>
          <a:custGeom>
            <a:avLst/>
            <a:gdLst>
              <a:gd name="connsiteX0" fmla="*/ 0 w 1800000"/>
              <a:gd name="connsiteY0" fmla="*/ 0 h 545516"/>
              <a:gd name="connsiteX1" fmla="*/ 618000 w 1800000"/>
              <a:gd name="connsiteY1" fmla="*/ 0 h 545516"/>
              <a:gd name="connsiteX2" fmla="*/ 1254000 w 1800000"/>
              <a:gd name="connsiteY2" fmla="*/ 0 h 545516"/>
              <a:gd name="connsiteX3" fmla="*/ 1800000 w 1800000"/>
              <a:gd name="connsiteY3" fmla="*/ 0 h 545516"/>
              <a:gd name="connsiteX4" fmla="*/ 1800000 w 1800000"/>
              <a:gd name="connsiteY4" fmla="*/ 545516 h 545516"/>
              <a:gd name="connsiteX5" fmla="*/ 1164000 w 1800000"/>
              <a:gd name="connsiteY5" fmla="*/ 545516 h 545516"/>
              <a:gd name="connsiteX6" fmla="*/ 528000 w 1800000"/>
              <a:gd name="connsiteY6" fmla="*/ 545516 h 545516"/>
              <a:gd name="connsiteX7" fmla="*/ 0 w 1800000"/>
              <a:gd name="connsiteY7" fmla="*/ 545516 h 545516"/>
              <a:gd name="connsiteX8" fmla="*/ 0 w 1800000"/>
              <a:gd name="connsiteY8" fmla="*/ 0 h 54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000" h="545516" extrusionOk="0">
                <a:moveTo>
                  <a:pt x="0" y="0"/>
                </a:moveTo>
                <a:cubicBezTo>
                  <a:pt x="219335" y="-2127"/>
                  <a:pt x="405169" y="16080"/>
                  <a:pt x="618000" y="0"/>
                </a:cubicBezTo>
                <a:cubicBezTo>
                  <a:pt x="830831" y="-16080"/>
                  <a:pt x="1010597" y="6445"/>
                  <a:pt x="1254000" y="0"/>
                </a:cubicBezTo>
                <a:cubicBezTo>
                  <a:pt x="1497403" y="-6445"/>
                  <a:pt x="1601658" y="-11995"/>
                  <a:pt x="1800000" y="0"/>
                </a:cubicBezTo>
                <a:cubicBezTo>
                  <a:pt x="1803985" y="168726"/>
                  <a:pt x="1799183" y="275667"/>
                  <a:pt x="1800000" y="545516"/>
                </a:cubicBezTo>
                <a:cubicBezTo>
                  <a:pt x="1578913" y="565618"/>
                  <a:pt x="1349345" y="548819"/>
                  <a:pt x="1164000" y="545516"/>
                </a:cubicBezTo>
                <a:cubicBezTo>
                  <a:pt x="978655" y="542213"/>
                  <a:pt x="812875" y="518124"/>
                  <a:pt x="528000" y="545516"/>
                </a:cubicBezTo>
                <a:cubicBezTo>
                  <a:pt x="243125" y="572908"/>
                  <a:pt x="185261" y="544731"/>
                  <a:pt x="0" y="545516"/>
                </a:cubicBezTo>
                <a:cubicBezTo>
                  <a:pt x="11861" y="371918"/>
                  <a:pt x="-8043" y="257431"/>
                  <a:pt x="0" y="0"/>
                </a:cubicBezTo>
                <a:close/>
              </a:path>
            </a:pathLst>
          </a:custGeom>
          <a:noFill/>
          <a:ln w="3175">
            <a:solidFill>
              <a:srgbClr val="00B05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lIns="108000" tIns="72000" rIns="108000" bIns="72000" rtlCol="0" anchor="ctr">
            <a:spAutoFit/>
          </a:bodyPr>
          <a:lstStyle/>
          <a:p>
            <a:pPr algn="just"/>
            <a:r>
              <a:rPr lang="es-MX" sz="650">
                <a:latin typeface="Montserrat" panose="00000500000000000000" pitchFamily="2" charset="0"/>
              </a:rPr>
              <a:t>Como vemos la solución final con 1000 comparaciones es 7.30% mejor que con 100 comparaciones, pero a su vez, es 880.26% más tardado. </a:t>
            </a:r>
          </a:p>
        </p:txBody>
      </p:sp>
    </p:spTree>
    <p:extLst>
      <p:ext uri="{BB962C8B-B14F-4D97-AF65-F5344CB8AC3E}">
        <p14:creationId xmlns:p14="http://schemas.microsoft.com/office/powerpoint/2010/main" val="233151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40F2496-C399-7F6B-6F59-05EB9250EACC}"/>
              </a:ext>
            </a:extLst>
          </p:cNvPr>
          <p:cNvSpPr>
            <a:spLocks noGrp="1"/>
          </p:cNvSpPr>
          <p:nvPr>
            <p:ph type="title"/>
          </p:nvPr>
        </p:nvSpPr>
        <p:spPr>
          <a:xfrm>
            <a:off x="717900" y="555625"/>
            <a:ext cx="7708200" cy="360000"/>
          </a:xfrm>
        </p:spPr>
        <p:txBody>
          <a:bodyPr anchor="ctr"/>
          <a:lstStyle/>
          <a:p>
            <a:pPr algn="ctr"/>
            <a:r>
              <a:rPr lang="es-MX" sz="2000"/>
              <a:t>Experimentación con Recocido Simulado #2:</a:t>
            </a:r>
          </a:p>
        </p:txBody>
      </p:sp>
      <p:sp>
        <p:nvSpPr>
          <p:cNvPr id="10" name="CuadroTexto 9">
            <a:extLst>
              <a:ext uri="{FF2B5EF4-FFF2-40B4-BE49-F238E27FC236}">
                <a16:creationId xmlns:a16="http://schemas.microsoft.com/office/drawing/2014/main" id="{D6B13120-A604-FDAB-F0C0-6C58E2BABB76}"/>
              </a:ext>
            </a:extLst>
          </p:cNvPr>
          <p:cNvSpPr txBox="1"/>
          <p:nvPr/>
        </p:nvSpPr>
        <p:spPr>
          <a:xfrm>
            <a:off x="972000" y="3980804"/>
            <a:ext cx="7200000" cy="607071"/>
          </a:xfrm>
          <a:custGeom>
            <a:avLst/>
            <a:gdLst>
              <a:gd name="connsiteX0" fmla="*/ 0 w 7200000"/>
              <a:gd name="connsiteY0" fmla="*/ 0 h 607071"/>
              <a:gd name="connsiteX1" fmla="*/ 438545 w 7200000"/>
              <a:gd name="connsiteY1" fmla="*/ 0 h 607071"/>
              <a:gd name="connsiteX2" fmla="*/ 877091 w 7200000"/>
              <a:gd name="connsiteY2" fmla="*/ 0 h 607071"/>
              <a:gd name="connsiteX3" fmla="*/ 1675636 w 7200000"/>
              <a:gd name="connsiteY3" fmla="*/ 0 h 607071"/>
              <a:gd name="connsiteX4" fmla="*/ 2258182 w 7200000"/>
              <a:gd name="connsiteY4" fmla="*/ 0 h 607071"/>
              <a:gd name="connsiteX5" fmla="*/ 2696727 w 7200000"/>
              <a:gd name="connsiteY5" fmla="*/ 0 h 607071"/>
              <a:gd name="connsiteX6" fmla="*/ 3207273 w 7200000"/>
              <a:gd name="connsiteY6" fmla="*/ 0 h 607071"/>
              <a:gd name="connsiteX7" fmla="*/ 3645818 w 7200000"/>
              <a:gd name="connsiteY7" fmla="*/ 0 h 607071"/>
              <a:gd name="connsiteX8" fmla="*/ 4372364 w 7200000"/>
              <a:gd name="connsiteY8" fmla="*/ 0 h 607071"/>
              <a:gd name="connsiteX9" fmla="*/ 5170909 w 7200000"/>
              <a:gd name="connsiteY9" fmla="*/ 0 h 607071"/>
              <a:gd name="connsiteX10" fmla="*/ 5897455 w 7200000"/>
              <a:gd name="connsiteY10" fmla="*/ 0 h 607071"/>
              <a:gd name="connsiteX11" fmla="*/ 6552000 w 7200000"/>
              <a:gd name="connsiteY11" fmla="*/ 0 h 607071"/>
              <a:gd name="connsiteX12" fmla="*/ 7200000 w 7200000"/>
              <a:gd name="connsiteY12" fmla="*/ 0 h 607071"/>
              <a:gd name="connsiteX13" fmla="*/ 7200000 w 7200000"/>
              <a:gd name="connsiteY13" fmla="*/ 607071 h 607071"/>
              <a:gd name="connsiteX14" fmla="*/ 6401455 w 7200000"/>
              <a:gd name="connsiteY14" fmla="*/ 607071 h 607071"/>
              <a:gd name="connsiteX15" fmla="*/ 5818909 w 7200000"/>
              <a:gd name="connsiteY15" fmla="*/ 607071 h 607071"/>
              <a:gd name="connsiteX16" fmla="*/ 5308364 w 7200000"/>
              <a:gd name="connsiteY16" fmla="*/ 607071 h 607071"/>
              <a:gd name="connsiteX17" fmla="*/ 4653818 w 7200000"/>
              <a:gd name="connsiteY17" fmla="*/ 607071 h 607071"/>
              <a:gd name="connsiteX18" fmla="*/ 3927273 w 7200000"/>
              <a:gd name="connsiteY18" fmla="*/ 607071 h 607071"/>
              <a:gd name="connsiteX19" fmla="*/ 3272727 w 7200000"/>
              <a:gd name="connsiteY19" fmla="*/ 607071 h 607071"/>
              <a:gd name="connsiteX20" fmla="*/ 2618182 w 7200000"/>
              <a:gd name="connsiteY20" fmla="*/ 607071 h 607071"/>
              <a:gd name="connsiteX21" fmla="*/ 1819636 w 7200000"/>
              <a:gd name="connsiteY21" fmla="*/ 607071 h 607071"/>
              <a:gd name="connsiteX22" fmla="*/ 1381091 w 7200000"/>
              <a:gd name="connsiteY22" fmla="*/ 607071 h 607071"/>
              <a:gd name="connsiteX23" fmla="*/ 726545 w 7200000"/>
              <a:gd name="connsiteY23" fmla="*/ 607071 h 607071"/>
              <a:gd name="connsiteX24" fmla="*/ 0 w 7200000"/>
              <a:gd name="connsiteY24" fmla="*/ 607071 h 607071"/>
              <a:gd name="connsiteX25" fmla="*/ 0 w 7200000"/>
              <a:gd name="connsiteY25" fmla="*/ 0 h 60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00000" h="607071" extrusionOk="0">
                <a:moveTo>
                  <a:pt x="0" y="0"/>
                </a:moveTo>
                <a:cubicBezTo>
                  <a:pt x="139722" y="-19265"/>
                  <a:pt x="324734" y="-18221"/>
                  <a:pt x="438545" y="0"/>
                </a:cubicBezTo>
                <a:cubicBezTo>
                  <a:pt x="552356" y="18221"/>
                  <a:pt x="737544" y="-5990"/>
                  <a:pt x="877091" y="0"/>
                </a:cubicBezTo>
                <a:cubicBezTo>
                  <a:pt x="1016638" y="5990"/>
                  <a:pt x="1457402" y="19271"/>
                  <a:pt x="1675636" y="0"/>
                </a:cubicBezTo>
                <a:cubicBezTo>
                  <a:pt x="1893871" y="-19271"/>
                  <a:pt x="1980876" y="8509"/>
                  <a:pt x="2258182" y="0"/>
                </a:cubicBezTo>
                <a:cubicBezTo>
                  <a:pt x="2535488" y="-8509"/>
                  <a:pt x="2578155" y="-11705"/>
                  <a:pt x="2696727" y="0"/>
                </a:cubicBezTo>
                <a:cubicBezTo>
                  <a:pt x="2815300" y="11705"/>
                  <a:pt x="3013081" y="19308"/>
                  <a:pt x="3207273" y="0"/>
                </a:cubicBezTo>
                <a:cubicBezTo>
                  <a:pt x="3401465" y="-19308"/>
                  <a:pt x="3470386" y="-20170"/>
                  <a:pt x="3645818" y="0"/>
                </a:cubicBezTo>
                <a:cubicBezTo>
                  <a:pt x="3821250" y="20170"/>
                  <a:pt x="4073267" y="32787"/>
                  <a:pt x="4372364" y="0"/>
                </a:cubicBezTo>
                <a:cubicBezTo>
                  <a:pt x="4671461" y="-32787"/>
                  <a:pt x="5008785" y="38877"/>
                  <a:pt x="5170909" y="0"/>
                </a:cubicBezTo>
                <a:cubicBezTo>
                  <a:pt x="5333034" y="-38877"/>
                  <a:pt x="5679218" y="-4885"/>
                  <a:pt x="5897455" y="0"/>
                </a:cubicBezTo>
                <a:cubicBezTo>
                  <a:pt x="6115692" y="4885"/>
                  <a:pt x="6253770" y="1345"/>
                  <a:pt x="6552000" y="0"/>
                </a:cubicBezTo>
                <a:cubicBezTo>
                  <a:pt x="6850230" y="-1345"/>
                  <a:pt x="6945302" y="12015"/>
                  <a:pt x="7200000" y="0"/>
                </a:cubicBezTo>
                <a:cubicBezTo>
                  <a:pt x="7216396" y="301695"/>
                  <a:pt x="7210956" y="388073"/>
                  <a:pt x="7200000" y="607071"/>
                </a:cubicBezTo>
                <a:cubicBezTo>
                  <a:pt x="6919682" y="577074"/>
                  <a:pt x="6765247" y="568595"/>
                  <a:pt x="6401455" y="607071"/>
                </a:cubicBezTo>
                <a:cubicBezTo>
                  <a:pt x="6037664" y="645547"/>
                  <a:pt x="5968897" y="618121"/>
                  <a:pt x="5818909" y="607071"/>
                </a:cubicBezTo>
                <a:cubicBezTo>
                  <a:pt x="5668921" y="596021"/>
                  <a:pt x="5470365" y="603290"/>
                  <a:pt x="5308364" y="607071"/>
                </a:cubicBezTo>
                <a:cubicBezTo>
                  <a:pt x="5146364" y="610852"/>
                  <a:pt x="4964772" y="625753"/>
                  <a:pt x="4653818" y="607071"/>
                </a:cubicBezTo>
                <a:cubicBezTo>
                  <a:pt x="4342864" y="588389"/>
                  <a:pt x="4119944" y="600839"/>
                  <a:pt x="3927273" y="607071"/>
                </a:cubicBezTo>
                <a:cubicBezTo>
                  <a:pt x="3734602" y="613303"/>
                  <a:pt x="3414454" y="639326"/>
                  <a:pt x="3272727" y="607071"/>
                </a:cubicBezTo>
                <a:cubicBezTo>
                  <a:pt x="3131000" y="574816"/>
                  <a:pt x="2861950" y="596390"/>
                  <a:pt x="2618182" y="607071"/>
                </a:cubicBezTo>
                <a:cubicBezTo>
                  <a:pt x="2374415" y="617752"/>
                  <a:pt x="2135019" y="625632"/>
                  <a:pt x="1819636" y="607071"/>
                </a:cubicBezTo>
                <a:cubicBezTo>
                  <a:pt x="1504253" y="588510"/>
                  <a:pt x="1510660" y="621182"/>
                  <a:pt x="1381091" y="607071"/>
                </a:cubicBezTo>
                <a:cubicBezTo>
                  <a:pt x="1251522" y="592960"/>
                  <a:pt x="988007" y="618087"/>
                  <a:pt x="726545" y="607071"/>
                </a:cubicBezTo>
                <a:cubicBezTo>
                  <a:pt x="465083" y="596055"/>
                  <a:pt x="158593" y="571079"/>
                  <a:pt x="0" y="607071"/>
                </a:cubicBezTo>
                <a:cubicBezTo>
                  <a:pt x="12366" y="358858"/>
                  <a:pt x="-13492" y="145314"/>
                  <a:pt x="0" y="0"/>
                </a:cubicBezTo>
                <a:close/>
              </a:path>
            </a:pathLst>
          </a:custGeom>
          <a:noFill/>
          <a:ln w="3175">
            <a:solidFill>
              <a:srgbClr val="00B0F0"/>
            </a:solidFill>
            <a:prstDash val="lgDashDotDot"/>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1000">
                <a:latin typeface="Montserrat" panose="00000500000000000000" pitchFamily="2" charset="0"/>
              </a:rPr>
              <a:t>En esta experimentación se generarán instancias diferentes basadas en tiempo (costo) teniendo la misma cantidad de nodos disponibles, su eficacia aumenta con el numero de comparaciones que se realizan al igual que el tiempo de cómputo.</a:t>
            </a:r>
          </a:p>
        </p:txBody>
      </p:sp>
      <p:pic>
        <p:nvPicPr>
          <p:cNvPr id="11" name="Imagen 10">
            <a:extLst>
              <a:ext uri="{FF2B5EF4-FFF2-40B4-BE49-F238E27FC236}">
                <a16:creationId xmlns:a16="http://schemas.microsoft.com/office/drawing/2014/main" id="{1759AC23-908F-471D-8970-F27E72C00B4E}"/>
              </a:ext>
            </a:extLst>
          </p:cNvPr>
          <p:cNvPicPr>
            <a:picLocks noChangeAspect="1"/>
          </p:cNvPicPr>
          <p:nvPr/>
        </p:nvPicPr>
        <p:blipFill rotWithShape="1">
          <a:blip r:embed="rId2"/>
          <a:srcRect b="9939"/>
          <a:stretch/>
        </p:blipFill>
        <p:spPr>
          <a:xfrm>
            <a:off x="1757172" y="1285686"/>
            <a:ext cx="5629656" cy="2325056"/>
          </a:xfrm>
          <a:prstGeom prst="rect">
            <a:avLst/>
          </a:prstGeom>
        </p:spPr>
      </p:pic>
    </p:spTree>
    <p:extLst>
      <p:ext uri="{BB962C8B-B14F-4D97-AF65-F5344CB8AC3E}">
        <p14:creationId xmlns:p14="http://schemas.microsoft.com/office/powerpoint/2010/main" val="1056550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E0FB3D5-88E5-5086-53EC-AF5B963EB5FE}"/>
              </a:ext>
            </a:extLst>
          </p:cNvPr>
          <p:cNvPicPr>
            <a:picLocks noChangeAspect="1"/>
          </p:cNvPicPr>
          <p:nvPr/>
        </p:nvPicPr>
        <p:blipFill>
          <a:blip r:embed="rId3"/>
          <a:stretch>
            <a:fillRect/>
          </a:stretch>
        </p:blipFill>
        <p:spPr>
          <a:xfrm>
            <a:off x="539750" y="358778"/>
            <a:ext cx="5778000" cy="2013803"/>
          </a:xfrm>
          <a:prstGeom prst="rect">
            <a:avLst/>
          </a:prstGeom>
        </p:spPr>
      </p:pic>
      <p:sp>
        <p:nvSpPr>
          <p:cNvPr id="13" name="CuadroTexto 12">
            <a:extLst>
              <a:ext uri="{FF2B5EF4-FFF2-40B4-BE49-F238E27FC236}">
                <a16:creationId xmlns:a16="http://schemas.microsoft.com/office/drawing/2014/main" id="{C64A8BA0-0A25-FD29-F9A0-BE52D694DEB6}"/>
              </a:ext>
            </a:extLst>
          </p:cNvPr>
          <p:cNvSpPr txBox="1"/>
          <p:nvPr/>
        </p:nvSpPr>
        <p:spPr>
          <a:xfrm>
            <a:off x="6518665" y="1142936"/>
            <a:ext cx="2085585" cy="445488"/>
          </a:xfrm>
          <a:custGeom>
            <a:avLst/>
            <a:gdLst>
              <a:gd name="connsiteX0" fmla="*/ 0 w 2085585"/>
              <a:gd name="connsiteY0" fmla="*/ 0 h 445488"/>
              <a:gd name="connsiteX1" fmla="*/ 632627 w 2085585"/>
              <a:gd name="connsiteY1" fmla="*/ 0 h 445488"/>
              <a:gd name="connsiteX2" fmla="*/ 1265255 w 2085585"/>
              <a:gd name="connsiteY2" fmla="*/ 0 h 445488"/>
              <a:gd name="connsiteX3" fmla="*/ 2085585 w 2085585"/>
              <a:gd name="connsiteY3" fmla="*/ 0 h 445488"/>
              <a:gd name="connsiteX4" fmla="*/ 2085585 w 2085585"/>
              <a:gd name="connsiteY4" fmla="*/ 445488 h 445488"/>
              <a:gd name="connsiteX5" fmla="*/ 1348678 w 2085585"/>
              <a:gd name="connsiteY5" fmla="*/ 445488 h 445488"/>
              <a:gd name="connsiteX6" fmla="*/ 632627 w 2085585"/>
              <a:gd name="connsiteY6" fmla="*/ 445488 h 445488"/>
              <a:gd name="connsiteX7" fmla="*/ 0 w 2085585"/>
              <a:gd name="connsiteY7" fmla="*/ 445488 h 445488"/>
              <a:gd name="connsiteX8" fmla="*/ 0 w 2085585"/>
              <a:gd name="connsiteY8" fmla="*/ 0 h 44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5585" h="445488" extrusionOk="0">
                <a:moveTo>
                  <a:pt x="0" y="0"/>
                </a:moveTo>
                <a:cubicBezTo>
                  <a:pt x="248215" y="-27165"/>
                  <a:pt x="356542" y="-10407"/>
                  <a:pt x="632627" y="0"/>
                </a:cubicBezTo>
                <a:cubicBezTo>
                  <a:pt x="908712" y="10407"/>
                  <a:pt x="1128000" y="-24344"/>
                  <a:pt x="1265255" y="0"/>
                </a:cubicBezTo>
                <a:cubicBezTo>
                  <a:pt x="1402510" y="24344"/>
                  <a:pt x="1828067" y="-581"/>
                  <a:pt x="2085585" y="0"/>
                </a:cubicBezTo>
                <a:cubicBezTo>
                  <a:pt x="2080165" y="151844"/>
                  <a:pt x="2069156" y="290418"/>
                  <a:pt x="2085585" y="445488"/>
                </a:cubicBezTo>
                <a:cubicBezTo>
                  <a:pt x="1843571" y="438065"/>
                  <a:pt x="1702548" y="450854"/>
                  <a:pt x="1348678" y="445488"/>
                </a:cubicBezTo>
                <a:cubicBezTo>
                  <a:pt x="994808" y="440122"/>
                  <a:pt x="979613" y="442017"/>
                  <a:pt x="632627" y="445488"/>
                </a:cubicBezTo>
                <a:cubicBezTo>
                  <a:pt x="285641" y="448959"/>
                  <a:pt x="175138" y="433659"/>
                  <a:pt x="0" y="445488"/>
                </a:cubicBezTo>
                <a:cubicBezTo>
                  <a:pt x="8516" y="249201"/>
                  <a:pt x="12404" y="137212"/>
                  <a:pt x="0" y="0"/>
                </a:cubicBezTo>
                <a:close/>
              </a:path>
            </a:pathLst>
          </a:custGeom>
          <a:noFill/>
          <a:ln w="3175">
            <a:solidFill>
              <a:srgbClr val="00B0F0"/>
            </a:solidFill>
            <a:prstDash val="solid"/>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650">
                <a:latin typeface="Montserrat" panose="00000500000000000000" pitchFamily="2" charset="0"/>
              </a:rPr>
              <a:t>Como vemos se llega al 100% y ya no aumenta más , pero el tiempo de cómputo si lo hará</a:t>
            </a:r>
          </a:p>
        </p:txBody>
      </p:sp>
      <p:pic>
        <p:nvPicPr>
          <p:cNvPr id="10" name="Imagen 9">
            <a:extLst>
              <a:ext uri="{FF2B5EF4-FFF2-40B4-BE49-F238E27FC236}">
                <a16:creationId xmlns:a16="http://schemas.microsoft.com/office/drawing/2014/main" id="{643FA457-F3CB-C2AB-BE9C-C2B140DA7DE1}"/>
              </a:ext>
            </a:extLst>
          </p:cNvPr>
          <p:cNvPicPr>
            <a:picLocks noChangeAspect="1"/>
          </p:cNvPicPr>
          <p:nvPr/>
        </p:nvPicPr>
        <p:blipFill>
          <a:blip r:embed="rId4"/>
          <a:stretch>
            <a:fillRect/>
          </a:stretch>
        </p:blipFill>
        <p:spPr>
          <a:xfrm>
            <a:off x="4572000" y="2518535"/>
            <a:ext cx="4032250" cy="2266187"/>
          </a:xfrm>
          <a:prstGeom prst="rect">
            <a:avLst/>
          </a:prstGeom>
        </p:spPr>
      </p:pic>
      <p:sp>
        <p:nvSpPr>
          <p:cNvPr id="15" name="CuadroTexto 14">
            <a:extLst>
              <a:ext uri="{FF2B5EF4-FFF2-40B4-BE49-F238E27FC236}">
                <a16:creationId xmlns:a16="http://schemas.microsoft.com/office/drawing/2014/main" id="{EE7846F7-56D4-A8A9-2D2D-99EE5B71E819}"/>
              </a:ext>
            </a:extLst>
          </p:cNvPr>
          <p:cNvSpPr txBox="1"/>
          <p:nvPr/>
        </p:nvSpPr>
        <p:spPr>
          <a:xfrm>
            <a:off x="1343165" y="3478898"/>
            <a:ext cx="2085585" cy="345461"/>
          </a:xfrm>
          <a:custGeom>
            <a:avLst/>
            <a:gdLst>
              <a:gd name="connsiteX0" fmla="*/ 0 w 2085585"/>
              <a:gd name="connsiteY0" fmla="*/ 0 h 345461"/>
              <a:gd name="connsiteX1" fmla="*/ 632627 w 2085585"/>
              <a:gd name="connsiteY1" fmla="*/ 0 h 345461"/>
              <a:gd name="connsiteX2" fmla="*/ 1265255 w 2085585"/>
              <a:gd name="connsiteY2" fmla="*/ 0 h 345461"/>
              <a:gd name="connsiteX3" fmla="*/ 2085585 w 2085585"/>
              <a:gd name="connsiteY3" fmla="*/ 0 h 345461"/>
              <a:gd name="connsiteX4" fmla="*/ 2085585 w 2085585"/>
              <a:gd name="connsiteY4" fmla="*/ 345461 h 345461"/>
              <a:gd name="connsiteX5" fmla="*/ 1348678 w 2085585"/>
              <a:gd name="connsiteY5" fmla="*/ 345461 h 345461"/>
              <a:gd name="connsiteX6" fmla="*/ 632627 w 2085585"/>
              <a:gd name="connsiteY6" fmla="*/ 345461 h 345461"/>
              <a:gd name="connsiteX7" fmla="*/ 0 w 2085585"/>
              <a:gd name="connsiteY7" fmla="*/ 345461 h 345461"/>
              <a:gd name="connsiteX8" fmla="*/ 0 w 2085585"/>
              <a:gd name="connsiteY8" fmla="*/ 0 h 34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5585" h="345461" extrusionOk="0">
                <a:moveTo>
                  <a:pt x="0" y="0"/>
                </a:moveTo>
                <a:cubicBezTo>
                  <a:pt x="248215" y="-27165"/>
                  <a:pt x="356542" y="-10407"/>
                  <a:pt x="632627" y="0"/>
                </a:cubicBezTo>
                <a:cubicBezTo>
                  <a:pt x="908712" y="10407"/>
                  <a:pt x="1128000" y="-24344"/>
                  <a:pt x="1265255" y="0"/>
                </a:cubicBezTo>
                <a:cubicBezTo>
                  <a:pt x="1402510" y="24344"/>
                  <a:pt x="1828067" y="-581"/>
                  <a:pt x="2085585" y="0"/>
                </a:cubicBezTo>
                <a:cubicBezTo>
                  <a:pt x="2085105" y="114976"/>
                  <a:pt x="2096440" y="202558"/>
                  <a:pt x="2085585" y="345461"/>
                </a:cubicBezTo>
                <a:cubicBezTo>
                  <a:pt x="1843571" y="338038"/>
                  <a:pt x="1702548" y="350827"/>
                  <a:pt x="1348678" y="345461"/>
                </a:cubicBezTo>
                <a:cubicBezTo>
                  <a:pt x="994808" y="340095"/>
                  <a:pt x="979613" y="341990"/>
                  <a:pt x="632627" y="345461"/>
                </a:cubicBezTo>
                <a:cubicBezTo>
                  <a:pt x="285641" y="348932"/>
                  <a:pt x="175138" y="333632"/>
                  <a:pt x="0" y="345461"/>
                </a:cubicBezTo>
                <a:cubicBezTo>
                  <a:pt x="-3856" y="212377"/>
                  <a:pt x="5639" y="71321"/>
                  <a:pt x="0" y="0"/>
                </a:cubicBezTo>
                <a:close/>
              </a:path>
            </a:pathLst>
          </a:custGeom>
          <a:noFill/>
          <a:ln w="3175">
            <a:solidFill>
              <a:srgbClr val="00B0F0"/>
            </a:solidFill>
            <a:prstDash val="solid"/>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650">
                <a:latin typeface="Montserrat" panose="00000500000000000000" pitchFamily="2" charset="0"/>
              </a:rPr>
              <a:t>El tiempo  de computo incrementa casi de manera proporcional.</a:t>
            </a:r>
          </a:p>
        </p:txBody>
      </p:sp>
    </p:spTree>
    <p:extLst>
      <p:ext uri="{BB962C8B-B14F-4D97-AF65-F5344CB8AC3E}">
        <p14:creationId xmlns:p14="http://schemas.microsoft.com/office/powerpoint/2010/main" val="25293279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75918"/>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Índice</a:t>
            </a:r>
            <a:endParaRPr/>
          </a:p>
        </p:txBody>
      </p:sp>
      <p:sp>
        <p:nvSpPr>
          <p:cNvPr id="198" name="Google Shape;198;p32"/>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linkClick r:id="rId3" action="ppaction://hlinksldjump"/>
              </a:rPr>
              <a:t>Planteamiento</a:t>
            </a:r>
            <a:endParaRPr>
              <a:hlinkClick r:id="rId3" action="ppaction://hlinksldjump"/>
            </a:endParaRP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2"/>
                </a:solidFill>
              </a:rPr>
              <a:t>01</a:t>
            </a:r>
            <a:endParaRPr>
              <a:solidFill>
                <a:schemeClr val="bg2"/>
              </a:solidFill>
            </a:endParaRPr>
          </a:p>
        </p:txBody>
      </p:sp>
      <p:sp>
        <p:nvSpPr>
          <p:cNvPr id="200" name="Google Shape;200;p32"/>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a:t>D</a:t>
            </a:r>
            <a:r>
              <a:rPr lang="en"/>
              <a:t>escripción del problema que resolveremos</a:t>
            </a:r>
            <a:endParaRPr/>
          </a:p>
        </p:txBody>
      </p:sp>
      <p:sp>
        <p:nvSpPr>
          <p:cNvPr id="201" name="Google Shape;201;p32"/>
          <p:cNvSpPr txBox="1">
            <a:spLocks noGrp="1"/>
          </p:cNvSpPr>
          <p:nvPr>
            <p:ph type="ctrTitle" idx="4"/>
          </p:nvPr>
        </p:nvSpPr>
        <p:spPr>
          <a:xfrm>
            <a:off x="6281818" y="1446813"/>
            <a:ext cx="2862182"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a:hlinkClick r:id="rId4" action="ppaction://hlinksldjump"/>
              </a:rPr>
              <a:t>Método(s) de solución</a:t>
            </a:r>
            <a:endParaRPr>
              <a:hlinkClick r:id="rId4" action="ppaction://hlinksldjump"/>
            </a:endParaRP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3" name="Google Shape;203;p32"/>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a:t>Descripción de los algoritmos a utilizar</a:t>
            </a:r>
            <a:endParaRPr/>
          </a:p>
          <a:p>
            <a:pPr marL="0" lvl="0" indent="0" algn="l" rtl="0">
              <a:spcBef>
                <a:spcPts val="0"/>
              </a:spcBef>
              <a:spcAft>
                <a:spcPts val="0"/>
              </a:spcAft>
              <a:buNone/>
            </a:pPr>
            <a:endParaRPr/>
          </a:p>
        </p:txBody>
      </p:sp>
      <p:sp>
        <p:nvSpPr>
          <p:cNvPr id="204" name="Google Shape;204;p32"/>
          <p:cNvSpPr txBox="1">
            <a:spLocks noGrp="1"/>
          </p:cNvSpPr>
          <p:nvPr>
            <p:ph type="ctrTitle" idx="7"/>
          </p:nvPr>
        </p:nvSpPr>
        <p:spPr>
          <a:xfrm>
            <a:off x="2307050" y="2868775"/>
            <a:ext cx="236544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linkClick r:id="rId5" action="ppaction://hlinksldjump"/>
              </a:rPr>
              <a:t>Experimentación</a:t>
            </a:r>
            <a:endParaRPr>
              <a:hlinkClick r:id="rId5" action="ppaction://hlinksldjump"/>
            </a:endParaRP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6" name="Google Shape;206;p32"/>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a:t>D</a:t>
            </a:r>
            <a:r>
              <a:rPr lang="en"/>
              <a:t>escripción de las instancias a utilizar</a:t>
            </a:r>
            <a:endParaRPr/>
          </a:p>
        </p:txBody>
      </p:sp>
      <p:sp>
        <p:nvSpPr>
          <p:cNvPr id="207" name="Google Shape;207;p32"/>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linkClick r:id="rId6" action="ppaction://hlinksldjump"/>
              </a:rPr>
              <a:t>Gráficas</a:t>
            </a:r>
            <a:endParaRPr>
              <a:hlinkClick r:id="rId6" action="ppaction://hlinksldjump"/>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09" name="Google Shape;209;p32"/>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err="1"/>
              <a:t>Graficación</a:t>
            </a:r>
            <a:r>
              <a:rPr lang="es-MX"/>
              <a:t> del tiempo empleado en cada instancia</a:t>
            </a:r>
            <a:endParaRPr/>
          </a:p>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199"/>
                                        </p:tgtEl>
                                        <p:attrNameLst>
                                          <p:attrName>r</p:attrName>
                                        </p:attrNameLst>
                                      </p:cBhvr>
                                    </p:animRot>
                                    <p:animRot by="-240000">
                                      <p:cBhvr>
                                        <p:cTn id="7" dur="200" fill="hold">
                                          <p:stCondLst>
                                            <p:cond delay="200"/>
                                          </p:stCondLst>
                                        </p:cTn>
                                        <p:tgtEl>
                                          <p:spTgt spid="199"/>
                                        </p:tgtEl>
                                        <p:attrNameLst>
                                          <p:attrName>r</p:attrName>
                                        </p:attrNameLst>
                                      </p:cBhvr>
                                    </p:animRot>
                                    <p:animRot by="240000">
                                      <p:cBhvr>
                                        <p:cTn id="8" dur="200" fill="hold">
                                          <p:stCondLst>
                                            <p:cond delay="400"/>
                                          </p:stCondLst>
                                        </p:cTn>
                                        <p:tgtEl>
                                          <p:spTgt spid="199"/>
                                        </p:tgtEl>
                                        <p:attrNameLst>
                                          <p:attrName>r</p:attrName>
                                        </p:attrNameLst>
                                      </p:cBhvr>
                                    </p:animRot>
                                    <p:animRot by="-240000">
                                      <p:cBhvr>
                                        <p:cTn id="9" dur="200" fill="hold">
                                          <p:stCondLst>
                                            <p:cond delay="600"/>
                                          </p:stCondLst>
                                        </p:cTn>
                                        <p:tgtEl>
                                          <p:spTgt spid="199"/>
                                        </p:tgtEl>
                                        <p:attrNameLst>
                                          <p:attrName>r</p:attrName>
                                        </p:attrNameLst>
                                      </p:cBhvr>
                                    </p:animRot>
                                    <p:animRot by="120000">
                                      <p:cBhvr>
                                        <p:cTn id="10" dur="200" fill="hold">
                                          <p:stCondLst>
                                            <p:cond delay="800"/>
                                          </p:stCondLst>
                                        </p:cTn>
                                        <p:tgtEl>
                                          <p:spTgt spid="199"/>
                                        </p:tgtEl>
                                        <p:attrNameLst>
                                          <p:attrName>r</p:attrName>
                                        </p:attrNameLst>
                                      </p:cBhvr>
                                    </p:animRot>
                                  </p:childTnLst>
                                </p:cTn>
                              </p:par>
                            </p:childTnLst>
                          </p:cTn>
                        </p:par>
                        <p:par>
                          <p:cTn id="11" fill="hold">
                            <p:stCondLst>
                              <p:cond delay="1000"/>
                            </p:stCondLst>
                            <p:childTnLst>
                              <p:par>
                                <p:cTn id="12" presetID="32" presetClass="emph" presetSubtype="0" fill="hold" grpId="0" nodeType="afterEffect">
                                  <p:stCondLst>
                                    <p:cond delay="0"/>
                                  </p:stCondLst>
                                  <p:childTnLst>
                                    <p:animRot by="120000">
                                      <p:cBhvr>
                                        <p:cTn id="13" dur="100" fill="hold">
                                          <p:stCondLst>
                                            <p:cond delay="0"/>
                                          </p:stCondLst>
                                        </p:cTn>
                                        <p:tgtEl>
                                          <p:spTgt spid="202"/>
                                        </p:tgtEl>
                                        <p:attrNameLst>
                                          <p:attrName>r</p:attrName>
                                        </p:attrNameLst>
                                      </p:cBhvr>
                                    </p:animRot>
                                    <p:animRot by="-240000">
                                      <p:cBhvr>
                                        <p:cTn id="14" dur="200" fill="hold">
                                          <p:stCondLst>
                                            <p:cond delay="200"/>
                                          </p:stCondLst>
                                        </p:cTn>
                                        <p:tgtEl>
                                          <p:spTgt spid="202"/>
                                        </p:tgtEl>
                                        <p:attrNameLst>
                                          <p:attrName>r</p:attrName>
                                        </p:attrNameLst>
                                      </p:cBhvr>
                                    </p:animRot>
                                    <p:animRot by="240000">
                                      <p:cBhvr>
                                        <p:cTn id="15" dur="200" fill="hold">
                                          <p:stCondLst>
                                            <p:cond delay="400"/>
                                          </p:stCondLst>
                                        </p:cTn>
                                        <p:tgtEl>
                                          <p:spTgt spid="202"/>
                                        </p:tgtEl>
                                        <p:attrNameLst>
                                          <p:attrName>r</p:attrName>
                                        </p:attrNameLst>
                                      </p:cBhvr>
                                    </p:animRot>
                                    <p:animRot by="-240000">
                                      <p:cBhvr>
                                        <p:cTn id="16" dur="200" fill="hold">
                                          <p:stCondLst>
                                            <p:cond delay="600"/>
                                          </p:stCondLst>
                                        </p:cTn>
                                        <p:tgtEl>
                                          <p:spTgt spid="202"/>
                                        </p:tgtEl>
                                        <p:attrNameLst>
                                          <p:attrName>r</p:attrName>
                                        </p:attrNameLst>
                                      </p:cBhvr>
                                    </p:animRot>
                                    <p:animRot by="120000">
                                      <p:cBhvr>
                                        <p:cTn id="17" dur="200" fill="hold">
                                          <p:stCondLst>
                                            <p:cond delay="800"/>
                                          </p:stCondLst>
                                        </p:cTn>
                                        <p:tgtEl>
                                          <p:spTgt spid="202"/>
                                        </p:tgtEl>
                                        <p:attrNameLst>
                                          <p:attrName>r</p:attrName>
                                        </p:attrNameLst>
                                      </p:cBhvr>
                                    </p:animRot>
                                  </p:childTnLst>
                                </p:cTn>
                              </p:par>
                            </p:childTnLst>
                          </p:cTn>
                        </p:par>
                        <p:par>
                          <p:cTn id="18" fill="hold">
                            <p:stCondLst>
                              <p:cond delay="2000"/>
                            </p:stCondLst>
                            <p:childTnLst>
                              <p:par>
                                <p:cTn id="19" presetID="32" presetClass="emph" presetSubtype="0" fill="hold" grpId="0" nodeType="afterEffect">
                                  <p:stCondLst>
                                    <p:cond delay="0"/>
                                  </p:stCondLst>
                                  <p:childTnLst>
                                    <p:animRot by="120000">
                                      <p:cBhvr>
                                        <p:cTn id="20" dur="100" fill="hold">
                                          <p:stCondLst>
                                            <p:cond delay="0"/>
                                          </p:stCondLst>
                                        </p:cTn>
                                        <p:tgtEl>
                                          <p:spTgt spid="205"/>
                                        </p:tgtEl>
                                        <p:attrNameLst>
                                          <p:attrName>r</p:attrName>
                                        </p:attrNameLst>
                                      </p:cBhvr>
                                    </p:animRot>
                                    <p:animRot by="-240000">
                                      <p:cBhvr>
                                        <p:cTn id="21" dur="200" fill="hold">
                                          <p:stCondLst>
                                            <p:cond delay="200"/>
                                          </p:stCondLst>
                                        </p:cTn>
                                        <p:tgtEl>
                                          <p:spTgt spid="205"/>
                                        </p:tgtEl>
                                        <p:attrNameLst>
                                          <p:attrName>r</p:attrName>
                                        </p:attrNameLst>
                                      </p:cBhvr>
                                    </p:animRot>
                                    <p:animRot by="240000">
                                      <p:cBhvr>
                                        <p:cTn id="22" dur="200" fill="hold">
                                          <p:stCondLst>
                                            <p:cond delay="400"/>
                                          </p:stCondLst>
                                        </p:cTn>
                                        <p:tgtEl>
                                          <p:spTgt spid="205"/>
                                        </p:tgtEl>
                                        <p:attrNameLst>
                                          <p:attrName>r</p:attrName>
                                        </p:attrNameLst>
                                      </p:cBhvr>
                                    </p:animRot>
                                    <p:animRot by="-240000">
                                      <p:cBhvr>
                                        <p:cTn id="23" dur="200" fill="hold">
                                          <p:stCondLst>
                                            <p:cond delay="600"/>
                                          </p:stCondLst>
                                        </p:cTn>
                                        <p:tgtEl>
                                          <p:spTgt spid="205"/>
                                        </p:tgtEl>
                                        <p:attrNameLst>
                                          <p:attrName>r</p:attrName>
                                        </p:attrNameLst>
                                      </p:cBhvr>
                                    </p:animRot>
                                    <p:animRot by="120000">
                                      <p:cBhvr>
                                        <p:cTn id="24" dur="200" fill="hold">
                                          <p:stCondLst>
                                            <p:cond delay="800"/>
                                          </p:stCondLst>
                                        </p:cTn>
                                        <p:tgtEl>
                                          <p:spTgt spid="205"/>
                                        </p:tgtEl>
                                        <p:attrNameLst>
                                          <p:attrName>r</p:attrName>
                                        </p:attrNameLst>
                                      </p:cBhvr>
                                    </p:animRot>
                                  </p:childTnLst>
                                </p:cTn>
                              </p:par>
                            </p:childTnLst>
                          </p:cTn>
                        </p:par>
                        <p:par>
                          <p:cTn id="25" fill="hold">
                            <p:stCondLst>
                              <p:cond delay="3000"/>
                            </p:stCondLst>
                            <p:childTnLst>
                              <p:par>
                                <p:cTn id="26" presetID="32" presetClass="emph" presetSubtype="0" fill="hold" grpId="0" nodeType="afterEffect">
                                  <p:stCondLst>
                                    <p:cond delay="0"/>
                                  </p:stCondLst>
                                  <p:childTnLst>
                                    <p:animRot by="120000">
                                      <p:cBhvr>
                                        <p:cTn id="27" dur="100" fill="hold">
                                          <p:stCondLst>
                                            <p:cond delay="0"/>
                                          </p:stCondLst>
                                        </p:cTn>
                                        <p:tgtEl>
                                          <p:spTgt spid="208"/>
                                        </p:tgtEl>
                                        <p:attrNameLst>
                                          <p:attrName>r</p:attrName>
                                        </p:attrNameLst>
                                      </p:cBhvr>
                                    </p:animRot>
                                    <p:animRot by="-240000">
                                      <p:cBhvr>
                                        <p:cTn id="28" dur="200" fill="hold">
                                          <p:stCondLst>
                                            <p:cond delay="200"/>
                                          </p:stCondLst>
                                        </p:cTn>
                                        <p:tgtEl>
                                          <p:spTgt spid="208"/>
                                        </p:tgtEl>
                                        <p:attrNameLst>
                                          <p:attrName>r</p:attrName>
                                        </p:attrNameLst>
                                      </p:cBhvr>
                                    </p:animRot>
                                    <p:animRot by="240000">
                                      <p:cBhvr>
                                        <p:cTn id="29" dur="200" fill="hold">
                                          <p:stCondLst>
                                            <p:cond delay="400"/>
                                          </p:stCondLst>
                                        </p:cTn>
                                        <p:tgtEl>
                                          <p:spTgt spid="208"/>
                                        </p:tgtEl>
                                        <p:attrNameLst>
                                          <p:attrName>r</p:attrName>
                                        </p:attrNameLst>
                                      </p:cBhvr>
                                    </p:animRot>
                                    <p:animRot by="-240000">
                                      <p:cBhvr>
                                        <p:cTn id="30" dur="200" fill="hold">
                                          <p:stCondLst>
                                            <p:cond delay="600"/>
                                          </p:stCondLst>
                                        </p:cTn>
                                        <p:tgtEl>
                                          <p:spTgt spid="208"/>
                                        </p:tgtEl>
                                        <p:attrNameLst>
                                          <p:attrName>r</p:attrName>
                                        </p:attrNameLst>
                                      </p:cBhvr>
                                    </p:animRot>
                                    <p:animRot by="120000">
                                      <p:cBhvr>
                                        <p:cTn id="31" dur="200" fill="hold">
                                          <p:stCondLst>
                                            <p:cond delay="800"/>
                                          </p:stCondLst>
                                        </p:cTn>
                                        <p:tgtEl>
                                          <p:spTgt spid="2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2" grpId="0"/>
      <p:bldP spid="205" grpId="0"/>
      <p:bldP spid="2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40F2496-C399-7F6B-6F59-05EB9250EACC}"/>
              </a:ext>
            </a:extLst>
          </p:cNvPr>
          <p:cNvSpPr>
            <a:spLocks noGrp="1"/>
          </p:cNvSpPr>
          <p:nvPr>
            <p:ph type="title"/>
          </p:nvPr>
        </p:nvSpPr>
        <p:spPr>
          <a:xfrm>
            <a:off x="717900" y="555625"/>
            <a:ext cx="7708200" cy="360000"/>
          </a:xfrm>
        </p:spPr>
        <p:txBody>
          <a:bodyPr anchor="ctr"/>
          <a:lstStyle/>
          <a:p>
            <a:pPr algn="ctr"/>
            <a:r>
              <a:rPr lang="es-MX" sz="2000"/>
              <a:t>Experimentación con Recocido Simulado #3:</a:t>
            </a:r>
          </a:p>
        </p:txBody>
      </p:sp>
      <p:sp>
        <p:nvSpPr>
          <p:cNvPr id="10" name="CuadroTexto 9">
            <a:extLst>
              <a:ext uri="{FF2B5EF4-FFF2-40B4-BE49-F238E27FC236}">
                <a16:creationId xmlns:a16="http://schemas.microsoft.com/office/drawing/2014/main" id="{D6B13120-A604-FDAB-F0C0-6C58E2BABB76}"/>
              </a:ext>
            </a:extLst>
          </p:cNvPr>
          <p:cNvSpPr txBox="1"/>
          <p:nvPr/>
        </p:nvSpPr>
        <p:spPr>
          <a:xfrm>
            <a:off x="972000" y="3334473"/>
            <a:ext cx="7200000" cy="1253402"/>
          </a:xfrm>
          <a:custGeom>
            <a:avLst/>
            <a:gdLst>
              <a:gd name="connsiteX0" fmla="*/ 0 w 7200000"/>
              <a:gd name="connsiteY0" fmla="*/ 0 h 1253402"/>
              <a:gd name="connsiteX1" fmla="*/ 438545 w 7200000"/>
              <a:gd name="connsiteY1" fmla="*/ 0 h 1253402"/>
              <a:gd name="connsiteX2" fmla="*/ 877091 w 7200000"/>
              <a:gd name="connsiteY2" fmla="*/ 0 h 1253402"/>
              <a:gd name="connsiteX3" fmla="*/ 1675636 w 7200000"/>
              <a:gd name="connsiteY3" fmla="*/ 0 h 1253402"/>
              <a:gd name="connsiteX4" fmla="*/ 2258182 w 7200000"/>
              <a:gd name="connsiteY4" fmla="*/ 0 h 1253402"/>
              <a:gd name="connsiteX5" fmla="*/ 2696727 w 7200000"/>
              <a:gd name="connsiteY5" fmla="*/ 0 h 1253402"/>
              <a:gd name="connsiteX6" fmla="*/ 3207273 w 7200000"/>
              <a:gd name="connsiteY6" fmla="*/ 0 h 1253402"/>
              <a:gd name="connsiteX7" fmla="*/ 3645818 w 7200000"/>
              <a:gd name="connsiteY7" fmla="*/ 0 h 1253402"/>
              <a:gd name="connsiteX8" fmla="*/ 4372364 w 7200000"/>
              <a:gd name="connsiteY8" fmla="*/ 0 h 1253402"/>
              <a:gd name="connsiteX9" fmla="*/ 5170909 w 7200000"/>
              <a:gd name="connsiteY9" fmla="*/ 0 h 1253402"/>
              <a:gd name="connsiteX10" fmla="*/ 5897455 w 7200000"/>
              <a:gd name="connsiteY10" fmla="*/ 0 h 1253402"/>
              <a:gd name="connsiteX11" fmla="*/ 6552000 w 7200000"/>
              <a:gd name="connsiteY11" fmla="*/ 0 h 1253402"/>
              <a:gd name="connsiteX12" fmla="*/ 7200000 w 7200000"/>
              <a:gd name="connsiteY12" fmla="*/ 0 h 1253402"/>
              <a:gd name="connsiteX13" fmla="*/ 7200000 w 7200000"/>
              <a:gd name="connsiteY13" fmla="*/ 639235 h 1253402"/>
              <a:gd name="connsiteX14" fmla="*/ 7200000 w 7200000"/>
              <a:gd name="connsiteY14" fmla="*/ 1253402 h 1253402"/>
              <a:gd name="connsiteX15" fmla="*/ 6617455 w 7200000"/>
              <a:gd name="connsiteY15" fmla="*/ 1253402 h 1253402"/>
              <a:gd name="connsiteX16" fmla="*/ 6106909 w 7200000"/>
              <a:gd name="connsiteY16" fmla="*/ 1253402 h 1253402"/>
              <a:gd name="connsiteX17" fmla="*/ 5452364 w 7200000"/>
              <a:gd name="connsiteY17" fmla="*/ 1253402 h 1253402"/>
              <a:gd name="connsiteX18" fmla="*/ 4725818 w 7200000"/>
              <a:gd name="connsiteY18" fmla="*/ 1253402 h 1253402"/>
              <a:gd name="connsiteX19" fmla="*/ 4071273 w 7200000"/>
              <a:gd name="connsiteY19" fmla="*/ 1253402 h 1253402"/>
              <a:gd name="connsiteX20" fmla="*/ 3416727 w 7200000"/>
              <a:gd name="connsiteY20" fmla="*/ 1253402 h 1253402"/>
              <a:gd name="connsiteX21" fmla="*/ 2618182 w 7200000"/>
              <a:gd name="connsiteY21" fmla="*/ 1253402 h 1253402"/>
              <a:gd name="connsiteX22" fmla="*/ 2179636 w 7200000"/>
              <a:gd name="connsiteY22" fmla="*/ 1253402 h 1253402"/>
              <a:gd name="connsiteX23" fmla="*/ 1525091 w 7200000"/>
              <a:gd name="connsiteY23" fmla="*/ 1253402 h 1253402"/>
              <a:gd name="connsiteX24" fmla="*/ 870545 w 7200000"/>
              <a:gd name="connsiteY24" fmla="*/ 1253402 h 1253402"/>
              <a:gd name="connsiteX25" fmla="*/ 0 w 7200000"/>
              <a:gd name="connsiteY25" fmla="*/ 1253402 h 1253402"/>
              <a:gd name="connsiteX26" fmla="*/ 0 w 7200000"/>
              <a:gd name="connsiteY26" fmla="*/ 601633 h 1253402"/>
              <a:gd name="connsiteX27" fmla="*/ 0 w 7200000"/>
              <a:gd name="connsiteY27" fmla="*/ 0 h 125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00000" h="1253402" extrusionOk="0">
                <a:moveTo>
                  <a:pt x="0" y="0"/>
                </a:moveTo>
                <a:cubicBezTo>
                  <a:pt x="139722" y="-19265"/>
                  <a:pt x="324734" y="-18221"/>
                  <a:pt x="438545" y="0"/>
                </a:cubicBezTo>
                <a:cubicBezTo>
                  <a:pt x="552356" y="18221"/>
                  <a:pt x="737544" y="-5990"/>
                  <a:pt x="877091" y="0"/>
                </a:cubicBezTo>
                <a:cubicBezTo>
                  <a:pt x="1016638" y="5990"/>
                  <a:pt x="1457402" y="19271"/>
                  <a:pt x="1675636" y="0"/>
                </a:cubicBezTo>
                <a:cubicBezTo>
                  <a:pt x="1893871" y="-19271"/>
                  <a:pt x="1980876" y="8509"/>
                  <a:pt x="2258182" y="0"/>
                </a:cubicBezTo>
                <a:cubicBezTo>
                  <a:pt x="2535488" y="-8509"/>
                  <a:pt x="2578155" y="-11705"/>
                  <a:pt x="2696727" y="0"/>
                </a:cubicBezTo>
                <a:cubicBezTo>
                  <a:pt x="2815300" y="11705"/>
                  <a:pt x="3013081" y="19308"/>
                  <a:pt x="3207273" y="0"/>
                </a:cubicBezTo>
                <a:cubicBezTo>
                  <a:pt x="3401465" y="-19308"/>
                  <a:pt x="3470386" y="-20170"/>
                  <a:pt x="3645818" y="0"/>
                </a:cubicBezTo>
                <a:cubicBezTo>
                  <a:pt x="3821250" y="20170"/>
                  <a:pt x="4073267" y="32787"/>
                  <a:pt x="4372364" y="0"/>
                </a:cubicBezTo>
                <a:cubicBezTo>
                  <a:pt x="4671461" y="-32787"/>
                  <a:pt x="5008785" y="38877"/>
                  <a:pt x="5170909" y="0"/>
                </a:cubicBezTo>
                <a:cubicBezTo>
                  <a:pt x="5333034" y="-38877"/>
                  <a:pt x="5679218" y="-4885"/>
                  <a:pt x="5897455" y="0"/>
                </a:cubicBezTo>
                <a:cubicBezTo>
                  <a:pt x="6115692" y="4885"/>
                  <a:pt x="6253770" y="1345"/>
                  <a:pt x="6552000" y="0"/>
                </a:cubicBezTo>
                <a:cubicBezTo>
                  <a:pt x="6850230" y="-1345"/>
                  <a:pt x="6945302" y="12015"/>
                  <a:pt x="7200000" y="0"/>
                </a:cubicBezTo>
                <a:cubicBezTo>
                  <a:pt x="7220187" y="151112"/>
                  <a:pt x="7192029" y="395330"/>
                  <a:pt x="7200000" y="639235"/>
                </a:cubicBezTo>
                <a:cubicBezTo>
                  <a:pt x="7207971" y="883141"/>
                  <a:pt x="7169755" y="1029701"/>
                  <a:pt x="7200000" y="1253402"/>
                </a:cubicBezTo>
                <a:cubicBezTo>
                  <a:pt x="7049704" y="1244175"/>
                  <a:pt x="6760580" y="1264059"/>
                  <a:pt x="6617455" y="1253402"/>
                </a:cubicBezTo>
                <a:cubicBezTo>
                  <a:pt x="6474330" y="1242745"/>
                  <a:pt x="6276140" y="1254814"/>
                  <a:pt x="6106909" y="1253402"/>
                </a:cubicBezTo>
                <a:cubicBezTo>
                  <a:pt x="5937678" y="1251990"/>
                  <a:pt x="5758144" y="1270089"/>
                  <a:pt x="5452364" y="1253402"/>
                </a:cubicBezTo>
                <a:cubicBezTo>
                  <a:pt x="5146584" y="1236715"/>
                  <a:pt x="4919700" y="1251182"/>
                  <a:pt x="4725818" y="1253402"/>
                </a:cubicBezTo>
                <a:cubicBezTo>
                  <a:pt x="4531936" y="1255622"/>
                  <a:pt x="4209113" y="1279381"/>
                  <a:pt x="4071273" y="1253402"/>
                </a:cubicBezTo>
                <a:cubicBezTo>
                  <a:pt x="3933433" y="1227423"/>
                  <a:pt x="3664108" y="1248785"/>
                  <a:pt x="3416727" y="1253402"/>
                </a:cubicBezTo>
                <a:cubicBezTo>
                  <a:pt x="3169346" y="1258019"/>
                  <a:pt x="2932400" y="1270450"/>
                  <a:pt x="2618182" y="1253402"/>
                </a:cubicBezTo>
                <a:cubicBezTo>
                  <a:pt x="2303965" y="1236354"/>
                  <a:pt x="2317920" y="1273159"/>
                  <a:pt x="2179636" y="1253402"/>
                </a:cubicBezTo>
                <a:cubicBezTo>
                  <a:pt x="2041352" y="1233645"/>
                  <a:pt x="1783404" y="1264311"/>
                  <a:pt x="1525091" y="1253402"/>
                </a:cubicBezTo>
                <a:cubicBezTo>
                  <a:pt x="1266779" y="1242493"/>
                  <a:pt x="1073424" y="1245470"/>
                  <a:pt x="870545" y="1253402"/>
                </a:cubicBezTo>
                <a:cubicBezTo>
                  <a:pt x="667666" y="1261334"/>
                  <a:pt x="378086" y="1273454"/>
                  <a:pt x="0" y="1253402"/>
                </a:cubicBezTo>
                <a:cubicBezTo>
                  <a:pt x="24071" y="963230"/>
                  <a:pt x="20506" y="887831"/>
                  <a:pt x="0" y="601633"/>
                </a:cubicBezTo>
                <a:cubicBezTo>
                  <a:pt x="-20506" y="315435"/>
                  <a:pt x="-3574" y="223370"/>
                  <a:pt x="0" y="0"/>
                </a:cubicBezTo>
                <a:close/>
              </a:path>
            </a:pathLst>
          </a:custGeom>
          <a:noFill/>
          <a:ln w="3175">
            <a:solidFill>
              <a:srgbClr val="00B050"/>
            </a:solidFill>
            <a:prstDash val="lgDashDotDot"/>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800">
                <a:latin typeface="Montserrat" panose="00000500000000000000" pitchFamily="2" charset="0"/>
              </a:rPr>
              <a:t>En esta experimentación se compararán el experimento 2 con el experimento 1, es decir, 650 – 1000 para poder observar que tan lineal es nuestra recta generada respecto al primer experimento.</a:t>
            </a:r>
          </a:p>
          <a:p>
            <a:pPr algn="just"/>
            <a:endParaRPr lang="es-MX" sz="800">
              <a:latin typeface="Montserrat" panose="00000500000000000000" pitchFamily="2" charset="0"/>
            </a:endParaRPr>
          </a:p>
          <a:p>
            <a:pPr algn="just"/>
            <a:r>
              <a:rPr lang="es-MX" sz="800">
                <a:latin typeface="Montserrat" panose="00000500000000000000" pitchFamily="2" charset="0"/>
              </a:rPr>
              <a:t>Se tiene un promedio de resultados finales de 2522.7 minutos, que equivale a 42 horas con 2 minutos y un tiempo de cómputo promedio de 27.85964131 segundos.</a:t>
            </a:r>
          </a:p>
          <a:p>
            <a:pPr algn="just"/>
            <a:endParaRPr lang="es-MX" sz="800">
              <a:latin typeface="Montserrat" panose="00000500000000000000" pitchFamily="2" charset="0"/>
            </a:endParaRPr>
          </a:p>
          <a:p>
            <a:pPr algn="just"/>
            <a:r>
              <a:rPr lang="es-MX" sz="800">
                <a:latin typeface="Montserrat" panose="00000500000000000000" pitchFamily="2" charset="0"/>
              </a:rPr>
              <a:t>Comparado con los resultados del experimento 1 notaremos que hay un decremento de eficiencia del -1.03% cosa que no tiene tanta relevancia como el tiempo de cómputo el cual se redujo un -34% de forma que nos ayudara a trabajar con una mayor cantidad de datos e información.</a:t>
            </a:r>
          </a:p>
        </p:txBody>
      </p:sp>
      <p:pic>
        <p:nvPicPr>
          <p:cNvPr id="2" name="Imagen 1">
            <a:extLst>
              <a:ext uri="{FF2B5EF4-FFF2-40B4-BE49-F238E27FC236}">
                <a16:creationId xmlns:a16="http://schemas.microsoft.com/office/drawing/2014/main" id="{8326F081-1AB0-7D8E-4498-9A3124F08668}"/>
              </a:ext>
            </a:extLst>
          </p:cNvPr>
          <p:cNvPicPr>
            <a:picLocks noChangeAspect="1"/>
          </p:cNvPicPr>
          <p:nvPr/>
        </p:nvPicPr>
        <p:blipFill>
          <a:blip r:embed="rId2"/>
          <a:stretch>
            <a:fillRect/>
          </a:stretch>
        </p:blipFill>
        <p:spPr>
          <a:xfrm>
            <a:off x="1683000" y="1118050"/>
            <a:ext cx="5778000" cy="2013997"/>
          </a:xfrm>
          <a:prstGeom prst="rect">
            <a:avLst/>
          </a:prstGeom>
        </p:spPr>
      </p:pic>
    </p:spTree>
    <p:extLst>
      <p:ext uri="{BB962C8B-B14F-4D97-AF65-F5344CB8AC3E}">
        <p14:creationId xmlns:p14="http://schemas.microsoft.com/office/powerpoint/2010/main" val="39522922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95EF9-D136-878F-E263-EB22176245B0}"/>
              </a:ext>
            </a:extLst>
          </p:cNvPr>
          <p:cNvSpPr>
            <a:spLocks noGrp="1"/>
          </p:cNvSpPr>
          <p:nvPr>
            <p:ph type="title"/>
          </p:nvPr>
        </p:nvSpPr>
        <p:spPr>
          <a:xfrm>
            <a:off x="717800" y="432873"/>
            <a:ext cx="7708200" cy="473305"/>
          </a:xfrm>
        </p:spPr>
        <p:txBody>
          <a:bodyPr anchor="ctr"/>
          <a:lstStyle/>
          <a:p>
            <a:r>
              <a:rPr lang="es-MX" sz="1600"/>
              <a:t>Experimentación con el algoritmo “Búsqueda de Costos Uniforme” #1:</a:t>
            </a:r>
          </a:p>
        </p:txBody>
      </p:sp>
      <p:pic>
        <p:nvPicPr>
          <p:cNvPr id="7" name="Imagen 6">
            <a:extLst>
              <a:ext uri="{FF2B5EF4-FFF2-40B4-BE49-F238E27FC236}">
                <a16:creationId xmlns:a16="http://schemas.microsoft.com/office/drawing/2014/main" id="{963F33B5-DA94-6F53-7865-EAFBCE553F7C}"/>
              </a:ext>
            </a:extLst>
          </p:cNvPr>
          <p:cNvPicPr>
            <a:picLocks noChangeAspect="1"/>
          </p:cNvPicPr>
          <p:nvPr/>
        </p:nvPicPr>
        <p:blipFill>
          <a:blip r:embed="rId2"/>
          <a:stretch>
            <a:fillRect/>
          </a:stretch>
        </p:blipFill>
        <p:spPr>
          <a:xfrm>
            <a:off x="1682900" y="1159520"/>
            <a:ext cx="5778000" cy="2013803"/>
          </a:xfrm>
          <a:prstGeom prst="rect">
            <a:avLst/>
          </a:prstGeom>
        </p:spPr>
      </p:pic>
      <p:sp>
        <p:nvSpPr>
          <p:cNvPr id="8" name="CuadroTexto 7">
            <a:extLst>
              <a:ext uri="{FF2B5EF4-FFF2-40B4-BE49-F238E27FC236}">
                <a16:creationId xmlns:a16="http://schemas.microsoft.com/office/drawing/2014/main" id="{51479AF4-EEDD-1349-9D59-77483F3023A0}"/>
              </a:ext>
            </a:extLst>
          </p:cNvPr>
          <p:cNvSpPr txBox="1"/>
          <p:nvPr/>
        </p:nvSpPr>
        <p:spPr>
          <a:xfrm>
            <a:off x="971900" y="3426666"/>
            <a:ext cx="7200000" cy="760959"/>
          </a:xfrm>
          <a:custGeom>
            <a:avLst/>
            <a:gdLst>
              <a:gd name="connsiteX0" fmla="*/ 0 w 7200000"/>
              <a:gd name="connsiteY0" fmla="*/ 0 h 760959"/>
              <a:gd name="connsiteX1" fmla="*/ 438545 w 7200000"/>
              <a:gd name="connsiteY1" fmla="*/ 0 h 760959"/>
              <a:gd name="connsiteX2" fmla="*/ 877091 w 7200000"/>
              <a:gd name="connsiteY2" fmla="*/ 0 h 760959"/>
              <a:gd name="connsiteX3" fmla="*/ 1675636 w 7200000"/>
              <a:gd name="connsiteY3" fmla="*/ 0 h 760959"/>
              <a:gd name="connsiteX4" fmla="*/ 2258182 w 7200000"/>
              <a:gd name="connsiteY4" fmla="*/ 0 h 760959"/>
              <a:gd name="connsiteX5" fmla="*/ 2696727 w 7200000"/>
              <a:gd name="connsiteY5" fmla="*/ 0 h 760959"/>
              <a:gd name="connsiteX6" fmla="*/ 3207273 w 7200000"/>
              <a:gd name="connsiteY6" fmla="*/ 0 h 760959"/>
              <a:gd name="connsiteX7" fmla="*/ 3645818 w 7200000"/>
              <a:gd name="connsiteY7" fmla="*/ 0 h 760959"/>
              <a:gd name="connsiteX8" fmla="*/ 4372364 w 7200000"/>
              <a:gd name="connsiteY8" fmla="*/ 0 h 760959"/>
              <a:gd name="connsiteX9" fmla="*/ 5170909 w 7200000"/>
              <a:gd name="connsiteY9" fmla="*/ 0 h 760959"/>
              <a:gd name="connsiteX10" fmla="*/ 5897455 w 7200000"/>
              <a:gd name="connsiteY10" fmla="*/ 0 h 760959"/>
              <a:gd name="connsiteX11" fmla="*/ 6552000 w 7200000"/>
              <a:gd name="connsiteY11" fmla="*/ 0 h 760959"/>
              <a:gd name="connsiteX12" fmla="*/ 7200000 w 7200000"/>
              <a:gd name="connsiteY12" fmla="*/ 0 h 760959"/>
              <a:gd name="connsiteX13" fmla="*/ 7200000 w 7200000"/>
              <a:gd name="connsiteY13" fmla="*/ 388089 h 760959"/>
              <a:gd name="connsiteX14" fmla="*/ 7200000 w 7200000"/>
              <a:gd name="connsiteY14" fmla="*/ 760959 h 760959"/>
              <a:gd name="connsiteX15" fmla="*/ 6617455 w 7200000"/>
              <a:gd name="connsiteY15" fmla="*/ 760959 h 760959"/>
              <a:gd name="connsiteX16" fmla="*/ 6106909 w 7200000"/>
              <a:gd name="connsiteY16" fmla="*/ 760959 h 760959"/>
              <a:gd name="connsiteX17" fmla="*/ 5452364 w 7200000"/>
              <a:gd name="connsiteY17" fmla="*/ 760959 h 760959"/>
              <a:gd name="connsiteX18" fmla="*/ 4725818 w 7200000"/>
              <a:gd name="connsiteY18" fmla="*/ 760959 h 760959"/>
              <a:gd name="connsiteX19" fmla="*/ 4071273 w 7200000"/>
              <a:gd name="connsiteY19" fmla="*/ 760959 h 760959"/>
              <a:gd name="connsiteX20" fmla="*/ 3416727 w 7200000"/>
              <a:gd name="connsiteY20" fmla="*/ 760959 h 760959"/>
              <a:gd name="connsiteX21" fmla="*/ 2618182 w 7200000"/>
              <a:gd name="connsiteY21" fmla="*/ 760959 h 760959"/>
              <a:gd name="connsiteX22" fmla="*/ 2179636 w 7200000"/>
              <a:gd name="connsiteY22" fmla="*/ 760959 h 760959"/>
              <a:gd name="connsiteX23" fmla="*/ 1525091 w 7200000"/>
              <a:gd name="connsiteY23" fmla="*/ 760959 h 760959"/>
              <a:gd name="connsiteX24" fmla="*/ 870545 w 7200000"/>
              <a:gd name="connsiteY24" fmla="*/ 760959 h 760959"/>
              <a:gd name="connsiteX25" fmla="*/ 0 w 7200000"/>
              <a:gd name="connsiteY25" fmla="*/ 760959 h 760959"/>
              <a:gd name="connsiteX26" fmla="*/ 0 w 7200000"/>
              <a:gd name="connsiteY26" fmla="*/ 365260 h 760959"/>
              <a:gd name="connsiteX27" fmla="*/ 0 w 7200000"/>
              <a:gd name="connsiteY27" fmla="*/ 0 h 76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00000" h="760959" extrusionOk="0">
                <a:moveTo>
                  <a:pt x="0" y="0"/>
                </a:moveTo>
                <a:cubicBezTo>
                  <a:pt x="139722" y="-19265"/>
                  <a:pt x="324734" y="-18221"/>
                  <a:pt x="438545" y="0"/>
                </a:cubicBezTo>
                <a:cubicBezTo>
                  <a:pt x="552356" y="18221"/>
                  <a:pt x="737544" y="-5990"/>
                  <a:pt x="877091" y="0"/>
                </a:cubicBezTo>
                <a:cubicBezTo>
                  <a:pt x="1016638" y="5990"/>
                  <a:pt x="1457402" y="19271"/>
                  <a:pt x="1675636" y="0"/>
                </a:cubicBezTo>
                <a:cubicBezTo>
                  <a:pt x="1893871" y="-19271"/>
                  <a:pt x="1980876" y="8509"/>
                  <a:pt x="2258182" y="0"/>
                </a:cubicBezTo>
                <a:cubicBezTo>
                  <a:pt x="2535488" y="-8509"/>
                  <a:pt x="2578155" y="-11705"/>
                  <a:pt x="2696727" y="0"/>
                </a:cubicBezTo>
                <a:cubicBezTo>
                  <a:pt x="2815300" y="11705"/>
                  <a:pt x="3013081" y="19308"/>
                  <a:pt x="3207273" y="0"/>
                </a:cubicBezTo>
                <a:cubicBezTo>
                  <a:pt x="3401465" y="-19308"/>
                  <a:pt x="3470386" y="-20170"/>
                  <a:pt x="3645818" y="0"/>
                </a:cubicBezTo>
                <a:cubicBezTo>
                  <a:pt x="3821250" y="20170"/>
                  <a:pt x="4073267" y="32787"/>
                  <a:pt x="4372364" y="0"/>
                </a:cubicBezTo>
                <a:cubicBezTo>
                  <a:pt x="4671461" y="-32787"/>
                  <a:pt x="5008785" y="38877"/>
                  <a:pt x="5170909" y="0"/>
                </a:cubicBezTo>
                <a:cubicBezTo>
                  <a:pt x="5333034" y="-38877"/>
                  <a:pt x="5679218" y="-4885"/>
                  <a:pt x="5897455" y="0"/>
                </a:cubicBezTo>
                <a:cubicBezTo>
                  <a:pt x="6115692" y="4885"/>
                  <a:pt x="6253770" y="1345"/>
                  <a:pt x="6552000" y="0"/>
                </a:cubicBezTo>
                <a:cubicBezTo>
                  <a:pt x="6850230" y="-1345"/>
                  <a:pt x="6945302" y="12015"/>
                  <a:pt x="7200000" y="0"/>
                </a:cubicBezTo>
                <a:cubicBezTo>
                  <a:pt x="7192086" y="78903"/>
                  <a:pt x="7197933" y="255425"/>
                  <a:pt x="7200000" y="388089"/>
                </a:cubicBezTo>
                <a:cubicBezTo>
                  <a:pt x="7202067" y="520753"/>
                  <a:pt x="7186196" y="674120"/>
                  <a:pt x="7200000" y="760959"/>
                </a:cubicBezTo>
                <a:cubicBezTo>
                  <a:pt x="7049704" y="751732"/>
                  <a:pt x="6760580" y="771616"/>
                  <a:pt x="6617455" y="760959"/>
                </a:cubicBezTo>
                <a:cubicBezTo>
                  <a:pt x="6474330" y="750302"/>
                  <a:pt x="6276140" y="762371"/>
                  <a:pt x="6106909" y="760959"/>
                </a:cubicBezTo>
                <a:cubicBezTo>
                  <a:pt x="5937678" y="759547"/>
                  <a:pt x="5758144" y="777646"/>
                  <a:pt x="5452364" y="760959"/>
                </a:cubicBezTo>
                <a:cubicBezTo>
                  <a:pt x="5146584" y="744272"/>
                  <a:pt x="4919700" y="758739"/>
                  <a:pt x="4725818" y="760959"/>
                </a:cubicBezTo>
                <a:cubicBezTo>
                  <a:pt x="4531936" y="763179"/>
                  <a:pt x="4209113" y="786938"/>
                  <a:pt x="4071273" y="760959"/>
                </a:cubicBezTo>
                <a:cubicBezTo>
                  <a:pt x="3933433" y="734980"/>
                  <a:pt x="3664108" y="756342"/>
                  <a:pt x="3416727" y="760959"/>
                </a:cubicBezTo>
                <a:cubicBezTo>
                  <a:pt x="3169346" y="765576"/>
                  <a:pt x="2932400" y="778007"/>
                  <a:pt x="2618182" y="760959"/>
                </a:cubicBezTo>
                <a:cubicBezTo>
                  <a:pt x="2303965" y="743911"/>
                  <a:pt x="2317920" y="780716"/>
                  <a:pt x="2179636" y="760959"/>
                </a:cubicBezTo>
                <a:cubicBezTo>
                  <a:pt x="2041352" y="741202"/>
                  <a:pt x="1783404" y="771868"/>
                  <a:pt x="1525091" y="760959"/>
                </a:cubicBezTo>
                <a:cubicBezTo>
                  <a:pt x="1266779" y="750050"/>
                  <a:pt x="1073424" y="753027"/>
                  <a:pt x="870545" y="760959"/>
                </a:cubicBezTo>
                <a:cubicBezTo>
                  <a:pt x="667666" y="768891"/>
                  <a:pt x="378086" y="781011"/>
                  <a:pt x="0" y="760959"/>
                </a:cubicBezTo>
                <a:cubicBezTo>
                  <a:pt x="-13851" y="647247"/>
                  <a:pt x="-6411" y="457859"/>
                  <a:pt x="0" y="365260"/>
                </a:cubicBezTo>
                <a:cubicBezTo>
                  <a:pt x="6411" y="272661"/>
                  <a:pt x="-7568" y="102182"/>
                  <a:pt x="0" y="0"/>
                </a:cubicBezTo>
                <a:close/>
              </a:path>
            </a:pathLst>
          </a:custGeom>
          <a:noFill/>
          <a:ln w="3175">
            <a:solidFill>
              <a:srgbClr val="92D050"/>
            </a:solidFill>
            <a:prstDash val="lgDashDotDot"/>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800">
                <a:latin typeface="Montserrat" panose="00000500000000000000" pitchFamily="2" charset="0"/>
              </a:rPr>
              <a:t>En este se tendrá que comparar la tasa de resultados o el promedio general de costos con el algoritmo BCU. Este tiende a ser un algoritmo muy inestable dando un promedio de 2728.89 minutos (45 </a:t>
            </a:r>
            <a:r>
              <a:rPr lang="es-MX" sz="800" err="1">
                <a:latin typeface="Montserrat" panose="00000500000000000000" pitchFamily="2" charset="0"/>
              </a:rPr>
              <a:t>hrs</a:t>
            </a:r>
            <a:r>
              <a:rPr lang="es-MX" sz="800">
                <a:latin typeface="Montserrat" panose="00000500000000000000" pitchFamily="2" charset="0"/>
              </a:rPr>
              <a:t>. Con 28 minutos) para instancias aleatorias.</a:t>
            </a:r>
          </a:p>
          <a:p>
            <a:pPr algn="just"/>
            <a:endParaRPr lang="es-MX" sz="800">
              <a:latin typeface="Montserrat" panose="00000500000000000000" pitchFamily="2" charset="0"/>
            </a:endParaRPr>
          </a:p>
          <a:p>
            <a:pPr algn="just"/>
            <a:r>
              <a:rPr lang="es-MX" sz="800">
                <a:latin typeface="Montserrat" panose="00000500000000000000" pitchFamily="2" charset="0"/>
              </a:rPr>
              <a:t>Comparando los resultados con el primer experimento vemos que es similar a los costos de las soluciones iniciales generadas, teniendo un-0.51% de eficiencia que el Recocido Simulado.</a:t>
            </a:r>
          </a:p>
        </p:txBody>
      </p:sp>
    </p:spTree>
    <p:extLst>
      <p:ext uri="{BB962C8B-B14F-4D97-AF65-F5344CB8AC3E}">
        <p14:creationId xmlns:p14="http://schemas.microsoft.com/office/powerpoint/2010/main" val="3353623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A572425-D49A-E7D5-9D8A-6C2FC28D6C66}"/>
              </a:ext>
            </a:extLst>
          </p:cNvPr>
          <p:cNvPicPr>
            <a:picLocks noChangeAspect="1"/>
          </p:cNvPicPr>
          <p:nvPr/>
        </p:nvPicPr>
        <p:blipFill>
          <a:blip r:embed="rId2"/>
          <a:stretch>
            <a:fillRect/>
          </a:stretch>
        </p:blipFill>
        <p:spPr>
          <a:xfrm>
            <a:off x="1683000" y="1564848"/>
            <a:ext cx="5778000" cy="2013803"/>
          </a:xfrm>
          <a:prstGeom prst="rect">
            <a:avLst/>
          </a:prstGeom>
        </p:spPr>
      </p:pic>
      <p:sp>
        <p:nvSpPr>
          <p:cNvPr id="8" name="CuadroTexto 7">
            <a:extLst>
              <a:ext uri="{FF2B5EF4-FFF2-40B4-BE49-F238E27FC236}">
                <a16:creationId xmlns:a16="http://schemas.microsoft.com/office/drawing/2014/main" id="{3F0C6925-7856-C30A-26BD-EF645BB19557}"/>
              </a:ext>
            </a:extLst>
          </p:cNvPr>
          <p:cNvSpPr txBox="1"/>
          <p:nvPr/>
        </p:nvSpPr>
        <p:spPr>
          <a:xfrm>
            <a:off x="1512000" y="919791"/>
            <a:ext cx="6120000" cy="453183"/>
          </a:xfrm>
          <a:custGeom>
            <a:avLst/>
            <a:gdLst>
              <a:gd name="connsiteX0" fmla="*/ 0 w 6120000"/>
              <a:gd name="connsiteY0" fmla="*/ 0 h 453183"/>
              <a:gd name="connsiteX1" fmla="*/ 496400 w 6120000"/>
              <a:gd name="connsiteY1" fmla="*/ 0 h 453183"/>
              <a:gd name="connsiteX2" fmla="*/ 992800 w 6120000"/>
              <a:gd name="connsiteY2" fmla="*/ 0 h 453183"/>
              <a:gd name="connsiteX3" fmla="*/ 1795200 w 6120000"/>
              <a:gd name="connsiteY3" fmla="*/ 0 h 453183"/>
              <a:gd name="connsiteX4" fmla="*/ 2414000 w 6120000"/>
              <a:gd name="connsiteY4" fmla="*/ 0 h 453183"/>
              <a:gd name="connsiteX5" fmla="*/ 2910400 w 6120000"/>
              <a:gd name="connsiteY5" fmla="*/ 0 h 453183"/>
              <a:gd name="connsiteX6" fmla="*/ 3468000 w 6120000"/>
              <a:gd name="connsiteY6" fmla="*/ 0 h 453183"/>
              <a:gd name="connsiteX7" fmla="*/ 3964400 w 6120000"/>
              <a:gd name="connsiteY7" fmla="*/ 0 h 453183"/>
              <a:gd name="connsiteX8" fmla="*/ 4705600 w 6120000"/>
              <a:gd name="connsiteY8" fmla="*/ 0 h 453183"/>
              <a:gd name="connsiteX9" fmla="*/ 5508000 w 6120000"/>
              <a:gd name="connsiteY9" fmla="*/ 0 h 453183"/>
              <a:gd name="connsiteX10" fmla="*/ 6120000 w 6120000"/>
              <a:gd name="connsiteY10" fmla="*/ 0 h 453183"/>
              <a:gd name="connsiteX11" fmla="*/ 6120000 w 6120000"/>
              <a:gd name="connsiteY11" fmla="*/ 453183 h 453183"/>
              <a:gd name="connsiteX12" fmla="*/ 5440000 w 6120000"/>
              <a:gd name="connsiteY12" fmla="*/ 453183 h 453183"/>
              <a:gd name="connsiteX13" fmla="*/ 4882400 w 6120000"/>
              <a:gd name="connsiteY13" fmla="*/ 453183 h 453183"/>
              <a:gd name="connsiteX14" fmla="*/ 4386000 w 6120000"/>
              <a:gd name="connsiteY14" fmla="*/ 453183 h 453183"/>
              <a:gd name="connsiteX15" fmla="*/ 3767200 w 6120000"/>
              <a:gd name="connsiteY15" fmla="*/ 453183 h 453183"/>
              <a:gd name="connsiteX16" fmla="*/ 3209600 w 6120000"/>
              <a:gd name="connsiteY16" fmla="*/ 453183 h 453183"/>
              <a:gd name="connsiteX17" fmla="*/ 2529600 w 6120000"/>
              <a:gd name="connsiteY17" fmla="*/ 453183 h 453183"/>
              <a:gd name="connsiteX18" fmla="*/ 1788400 w 6120000"/>
              <a:gd name="connsiteY18" fmla="*/ 453183 h 453183"/>
              <a:gd name="connsiteX19" fmla="*/ 1108400 w 6120000"/>
              <a:gd name="connsiteY19" fmla="*/ 453183 h 453183"/>
              <a:gd name="connsiteX20" fmla="*/ 0 w 6120000"/>
              <a:gd name="connsiteY20" fmla="*/ 453183 h 453183"/>
              <a:gd name="connsiteX21" fmla="*/ 0 w 6120000"/>
              <a:gd name="connsiteY21" fmla="*/ 0 h 45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20000" h="453183" extrusionOk="0">
                <a:moveTo>
                  <a:pt x="0" y="0"/>
                </a:moveTo>
                <a:cubicBezTo>
                  <a:pt x="167827" y="-7056"/>
                  <a:pt x="343722" y="120"/>
                  <a:pt x="496400" y="0"/>
                </a:cubicBezTo>
                <a:cubicBezTo>
                  <a:pt x="649078" y="-120"/>
                  <a:pt x="863722" y="6631"/>
                  <a:pt x="992800" y="0"/>
                </a:cubicBezTo>
                <a:cubicBezTo>
                  <a:pt x="1121878" y="-6631"/>
                  <a:pt x="1526465" y="31225"/>
                  <a:pt x="1795200" y="0"/>
                </a:cubicBezTo>
                <a:cubicBezTo>
                  <a:pt x="2063935" y="-31225"/>
                  <a:pt x="2111568" y="24236"/>
                  <a:pt x="2414000" y="0"/>
                </a:cubicBezTo>
                <a:cubicBezTo>
                  <a:pt x="2716432" y="-24236"/>
                  <a:pt x="2724188" y="24651"/>
                  <a:pt x="2910400" y="0"/>
                </a:cubicBezTo>
                <a:cubicBezTo>
                  <a:pt x="3096612" y="-24651"/>
                  <a:pt x="3257678" y="5652"/>
                  <a:pt x="3468000" y="0"/>
                </a:cubicBezTo>
                <a:cubicBezTo>
                  <a:pt x="3678322" y="-5652"/>
                  <a:pt x="3835214" y="-19094"/>
                  <a:pt x="3964400" y="0"/>
                </a:cubicBezTo>
                <a:cubicBezTo>
                  <a:pt x="4093586" y="19094"/>
                  <a:pt x="4554553" y="21793"/>
                  <a:pt x="4705600" y="0"/>
                </a:cubicBezTo>
                <a:cubicBezTo>
                  <a:pt x="4856647" y="-21793"/>
                  <a:pt x="5182989" y="6629"/>
                  <a:pt x="5508000" y="0"/>
                </a:cubicBezTo>
                <a:cubicBezTo>
                  <a:pt x="5833011" y="-6629"/>
                  <a:pt x="5831020" y="-22811"/>
                  <a:pt x="6120000" y="0"/>
                </a:cubicBezTo>
                <a:cubicBezTo>
                  <a:pt x="6115661" y="122607"/>
                  <a:pt x="6123878" y="243352"/>
                  <a:pt x="6120000" y="453183"/>
                </a:cubicBezTo>
                <a:cubicBezTo>
                  <a:pt x="5969329" y="486271"/>
                  <a:pt x="5621809" y="431595"/>
                  <a:pt x="5440000" y="453183"/>
                </a:cubicBezTo>
                <a:cubicBezTo>
                  <a:pt x="5258191" y="474771"/>
                  <a:pt x="5099645" y="436391"/>
                  <a:pt x="4882400" y="453183"/>
                </a:cubicBezTo>
                <a:cubicBezTo>
                  <a:pt x="4665155" y="469975"/>
                  <a:pt x="4488127" y="473641"/>
                  <a:pt x="4386000" y="453183"/>
                </a:cubicBezTo>
                <a:cubicBezTo>
                  <a:pt x="4283873" y="432725"/>
                  <a:pt x="3969450" y="481468"/>
                  <a:pt x="3767200" y="453183"/>
                </a:cubicBezTo>
                <a:cubicBezTo>
                  <a:pt x="3564950" y="424898"/>
                  <a:pt x="3353224" y="426406"/>
                  <a:pt x="3209600" y="453183"/>
                </a:cubicBezTo>
                <a:cubicBezTo>
                  <a:pt x="3065976" y="479960"/>
                  <a:pt x="2754904" y="447686"/>
                  <a:pt x="2529600" y="453183"/>
                </a:cubicBezTo>
                <a:cubicBezTo>
                  <a:pt x="2304296" y="458680"/>
                  <a:pt x="1939396" y="464918"/>
                  <a:pt x="1788400" y="453183"/>
                </a:cubicBezTo>
                <a:cubicBezTo>
                  <a:pt x="1637404" y="441448"/>
                  <a:pt x="1249340" y="420742"/>
                  <a:pt x="1108400" y="453183"/>
                </a:cubicBezTo>
                <a:cubicBezTo>
                  <a:pt x="967460" y="485624"/>
                  <a:pt x="406217" y="414013"/>
                  <a:pt x="0" y="453183"/>
                </a:cubicBezTo>
                <a:cubicBezTo>
                  <a:pt x="12927" y="291153"/>
                  <a:pt x="10693" y="145905"/>
                  <a:pt x="0" y="0"/>
                </a:cubicBezTo>
                <a:close/>
              </a:path>
            </a:pathLst>
          </a:custGeom>
          <a:noFill/>
          <a:ln w="3175">
            <a:solidFill>
              <a:srgbClr val="92D050"/>
            </a:solidFill>
            <a:prstDash val="solid"/>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1000">
                <a:latin typeface="Montserrat" panose="00000500000000000000" pitchFamily="2" charset="0"/>
              </a:rPr>
              <a:t>Destacando que en promedio cada iteración tardó 0.000219812 segundos teniendo un total de 0.021981239, con un 215.9805% de eficiencia y rapidez comparado con Recocido Simulado. </a:t>
            </a:r>
          </a:p>
        </p:txBody>
      </p:sp>
    </p:spTree>
    <p:extLst>
      <p:ext uri="{BB962C8B-B14F-4D97-AF65-F5344CB8AC3E}">
        <p14:creationId xmlns:p14="http://schemas.microsoft.com/office/powerpoint/2010/main" val="28515318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95EF9-D136-878F-E263-EB22176245B0}"/>
              </a:ext>
            </a:extLst>
          </p:cNvPr>
          <p:cNvSpPr>
            <a:spLocks noGrp="1"/>
          </p:cNvSpPr>
          <p:nvPr>
            <p:ph type="title"/>
          </p:nvPr>
        </p:nvSpPr>
        <p:spPr>
          <a:xfrm>
            <a:off x="717800" y="432873"/>
            <a:ext cx="7708200" cy="473305"/>
          </a:xfrm>
        </p:spPr>
        <p:txBody>
          <a:bodyPr anchor="ctr"/>
          <a:lstStyle/>
          <a:p>
            <a:r>
              <a:rPr lang="es-MX" sz="1600"/>
              <a:t>Experimentación Recocido Simulado vs BCU #1:</a:t>
            </a:r>
          </a:p>
        </p:txBody>
      </p:sp>
      <p:sp>
        <p:nvSpPr>
          <p:cNvPr id="8" name="CuadroTexto 7">
            <a:extLst>
              <a:ext uri="{FF2B5EF4-FFF2-40B4-BE49-F238E27FC236}">
                <a16:creationId xmlns:a16="http://schemas.microsoft.com/office/drawing/2014/main" id="{51479AF4-EEDD-1349-9D59-77483F3023A0}"/>
              </a:ext>
            </a:extLst>
          </p:cNvPr>
          <p:cNvSpPr txBox="1"/>
          <p:nvPr/>
        </p:nvSpPr>
        <p:spPr>
          <a:xfrm>
            <a:off x="971900" y="4011223"/>
            <a:ext cx="7200000" cy="699404"/>
          </a:xfrm>
          <a:custGeom>
            <a:avLst/>
            <a:gdLst>
              <a:gd name="connsiteX0" fmla="*/ 0 w 7200000"/>
              <a:gd name="connsiteY0" fmla="*/ 0 h 699404"/>
              <a:gd name="connsiteX1" fmla="*/ 438545 w 7200000"/>
              <a:gd name="connsiteY1" fmla="*/ 0 h 699404"/>
              <a:gd name="connsiteX2" fmla="*/ 877091 w 7200000"/>
              <a:gd name="connsiteY2" fmla="*/ 0 h 699404"/>
              <a:gd name="connsiteX3" fmla="*/ 1675636 w 7200000"/>
              <a:gd name="connsiteY3" fmla="*/ 0 h 699404"/>
              <a:gd name="connsiteX4" fmla="*/ 2258182 w 7200000"/>
              <a:gd name="connsiteY4" fmla="*/ 0 h 699404"/>
              <a:gd name="connsiteX5" fmla="*/ 2696727 w 7200000"/>
              <a:gd name="connsiteY5" fmla="*/ 0 h 699404"/>
              <a:gd name="connsiteX6" fmla="*/ 3207273 w 7200000"/>
              <a:gd name="connsiteY6" fmla="*/ 0 h 699404"/>
              <a:gd name="connsiteX7" fmla="*/ 3645818 w 7200000"/>
              <a:gd name="connsiteY7" fmla="*/ 0 h 699404"/>
              <a:gd name="connsiteX8" fmla="*/ 4372364 w 7200000"/>
              <a:gd name="connsiteY8" fmla="*/ 0 h 699404"/>
              <a:gd name="connsiteX9" fmla="*/ 5170909 w 7200000"/>
              <a:gd name="connsiteY9" fmla="*/ 0 h 699404"/>
              <a:gd name="connsiteX10" fmla="*/ 5897455 w 7200000"/>
              <a:gd name="connsiteY10" fmla="*/ 0 h 699404"/>
              <a:gd name="connsiteX11" fmla="*/ 6552000 w 7200000"/>
              <a:gd name="connsiteY11" fmla="*/ 0 h 699404"/>
              <a:gd name="connsiteX12" fmla="*/ 7200000 w 7200000"/>
              <a:gd name="connsiteY12" fmla="*/ 0 h 699404"/>
              <a:gd name="connsiteX13" fmla="*/ 7200000 w 7200000"/>
              <a:gd name="connsiteY13" fmla="*/ 699404 h 699404"/>
              <a:gd name="connsiteX14" fmla="*/ 6401455 w 7200000"/>
              <a:gd name="connsiteY14" fmla="*/ 699404 h 699404"/>
              <a:gd name="connsiteX15" fmla="*/ 5818909 w 7200000"/>
              <a:gd name="connsiteY15" fmla="*/ 699404 h 699404"/>
              <a:gd name="connsiteX16" fmla="*/ 5308364 w 7200000"/>
              <a:gd name="connsiteY16" fmla="*/ 699404 h 699404"/>
              <a:gd name="connsiteX17" fmla="*/ 4653818 w 7200000"/>
              <a:gd name="connsiteY17" fmla="*/ 699404 h 699404"/>
              <a:gd name="connsiteX18" fmla="*/ 3927273 w 7200000"/>
              <a:gd name="connsiteY18" fmla="*/ 699404 h 699404"/>
              <a:gd name="connsiteX19" fmla="*/ 3272727 w 7200000"/>
              <a:gd name="connsiteY19" fmla="*/ 699404 h 699404"/>
              <a:gd name="connsiteX20" fmla="*/ 2618182 w 7200000"/>
              <a:gd name="connsiteY20" fmla="*/ 699404 h 699404"/>
              <a:gd name="connsiteX21" fmla="*/ 1819636 w 7200000"/>
              <a:gd name="connsiteY21" fmla="*/ 699404 h 699404"/>
              <a:gd name="connsiteX22" fmla="*/ 1381091 w 7200000"/>
              <a:gd name="connsiteY22" fmla="*/ 699404 h 699404"/>
              <a:gd name="connsiteX23" fmla="*/ 726545 w 7200000"/>
              <a:gd name="connsiteY23" fmla="*/ 699404 h 699404"/>
              <a:gd name="connsiteX24" fmla="*/ 0 w 7200000"/>
              <a:gd name="connsiteY24" fmla="*/ 699404 h 699404"/>
              <a:gd name="connsiteX25" fmla="*/ 0 w 7200000"/>
              <a:gd name="connsiteY25" fmla="*/ 0 h 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00000" h="699404" extrusionOk="0">
                <a:moveTo>
                  <a:pt x="0" y="0"/>
                </a:moveTo>
                <a:cubicBezTo>
                  <a:pt x="139722" y="-19265"/>
                  <a:pt x="324734" y="-18221"/>
                  <a:pt x="438545" y="0"/>
                </a:cubicBezTo>
                <a:cubicBezTo>
                  <a:pt x="552356" y="18221"/>
                  <a:pt x="737544" y="-5990"/>
                  <a:pt x="877091" y="0"/>
                </a:cubicBezTo>
                <a:cubicBezTo>
                  <a:pt x="1016638" y="5990"/>
                  <a:pt x="1457402" y="19271"/>
                  <a:pt x="1675636" y="0"/>
                </a:cubicBezTo>
                <a:cubicBezTo>
                  <a:pt x="1893871" y="-19271"/>
                  <a:pt x="1980876" y="8509"/>
                  <a:pt x="2258182" y="0"/>
                </a:cubicBezTo>
                <a:cubicBezTo>
                  <a:pt x="2535488" y="-8509"/>
                  <a:pt x="2578155" y="-11705"/>
                  <a:pt x="2696727" y="0"/>
                </a:cubicBezTo>
                <a:cubicBezTo>
                  <a:pt x="2815300" y="11705"/>
                  <a:pt x="3013081" y="19308"/>
                  <a:pt x="3207273" y="0"/>
                </a:cubicBezTo>
                <a:cubicBezTo>
                  <a:pt x="3401465" y="-19308"/>
                  <a:pt x="3470386" y="-20170"/>
                  <a:pt x="3645818" y="0"/>
                </a:cubicBezTo>
                <a:cubicBezTo>
                  <a:pt x="3821250" y="20170"/>
                  <a:pt x="4073267" y="32787"/>
                  <a:pt x="4372364" y="0"/>
                </a:cubicBezTo>
                <a:cubicBezTo>
                  <a:pt x="4671461" y="-32787"/>
                  <a:pt x="5008785" y="38877"/>
                  <a:pt x="5170909" y="0"/>
                </a:cubicBezTo>
                <a:cubicBezTo>
                  <a:pt x="5333034" y="-38877"/>
                  <a:pt x="5679218" y="-4885"/>
                  <a:pt x="5897455" y="0"/>
                </a:cubicBezTo>
                <a:cubicBezTo>
                  <a:pt x="6115692" y="4885"/>
                  <a:pt x="6253770" y="1345"/>
                  <a:pt x="6552000" y="0"/>
                </a:cubicBezTo>
                <a:cubicBezTo>
                  <a:pt x="6850230" y="-1345"/>
                  <a:pt x="6945302" y="12015"/>
                  <a:pt x="7200000" y="0"/>
                </a:cubicBezTo>
                <a:cubicBezTo>
                  <a:pt x="7229820" y="245651"/>
                  <a:pt x="7213233" y="415277"/>
                  <a:pt x="7200000" y="699404"/>
                </a:cubicBezTo>
                <a:cubicBezTo>
                  <a:pt x="6919682" y="669407"/>
                  <a:pt x="6765247" y="660928"/>
                  <a:pt x="6401455" y="699404"/>
                </a:cubicBezTo>
                <a:cubicBezTo>
                  <a:pt x="6037664" y="737880"/>
                  <a:pt x="5968897" y="710454"/>
                  <a:pt x="5818909" y="699404"/>
                </a:cubicBezTo>
                <a:cubicBezTo>
                  <a:pt x="5668921" y="688354"/>
                  <a:pt x="5470365" y="695623"/>
                  <a:pt x="5308364" y="699404"/>
                </a:cubicBezTo>
                <a:cubicBezTo>
                  <a:pt x="5146364" y="703185"/>
                  <a:pt x="4964772" y="718086"/>
                  <a:pt x="4653818" y="699404"/>
                </a:cubicBezTo>
                <a:cubicBezTo>
                  <a:pt x="4342864" y="680722"/>
                  <a:pt x="4119944" y="693172"/>
                  <a:pt x="3927273" y="699404"/>
                </a:cubicBezTo>
                <a:cubicBezTo>
                  <a:pt x="3734602" y="705636"/>
                  <a:pt x="3414454" y="731659"/>
                  <a:pt x="3272727" y="699404"/>
                </a:cubicBezTo>
                <a:cubicBezTo>
                  <a:pt x="3131000" y="667149"/>
                  <a:pt x="2861950" y="688723"/>
                  <a:pt x="2618182" y="699404"/>
                </a:cubicBezTo>
                <a:cubicBezTo>
                  <a:pt x="2374415" y="710085"/>
                  <a:pt x="2135019" y="717965"/>
                  <a:pt x="1819636" y="699404"/>
                </a:cubicBezTo>
                <a:cubicBezTo>
                  <a:pt x="1504253" y="680843"/>
                  <a:pt x="1510660" y="713515"/>
                  <a:pt x="1381091" y="699404"/>
                </a:cubicBezTo>
                <a:cubicBezTo>
                  <a:pt x="1251522" y="685293"/>
                  <a:pt x="988007" y="710420"/>
                  <a:pt x="726545" y="699404"/>
                </a:cubicBezTo>
                <a:cubicBezTo>
                  <a:pt x="465083" y="688388"/>
                  <a:pt x="158593" y="663412"/>
                  <a:pt x="0" y="699404"/>
                </a:cubicBezTo>
                <a:cubicBezTo>
                  <a:pt x="-9080" y="412607"/>
                  <a:pt x="10515" y="224714"/>
                  <a:pt x="0" y="0"/>
                </a:cubicBezTo>
                <a:close/>
              </a:path>
            </a:pathLst>
          </a:custGeom>
          <a:noFill/>
          <a:ln w="3175">
            <a:solidFill>
              <a:srgbClr val="00B0F0"/>
            </a:solidFill>
            <a:prstDash val="lgDashDotDot"/>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900">
                <a:latin typeface="Montserrat" panose="00000500000000000000" pitchFamily="2" charset="0"/>
              </a:rPr>
              <a:t>Acá igual se comparar con las mismas 100 instancias que se utilizaron en el experimento pasado, el Recocido Simulado genera de promedio 2557.86 minutos de trayectoria, equivaliendo a 42 horas con 37 minutos, mientras que el BCU genera 2726.3 minutos, o 45 horas con 26 minutos. Notándose que el Recocido Simulado arrojo mejores resultados además que hay una diferencia del  6.58% entre ambos</a:t>
            </a:r>
          </a:p>
        </p:txBody>
      </p:sp>
      <p:pic>
        <p:nvPicPr>
          <p:cNvPr id="3" name="Imagen 2">
            <a:extLst>
              <a:ext uri="{FF2B5EF4-FFF2-40B4-BE49-F238E27FC236}">
                <a16:creationId xmlns:a16="http://schemas.microsoft.com/office/drawing/2014/main" id="{28E2AE97-0BE7-235E-84BA-5F1FCD62F001}"/>
              </a:ext>
            </a:extLst>
          </p:cNvPr>
          <p:cNvPicPr>
            <a:picLocks noChangeAspect="1"/>
          </p:cNvPicPr>
          <p:nvPr/>
        </p:nvPicPr>
        <p:blipFill>
          <a:blip r:embed="rId2"/>
          <a:stretch>
            <a:fillRect/>
          </a:stretch>
        </p:blipFill>
        <p:spPr>
          <a:xfrm>
            <a:off x="1682900" y="1482576"/>
            <a:ext cx="5778000" cy="2013803"/>
          </a:xfrm>
          <a:prstGeom prst="rect">
            <a:avLst/>
          </a:prstGeom>
        </p:spPr>
      </p:pic>
    </p:spTree>
    <p:extLst>
      <p:ext uri="{BB962C8B-B14F-4D97-AF65-F5344CB8AC3E}">
        <p14:creationId xmlns:p14="http://schemas.microsoft.com/office/powerpoint/2010/main" val="20391212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A37BC07-A3D9-6ABE-A4AF-8FF84A7A1D9B}"/>
              </a:ext>
            </a:extLst>
          </p:cNvPr>
          <p:cNvPicPr>
            <a:picLocks noChangeAspect="1"/>
          </p:cNvPicPr>
          <p:nvPr/>
        </p:nvPicPr>
        <p:blipFill>
          <a:blip r:embed="rId2"/>
          <a:stretch>
            <a:fillRect/>
          </a:stretch>
        </p:blipFill>
        <p:spPr>
          <a:xfrm>
            <a:off x="1683000" y="816882"/>
            <a:ext cx="5778000" cy="2013803"/>
          </a:xfrm>
          <a:prstGeom prst="rect">
            <a:avLst/>
          </a:prstGeom>
        </p:spPr>
      </p:pic>
      <p:sp>
        <p:nvSpPr>
          <p:cNvPr id="6" name="CuadroTexto 5">
            <a:extLst>
              <a:ext uri="{FF2B5EF4-FFF2-40B4-BE49-F238E27FC236}">
                <a16:creationId xmlns:a16="http://schemas.microsoft.com/office/drawing/2014/main" id="{4612D3E8-F4AF-961B-7B8C-9E8C210F564F}"/>
              </a:ext>
            </a:extLst>
          </p:cNvPr>
          <p:cNvSpPr txBox="1"/>
          <p:nvPr/>
        </p:nvSpPr>
        <p:spPr>
          <a:xfrm>
            <a:off x="1512000" y="3257882"/>
            <a:ext cx="6120000" cy="1068736"/>
          </a:xfrm>
          <a:custGeom>
            <a:avLst/>
            <a:gdLst>
              <a:gd name="connsiteX0" fmla="*/ 0 w 6120000"/>
              <a:gd name="connsiteY0" fmla="*/ 0 h 1068736"/>
              <a:gd name="connsiteX1" fmla="*/ 496400 w 6120000"/>
              <a:gd name="connsiteY1" fmla="*/ 0 h 1068736"/>
              <a:gd name="connsiteX2" fmla="*/ 992800 w 6120000"/>
              <a:gd name="connsiteY2" fmla="*/ 0 h 1068736"/>
              <a:gd name="connsiteX3" fmla="*/ 1795200 w 6120000"/>
              <a:gd name="connsiteY3" fmla="*/ 0 h 1068736"/>
              <a:gd name="connsiteX4" fmla="*/ 2414000 w 6120000"/>
              <a:gd name="connsiteY4" fmla="*/ 0 h 1068736"/>
              <a:gd name="connsiteX5" fmla="*/ 2910400 w 6120000"/>
              <a:gd name="connsiteY5" fmla="*/ 0 h 1068736"/>
              <a:gd name="connsiteX6" fmla="*/ 3468000 w 6120000"/>
              <a:gd name="connsiteY6" fmla="*/ 0 h 1068736"/>
              <a:gd name="connsiteX7" fmla="*/ 3964400 w 6120000"/>
              <a:gd name="connsiteY7" fmla="*/ 0 h 1068736"/>
              <a:gd name="connsiteX8" fmla="*/ 4705600 w 6120000"/>
              <a:gd name="connsiteY8" fmla="*/ 0 h 1068736"/>
              <a:gd name="connsiteX9" fmla="*/ 5508000 w 6120000"/>
              <a:gd name="connsiteY9" fmla="*/ 0 h 1068736"/>
              <a:gd name="connsiteX10" fmla="*/ 6120000 w 6120000"/>
              <a:gd name="connsiteY10" fmla="*/ 0 h 1068736"/>
              <a:gd name="connsiteX11" fmla="*/ 6120000 w 6120000"/>
              <a:gd name="connsiteY11" fmla="*/ 534368 h 1068736"/>
              <a:gd name="connsiteX12" fmla="*/ 6120000 w 6120000"/>
              <a:gd name="connsiteY12" fmla="*/ 1068736 h 1068736"/>
              <a:gd name="connsiteX13" fmla="*/ 5623600 w 6120000"/>
              <a:gd name="connsiteY13" fmla="*/ 1068736 h 1068736"/>
              <a:gd name="connsiteX14" fmla="*/ 5127200 w 6120000"/>
              <a:gd name="connsiteY14" fmla="*/ 1068736 h 1068736"/>
              <a:gd name="connsiteX15" fmla="*/ 4508400 w 6120000"/>
              <a:gd name="connsiteY15" fmla="*/ 1068736 h 1068736"/>
              <a:gd name="connsiteX16" fmla="*/ 3950800 w 6120000"/>
              <a:gd name="connsiteY16" fmla="*/ 1068736 h 1068736"/>
              <a:gd name="connsiteX17" fmla="*/ 3270800 w 6120000"/>
              <a:gd name="connsiteY17" fmla="*/ 1068736 h 1068736"/>
              <a:gd name="connsiteX18" fmla="*/ 2529600 w 6120000"/>
              <a:gd name="connsiteY18" fmla="*/ 1068736 h 1068736"/>
              <a:gd name="connsiteX19" fmla="*/ 1849600 w 6120000"/>
              <a:gd name="connsiteY19" fmla="*/ 1068736 h 1068736"/>
              <a:gd name="connsiteX20" fmla="*/ 1169600 w 6120000"/>
              <a:gd name="connsiteY20" fmla="*/ 1068736 h 1068736"/>
              <a:gd name="connsiteX21" fmla="*/ 0 w 6120000"/>
              <a:gd name="connsiteY21" fmla="*/ 1068736 h 1068736"/>
              <a:gd name="connsiteX22" fmla="*/ 0 w 6120000"/>
              <a:gd name="connsiteY22" fmla="*/ 566430 h 1068736"/>
              <a:gd name="connsiteX23" fmla="*/ 0 w 6120000"/>
              <a:gd name="connsiteY23" fmla="*/ 0 h 106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20000" h="1068736" extrusionOk="0">
                <a:moveTo>
                  <a:pt x="0" y="0"/>
                </a:moveTo>
                <a:cubicBezTo>
                  <a:pt x="167827" y="-7056"/>
                  <a:pt x="343722" y="120"/>
                  <a:pt x="496400" y="0"/>
                </a:cubicBezTo>
                <a:cubicBezTo>
                  <a:pt x="649078" y="-120"/>
                  <a:pt x="863722" y="6631"/>
                  <a:pt x="992800" y="0"/>
                </a:cubicBezTo>
                <a:cubicBezTo>
                  <a:pt x="1121878" y="-6631"/>
                  <a:pt x="1526465" y="31225"/>
                  <a:pt x="1795200" y="0"/>
                </a:cubicBezTo>
                <a:cubicBezTo>
                  <a:pt x="2063935" y="-31225"/>
                  <a:pt x="2111568" y="24236"/>
                  <a:pt x="2414000" y="0"/>
                </a:cubicBezTo>
                <a:cubicBezTo>
                  <a:pt x="2716432" y="-24236"/>
                  <a:pt x="2724188" y="24651"/>
                  <a:pt x="2910400" y="0"/>
                </a:cubicBezTo>
                <a:cubicBezTo>
                  <a:pt x="3096612" y="-24651"/>
                  <a:pt x="3257678" y="5652"/>
                  <a:pt x="3468000" y="0"/>
                </a:cubicBezTo>
                <a:cubicBezTo>
                  <a:pt x="3678322" y="-5652"/>
                  <a:pt x="3835214" y="-19094"/>
                  <a:pt x="3964400" y="0"/>
                </a:cubicBezTo>
                <a:cubicBezTo>
                  <a:pt x="4093586" y="19094"/>
                  <a:pt x="4554553" y="21793"/>
                  <a:pt x="4705600" y="0"/>
                </a:cubicBezTo>
                <a:cubicBezTo>
                  <a:pt x="4856647" y="-21793"/>
                  <a:pt x="5182989" y="6629"/>
                  <a:pt x="5508000" y="0"/>
                </a:cubicBezTo>
                <a:cubicBezTo>
                  <a:pt x="5833011" y="-6629"/>
                  <a:pt x="5831020" y="-22811"/>
                  <a:pt x="6120000" y="0"/>
                </a:cubicBezTo>
                <a:cubicBezTo>
                  <a:pt x="6103594" y="129754"/>
                  <a:pt x="6127132" y="303250"/>
                  <a:pt x="6120000" y="534368"/>
                </a:cubicBezTo>
                <a:cubicBezTo>
                  <a:pt x="6112868" y="765486"/>
                  <a:pt x="6102091" y="826323"/>
                  <a:pt x="6120000" y="1068736"/>
                </a:cubicBezTo>
                <a:cubicBezTo>
                  <a:pt x="5874761" y="1047631"/>
                  <a:pt x="5847048" y="1044804"/>
                  <a:pt x="5623600" y="1068736"/>
                </a:cubicBezTo>
                <a:cubicBezTo>
                  <a:pt x="5400152" y="1092668"/>
                  <a:pt x="5229327" y="1089194"/>
                  <a:pt x="5127200" y="1068736"/>
                </a:cubicBezTo>
                <a:cubicBezTo>
                  <a:pt x="5025073" y="1048278"/>
                  <a:pt x="4710650" y="1097021"/>
                  <a:pt x="4508400" y="1068736"/>
                </a:cubicBezTo>
                <a:cubicBezTo>
                  <a:pt x="4306150" y="1040451"/>
                  <a:pt x="4094424" y="1041959"/>
                  <a:pt x="3950800" y="1068736"/>
                </a:cubicBezTo>
                <a:cubicBezTo>
                  <a:pt x="3807176" y="1095513"/>
                  <a:pt x="3496104" y="1063239"/>
                  <a:pt x="3270800" y="1068736"/>
                </a:cubicBezTo>
                <a:cubicBezTo>
                  <a:pt x="3045496" y="1074233"/>
                  <a:pt x="2680596" y="1080471"/>
                  <a:pt x="2529600" y="1068736"/>
                </a:cubicBezTo>
                <a:cubicBezTo>
                  <a:pt x="2378604" y="1057001"/>
                  <a:pt x="1990540" y="1036295"/>
                  <a:pt x="1849600" y="1068736"/>
                </a:cubicBezTo>
                <a:cubicBezTo>
                  <a:pt x="1708660" y="1101177"/>
                  <a:pt x="1380377" y="1048266"/>
                  <a:pt x="1169600" y="1068736"/>
                </a:cubicBezTo>
                <a:cubicBezTo>
                  <a:pt x="958823" y="1089206"/>
                  <a:pt x="567639" y="1102552"/>
                  <a:pt x="0" y="1068736"/>
                </a:cubicBezTo>
                <a:cubicBezTo>
                  <a:pt x="-15571" y="932204"/>
                  <a:pt x="14542" y="795345"/>
                  <a:pt x="0" y="566430"/>
                </a:cubicBezTo>
                <a:cubicBezTo>
                  <a:pt x="-14542" y="337515"/>
                  <a:pt x="-8370" y="113610"/>
                  <a:pt x="0" y="0"/>
                </a:cubicBezTo>
                <a:close/>
              </a:path>
            </a:pathLst>
          </a:custGeom>
          <a:noFill/>
          <a:ln w="3175">
            <a:solidFill>
              <a:srgbClr val="00B0F0"/>
            </a:solidFill>
            <a:prstDash val="solid"/>
            <a:extLst>
              <a:ext uri="{C807C97D-BFC1-408E-A445-0C87EB9F89A2}">
                <ask:lineSketchStyleProps xmlns:ask="http://schemas.microsoft.com/office/drawing/2018/sketchyshapes" sd="2204040881">
                  <a:prstGeom prst="rect">
                    <a:avLst/>
                  </a:prstGeom>
                  <ask:type>
                    <ask:lineSketchFreehand/>
                  </ask:type>
                </ask:lineSketchStyleProps>
              </a:ext>
            </a:extLst>
          </a:ln>
        </p:spPr>
        <p:txBody>
          <a:bodyPr wrap="square" lIns="108000" tIns="72000" rIns="108000" bIns="72000" rtlCol="0" anchor="ctr">
            <a:spAutoFit/>
          </a:bodyPr>
          <a:lstStyle/>
          <a:p>
            <a:pPr algn="just"/>
            <a:r>
              <a:rPr lang="es-MX" sz="1000">
                <a:latin typeface="Montserrat" panose="00000500000000000000" pitchFamily="2" charset="0"/>
              </a:rPr>
              <a:t>También podemos notar las diferencias en esta comparación ya que el tiempo de computo de BCU es casi nula. Teniendo que BCU tardó 0.023994684 segundos y el Recocido Simulado 28.47857904 segundos con una diferencia en tardanza de  118,687.035% </a:t>
            </a:r>
          </a:p>
          <a:p>
            <a:pPr algn="just"/>
            <a:endParaRPr lang="es-MX" sz="1000">
              <a:latin typeface="Montserrat" panose="00000500000000000000" pitchFamily="2" charset="0"/>
            </a:endParaRPr>
          </a:p>
          <a:p>
            <a:pPr algn="just"/>
            <a:r>
              <a:rPr lang="es-MX" sz="1000">
                <a:latin typeface="Montserrat" panose="00000500000000000000" pitchFamily="2" charset="0"/>
              </a:rPr>
              <a:t>Siendo el BCU mejor que el Recocido Simulado con una eficiencia del 0.65% en cuanto a solución </a:t>
            </a:r>
          </a:p>
        </p:txBody>
      </p:sp>
    </p:spTree>
    <p:extLst>
      <p:ext uri="{BB962C8B-B14F-4D97-AF65-F5344CB8AC3E}">
        <p14:creationId xmlns:p14="http://schemas.microsoft.com/office/powerpoint/2010/main" val="13952838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4200"/>
              <a:t>Planteamiento</a:t>
            </a:r>
            <a:endParaRPr sz="420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4A8CFF"/>
                </a:solidFill>
                <a:hlinkClick r:id="rId3" action="ppaction://hlinksldjump" highlightClick="1">
                  <a:extLst>
                    <a:ext uri="{A12FA001-AC4F-418D-AE19-62706E023703}">
                      <ahyp:hlinkClr xmlns:ahyp="http://schemas.microsoft.com/office/drawing/2018/hyperlinkcolor" val="tx"/>
                    </a:ext>
                  </a:extLst>
                </a:hlinkClick>
              </a:rPr>
              <a:t>01</a:t>
            </a:r>
            <a:endParaRPr>
              <a:solidFill>
                <a:srgbClr val="4A8CFF"/>
              </a:solidFill>
              <a:hlinkClick r:id="rId3" action="ppaction://hlinksldjump" highlightClick="1">
                <a:extLst>
                  <a:ext uri="{A12FA001-AC4F-418D-AE19-62706E023703}">
                    <ahyp:hlinkClr xmlns:ahyp="http://schemas.microsoft.com/office/drawing/2018/hyperlinkcolor" val="tx"/>
                  </a:ext>
                </a:extLst>
              </a:hlinkClick>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sz="2400"/>
              <a:t>Problemática a resolver</a:t>
            </a:r>
            <a:endParaRPr sz="2400"/>
          </a:p>
        </p:txBody>
      </p:sp>
      <p:sp>
        <p:nvSpPr>
          <p:cNvPr id="230" name="Google Shape;230;p35"/>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p>
            <a:pPr marL="0" indent="0">
              <a:buSzPts val="1100"/>
            </a:pPr>
            <a:r>
              <a:rPr lang="es-MX" sz="1800">
                <a:effectLst/>
                <a:latin typeface="Montserrat" panose="00000500000000000000" pitchFamily="2" charset="0"/>
                <a:ea typeface="Calibri" panose="020F0502020204030204" pitchFamily="34" charset="0"/>
                <a:cs typeface="Calibri" panose="020F0502020204030204" pitchFamily="34" charset="0"/>
              </a:rPr>
              <a:t>Un camión repartidor, necesita entregar la mercancía en 10 ciudades diferentes, a lo largo de 12 tiendas en cada una.</a:t>
            </a:r>
          </a:p>
          <a:p>
            <a:pPr marL="0" lvl="0" indent="0" rtl="0">
              <a:spcBef>
                <a:spcPts val="0"/>
              </a:spcBef>
              <a:spcAft>
                <a:spcPts val="0"/>
              </a:spcAft>
              <a:buClr>
                <a:schemeClr val="dk1"/>
              </a:buClr>
              <a:buSzPts val="1100"/>
              <a:buFont typeface="Arial"/>
              <a:buNone/>
            </a:pPr>
            <a:endParaRPr>
              <a:latin typeface="Montserrat" panose="00000500000000000000" pitchFamily="2"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barn(inVertical)">
                                      <p:cBhvr>
                                        <p:cTn id="7" dur="500"/>
                                        <p:tgtEl>
                                          <p:spTgt spid="2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a:t>E</a:t>
            </a:r>
            <a:r>
              <a:rPr lang="en"/>
              <a:t>ntendimiento del problema</a:t>
            </a:r>
            <a:endParaRPr/>
          </a:p>
        </p:txBody>
      </p:sp>
      <p:sp>
        <p:nvSpPr>
          <p:cNvPr id="236" name="Google Shape;236;p36"/>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Ciudad</a:t>
            </a:r>
            <a:endParaRPr/>
          </a:p>
        </p:txBody>
      </p:sp>
      <p:sp>
        <p:nvSpPr>
          <p:cNvPr id="237" name="Google Shape;237;p36"/>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Se tienen 10 ciudades</a:t>
            </a:r>
            <a:endParaRPr/>
          </a:p>
        </p:txBody>
      </p:sp>
      <p:sp>
        <p:nvSpPr>
          <p:cNvPr id="238" name="Google Shape;238;p36"/>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a:t>T</a:t>
            </a:r>
            <a:r>
              <a:rPr lang="en"/>
              <a:t>iendas </a:t>
            </a:r>
            <a:endParaRPr/>
          </a:p>
        </p:txBody>
      </p:sp>
      <p:sp>
        <p:nvSpPr>
          <p:cNvPr id="239" name="Google Shape;239;p36"/>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Cada ciudad tiene 12 tiendas </a:t>
            </a:r>
            <a:endParaRPr/>
          </a:p>
        </p:txBody>
      </p:sp>
      <p:sp>
        <p:nvSpPr>
          <p:cNvPr id="240" name="Google Shape;240;p36"/>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Total</a:t>
            </a:r>
            <a:endParaRPr/>
          </a:p>
        </p:txBody>
      </p:sp>
      <p:sp>
        <p:nvSpPr>
          <p:cNvPr id="241" name="Google Shape;241;p36"/>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En total se tendrán 119 tiendas con 120 rutas</a:t>
            </a:r>
            <a:endParaRPr/>
          </a:p>
        </p:txBody>
      </p:sp>
      <p:grpSp>
        <p:nvGrpSpPr>
          <p:cNvPr id="14" name="Google Shape;9253;p76">
            <a:extLst>
              <a:ext uri="{FF2B5EF4-FFF2-40B4-BE49-F238E27FC236}">
                <a16:creationId xmlns:a16="http://schemas.microsoft.com/office/drawing/2014/main" id="{261AEFE3-947B-9556-9FBA-7E9722DE578F}"/>
              </a:ext>
            </a:extLst>
          </p:cNvPr>
          <p:cNvGrpSpPr/>
          <p:nvPr/>
        </p:nvGrpSpPr>
        <p:grpSpPr>
          <a:xfrm>
            <a:off x="7012914" y="1967624"/>
            <a:ext cx="424800" cy="424800"/>
            <a:chOff x="-42796875" y="2680675"/>
            <a:chExt cx="319000" cy="318225"/>
          </a:xfrm>
          <a:solidFill>
            <a:srgbClr val="4A8CFF"/>
          </a:solidFill>
        </p:grpSpPr>
        <p:sp>
          <p:nvSpPr>
            <p:cNvPr id="15" name="Google Shape;9254;p76">
              <a:extLst>
                <a:ext uri="{FF2B5EF4-FFF2-40B4-BE49-F238E27FC236}">
                  <a16:creationId xmlns:a16="http://schemas.microsoft.com/office/drawing/2014/main" id="{90E4BAEF-E7FA-9D4F-41C4-84E9F6C56E10}"/>
                </a:ext>
              </a:extLst>
            </p:cNvPr>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 name="Google Shape;9255;p76">
              <a:extLst>
                <a:ext uri="{FF2B5EF4-FFF2-40B4-BE49-F238E27FC236}">
                  <a16:creationId xmlns:a16="http://schemas.microsoft.com/office/drawing/2014/main" id="{F988461A-E7B4-7FC4-BFCC-EAE12DA41850}"/>
                </a:ext>
              </a:extLst>
            </p:cNvPr>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Google Shape;9256;p76">
              <a:extLst>
                <a:ext uri="{FF2B5EF4-FFF2-40B4-BE49-F238E27FC236}">
                  <a16:creationId xmlns:a16="http://schemas.microsoft.com/office/drawing/2014/main" id="{39895041-DC83-345C-51A7-BB9D13AB3156}"/>
                </a:ext>
              </a:extLst>
            </p:cNvPr>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8" name="Google Shape;9257;p76">
              <a:extLst>
                <a:ext uri="{FF2B5EF4-FFF2-40B4-BE49-F238E27FC236}">
                  <a16:creationId xmlns:a16="http://schemas.microsoft.com/office/drawing/2014/main" id="{93777173-E17F-5CBF-C633-A4F7DD673E98}"/>
                </a:ext>
              </a:extLst>
            </p:cNvPr>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9" name="Google Shape;9258;p76">
              <a:extLst>
                <a:ext uri="{FF2B5EF4-FFF2-40B4-BE49-F238E27FC236}">
                  <a16:creationId xmlns:a16="http://schemas.microsoft.com/office/drawing/2014/main" id="{328787D0-9F9B-094A-B997-73E0A2684CC3}"/>
                </a:ext>
              </a:extLst>
            </p:cNvPr>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grpSp>
        <p:nvGrpSpPr>
          <p:cNvPr id="20" name="Google Shape;8933;p75">
            <a:extLst>
              <a:ext uri="{FF2B5EF4-FFF2-40B4-BE49-F238E27FC236}">
                <a16:creationId xmlns:a16="http://schemas.microsoft.com/office/drawing/2014/main" id="{5A454404-7536-5B4E-26C6-A0B3C67E6AE1}"/>
              </a:ext>
            </a:extLst>
          </p:cNvPr>
          <p:cNvGrpSpPr/>
          <p:nvPr/>
        </p:nvGrpSpPr>
        <p:grpSpPr>
          <a:xfrm>
            <a:off x="1711430" y="1967624"/>
            <a:ext cx="424800" cy="424800"/>
            <a:chOff x="1516475" y="238075"/>
            <a:chExt cx="424650" cy="483175"/>
          </a:xfrm>
          <a:solidFill>
            <a:srgbClr val="4A8CFF"/>
          </a:solidFill>
        </p:grpSpPr>
        <p:sp>
          <p:nvSpPr>
            <p:cNvPr id="21" name="Google Shape;8934;p75">
              <a:extLst>
                <a:ext uri="{FF2B5EF4-FFF2-40B4-BE49-F238E27FC236}">
                  <a16:creationId xmlns:a16="http://schemas.microsoft.com/office/drawing/2014/main" id="{C0352BA6-E4A1-D05C-587E-B30F5965A658}"/>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8935;p75">
              <a:extLst>
                <a:ext uri="{FF2B5EF4-FFF2-40B4-BE49-F238E27FC236}">
                  <a16:creationId xmlns:a16="http://schemas.microsoft.com/office/drawing/2014/main" id="{8676C4EB-3579-49B9-33E5-B5B0B91A6AA8}"/>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5" name="Gráfico 4" descr="Tienda con relleno sólido">
            <a:extLst>
              <a:ext uri="{FF2B5EF4-FFF2-40B4-BE49-F238E27FC236}">
                <a16:creationId xmlns:a16="http://schemas.microsoft.com/office/drawing/2014/main" id="{2087DB61-1146-0403-AF72-C383E80F1D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9500" y="1965600"/>
            <a:ext cx="424800" cy="42480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00" y="2534751"/>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Método(s) de solución</a:t>
            </a:r>
            <a:endParaRPr/>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CFF"/>
                </a:solidFill>
                <a:hlinkClick r:id="rId3" action="ppaction://hlinksldjump" highlightClick="1">
                  <a:extLst>
                    <a:ext uri="{A12FA001-AC4F-418D-AE19-62706E023703}">
                      <ahyp:hlinkClr xmlns:ahyp="http://schemas.microsoft.com/office/drawing/2018/hyperlinkcolor" val="tx"/>
                    </a:ext>
                  </a:extLst>
                </a:hlinkClick>
              </a:rPr>
              <a:t>02</a:t>
            </a:r>
            <a:endParaRPr>
              <a:solidFill>
                <a:srgbClr val="4A8CFF"/>
              </a:solidFill>
              <a:hlinkClick r:id="rId3" action="ppaction://hlinksldjump" highlightClick="1">
                <a:extLst>
                  <a:ext uri="{A12FA001-AC4F-418D-AE19-62706E023703}">
                    <ahyp:hlinkClr xmlns:ahyp="http://schemas.microsoft.com/office/drawing/2018/hyperlinkcolor" val="tx"/>
                  </a:ext>
                </a:extLst>
              </a:hlinkClick>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0D136-5DA7-1317-4C1B-7ACDD2523DC3}"/>
              </a:ext>
            </a:extLst>
          </p:cNvPr>
          <p:cNvSpPr>
            <a:spLocks noGrp="1"/>
          </p:cNvSpPr>
          <p:nvPr>
            <p:ph type="title"/>
          </p:nvPr>
        </p:nvSpPr>
        <p:spPr>
          <a:xfrm>
            <a:off x="717900" y="132163"/>
            <a:ext cx="7708200" cy="572700"/>
          </a:xfrm>
        </p:spPr>
        <p:txBody>
          <a:bodyPr/>
          <a:lstStyle/>
          <a:p>
            <a:r>
              <a:rPr lang="es-MX"/>
              <a:t>Algoritmos de Búsqueda de Costos Uniformes</a:t>
            </a:r>
          </a:p>
        </p:txBody>
      </p:sp>
      <p:sp>
        <p:nvSpPr>
          <p:cNvPr id="8" name="CuadroTexto 7">
            <a:extLst>
              <a:ext uri="{FF2B5EF4-FFF2-40B4-BE49-F238E27FC236}">
                <a16:creationId xmlns:a16="http://schemas.microsoft.com/office/drawing/2014/main" id="{FFA3F444-EC1E-3280-E202-BB8C42ECB471}"/>
              </a:ext>
            </a:extLst>
          </p:cNvPr>
          <p:cNvSpPr txBox="1"/>
          <p:nvPr/>
        </p:nvSpPr>
        <p:spPr>
          <a:xfrm>
            <a:off x="972000" y="1113860"/>
            <a:ext cx="7200000" cy="3897477"/>
          </a:xfrm>
          <a:prstGeom prst="rect">
            <a:avLst/>
          </a:prstGeom>
          <a:noFill/>
        </p:spPr>
        <p:txBody>
          <a:bodyPr wrap="square">
            <a:spAutoFit/>
          </a:bodyPr>
          <a:lstStyle/>
          <a:p>
            <a:pPr algn="just">
              <a:lnSpc>
                <a:spcPct val="115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Se genera una lista (“vecino”) que contendrá nuestra solución temporal.</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Iteramos con i cada lista de las listas en ruta.</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Se genera una lista (“</a:t>
            </a:r>
            <a:r>
              <a:rPr lang="es-MX" sz="1000" err="1">
                <a:effectLst/>
                <a:latin typeface="Montserrat" panose="00000500000000000000" pitchFamily="2" charset="0"/>
                <a:ea typeface="Calibri" panose="020F0502020204030204" pitchFamily="34" charset="0"/>
                <a:cs typeface="Calibri" panose="020F0502020204030204" pitchFamily="34" charset="0"/>
              </a:rPr>
              <a:t>subvecino</a:t>
            </a:r>
            <a:r>
              <a:rPr lang="es-MX" sz="1000">
                <a:effectLst/>
                <a:latin typeface="Montserrat" panose="00000500000000000000" pitchFamily="2" charset="0"/>
                <a:ea typeface="Calibri" panose="020F0502020204030204" pitchFamily="34" charset="0"/>
                <a:cs typeface="Calibri" panose="020F0502020204030204" pitchFamily="34" charset="0"/>
              </a:rPr>
              <a:t>”) que contendrá nuestra lista por ciudad.</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Iteramos con j cada lista en i:</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Generamos un numero con el mejor precio.</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Generamos un índice en representación de la tienda.</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Iteramos con k cada tupla en j:</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Comparamos si el precio de la tienda k es mas bajo al precio guardado anteriormente.</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Guardamos ese mejor precio.</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Guardamos el numero de la tienda.</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Agregamos el numero de la tienda a la lista “</a:t>
            </a:r>
            <a:r>
              <a:rPr lang="es-MX" sz="1000" err="1">
                <a:effectLst/>
                <a:latin typeface="Montserrat" panose="00000500000000000000" pitchFamily="2" charset="0"/>
                <a:ea typeface="Calibri" panose="020F0502020204030204" pitchFamily="34" charset="0"/>
                <a:cs typeface="Calibri" panose="020F0502020204030204" pitchFamily="34" charset="0"/>
              </a:rPr>
              <a:t>subvecino</a:t>
            </a:r>
            <a:r>
              <a:rPr lang="es-MX" sz="1000">
                <a:effectLst/>
                <a:latin typeface="Montserrat" panose="00000500000000000000" pitchFamily="2" charset="0"/>
                <a:ea typeface="Calibri" panose="020F0502020204030204" pitchFamily="34" charset="0"/>
                <a:cs typeface="Calibri" panose="020F0502020204030204" pitchFamily="34" charset="0"/>
              </a:rPr>
              <a:t>”.</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	Agregamos la lista “</a:t>
            </a:r>
            <a:r>
              <a:rPr lang="es-MX" sz="1000" err="1">
                <a:effectLst/>
                <a:latin typeface="Montserrat" panose="00000500000000000000" pitchFamily="2" charset="0"/>
                <a:ea typeface="Calibri" panose="020F0502020204030204" pitchFamily="34" charset="0"/>
                <a:cs typeface="Calibri" panose="020F0502020204030204" pitchFamily="34" charset="0"/>
              </a:rPr>
              <a:t>subevecino</a:t>
            </a:r>
            <a:r>
              <a:rPr lang="es-MX" sz="1000">
                <a:effectLst/>
                <a:latin typeface="Montserrat" panose="00000500000000000000" pitchFamily="2" charset="0"/>
                <a:ea typeface="Calibri" panose="020F0502020204030204" pitchFamily="34" charset="0"/>
                <a:cs typeface="Calibri" panose="020F0502020204030204" pitchFamily="34" charset="0"/>
              </a:rPr>
              <a:t>” a la lista “vecino”.</a:t>
            </a:r>
          </a:p>
          <a:p>
            <a:pPr>
              <a:lnSpc>
                <a:spcPct val="107000"/>
              </a:lnSpc>
              <a:spcAft>
                <a:spcPts val="800"/>
              </a:spcAft>
            </a:pPr>
            <a:r>
              <a:rPr lang="es-MX" sz="1000">
                <a:effectLst/>
                <a:latin typeface="Montserrat" panose="00000500000000000000" pitchFamily="2" charset="0"/>
                <a:ea typeface="Calibri" panose="020F0502020204030204" pitchFamily="34" charset="0"/>
                <a:cs typeface="Calibri" panose="020F0502020204030204" pitchFamily="34" charset="0"/>
              </a:rPr>
              <a:t>Iteramos con i cada lista del “vecino”:</a:t>
            </a:r>
          </a:p>
          <a:p>
            <a:r>
              <a:rPr lang="es-MX" sz="1000">
                <a:effectLst/>
                <a:latin typeface="Montserrat" panose="00000500000000000000" pitchFamily="2" charset="0"/>
              </a:rPr>
              <a:t>	</a:t>
            </a:r>
            <a:r>
              <a:rPr lang="es-MX" sz="1000">
                <a:effectLst/>
                <a:latin typeface="Montserrat" panose="00000500000000000000" pitchFamily="2" charset="0"/>
                <a:ea typeface="Calibri" panose="020F0502020204030204" pitchFamily="34" charset="0"/>
                <a:cs typeface="Calibri" panose="020F0502020204030204" pitchFamily="34" charset="0"/>
              </a:rPr>
              <a:t>A cada i le agregamos un elemento extra que será la ciudad desde la ultima tienda.</a:t>
            </a:r>
            <a:endParaRPr lang="es-MX" sz="1000">
              <a:latin typeface="Montserrat" panose="00000500000000000000" pitchFamily="2" charset="0"/>
            </a:endParaRPr>
          </a:p>
        </p:txBody>
      </p:sp>
    </p:spTree>
    <p:extLst>
      <p:ext uri="{BB962C8B-B14F-4D97-AF65-F5344CB8AC3E}">
        <p14:creationId xmlns:p14="http://schemas.microsoft.com/office/powerpoint/2010/main" val="33372751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9B38-EA1A-39DA-27C9-3783AC9A7967}"/>
              </a:ext>
            </a:extLst>
          </p:cNvPr>
          <p:cNvSpPr>
            <a:spLocks noGrp="1"/>
          </p:cNvSpPr>
          <p:nvPr>
            <p:ph type="title"/>
          </p:nvPr>
        </p:nvSpPr>
        <p:spPr>
          <a:xfrm>
            <a:off x="717900" y="0"/>
            <a:ext cx="7708200" cy="647700"/>
          </a:xfrm>
        </p:spPr>
        <p:txBody>
          <a:bodyPr/>
          <a:lstStyle/>
          <a:p>
            <a:pPr algn="ctr"/>
            <a:r>
              <a:rPr lang="es-MX"/>
              <a:t>Algoritmo Heurístico Recocido Simulado</a:t>
            </a:r>
          </a:p>
        </p:txBody>
      </p:sp>
      <p:sp>
        <p:nvSpPr>
          <p:cNvPr id="4" name="CuadroTexto 3">
            <a:extLst>
              <a:ext uri="{FF2B5EF4-FFF2-40B4-BE49-F238E27FC236}">
                <a16:creationId xmlns:a16="http://schemas.microsoft.com/office/drawing/2014/main" id="{852C6D13-DD08-491C-4E21-EF0392B9E168}"/>
              </a:ext>
            </a:extLst>
          </p:cNvPr>
          <p:cNvSpPr txBox="1"/>
          <p:nvPr/>
        </p:nvSpPr>
        <p:spPr>
          <a:xfrm>
            <a:off x="890374" y="1116426"/>
            <a:ext cx="7363252" cy="3886449"/>
          </a:xfrm>
          <a:prstGeom prst="rect">
            <a:avLst/>
          </a:prstGeom>
          <a:noFill/>
        </p:spPr>
        <p:txBody>
          <a:bodyPr wrap="square">
            <a:spAutoFit/>
          </a:bodyPr>
          <a:lstStyle/>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Generamos una lista con el valor devuelto del algoritmo para generar instancias.</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Generamos la cantidad de comparaciones con el valor de 650.</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Generamos la temperatura con el valor de 15.</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Generamos el decremento de la temperatura con el valor de -0.1.</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Generamos una lista de la solución inicial con el valor devuelto del algoritmo para generar vecinos.</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Iteramos desde 0 hasta el número de comparaciones:</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Generamos un vecino con el valor devuelto del algoritmo para generar vecinos.</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Generamos una distancia “a” con el valor devuelto del algoritmo para obtener el tiempo dando la solución inicial.</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Generamos una distancia “b” con el valor devuelto del algoritmo para obtener el tiempo dando el vecino generado.</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Comparamos si “a” es mayor o igual a “b”:</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Nuestra solución pasa a ser el vecino.</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Continuamos a la siguiente iteración.</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Generamos un numero decimal de acuerdo con una expresión planteada.</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Comparamos si ese número está en el rango que le asignemos:</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Nuestra solución para a ser el vecino.</a:t>
            </a:r>
          </a:p>
          <a:p>
            <a:pPr algn="just">
              <a:lnSpc>
                <a:spcPct val="115000"/>
              </a:lnSpc>
              <a:spcAft>
                <a:spcPts val="800"/>
              </a:spcAft>
            </a:pPr>
            <a:r>
              <a:rPr lang="es-MX" sz="800">
                <a:effectLst/>
                <a:latin typeface="Montserrat" panose="00000500000000000000" pitchFamily="2" charset="0"/>
                <a:ea typeface="Calibri" panose="020F0502020204030204" pitchFamily="34" charset="0"/>
                <a:cs typeface="Calibri" panose="020F0502020204030204" pitchFamily="34" charset="0"/>
              </a:rPr>
              <a:t>		Decrementamos la temperatura.</a:t>
            </a:r>
          </a:p>
        </p:txBody>
      </p:sp>
    </p:spTree>
    <p:extLst>
      <p:ext uri="{BB962C8B-B14F-4D97-AF65-F5344CB8AC3E}">
        <p14:creationId xmlns:p14="http://schemas.microsoft.com/office/powerpoint/2010/main" val="37273313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B0A2C-3714-FE02-D0E6-AF71EDBA57F6}"/>
              </a:ext>
            </a:extLst>
          </p:cNvPr>
          <p:cNvSpPr>
            <a:spLocks noGrp="1"/>
          </p:cNvSpPr>
          <p:nvPr>
            <p:ph type="title"/>
          </p:nvPr>
        </p:nvSpPr>
        <p:spPr>
          <a:xfrm>
            <a:off x="3208110" y="2227050"/>
            <a:ext cx="5939588" cy="841800"/>
          </a:xfrm>
        </p:spPr>
        <p:txBody>
          <a:bodyPr/>
          <a:lstStyle/>
          <a:p>
            <a:r>
              <a:rPr lang="es-MX" sz="4300"/>
              <a:t>Experimentación</a:t>
            </a:r>
          </a:p>
        </p:txBody>
      </p:sp>
      <p:sp>
        <p:nvSpPr>
          <p:cNvPr id="4" name="Título 3">
            <a:extLst>
              <a:ext uri="{FF2B5EF4-FFF2-40B4-BE49-F238E27FC236}">
                <a16:creationId xmlns:a16="http://schemas.microsoft.com/office/drawing/2014/main" id="{847A6AC0-993A-7A9E-B059-EC4B1B7B663A}"/>
              </a:ext>
            </a:extLst>
          </p:cNvPr>
          <p:cNvSpPr>
            <a:spLocks noGrp="1"/>
          </p:cNvSpPr>
          <p:nvPr>
            <p:ph type="title" idx="2"/>
          </p:nvPr>
        </p:nvSpPr>
        <p:spPr/>
        <p:txBody>
          <a:bodyPr/>
          <a:lstStyle/>
          <a:p>
            <a:r>
              <a:rPr lang="es-MX">
                <a:solidFill>
                  <a:srgbClr val="4A8CFF"/>
                </a:solidFill>
                <a:hlinkClick r:id="rId2" action="ppaction://hlinksldjump" highlightClick="1">
                  <a:extLst>
                    <a:ext uri="{A12FA001-AC4F-418D-AE19-62706E023703}">
                      <ahyp:hlinkClr xmlns:ahyp="http://schemas.microsoft.com/office/drawing/2018/hyperlinkcolor" val="tx"/>
                    </a:ext>
                  </a:extLst>
                </a:hlinkClick>
              </a:rPr>
              <a:t>03</a:t>
            </a:r>
          </a:p>
        </p:txBody>
      </p:sp>
    </p:spTree>
    <p:extLst>
      <p:ext uri="{BB962C8B-B14F-4D97-AF65-F5344CB8AC3E}">
        <p14:creationId xmlns:p14="http://schemas.microsoft.com/office/powerpoint/2010/main" val="3370627728"/>
      </p:ext>
    </p:extLst>
  </p:cSld>
  <p:clrMapOvr>
    <a:masterClrMapping/>
  </p:clrMapOvr>
  <p:transition spd="med">
    <p:pull/>
  </p:transition>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2A0DA1F1DB4146BFA15289EF30CE0D" ma:contentTypeVersion="11" ma:contentTypeDescription="Create a new document." ma:contentTypeScope="" ma:versionID="04677c56d4adbf6c6ad002f5a0b82b20">
  <xsd:schema xmlns:xsd="http://www.w3.org/2001/XMLSchema" xmlns:xs="http://www.w3.org/2001/XMLSchema" xmlns:p="http://schemas.microsoft.com/office/2006/metadata/properties" xmlns:ns3="825d024b-ce33-4d33-8402-dbde85e2f88c" xmlns:ns4="cabae0e5-28bd-44c7-b375-80c18c6da517" targetNamespace="http://schemas.microsoft.com/office/2006/metadata/properties" ma:root="true" ma:fieldsID="fd42dab8f3317b466a70c2232e04ce65" ns3:_="" ns4:_="">
    <xsd:import namespace="825d024b-ce33-4d33-8402-dbde85e2f88c"/>
    <xsd:import namespace="cabae0e5-28bd-44c7-b375-80c18c6da51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d024b-ce33-4d33-8402-dbde85e2f8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abae0e5-28bd-44c7-b375-80c18c6da51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C9ECE1-BD9B-4655-A23E-06F0BA97AF61}">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0A04C197-85C8-487B-84AC-3DC235FCF4B3}">
  <ds:schemaRefs>
    <ds:schemaRef ds:uri="http://schemas.microsoft.com/office/2006/metadata/contentType"/>
    <ds:schemaRef ds:uri="http://schemas.microsoft.com/office/2006/metadata/properties/metaAttributes"/>
    <ds:schemaRef ds:uri="http://www.w3.org/2000/xmlns/"/>
    <ds:schemaRef ds:uri="http://www.w3.org/2001/XMLSchema"/>
    <ds:schemaRef ds:uri="825d024b-ce33-4d33-8402-dbde85e2f88c"/>
    <ds:schemaRef ds:uri="cabae0e5-28bd-44c7-b375-80c18c6da517"/>
  </ds:schemaRefs>
</ds:datastoreItem>
</file>

<file path=customXml/itemProps3.xml><?xml version="1.0" encoding="utf-8"?>
<ds:datastoreItem xmlns:ds="http://schemas.openxmlformats.org/officeDocument/2006/customXml" ds:itemID="{7662A970-EE3A-4EFC-BB64-9A9F07E158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24</Slides>
  <Notes>7</Notes>
  <HiddenSlides>0</HiddenSlide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Management Consulting Toolkit by Slidesgo</vt:lpstr>
      <vt:lpstr>PIA Inteligencia Artificial</vt:lpstr>
      <vt:lpstr>Índice</vt:lpstr>
      <vt:lpstr>Planteamiento</vt:lpstr>
      <vt:lpstr>Problemática a resolver</vt:lpstr>
      <vt:lpstr>Entendimiento del problema</vt:lpstr>
      <vt:lpstr>Método(s) de solución</vt:lpstr>
      <vt:lpstr>Algoritmos de Búsqueda de Costos Uniformes</vt:lpstr>
      <vt:lpstr>Algoritmo Heurístico Recocido Simulado</vt:lpstr>
      <vt:lpstr>Experimentación</vt:lpstr>
      <vt:lpstr>Presentación de PowerPoint</vt:lpstr>
      <vt:lpstr>Algoritmo para generar las instancias con la información de las rutas disponibles </vt:lpstr>
      <vt:lpstr>Presentación de PowerPoint</vt:lpstr>
      <vt:lpstr>Experimentaciones:</vt:lpstr>
      <vt:lpstr>Gráficas</vt:lpstr>
      <vt:lpstr>Experimentación con Recocido Simulado #1:</vt:lpstr>
      <vt:lpstr>Presentación de PowerPoint</vt:lpstr>
      <vt:lpstr>Presentación de PowerPoint</vt:lpstr>
      <vt:lpstr>Experimentación con Recocido Simulado #2:</vt:lpstr>
      <vt:lpstr>Presentación de PowerPoint</vt:lpstr>
      <vt:lpstr>Experimentación con Recocido Simulado #3:</vt:lpstr>
      <vt:lpstr>Experimentación con el algoritmo “Búsqueda de Costos Uniforme” #1:</vt:lpstr>
      <vt:lpstr>Presentación de PowerPoint</vt:lpstr>
      <vt:lpstr>Experimentación Recocido Simulado vs BCU #1:</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 Inteligencia Artificial</dc:title>
  <dc:creator>ANGIE JUÁREZ</dc:creator>
  <cp:lastModifiedBy>Jesús Porras</cp:lastModifiedBy>
  <cp:revision>1</cp:revision>
  <dcterms:modified xsi:type="dcterms:W3CDTF">2022-05-20T22:15:22Z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0x010100D22A0DA1F1DB4146BFA15289EF30CE0D</vt:lpwstr>
  </property>
</Properties>
</file>