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La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7bb0dcb14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7bb0dcb14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7bb0dcb1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7bb0dcb1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7bb0dcb1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7bb0dcb1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8070020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8070020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0dddcd476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0dddcd47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0dddcd476_6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0dddcd476_6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Recency; frequency; monetary -&gt; 8 segments</a:t>
            </a:r>
            <a:endParaRPr/>
          </a:p>
          <a:p>
            <a:pPr indent="0" lvl="0" marL="0" rtl="0" algn="l">
              <a:spcBef>
                <a:spcPts val="0"/>
              </a:spcBef>
              <a:spcAft>
                <a:spcPts val="0"/>
              </a:spcAft>
              <a:buNone/>
            </a:pPr>
            <a:r>
              <a:rPr lang="en"/>
              <a:t>N how many people to the segment</a:t>
            </a:r>
            <a:endParaRPr/>
          </a:p>
          <a:p>
            <a:pPr indent="0" lvl="0" marL="0" rtl="0" algn="l">
              <a:lnSpc>
                <a:spcPct val="115000"/>
              </a:lnSpc>
              <a:spcBef>
                <a:spcPts val="900"/>
              </a:spcBef>
              <a:spcAft>
                <a:spcPts val="0"/>
              </a:spcAft>
              <a:buClr>
                <a:schemeClr val="dk1"/>
              </a:buClr>
              <a:buSzPts val="1100"/>
              <a:buFont typeface="Arial"/>
              <a:buNone/>
            </a:pPr>
            <a:r>
              <a:rPr lang="en" sz="1200">
                <a:solidFill>
                  <a:srgbClr val="2D3B45"/>
                </a:solidFill>
                <a:highlight>
                  <a:srgbClr val="FFFFFF"/>
                </a:highlight>
                <a:latin typeface="Lato"/>
                <a:ea typeface="Lato"/>
                <a:cs typeface="Lato"/>
                <a:sym typeface="Lato"/>
              </a:rPr>
              <a:t>TOF - The number of days since the customer became registered.</a:t>
            </a:r>
            <a:endParaRPr sz="1200">
              <a:solidFill>
                <a:srgbClr val="2D3B45"/>
              </a:solidFill>
              <a:highlight>
                <a:srgbClr val="FFFFFF"/>
              </a:highlight>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0dddcd476_6_1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0dddcd476_6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Recency; frequency; monetary -&gt; 8 segments</a:t>
            </a:r>
            <a:endParaRPr/>
          </a:p>
          <a:p>
            <a:pPr indent="0" lvl="0" marL="0" rtl="0" algn="l">
              <a:spcBef>
                <a:spcPts val="0"/>
              </a:spcBef>
              <a:spcAft>
                <a:spcPts val="0"/>
              </a:spcAft>
              <a:buNone/>
            </a:pPr>
            <a:r>
              <a:rPr lang="en"/>
              <a:t>N how many people to the segment</a:t>
            </a:r>
            <a:endParaRPr/>
          </a:p>
          <a:p>
            <a:pPr indent="0" lvl="0" marL="0" rtl="0" algn="l">
              <a:spcBef>
                <a:spcPts val="0"/>
              </a:spcBef>
              <a:spcAft>
                <a:spcPts val="0"/>
              </a:spcAft>
              <a:buNone/>
            </a:pPr>
            <a:r>
              <a:rPr lang="en"/>
              <a:t>From tof the decvribe of the user is like this. So the most recent user will be the analytics we need to use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0dddcd47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0dddcd47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7bb0dcb14_0_3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7bb0dcb14_0_3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Recency; frequency; monetary -&gt; 8 segments</a:t>
            </a:r>
            <a:endParaRPr/>
          </a:p>
          <a:p>
            <a:pPr indent="0" lvl="0" marL="0" rtl="0" algn="l">
              <a:spcBef>
                <a:spcPts val="0"/>
              </a:spcBef>
              <a:spcAft>
                <a:spcPts val="0"/>
              </a:spcAft>
              <a:buNone/>
            </a:pPr>
            <a:r>
              <a:rPr lang="en"/>
              <a:t>N how many people to the segment</a:t>
            </a:r>
            <a:endParaRPr/>
          </a:p>
          <a:p>
            <a:pPr indent="0" lvl="0" marL="0" rtl="0" algn="l">
              <a:spcBef>
                <a:spcPts val="0"/>
              </a:spcBef>
              <a:spcAft>
                <a:spcPts val="0"/>
              </a:spcAft>
              <a:buNone/>
            </a:pPr>
            <a:r>
              <a:rPr lang="en"/>
              <a:t>Each variable two segment have 8segment N is the number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80e51b09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80e51b09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Too many segments and it could be difficult for our action plan</a:t>
            </a:r>
            <a:endParaRPr/>
          </a:p>
          <a:p>
            <a:pPr indent="-298450" lvl="0" marL="457200" rtl="0" algn="l">
              <a:spcBef>
                <a:spcPts val="0"/>
              </a:spcBef>
              <a:spcAft>
                <a:spcPts val="0"/>
              </a:spcAft>
              <a:buSzPts val="1100"/>
              <a:buAutoNum type="arabicPeriod"/>
            </a:pPr>
            <a:r>
              <a:rPr lang="en"/>
              <a:t>It is </a:t>
            </a:r>
            <a:r>
              <a:rPr lang="en"/>
              <a:t>hard</a:t>
            </a:r>
            <a:r>
              <a:rPr lang="en"/>
              <a:t> to define these 8 clusters since we don’t know the weigh for r, f, m</a:t>
            </a:r>
            <a:endParaRPr/>
          </a:p>
          <a:p>
            <a:pPr indent="0" lvl="0" marL="457200" rtl="0" algn="l">
              <a:spcBef>
                <a:spcPts val="0"/>
              </a:spcBef>
              <a:spcAft>
                <a:spcPts val="0"/>
              </a:spcAft>
              <a:buNone/>
            </a:pPr>
            <a:r>
              <a:rPr lang="en"/>
              <a:t>Maybe one of you value recency or pay more attention   </a:t>
            </a:r>
            <a:endParaRPr/>
          </a:p>
          <a:p>
            <a:pPr indent="0" lvl="0" marL="457200" rtl="0" algn="l">
              <a:spcBef>
                <a:spcPts val="0"/>
              </a:spcBef>
              <a:spcAft>
                <a:spcPts val="0"/>
              </a:spcAft>
              <a:buNone/>
            </a:pPr>
            <a:r>
              <a:rPr lang="en"/>
              <a:t>The performance for middle range segments are unknown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7bb0dcb14_0_4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7bb0dcb14_0_4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introduce kmeans algorithm, elbow score curve and visualization on the right side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99279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99279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High 5 Strength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Xijie: Problem Solver; Focus; Strategist; Commander; Philomath; Customer Satisfaction Manager</a:t>
            </a:r>
            <a:endParaRPr>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Chuyu - 1.analyst 2.deliverer 3. Problem solver 4. Philomath 5. Time keeper Performance marketing SEM/SEO analyst</a:t>
            </a:r>
            <a:endParaRPr sz="10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Linghao: Catalyst; Self believer; Strategist; Philomath; Peacekeeper; Ecommerce Financial Manager</a:t>
            </a:r>
            <a:endParaRPr sz="10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Zheyu: Analyst; Philomath; Problem Solver; Commandar; Optimist Data scientist</a:t>
            </a:r>
            <a:endParaRPr sz="10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Minbo: 1.Analyst; 2. Self Believer;3.Catalyst; 4.Problem solver 5. Deliverer; Data Visualization Specialist,</a:t>
            </a:r>
            <a:endParaRPr sz="10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Macy: Analyst; Empathizer; Philomath; Problem solver; Chameleon; Customer Retention Manager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084b00d7d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084b00d7d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take a glance at segments after K-Means model; we could tell average recency, frequency, monetary and </a:t>
            </a:r>
            <a:r>
              <a:rPr lang="en">
                <a:solidFill>
                  <a:schemeClr val="dk1"/>
                </a:solidFill>
              </a:rPr>
              <a:t>tof </a:t>
            </a:r>
            <a:r>
              <a:rPr lang="en"/>
              <a:t>differed by each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084b00d7d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084b00d7d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have a clearer look of </a:t>
            </a:r>
            <a:r>
              <a:rPr lang="en"/>
              <a:t>these</a:t>
            </a:r>
            <a:r>
              <a:rPr lang="en"/>
              <a:t> statistics on this pie chart；</a:t>
            </a:r>
            <a:r>
              <a:rPr lang="en"/>
              <a:t>red represents our core customers; green; yellow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084b00d7d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084b00d7d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segments, we look into the relation within the sum of frequency, book category and segments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81db91441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81db91441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well as the sum of monetary; </a:t>
            </a:r>
            <a:r>
              <a:rPr lang="en"/>
              <a:t>obviously, our core customers averagely have higher frequency and monetary than promising customer, than about to sleep for almost every category .  history, music and health are most popular book category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0dddcd47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0dddcd47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hand over to my teammate macy for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084b00d7d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b084b00d7d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86adea1c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86adea1c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chemeClr val="dk1"/>
                </a:solidFill>
                <a:latin typeface="Nunito"/>
                <a:ea typeface="Nunito"/>
                <a:cs typeface="Nunito"/>
                <a:sym typeface="Nunito"/>
              </a:rPr>
              <a:t>More Personalized &amp; Flexible</a:t>
            </a:r>
            <a:endParaRPr b="1" sz="900">
              <a:solidFill>
                <a:schemeClr val="dk1"/>
              </a:solidFill>
              <a:latin typeface="Nunito"/>
              <a:ea typeface="Nunito"/>
              <a:cs typeface="Nunito"/>
              <a:sym typeface="Nunito"/>
            </a:endParaRPr>
          </a:p>
          <a:p>
            <a:pPr indent="0" lvl="0" marL="457200" rtl="0" algn="l">
              <a:spcBef>
                <a:spcPts val="0"/>
              </a:spcBef>
              <a:spcAft>
                <a:spcPts val="0"/>
              </a:spcAft>
              <a:buNone/>
            </a:pPr>
            <a:r>
              <a:rPr lang="en" sz="700">
                <a:solidFill>
                  <a:schemeClr val="dk1"/>
                </a:solidFill>
                <a:latin typeface="Nunito"/>
                <a:ea typeface="Nunito"/>
                <a:cs typeface="Nunito"/>
                <a:sym typeface="Nunito"/>
              </a:rPr>
              <a:t>Recommend not only based on popularity, but customer also user preference (searching records…)</a:t>
            </a:r>
            <a:endParaRPr sz="700">
              <a:solidFill>
                <a:schemeClr val="dk1"/>
              </a:solidFill>
              <a:latin typeface="Nunito"/>
              <a:ea typeface="Nunito"/>
              <a:cs typeface="Nunito"/>
              <a:sym typeface="Nunito"/>
            </a:endParaRPr>
          </a:p>
          <a:p>
            <a:pPr indent="0" lvl="0" marL="0" rtl="0" algn="l">
              <a:spcBef>
                <a:spcPts val="0"/>
              </a:spcBef>
              <a:spcAft>
                <a:spcPts val="0"/>
              </a:spcAft>
              <a:buNone/>
            </a:pPr>
            <a:r>
              <a:rPr b="1" lang="en" sz="900">
                <a:solidFill>
                  <a:schemeClr val="dk1"/>
                </a:solidFill>
                <a:latin typeface="Nunito"/>
                <a:ea typeface="Nunito"/>
                <a:cs typeface="Nunito"/>
                <a:sym typeface="Nunito"/>
              </a:rPr>
              <a:t>Intelligent &amp; Self-service Tool</a:t>
            </a:r>
            <a:endParaRPr b="1" sz="900">
              <a:solidFill>
                <a:schemeClr val="dk1"/>
              </a:solidFill>
              <a:latin typeface="Nunito"/>
              <a:ea typeface="Nunito"/>
              <a:cs typeface="Nunito"/>
              <a:sym typeface="Nunito"/>
            </a:endParaRPr>
          </a:p>
          <a:p>
            <a:pPr indent="0" lvl="0" marL="457200" rtl="0" algn="l">
              <a:spcBef>
                <a:spcPts val="0"/>
              </a:spcBef>
              <a:spcAft>
                <a:spcPts val="0"/>
              </a:spcAft>
              <a:buNone/>
            </a:pPr>
            <a:r>
              <a:rPr lang="en" sz="700">
                <a:solidFill>
                  <a:schemeClr val="dk1"/>
                </a:solidFill>
                <a:latin typeface="Nunito"/>
                <a:ea typeface="Nunito"/>
                <a:cs typeface="Nunito"/>
                <a:sym typeface="Nunito"/>
              </a:rPr>
              <a:t>New user will be automatically assigned to appropriate segment, no manual work is required</a:t>
            </a:r>
            <a:endParaRPr sz="700">
              <a:solidFill>
                <a:schemeClr val="dk1"/>
              </a:solidFill>
              <a:latin typeface="Nunito"/>
              <a:ea typeface="Nunito"/>
              <a:cs typeface="Nunito"/>
              <a:sym typeface="Nunito"/>
            </a:endParaRPr>
          </a:p>
          <a:p>
            <a:pPr indent="0" lvl="0" marL="0" rtl="0" algn="l">
              <a:spcBef>
                <a:spcPts val="0"/>
              </a:spcBef>
              <a:spcAft>
                <a:spcPts val="0"/>
              </a:spcAft>
              <a:buNone/>
            </a:pPr>
            <a:r>
              <a:rPr b="1" lang="en" sz="900">
                <a:solidFill>
                  <a:schemeClr val="dk1"/>
                </a:solidFill>
                <a:latin typeface="Nunito"/>
                <a:ea typeface="Nunito"/>
                <a:cs typeface="Nunito"/>
                <a:sym typeface="Nunito"/>
              </a:rPr>
              <a:t>More competitive</a:t>
            </a:r>
            <a:endParaRPr b="1" sz="900">
              <a:solidFill>
                <a:schemeClr val="dk1"/>
              </a:solidFill>
              <a:latin typeface="Nunito"/>
              <a:ea typeface="Nunito"/>
              <a:cs typeface="Nunito"/>
              <a:sym typeface="Nunito"/>
            </a:endParaRPr>
          </a:p>
          <a:p>
            <a:pPr indent="457200" lvl="0" marL="0" rtl="0" algn="l">
              <a:spcBef>
                <a:spcPts val="0"/>
              </a:spcBef>
              <a:spcAft>
                <a:spcPts val="0"/>
              </a:spcAft>
              <a:buNone/>
            </a:pPr>
            <a:r>
              <a:rPr lang="en" sz="700">
                <a:solidFill>
                  <a:schemeClr val="dk1"/>
                </a:solidFill>
                <a:latin typeface="Nunito"/>
                <a:ea typeface="Nunito"/>
                <a:cs typeface="Nunito"/>
                <a:sym typeface="Nunito"/>
              </a:rPr>
              <a:t>More competitive according to other competitors recommendation algorithm</a:t>
            </a:r>
            <a:endParaRPr sz="700">
              <a:solidFill>
                <a:schemeClr val="dk1"/>
              </a:solidFill>
              <a:latin typeface="Nunito"/>
              <a:ea typeface="Nunito"/>
              <a:cs typeface="Nunito"/>
              <a:sym typeface="Nunito"/>
            </a:endParaRPr>
          </a:p>
          <a:p>
            <a:pPr indent="0" lvl="0" marL="0" rtl="0" algn="l">
              <a:spcBef>
                <a:spcPts val="0"/>
              </a:spcBef>
              <a:spcAft>
                <a:spcPts val="0"/>
              </a:spcAft>
              <a:buNone/>
            </a:pPr>
            <a:r>
              <a:rPr b="1" lang="en" sz="900">
                <a:solidFill>
                  <a:schemeClr val="dk1"/>
                </a:solidFill>
                <a:latin typeface="Nunito"/>
                <a:ea typeface="Nunito"/>
                <a:cs typeface="Nunito"/>
                <a:sym typeface="Nunito"/>
              </a:rPr>
              <a:t>Economic Benefit</a:t>
            </a:r>
            <a:endParaRPr b="1" sz="900">
              <a:solidFill>
                <a:schemeClr val="dk1"/>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700">
                <a:solidFill>
                  <a:schemeClr val="dk1"/>
                </a:solidFill>
                <a:latin typeface="Nunito"/>
                <a:ea typeface="Nunito"/>
                <a:cs typeface="Nunito"/>
                <a:sym typeface="Nunito"/>
              </a:rPr>
              <a:t>Predicted to </a:t>
            </a:r>
            <a:r>
              <a:rPr lang="en" sz="600">
                <a:solidFill>
                  <a:schemeClr val="dk1"/>
                </a:solidFill>
                <a:latin typeface="Nunito"/>
                <a:ea typeface="Nunito"/>
                <a:cs typeface="Nunito"/>
                <a:sym typeface="Nunito"/>
              </a:rPr>
              <a:t>increase sales volume by 20% in one quarter based on testing results</a:t>
            </a:r>
            <a:endParaRPr sz="700">
              <a:solidFill>
                <a:schemeClr val="dk1"/>
              </a:solidFill>
              <a:latin typeface="Nunito"/>
              <a:ea typeface="Nunito"/>
              <a:cs typeface="Nunito"/>
              <a:sym typeface="Nuni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0dddcd47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0dddcd47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0dddcd476_6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0dddcd476_6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Chuyu - 1.analyst 2.deliverer 3. Problem solver 4. Philomath 5. Time keeper   </a:t>
            </a:r>
            <a:endParaRPr/>
          </a:p>
          <a:p>
            <a:pPr indent="0" lvl="0" marL="0" rtl="0" algn="l">
              <a:spcBef>
                <a:spcPts val="0"/>
              </a:spcBef>
              <a:spcAft>
                <a:spcPts val="0"/>
              </a:spcAft>
              <a:buNone/>
            </a:pPr>
            <a:r>
              <a:rPr lang="en"/>
              <a:t>Zheyu: Analyst; Philomath; Problem Solver; Commandar; Optmist; Data scientist</a:t>
            </a:r>
            <a:endParaRPr/>
          </a:p>
          <a:p>
            <a:pPr indent="0" lvl="0" marL="0" rtl="0" algn="l">
              <a:spcBef>
                <a:spcPts val="0"/>
              </a:spcBef>
              <a:spcAft>
                <a:spcPts val="0"/>
              </a:spcAft>
              <a:buNone/>
            </a:pPr>
            <a:r>
              <a:rPr lang="en"/>
              <a:t>Macy:Analyst,Empathizer,Philomath,Problem solver,Chameleon</a:t>
            </a:r>
            <a:endParaRPr/>
          </a:p>
          <a:p>
            <a:pPr indent="0" lvl="0" marL="0" rtl="0" algn="l">
              <a:spcBef>
                <a:spcPts val="0"/>
              </a:spcBef>
              <a:spcAft>
                <a:spcPts val="0"/>
              </a:spcAft>
              <a:buNone/>
            </a:pPr>
            <a:r>
              <a:rPr lang="en"/>
              <a:t>Linghao：Catalyst,Self believer ,strategist ,philomath,peace keeper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0dddcd47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0dddcd47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0dddcd476_6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0dddcd476_6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complete with economic analysis and presentation to management to convince the CMO to implement the solution.</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Description: An ecommerce website currently recommends “most popular” items to all users with the hope that users will add items to their shopping cart and increase the size of each purchase. This approach is successful by increasing sales for the website and the current CMO/Webmaster do not believe there is a more intelligent solution that is more relevant to each users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dddcd47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0dddcd47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7bb0dcb1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7bb0dcb1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80e51b0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80e51b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0dddcd47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0dddcd47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412775" y="1305175"/>
            <a:ext cx="4924800" cy="11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aven Pro"/>
                <a:ea typeface="Maven Pro"/>
                <a:cs typeface="Maven Pro"/>
                <a:sym typeface="Maven Pro"/>
              </a:rPr>
              <a:t>Customer Segmentation By </a:t>
            </a:r>
            <a:r>
              <a:rPr b="1" lang="en" sz="2400">
                <a:solidFill>
                  <a:srgbClr val="FFFFFF"/>
                </a:solidFill>
                <a:latin typeface="Maven Pro"/>
                <a:ea typeface="Maven Pro"/>
                <a:cs typeface="Maven Pro"/>
                <a:sym typeface="Maven Pro"/>
              </a:rPr>
              <a:t>Book</a:t>
            </a:r>
            <a:r>
              <a:rPr b="1" lang="en" sz="2400">
                <a:solidFill>
                  <a:srgbClr val="FFFFFF"/>
                </a:solidFill>
                <a:latin typeface="Maven Pro"/>
                <a:ea typeface="Maven Pro"/>
                <a:cs typeface="Maven Pro"/>
                <a:sym typeface="Maven Pro"/>
              </a:rPr>
              <a:t> Purchase History</a:t>
            </a:r>
            <a:endParaRPr b="1"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78" name="Google Shape;278;p13"/>
          <p:cNvSpPr txBox="1"/>
          <p:nvPr/>
        </p:nvSpPr>
        <p:spPr>
          <a:xfrm>
            <a:off x="472500" y="3005225"/>
            <a:ext cx="40995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aven Pro"/>
                <a:ea typeface="Maven Pro"/>
                <a:cs typeface="Maven Pro"/>
                <a:sym typeface="Maven Pro"/>
              </a:rPr>
              <a:t>Group </a:t>
            </a:r>
            <a:r>
              <a:rPr b="1" lang="en" sz="1600">
                <a:solidFill>
                  <a:schemeClr val="lt1"/>
                </a:solidFill>
                <a:latin typeface="Maven Pro"/>
                <a:ea typeface="Maven Pro"/>
                <a:cs typeface="Maven Pro"/>
                <a:sym typeface="Maven Pro"/>
              </a:rPr>
              <a:t>Newbee</a:t>
            </a:r>
            <a:r>
              <a:rPr b="1" lang="en" sz="1600">
                <a:solidFill>
                  <a:srgbClr val="FFFFFF"/>
                </a:solidFill>
                <a:latin typeface="Maven Pro"/>
                <a:ea typeface="Maven Pro"/>
                <a:cs typeface="Maven Pro"/>
                <a:sym typeface="Maven Pro"/>
              </a:rPr>
              <a:t>:</a:t>
            </a:r>
            <a:endParaRPr b="1" sz="1600">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Macy Bao, Chuyu Chen, Zheyu Han</a:t>
            </a:r>
            <a:endParaRPr b="1">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Xijie Liu, </a:t>
            </a:r>
            <a:r>
              <a:rPr b="1" lang="en">
                <a:solidFill>
                  <a:srgbClr val="FFFFFF"/>
                </a:solidFill>
                <a:latin typeface="Maven Pro"/>
                <a:ea typeface="Maven Pro"/>
                <a:cs typeface="Maven Pro"/>
                <a:sym typeface="Maven Pro"/>
              </a:rPr>
              <a:t>Minbo Sun, </a:t>
            </a:r>
            <a:r>
              <a:rPr b="1" lang="en">
                <a:solidFill>
                  <a:srgbClr val="FFFFFF"/>
                </a:solidFill>
                <a:latin typeface="Maven Pro"/>
                <a:ea typeface="Maven Pro"/>
                <a:cs typeface="Maven Pro"/>
                <a:sym typeface="Maven Pro"/>
              </a:rPr>
              <a:t>James Yang</a:t>
            </a:r>
            <a:endParaRPr b="1">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83" name="Shape 383"/>
        <p:cNvGrpSpPr/>
        <p:nvPr/>
      </p:nvGrpSpPr>
      <p:grpSpPr>
        <a:xfrm>
          <a:off x="0" y="0"/>
          <a:ext cx="0" cy="0"/>
          <a:chOff x="0" y="0"/>
          <a:chExt cx="0" cy="0"/>
        </a:xfrm>
      </p:grpSpPr>
      <p:sp>
        <p:nvSpPr>
          <p:cNvPr id="384" name="Google Shape;38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p:txBody>
      </p:sp>
      <p:pic>
        <p:nvPicPr>
          <p:cNvPr id="385" name="Google Shape;385;p22"/>
          <p:cNvPicPr preferRelativeResize="0"/>
          <p:nvPr/>
        </p:nvPicPr>
        <p:blipFill>
          <a:blip r:embed="rId3">
            <a:alphaModFix/>
          </a:blip>
          <a:stretch>
            <a:fillRect/>
          </a:stretch>
        </p:blipFill>
        <p:spPr>
          <a:xfrm>
            <a:off x="554050" y="1694025"/>
            <a:ext cx="3932725" cy="2807250"/>
          </a:xfrm>
          <a:prstGeom prst="rect">
            <a:avLst/>
          </a:prstGeom>
          <a:noFill/>
          <a:ln>
            <a:noFill/>
          </a:ln>
        </p:spPr>
      </p:pic>
      <p:pic>
        <p:nvPicPr>
          <p:cNvPr id="386" name="Google Shape;386;p22"/>
          <p:cNvPicPr preferRelativeResize="0"/>
          <p:nvPr/>
        </p:nvPicPr>
        <p:blipFill>
          <a:blip r:embed="rId4">
            <a:alphaModFix/>
          </a:blip>
          <a:stretch>
            <a:fillRect/>
          </a:stretch>
        </p:blipFill>
        <p:spPr>
          <a:xfrm>
            <a:off x="4687775" y="1760900"/>
            <a:ext cx="4340276" cy="26735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0" name="Shape 390"/>
        <p:cNvGrpSpPr/>
        <p:nvPr/>
      </p:nvGrpSpPr>
      <p:grpSpPr>
        <a:xfrm>
          <a:off x="0" y="0"/>
          <a:ext cx="0" cy="0"/>
          <a:chOff x="0" y="0"/>
          <a:chExt cx="0" cy="0"/>
        </a:xfrm>
      </p:grpSpPr>
      <p:sp>
        <p:nvSpPr>
          <p:cNvPr id="391" name="Google Shape;39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a:p>
            <a:pPr indent="0" lvl="0" marL="0" rtl="0" algn="l">
              <a:spcBef>
                <a:spcPts val="0"/>
              </a:spcBef>
              <a:spcAft>
                <a:spcPts val="0"/>
              </a:spcAft>
              <a:buNone/>
            </a:pPr>
            <a:r>
              <a:t/>
            </a:r>
            <a:endParaRPr/>
          </a:p>
        </p:txBody>
      </p:sp>
      <p:sp>
        <p:nvSpPr>
          <p:cNvPr id="392" name="Google Shape;392;p23"/>
          <p:cNvSpPr txBox="1"/>
          <p:nvPr>
            <p:ph idx="1" type="body"/>
          </p:nvPr>
        </p:nvSpPr>
        <p:spPr>
          <a:xfrm>
            <a:off x="380700" y="1640425"/>
            <a:ext cx="4356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t>On-site</a:t>
            </a:r>
            <a:r>
              <a:rPr b="1" lang="en" sz="1150">
                <a:solidFill>
                  <a:srgbClr val="232F3E"/>
                </a:solidFill>
              </a:rPr>
              <a:t> personalized recommendations </a:t>
            </a:r>
            <a:endParaRPr b="1" sz="1150">
              <a:solidFill>
                <a:srgbClr val="232F3E"/>
              </a:solidFill>
            </a:endParaRPr>
          </a:p>
          <a:p>
            <a:pPr indent="-295275" lvl="0" marL="457200" rtl="0" algn="l">
              <a:spcBef>
                <a:spcPts val="1600"/>
              </a:spcBef>
              <a:spcAft>
                <a:spcPts val="0"/>
              </a:spcAft>
              <a:buClr>
                <a:srgbClr val="232F3E"/>
              </a:buClr>
              <a:buSzPts val="1050"/>
              <a:buChar char="-"/>
            </a:pPr>
            <a:r>
              <a:rPr lang="en" sz="1050">
                <a:solidFill>
                  <a:srgbClr val="232F3E"/>
                </a:solidFill>
              </a:rPr>
              <a:t>Item-to-Item Collaborative Filtering</a:t>
            </a:r>
            <a:endParaRPr sz="1050">
              <a:solidFill>
                <a:srgbClr val="232F3E"/>
              </a:solidFill>
            </a:endParaRPr>
          </a:p>
          <a:p>
            <a:pPr indent="-295275" lvl="0" marL="457200" rtl="0" algn="l">
              <a:spcBef>
                <a:spcPts val="0"/>
              </a:spcBef>
              <a:spcAft>
                <a:spcPts val="0"/>
              </a:spcAft>
              <a:buClr>
                <a:srgbClr val="232F3E"/>
              </a:buClr>
              <a:buSzPts val="1050"/>
              <a:buChar char="-"/>
            </a:pPr>
            <a:r>
              <a:rPr lang="en" sz="1050">
                <a:solidFill>
                  <a:srgbClr val="232F3E"/>
                </a:solidFill>
              </a:rPr>
              <a:t>Improve personalized shopping experience</a:t>
            </a:r>
            <a:endParaRPr sz="1050">
              <a:solidFill>
                <a:srgbClr val="232F3E"/>
              </a:solidFill>
            </a:endParaRPr>
          </a:p>
          <a:p>
            <a:pPr indent="-295275" lvl="0" marL="457200" rtl="0" algn="l">
              <a:spcBef>
                <a:spcPts val="0"/>
              </a:spcBef>
              <a:spcAft>
                <a:spcPts val="0"/>
              </a:spcAft>
              <a:buClr>
                <a:srgbClr val="232F3E"/>
              </a:buClr>
              <a:buSzPts val="1050"/>
              <a:buChar char="-"/>
            </a:pPr>
            <a:r>
              <a:rPr lang="en" sz="1050">
                <a:solidFill>
                  <a:srgbClr val="232F3E"/>
                </a:solidFill>
              </a:rPr>
              <a:t>Increase average order value and the amount of revenue generated from each customer</a:t>
            </a:r>
            <a:endParaRPr sz="1050">
              <a:solidFill>
                <a:srgbClr val="232F3E"/>
              </a:solidFill>
            </a:endParaRPr>
          </a:p>
          <a:p>
            <a:pPr indent="-295275" lvl="0" marL="457200" rtl="0" algn="l">
              <a:spcBef>
                <a:spcPts val="0"/>
              </a:spcBef>
              <a:spcAft>
                <a:spcPts val="0"/>
              </a:spcAft>
              <a:buClr>
                <a:srgbClr val="232F3E"/>
              </a:buClr>
              <a:buSzPts val="1050"/>
              <a:buChar char="-"/>
            </a:pPr>
            <a:r>
              <a:rPr lang="en" sz="1050">
                <a:solidFill>
                  <a:srgbClr val="232F3E"/>
                </a:solidFill>
              </a:rPr>
              <a:t>Produces recommendations in </a:t>
            </a:r>
            <a:r>
              <a:rPr lang="en" sz="1050">
                <a:solidFill>
                  <a:srgbClr val="232F3E"/>
                </a:solidFill>
              </a:rPr>
              <a:t>real time</a:t>
            </a:r>
            <a:r>
              <a:rPr lang="en" sz="1050">
                <a:solidFill>
                  <a:srgbClr val="232F3E"/>
                </a:solidFill>
              </a:rPr>
              <a:t>, scales to massive data sets, and generates </a:t>
            </a:r>
            <a:r>
              <a:rPr lang="en" sz="1050">
                <a:solidFill>
                  <a:srgbClr val="232F3E"/>
                </a:solidFill>
              </a:rPr>
              <a:t>high quality</a:t>
            </a:r>
            <a:r>
              <a:rPr lang="en" sz="1050">
                <a:solidFill>
                  <a:srgbClr val="232F3E"/>
                </a:solidFill>
              </a:rPr>
              <a:t> </a:t>
            </a:r>
            <a:r>
              <a:rPr lang="en" sz="1050">
                <a:solidFill>
                  <a:srgbClr val="232F3E"/>
                </a:solidFill>
              </a:rPr>
              <a:t>personalized</a:t>
            </a:r>
            <a:r>
              <a:rPr lang="en" sz="1050">
                <a:solidFill>
                  <a:srgbClr val="232F3E"/>
                </a:solidFill>
              </a:rPr>
              <a:t> recommendations.</a:t>
            </a:r>
            <a:endParaRPr sz="1050">
              <a:solidFill>
                <a:srgbClr val="232F3E"/>
              </a:solidFill>
            </a:endParaRPr>
          </a:p>
          <a:p>
            <a:pPr indent="-295275" lvl="0" marL="457200" rtl="0" algn="l">
              <a:spcBef>
                <a:spcPts val="0"/>
              </a:spcBef>
              <a:spcAft>
                <a:spcPts val="0"/>
              </a:spcAft>
              <a:buClr>
                <a:srgbClr val="232F3E"/>
              </a:buClr>
              <a:buSzPts val="1050"/>
              <a:buChar char="-"/>
            </a:pPr>
            <a:r>
              <a:rPr lang="en" sz="1050">
                <a:solidFill>
                  <a:srgbClr val="232F3E"/>
                </a:solidFill>
              </a:rPr>
              <a:t>McKinsey estimated that 35 percent of consumer purchases on Amazon come from product recommendations</a:t>
            </a:r>
            <a:endParaRPr sz="1050">
              <a:solidFill>
                <a:srgbClr val="232F3E"/>
              </a:solidFill>
            </a:endParaRPr>
          </a:p>
        </p:txBody>
      </p:sp>
      <p:pic>
        <p:nvPicPr>
          <p:cNvPr id="393" name="Google Shape;393;p23"/>
          <p:cNvPicPr preferRelativeResize="0"/>
          <p:nvPr/>
        </p:nvPicPr>
        <p:blipFill>
          <a:blip r:embed="rId3">
            <a:alphaModFix/>
          </a:blip>
          <a:stretch>
            <a:fillRect/>
          </a:stretch>
        </p:blipFill>
        <p:spPr>
          <a:xfrm>
            <a:off x="4737250" y="1657538"/>
            <a:ext cx="4145051" cy="25073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7" name="Shape 397"/>
        <p:cNvGrpSpPr/>
        <p:nvPr/>
      </p:nvGrpSpPr>
      <p:grpSpPr>
        <a:xfrm>
          <a:off x="0" y="0"/>
          <a:ext cx="0" cy="0"/>
          <a:chOff x="0" y="0"/>
          <a:chExt cx="0" cy="0"/>
        </a:xfrm>
      </p:grpSpPr>
      <p:sp>
        <p:nvSpPr>
          <p:cNvPr id="398" name="Google Shape;39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a:p>
            <a:pPr indent="0" lvl="0" marL="0" rtl="0" algn="l">
              <a:spcBef>
                <a:spcPts val="0"/>
              </a:spcBef>
              <a:spcAft>
                <a:spcPts val="0"/>
              </a:spcAft>
              <a:buNone/>
            </a:pPr>
            <a:r>
              <a:t/>
            </a:r>
            <a:endParaRPr/>
          </a:p>
        </p:txBody>
      </p:sp>
      <p:sp>
        <p:nvSpPr>
          <p:cNvPr id="399" name="Google Shape;399;p24"/>
          <p:cNvSpPr txBox="1"/>
          <p:nvPr>
            <p:ph idx="1" type="body"/>
          </p:nvPr>
        </p:nvSpPr>
        <p:spPr>
          <a:xfrm>
            <a:off x="271475" y="1597925"/>
            <a:ext cx="3475200" cy="296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050"/>
              <a:t>Off-site</a:t>
            </a:r>
            <a:r>
              <a:rPr b="1" lang="en" sz="1050">
                <a:solidFill>
                  <a:srgbClr val="232F3E"/>
                </a:solidFill>
              </a:rPr>
              <a:t> personalized recommendations with Emails</a:t>
            </a:r>
            <a:endParaRPr b="1" sz="1050">
              <a:solidFill>
                <a:srgbClr val="232F3E"/>
              </a:solidFill>
            </a:endParaRPr>
          </a:p>
          <a:p>
            <a:pPr indent="-295275" lvl="0" marL="457200" rtl="0" algn="l">
              <a:spcBef>
                <a:spcPts val="1600"/>
              </a:spcBef>
              <a:spcAft>
                <a:spcPts val="0"/>
              </a:spcAft>
              <a:buClr>
                <a:srgbClr val="232F3E"/>
              </a:buClr>
              <a:buSzPts val="1050"/>
              <a:buChar char="-"/>
            </a:pPr>
            <a:r>
              <a:rPr lang="en" sz="1050">
                <a:solidFill>
                  <a:srgbClr val="44464B"/>
                </a:solidFill>
              </a:rPr>
              <a:t>Divide customers into different segments: homepage browsers, category browsers, product browsers, Site search browsers, and cart abandonment browsers</a:t>
            </a:r>
            <a:endParaRPr sz="1050">
              <a:solidFill>
                <a:srgbClr val="44464B"/>
              </a:solidFill>
            </a:endParaRPr>
          </a:p>
          <a:p>
            <a:pPr indent="-295275" lvl="0" marL="457200" rtl="0" algn="l">
              <a:spcBef>
                <a:spcPts val="0"/>
              </a:spcBef>
              <a:spcAft>
                <a:spcPts val="0"/>
              </a:spcAft>
              <a:buClr>
                <a:srgbClr val="232F3E"/>
              </a:buClr>
              <a:buSzPts val="1050"/>
              <a:buChar char="-"/>
            </a:pPr>
            <a:r>
              <a:rPr lang="en" sz="1050">
                <a:solidFill>
                  <a:srgbClr val="44464B"/>
                </a:solidFill>
              </a:rPr>
              <a:t>Only recommend products and brands that this person has viewed on their site or items they had added to their cart.</a:t>
            </a:r>
            <a:endParaRPr sz="1050">
              <a:solidFill>
                <a:srgbClr val="44464B"/>
              </a:solidFill>
            </a:endParaRPr>
          </a:p>
          <a:p>
            <a:pPr indent="-295275" lvl="0" marL="457200" rtl="0" algn="l">
              <a:spcBef>
                <a:spcPts val="0"/>
              </a:spcBef>
              <a:spcAft>
                <a:spcPts val="0"/>
              </a:spcAft>
              <a:buClr>
                <a:srgbClr val="44464B"/>
              </a:buClr>
              <a:buSzPts val="1050"/>
              <a:buChar char="-"/>
            </a:pPr>
            <a:r>
              <a:rPr lang="en" sz="1050">
                <a:solidFill>
                  <a:srgbClr val="343A40"/>
                </a:solidFill>
              </a:rPr>
              <a:t>I</a:t>
            </a:r>
            <a:r>
              <a:rPr lang="en" sz="1050">
                <a:solidFill>
                  <a:srgbClr val="343A40"/>
                </a:solidFill>
              </a:rPr>
              <a:t>ncrease CTR by 300% or more</a:t>
            </a:r>
            <a:endParaRPr sz="1050">
              <a:solidFill>
                <a:srgbClr val="343A40"/>
              </a:solidFill>
            </a:endParaRPr>
          </a:p>
          <a:p>
            <a:pPr indent="0" lvl="0" marL="457200" rtl="0" algn="l">
              <a:spcBef>
                <a:spcPts val="700"/>
              </a:spcBef>
              <a:spcAft>
                <a:spcPts val="1600"/>
              </a:spcAft>
              <a:buNone/>
            </a:pPr>
            <a:r>
              <a:t/>
            </a:r>
            <a:endParaRPr sz="1050">
              <a:solidFill>
                <a:srgbClr val="44464B"/>
              </a:solidFill>
              <a:highlight>
                <a:srgbClr val="FFFFFF"/>
              </a:highlight>
            </a:endParaRPr>
          </a:p>
        </p:txBody>
      </p:sp>
      <p:pic>
        <p:nvPicPr>
          <p:cNvPr id="400" name="Google Shape;400;p24"/>
          <p:cNvPicPr preferRelativeResize="0"/>
          <p:nvPr/>
        </p:nvPicPr>
        <p:blipFill>
          <a:blip r:embed="rId3">
            <a:alphaModFix/>
          </a:blip>
          <a:stretch>
            <a:fillRect/>
          </a:stretch>
        </p:blipFill>
        <p:spPr>
          <a:xfrm>
            <a:off x="3746671" y="1597871"/>
            <a:ext cx="5259124" cy="296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5"/>
          <p:cNvSpPr txBox="1"/>
          <p:nvPr>
            <p:ph type="title"/>
          </p:nvPr>
        </p:nvSpPr>
        <p:spPr>
          <a:xfrm>
            <a:off x="592375" y="1025500"/>
            <a:ext cx="69903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Data Analysis</a:t>
            </a:r>
            <a:endParaRPr sz="36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09" name="Shape 409"/>
        <p:cNvGrpSpPr/>
        <p:nvPr/>
      </p:nvGrpSpPr>
      <p:grpSpPr>
        <a:xfrm>
          <a:off x="0" y="0"/>
          <a:ext cx="0" cy="0"/>
          <a:chOff x="0" y="0"/>
          <a:chExt cx="0" cy="0"/>
        </a:xfrm>
      </p:grpSpPr>
      <p:sp>
        <p:nvSpPr>
          <p:cNvPr id="410" name="Google Shape;41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process</a:t>
            </a:r>
            <a:endParaRPr/>
          </a:p>
        </p:txBody>
      </p:sp>
      <p:sp>
        <p:nvSpPr>
          <p:cNvPr id="411" name="Google Shape;411;p26"/>
          <p:cNvSpPr/>
          <p:nvPr/>
        </p:nvSpPr>
        <p:spPr>
          <a:xfrm>
            <a:off x="3297500" y="1410185"/>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6"/>
          <p:cNvGrpSpPr/>
          <p:nvPr/>
        </p:nvGrpSpPr>
        <p:grpSpPr>
          <a:xfrm>
            <a:off x="1303800" y="1559569"/>
            <a:ext cx="2308669" cy="669600"/>
            <a:chOff x="1303800" y="1315125"/>
            <a:chExt cx="2308669" cy="669600"/>
          </a:xfrm>
        </p:grpSpPr>
        <p:cxnSp>
          <p:nvCxnSpPr>
            <p:cNvPr id="413" name="Google Shape;413;p26"/>
            <p:cNvCxnSpPr/>
            <p:nvPr/>
          </p:nvCxnSpPr>
          <p:spPr>
            <a:xfrm>
              <a:off x="3178969" y="1638300"/>
              <a:ext cx="433500" cy="252300"/>
            </a:xfrm>
            <a:prstGeom prst="straightConnector1">
              <a:avLst/>
            </a:prstGeom>
            <a:noFill/>
            <a:ln cap="flat" cmpd="sng" w="19050">
              <a:solidFill>
                <a:srgbClr val="AAAAAA"/>
              </a:solidFill>
              <a:prstDash val="solid"/>
              <a:round/>
              <a:headEnd len="med" w="med" type="oval"/>
              <a:tailEnd len="sm" w="sm" type="none"/>
            </a:ln>
          </p:spPr>
        </p:cxnSp>
        <p:sp>
          <p:nvSpPr>
            <p:cNvPr id="414" name="Google Shape;414;p26"/>
            <p:cNvSpPr txBox="1"/>
            <p:nvPr/>
          </p:nvSpPr>
          <p:spPr>
            <a:xfrm>
              <a:off x="1303800" y="1315125"/>
              <a:ext cx="1872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Nunito"/>
                  <a:ea typeface="Nunito"/>
                  <a:cs typeface="Nunito"/>
                  <a:sym typeface="Nunito"/>
                </a:rPr>
                <a:t>Step 3   </a:t>
              </a:r>
              <a:r>
                <a:rPr b="1" lang="en" sz="1100">
                  <a:latin typeface="Nunito"/>
                  <a:ea typeface="Nunito"/>
                  <a:cs typeface="Nunito"/>
                  <a:sym typeface="Nunito"/>
                </a:rPr>
                <a:t>Data visualization</a:t>
              </a:r>
              <a:endParaRPr b="1" sz="1100">
                <a:latin typeface="Nunito"/>
                <a:ea typeface="Nunito"/>
                <a:cs typeface="Nunito"/>
                <a:sym typeface="Nunito"/>
              </a:endParaRPr>
            </a:p>
            <a:p>
              <a:pPr indent="0" lvl="0" marL="457200" rtl="0" algn="l">
                <a:lnSpc>
                  <a:spcPct val="115000"/>
                </a:lnSpc>
                <a:spcBef>
                  <a:spcPts val="0"/>
                </a:spcBef>
                <a:spcAft>
                  <a:spcPts val="0"/>
                </a:spcAft>
                <a:buNone/>
              </a:pPr>
              <a:r>
                <a:t/>
              </a:r>
              <a:endParaRPr b="1" sz="1000">
                <a:latin typeface="Nunito"/>
                <a:ea typeface="Nunito"/>
                <a:cs typeface="Nunito"/>
                <a:sym typeface="Nunito"/>
              </a:endParaRPr>
            </a:p>
            <a:p>
              <a:pPr indent="0" lvl="0" marL="0" rtl="0" algn="l">
                <a:lnSpc>
                  <a:spcPct val="115000"/>
                </a:lnSpc>
                <a:spcBef>
                  <a:spcPts val="0"/>
                </a:spcBef>
                <a:spcAft>
                  <a:spcPts val="0"/>
                </a:spcAft>
                <a:buNone/>
              </a:pPr>
              <a:r>
                <a:rPr lang="en" sz="1000">
                  <a:latin typeface="Nunito"/>
                  <a:ea typeface="Nunito"/>
                  <a:cs typeface="Nunito"/>
                  <a:sym typeface="Nunito"/>
                </a:rPr>
                <a:t>Specifically for the variable ‘tof’ - see next page</a:t>
              </a:r>
              <a:endParaRPr sz="1000">
                <a:latin typeface="Nunito"/>
                <a:ea typeface="Nunito"/>
                <a:cs typeface="Nunito"/>
                <a:sym typeface="Nunito"/>
              </a:endParaRPr>
            </a:p>
            <a:p>
              <a:pPr indent="0" lvl="0" marL="0" rtl="0" algn="r">
                <a:lnSpc>
                  <a:spcPct val="115000"/>
                </a:lnSpc>
                <a:spcBef>
                  <a:spcPts val="0"/>
                </a:spcBef>
                <a:spcAft>
                  <a:spcPts val="0"/>
                </a:spcAft>
                <a:buNone/>
              </a:pPr>
              <a:r>
                <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t/>
              </a:r>
              <a:endParaRPr b="1" sz="800">
                <a:latin typeface="Roboto"/>
                <a:ea typeface="Roboto"/>
                <a:cs typeface="Roboto"/>
                <a:sym typeface="Roboto"/>
              </a:endParaRPr>
            </a:p>
          </p:txBody>
        </p:sp>
      </p:grpSp>
      <p:grpSp>
        <p:nvGrpSpPr>
          <p:cNvPr id="415" name="Google Shape;415;p26"/>
          <p:cNvGrpSpPr/>
          <p:nvPr/>
        </p:nvGrpSpPr>
        <p:grpSpPr>
          <a:xfrm>
            <a:off x="5517319" y="1559569"/>
            <a:ext cx="2223506" cy="669600"/>
            <a:chOff x="5517319" y="1315125"/>
            <a:chExt cx="2223506" cy="669600"/>
          </a:xfrm>
        </p:grpSpPr>
        <p:cxnSp>
          <p:nvCxnSpPr>
            <p:cNvPr id="416" name="Google Shape;416;p26"/>
            <p:cNvCxnSpPr/>
            <p:nvPr/>
          </p:nvCxnSpPr>
          <p:spPr>
            <a:xfrm flipH="1">
              <a:off x="5517319" y="1638300"/>
              <a:ext cx="433500" cy="252300"/>
            </a:xfrm>
            <a:prstGeom prst="straightConnector1">
              <a:avLst/>
            </a:prstGeom>
            <a:noFill/>
            <a:ln cap="flat" cmpd="sng" w="19050">
              <a:solidFill>
                <a:srgbClr val="2F2F2F"/>
              </a:solidFill>
              <a:prstDash val="solid"/>
              <a:round/>
              <a:headEnd len="med" w="med" type="oval"/>
              <a:tailEnd len="sm" w="sm" type="none"/>
            </a:ln>
          </p:spPr>
        </p:cxnSp>
        <p:sp>
          <p:nvSpPr>
            <p:cNvPr id="417" name="Google Shape;417;p26"/>
            <p:cNvSpPr txBox="1"/>
            <p:nvPr/>
          </p:nvSpPr>
          <p:spPr>
            <a:xfrm>
              <a:off x="5962125" y="1315125"/>
              <a:ext cx="17787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Nunito"/>
                  <a:ea typeface="Nunito"/>
                  <a:cs typeface="Nunito"/>
                  <a:sym typeface="Nunito"/>
                </a:rPr>
                <a:t>Step 1</a:t>
              </a:r>
              <a:r>
                <a:rPr lang="en" sz="1100">
                  <a:latin typeface="Nunito"/>
                  <a:ea typeface="Nunito"/>
                  <a:cs typeface="Nunito"/>
                  <a:sym typeface="Nunito"/>
                </a:rPr>
                <a:t>   </a:t>
              </a:r>
              <a:r>
                <a:rPr b="1" lang="en" sz="1100">
                  <a:latin typeface="Nunito"/>
                  <a:ea typeface="Nunito"/>
                  <a:cs typeface="Nunito"/>
                  <a:sym typeface="Nunito"/>
                </a:rPr>
                <a:t>Data preview</a:t>
              </a:r>
              <a:endParaRPr b="1" sz="1100">
                <a:latin typeface="Nunito"/>
                <a:ea typeface="Nunito"/>
                <a:cs typeface="Nunito"/>
                <a:sym typeface="Nunito"/>
              </a:endParaRPr>
            </a:p>
          </p:txBody>
        </p:sp>
      </p:grpSp>
      <p:grpSp>
        <p:nvGrpSpPr>
          <p:cNvPr id="418" name="Google Shape;418;p26"/>
          <p:cNvGrpSpPr/>
          <p:nvPr/>
        </p:nvGrpSpPr>
        <p:grpSpPr>
          <a:xfrm>
            <a:off x="3808225" y="3779584"/>
            <a:ext cx="1752900" cy="1143785"/>
            <a:chOff x="3808225" y="3535140"/>
            <a:chExt cx="1752900" cy="1143785"/>
          </a:xfrm>
        </p:grpSpPr>
        <p:cxnSp>
          <p:nvCxnSpPr>
            <p:cNvPr id="419" name="Google Shape;419;p26"/>
            <p:cNvCxnSpPr/>
            <p:nvPr/>
          </p:nvCxnSpPr>
          <p:spPr>
            <a:xfrm rot="10800000">
              <a:off x="4556399" y="3535140"/>
              <a:ext cx="0" cy="460500"/>
            </a:xfrm>
            <a:prstGeom prst="straightConnector1">
              <a:avLst/>
            </a:prstGeom>
            <a:noFill/>
            <a:ln cap="flat" cmpd="sng" w="19050">
              <a:solidFill>
                <a:srgbClr val="505050"/>
              </a:solidFill>
              <a:prstDash val="solid"/>
              <a:round/>
              <a:headEnd len="med" w="med" type="oval"/>
              <a:tailEnd len="sm" w="sm" type="none"/>
            </a:ln>
          </p:spPr>
        </p:cxnSp>
        <p:sp>
          <p:nvSpPr>
            <p:cNvPr id="420" name="Google Shape;420;p26"/>
            <p:cNvSpPr txBox="1"/>
            <p:nvPr/>
          </p:nvSpPr>
          <p:spPr>
            <a:xfrm>
              <a:off x="3808225" y="4009325"/>
              <a:ext cx="17529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Nunito"/>
                  <a:ea typeface="Nunito"/>
                  <a:cs typeface="Nunito"/>
                  <a:sym typeface="Nunito"/>
                </a:rPr>
                <a:t>Step 2   </a:t>
              </a:r>
              <a:r>
                <a:rPr b="1" lang="en" sz="1100">
                  <a:latin typeface="Nunito"/>
                  <a:ea typeface="Nunito"/>
                  <a:cs typeface="Nunito"/>
                  <a:sym typeface="Nunito"/>
                </a:rPr>
                <a:t>Remove outliers</a:t>
              </a:r>
              <a:endParaRPr b="1" sz="1100">
                <a:latin typeface="Nunito"/>
                <a:ea typeface="Nunito"/>
                <a:cs typeface="Nunito"/>
                <a:sym typeface="Nunito"/>
              </a:endParaRPr>
            </a:p>
            <a:p>
              <a:pPr indent="0" lvl="0" marL="0" rtl="0" algn="ctr">
                <a:lnSpc>
                  <a:spcPct val="115000"/>
                </a:lnSpc>
                <a:spcBef>
                  <a:spcPts val="0"/>
                </a:spcBef>
                <a:spcAft>
                  <a:spcPts val="0"/>
                </a:spcAft>
                <a:buNone/>
              </a:pPr>
              <a:r>
                <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600">
                <a:latin typeface="Roboto"/>
                <a:ea typeface="Roboto"/>
                <a:cs typeface="Roboto"/>
                <a:sym typeface="Roboto"/>
              </a:endParaRPr>
            </a:p>
            <a:p>
              <a:pPr indent="0" lvl="0" marL="0" rtl="0" algn="ctr">
                <a:lnSpc>
                  <a:spcPct val="115000"/>
                </a:lnSpc>
                <a:spcBef>
                  <a:spcPts val="0"/>
                </a:spcBef>
                <a:spcAft>
                  <a:spcPts val="0"/>
                </a:spcAft>
                <a:buNone/>
              </a:pPr>
              <a:r>
                <a:t/>
              </a:r>
              <a:endParaRPr b="1" sz="800">
                <a:latin typeface="Roboto"/>
                <a:ea typeface="Roboto"/>
                <a:cs typeface="Roboto"/>
                <a:sym typeface="Roboto"/>
              </a:endParaRPr>
            </a:p>
          </p:txBody>
        </p:sp>
      </p:grpSp>
      <p:sp>
        <p:nvSpPr>
          <p:cNvPr id="421" name="Google Shape;421;p26"/>
          <p:cNvSpPr txBox="1"/>
          <p:nvPr/>
        </p:nvSpPr>
        <p:spPr>
          <a:xfrm>
            <a:off x="3845784" y="2300904"/>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Process</a:t>
            </a:r>
            <a:endParaRPr sz="1200"/>
          </a:p>
        </p:txBody>
      </p:sp>
      <p:sp>
        <p:nvSpPr>
          <p:cNvPr id="422" name="Google Shape;422;p26"/>
          <p:cNvSpPr/>
          <p:nvPr/>
        </p:nvSpPr>
        <p:spPr>
          <a:xfrm rot="1800047">
            <a:off x="3219843" y="1330878"/>
            <a:ext cx="2690936" cy="2690936"/>
          </a:xfrm>
          <a:prstGeom prst="blockArc">
            <a:avLst>
              <a:gd fmla="val 14414370" name="adj1"/>
              <a:gd fmla="val 694" name="adj2"/>
              <a:gd fmla="val 9562" name="adj3"/>
            </a:avLst>
          </a:prstGeom>
          <a:solidFill>
            <a:srgbClr val="2F2F2F"/>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flipH="1" rot="-1800047">
            <a:off x="3221956" y="1330878"/>
            <a:ext cx="2690936" cy="2690936"/>
          </a:xfrm>
          <a:prstGeom prst="blockArc">
            <a:avLst>
              <a:gd fmla="val 14348563" name="adj1"/>
              <a:gd fmla="val 21472873" name="adj2"/>
              <a:gd fmla="val 9381" name="adj3"/>
            </a:avLst>
          </a:prstGeom>
          <a:solidFill>
            <a:srgbClr val="AAAAA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rot="-8100000">
            <a:off x="4382715" y="1271837"/>
            <a:ext cx="363170" cy="363170"/>
          </a:xfrm>
          <a:prstGeom prst="rtTriangl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flipH="1" rot="-9000757">
            <a:off x="3220953" y="1329252"/>
            <a:ext cx="2690226" cy="2690226"/>
          </a:xfrm>
          <a:prstGeom prst="blockArc">
            <a:avLst>
              <a:gd fmla="val 14316164" name="adj1"/>
              <a:gd fmla="val 21502663" name="adj2"/>
              <a:gd fmla="val 9415" name="adj3"/>
            </a:avLst>
          </a:prstGeom>
          <a:solidFill>
            <a:srgbClr val="50505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rot="-1027861">
            <a:off x="5485874" y="3094276"/>
            <a:ext cx="312672" cy="312672"/>
          </a:xfrm>
          <a:prstGeom prst="rtTriangl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rot="6359841">
            <a:off x="3315801" y="3092205"/>
            <a:ext cx="363580" cy="363580"/>
          </a:xfrm>
          <a:prstGeom prst="rtTriangl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3297500" y="1410185"/>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26"/>
          <p:cNvCxnSpPr/>
          <p:nvPr/>
        </p:nvCxnSpPr>
        <p:spPr>
          <a:xfrm>
            <a:off x="3178969" y="1882744"/>
            <a:ext cx="433500" cy="252300"/>
          </a:xfrm>
          <a:prstGeom prst="straightConnector1">
            <a:avLst/>
          </a:prstGeom>
          <a:noFill/>
          <a:ln cap="flat" cmpd="sng" w="19050">
            <a:solidFill>
              <a:srgbClr val="AAAAAA"/>
            </a:solidFill>
            <a:prstDash val="solid"/>
            <a:round/>
            <a:headEnd len="med" w="med" type="oval"/>
            <a:tailEnd len="sm" w="sm" type="none"/>
          </a:ln>
        </p:spPr>
      </p:cxnSp>
      <p:cxnSp>
        <p:nvCxnSpPr>
          <p:cNvPr id="430" name="Google Shape;430;p26"/>
          <p:cNvCxnSpPr/>
          <p:nvPr/>
        </p:nvCxnSpPr>
        <p:spPr>
          <a:xfrm flipH="1">
            <a:off x="5517319" y="1882744"/>
            <a:ext cx="433500" cy="252300"/>
          </a:xfrm>
          <a:prstGeom prst="straightConnector1">
            <a:avLst/>
          </a:prstGeom>
          <a:noFill/>
          <a:ln cap="flat" cmpd="sng" w="19050">
            <a:solidFill>
              <a:srgbClr val="2F2F2F"/>
            </a:solidFill>
            <a:prstDash val="solid"/>
            <a:round/>
            <a:headEnd len="med" w="med" type="oval"/>
            <a:tailEnd len="sm" w="sm" type="none"/>
          </a:ln>
        </p:spPr>
      </p:cxnSp>
      <p:cxnSp>
        <p:nvCxnSpPr>
          <p:cNvPr id="431" name="Google Shape;431;p26"/>
          <p:cNvCxnSpPr/>
          <p:nvPr/>
        </p:nvCxnSpPr>
        <p:spPr>
          <a:xfrm rot="10800000">
            <a:off x="4556399" y="3779584"/>
            <a:ext cx="0" cy="460500"/>
          </a:xfrm>
          <a:prstGeom prst="straightConnector1">
            <a:avLst/>
          </a:prstGeom>
          <a:noFill/>
          <a:ln cap="flat" cmpd="sng" w="19050">
            <a:solidFill>
              <a:srgbClr val="505050"/>
            </a:solidFill>
            <a:prstDash val="solid"/>
            <a:round/>
            <a:headEnd len="med" w="med" type="oval"/>
            <a:tailEnd len="sm" w="sm" type="none"/>
          </a:ln>
        </p:spPr>
      </p:cxnSp>
      <p:sp>
        <p:nvSpPr>
          <p:cNvPr id="432" name="Google Shape;432;p26"/>
          <p:cNvSpPr/>
          <p:nvPr/>
        </p:nvSpPr>
        <p:spPr>
          <a:xfrm rot="1800047">
            <a:off x="3219843" y="1330878"/>
            <a:ext cx="2690936" cy="2690936"/>
          </a:xfrm>
          <a:prstGeom prst="blockArc">
            <a:avLst>
              <a:gd fmla="val 14414370" name="adj1"/>
              <a:gd fmla="val 694" name="adj2"/>
              <a:gd fmla="val 9562" name="adj3"/>
            </a:avLst>
          </a:prstGeom>
          <a:solidFill>
            <a:srgbClr val="2F2F2F"/>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flipH="1" rot="-1800047">
            <a:off x="3221956" y="1330878"/>
            <a:ext cx="2690936" cy="2690936"/>
          </a:xfrm>
          <a:prstGeom prst="blockArc">
            <a:avLst>
              <a:gd fmla="val 14348563" name="adj1"/>
              <a:gd fmla="val 21472873" name="adj2"/>
              <a:gd fmla="val 9381" name="adj3"/>
            </a:avLst>
          </a:prstGeom>
          <a:solidFill>
            <a:srgbClr val="AAAAA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rot="-8100000">
            <a:off x="4382715" y="1271837"/>
            <a:ext cx="363170" cy="363170"/>
          </a:xfrm>
          <a:prstGeom prst="rtTriangl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flipH="1" rot="-9000757">
            <a:off x="3220953" y="1329252"/>
            <a:ext cx="2690226" cy="2690226"/>
          </a:xfrm>
          <a:prstGeom prst="blockArc">
            <a:avLst>
              <a:gd fmla="val 14316164" name="adj1"/>
              <a:gd fmla="val 21502663" name="adj2"/>
              <a:gd fmla="val 9415" name="adj3"/>
            </a:avLst>
          </a:prstGeom>
          <a:solidFill>
            <a:srgbClr val="50505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rot="-1027861">
            <a:off x="5485874" y="3094276"/>
            <a:ext cx="312672" cy="312672"/>
          </a:xfrm>
          <a:prstGeom prst="rtTriangl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rot="6359841">
            <a:off x="3315801" y="3092205"/>
            <a:ext cx="363580" cy="363580"/>
          </a:xfrm>
          <a:prstGeom prst="rtTriangl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26"/>
          <p:cNvPicPr preferRelativeResize="0"/>
          <p:nvPr/>
        </p:nvPicPr>
        <p:blipFill>
          <a:blip r:embed="rId3">
            <a:alphaModFix/>
          </a:blip>
          <a:stretch>
            <a:fillRect/>
          </a:stretch>
        </p:blipFill>
        <p:spPr>
          <a:xfrm>
            <a:off x="1098125" y="3874094"/>
            <a:ext cx="2720027" cy="1102874"/>
          </a:xfrm>
          <a:prstGeom prst="rect">
            <a:avLst/>
          </a:prstGeom>
          <a:noFill/>
          <a:ln>
            <a:noFill/>
          </a:ln>
        </p:spPr>
      </p:pic>
      <p:pic>
        <p:nvPicPr>
          <p:cNvPr id="439" name="Google Shape;439;p26"/>
          <p:cNvPicPr preferRelativeResize="0"/>
          <p:nvPr/>
        </p:nvPicPr>
        <p:blipFill>
          <a:blip r:embed="rId4">
            <a:alphaModFix/>
          </a:blip>
          <a:stretch>
            <a:fillRect/>
          </a:stretch>
        </p:blipFill>
        <p:spPr>
          <a:xfrm>
            <a:off x="6037700" y="2074070"/>
            <a:ext cx="2854601" cy="1328425"/>
          </a:xfrm>
          <a:prstGeom prst="rect">
            <a:avLst/>
          </a:prstGeom>
          <a:noFill/>
          <a:ln>
            <a:noFill/>
          </a:ln>
        </p:spPr>
      </p:pic>
      <p:pic>
        <p:nvPicPr>
          <p:cNvPr id="440" name="Google Shape;440;p26"/>
          <p:cNvPicPr preferRelativeResize="0"/>
          <p:nvPr/>
        </p:nvPicPr>
        <p:blipFill>
          <a:blip r:embed="rId5">
            <a:alphaModFix/>
          </a:blip>
          <a:stretch>
            <a:fillRect/>
          </a:stretch>
        </p:blipFill>
        <p:spPr>
          <a:xfrm>
            <a:off x="6037700" y="3554894"/>
            <a:ext cx="2854600" cy="66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44" name="Shape 444"/>
        <p:cNvGrpSpPr/>
        <p:nvPr/>
      </p:nvGrpSpPr>
      <p:grpSpPr>
        <a:xfrm>
          <a:off x="0" y="0"/>
          <a:ext cx="0" cy="0"/>
          <a:chOff x="0" y="0"/>
          <a:chExt cx="0" cy="0"/>
        </a:xfrm>
      </p:grpSpPr>
      <p:sp>
        <p:nvSpPr>
          <p:cNvPr id="445" name="Google Shape;44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tof</a:t>
            </a:r>
            <a:endParaRPr/>
          </a:p>
        </p:txBody>
      </p:sp>
      <p:pic>
        <p:nvPicPr>
          <p:cNvPr id="446" name="Google Shape;446;p27"/>
          <p:cNvPicPr preferRelativeResize="0"/>
          <p:nvPr/>
        </p:nvPicPr>
        <p:blipFill>
          <a:blip r:embed="rId3">
            <a:alphaModFix/>
          </a:blip>
          <a:stretch>
            <a:fillRect/>
          </a:stretch>
        </p:blipFill>
        <p:spPr>
          <a:xfrm>
            <a:off x="704958" y="3090345"/>
            <a:ext cx="7761550" cy="1568083"/>
          </a:xfrm>
          <a:prstGeom prst="rect">
            <a:avLst/>
          </a:prstGeom>
          <a:noFill/>
          <a:ln>
            <a:noFill/>
          </a:ln>
        </p:spPr>
      </p:pic>
      <p:pic>
        <p:nvPicPr>
          <p:cNvPr id="447" name="Google Shape;447;p27"/>
          <p:cNvPicPr preferRelativeResize="0"/>
          <p:nvPr/>
        </p:nvPicPr>
        <p:blipFill>
          <a:blip r:embed="rId4">
            <a:alphaModFix/>
          </a:blip>
          <a:stretch>
            <a:fillRect/>
          </a:stretch>
        </p:blipFill>
        <p:spPr>
          <a:xfrm>
            <a:off x="704958" y="1571370"/>
            <a:ext cx="7761550" cy="155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txBox="1"/>
          <p:nvPr>
            <p:ph type="title"/>
          </p:nvPr>
        </p:nvSpPr>
        <p:spPr>
          <a:xfrm>
            <a:off x="594360" y="1025500"/>
            <a:ext cx="58641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Model Evaluation</a:t>
            </a:r>
            <a:endParaRPr sz="36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56" name="Shape 456"/>
        <p:cNvGrpSpPr/>
        <p:nvPr/>
      </p:nvGrpSpPr>
      <p:grpSpPr>
        <a:xfrm>
          <a:off x="0" y="0"/>
          <a:ext cx="0" cy="0"/>
          <a:chOff x="0" y="0"/>
          <a:chExt cx="0" cy="0"/>
        </a:xfrm>
      </p:grpSpPr>
      <p:sp>
        <p:nvSpPr>
          <p:cNvPr id="457" name="Google Shape;45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Score</a:t>
            </a:r>
            <a:endParaRPr/>
          </a:p>
        </p:txBody>
      </p:sp>
      <p:sp>
        <p:nvSpPr>
          <p:cNvPr id="458" name="Google Shape;458;p29"/>
          <p:cNvSpPr/>
          <p:nvPr/>
        </p:nvSpPr>
        <p:spPr>
          <a:xfrm>
            <a:off x="3795445" y="1518025"/>
            <a:ext cx="1713300" cy="443100"/>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All CONSUMERS</a:t>
            </a:r>
            <a:endParaRPr>
              <a:solidFill>
                <a:srgbClr val="FFFFFF"/>
              </a:solidFill>
            </a:endParaRPr>
          </a:p>
        </p:txBody>
      </p:sp>
      <p:sp>
        <p:nvSpPr>
          <p:cNvPr id="459" name="Google Shape;459;p29"/>
          <p:cNvSpPr/>
          <p:nvPr/>
        </p:nvSpPr>
        <p:spPr>
          <a:xfrm>
            <a:off x="5767216" y="2418964"/>
            <a:ext cx="1713300" cy="4431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HIGH MONETARY: 1</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LOW MONETARY: 2</a:t>
            </a:r>
            <a:endParaRPr sz="1000">
              <a:solidFill>
                <a:srgbClr val="FFFFFF"/>
              </a:solidFill>
              <a:latin typeface="Roboto"/>
              <a:ea typeface="Roboto"/>
              <a:cs typeface="Roboto"/>
              <a:sym typeface="Roboto"/>
            </a:endParaRPr>
          </a:p>
        </p:txBody>
      </p:sp>
      <p:sp>
        <p:nvSpPr>
          <p:cNvPr id="460" name="Google Shape;460;p29"/>
          <p:cNvSpPr/>
          <p:nvPr/>
        </p:nvSpPr>
        <p:spPr>
          <a:xfrm>
            <a:off x="1823675" y="2418964"/>
            <a:ext cx="1713300" cy="4431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HIGH RECENCY: 2</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LOW </a:t>
            </a:r>
            <a:r>
              <a:rPr lang="en" sz="1000">
                <a:solidFill>
                  <a:schemeClr val="lt1"/>
                </a:solidFill>
                <a:latin typeface="Roboto"/>
                <a:ea typeface="Roboto"/>
                <a:cs typeface="Roboto"/>
                <a:sym typeface="Roboto"/>
              </a:rPr>
              <a:t>RECENCY: 1</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461" name="Google Shape;461;p29"/>
          <p:cNvCxnSpPr>
            <a:stCxn id="458" idx="2"/>
            <a:endCxn id="459" idx="0"/>
          </p:cNvCxnSpPr>
          <p:nvPr/>
        </p:nvCxnSpPr>
        <p:spPr>
          <a:xfrm flipH="1" rot="-5400000">
            <a:off x="5409145" y="1204075"/>
            <a:ext cx="457800" cy="1971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62" name="Google Shape;462;p29"/>
          <p:cNvCxnSpPr>
            <a:stCxn id="460" idx="0"/>
            <a:endCxn id="458" idx="2"/>
          </p:cNvCxnSpPr>
          <p:nvPr/>
        </p:nvCxnSpPr>
        <p:spPr>
          <a:xfrm rot="-5400000">
            <a:off x="3437375" y="1204114"/>
            <a:ext cx="457800" cy="1971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63" name="Google Shape;463;p29"/>
          <p:cNvCxnSpPr/>
          <p:nvPr/>
        </p:nvCxnSpPr>
        <p:spPr>
          <a:xfrm>
            <a:off x="4652027" y="2198510"/>
            <a:ext cx="300" cy="228900"/>
          </a:xfrm>
          <a:prstGeom prst="straightConnector1">
            <a:avLst/>
          </a:prstGeom>
          <a:noFill/>
          <a:ln cap="flat" cmpd="sng" w="9525">
            <a:solidFill>
              <a:srgbClr val="B7B7B7"/>
            </a:solidFill>
            <a:prstDash val="solid"/>
            <a:round/>
            <a:headEnd len="med" w="med" type="none"/>
            <a:tailEnd len="med" w="med" type="none"/>
          </a:ln>
        </p:spPr>
      </p:cxnSp>
      <p:sp>
        <p:nvSpPr>
          <p:cNvPr id="464" name="Google Shape;464;p29"/>
          <p:cNvSpPr/>
          <p:nvPr/>
        </p:nvSpPr>
        <p:spPr>
          <a:xfrm>
            <a:off x="3795442" y="2418964"/>
            <a:ext cx="1713300" cy="4431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HIGH FREQUENCY: 1</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LOW FREQUENCY: 2</a:t>
            </a:r>
            <a:endParaRPr sz="1000">
              <a:solidFill>
                <a:schemeClr val="lt1"/>
              </a:solidFill>
              <a:latin typeface="Roboto"/>
              <a:ea typeface="Roboto"/>
              <a:cs typeface="Roboto"/>
              <a:sym typeface="Roboto"/>
            </a:endParaRPr>
          </a:p>
        </p:txBody>
      </p:sp>
      <p:sp>
        <p:nvSpPr>
          <p:cNvPr id="465" name="Google Shape;465;p29"/>
          <p:cNvSpPr txBox="1"/>
          <p:nvPr/>
        </p:nvSpPr>
        <p:spPr>
          <a:xfrm>
            <a:off x="1737765" y="3232856"/>
            <a:ext cx="2873700" cy="16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111: Champions (N=5794)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112: Loyal </a:t>
            </a:r>
            <a:r>
              <a:rPr lang="en">
                <a:latin typeface="Nunito"/>
                <a:ea typeface="Nunito"/>
                <a:cs typeface="Nunito"/>
                <a:sym typeface="Nunito"/>
              </a:rPr>
              <a:t>(N=714)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121: Potential Loyalist</a:t>
            </a:r>
            <a:r>
              <a:rPr lang="en">
                <a:latin typeface="Nunito"/>
                <a:ea typeface="Nunito"/>
                <a:cs typeface="Nunito"/>
                <a:sym typeface="Nunito"/>
              </a:rPr>
              <a:t>(N=1349)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122: New Customers</a:t>
            </a:r>
            <a:r>
              <a:rPr lang="en">
                <a:latin typeface="Nunito"/>
                <a:ea typeface="Nunito"/>
                <a:cs typeface="Nunito"/>
                <a:sym typeface="Nunito"/>
              </a:rPr>
              <a:t>(N=5854)</a:t>
            </a:r>
            <a:endParaRPr>
              <a:latin typeface="Nunito"/>
              <a:ea typeface="Nunito"/>
              <a:cs typeface="Nunito"/>
              <a:sym typeface="Nunito"/>
            </a:endParaRPr>
          </a:p>
        </p:txBody>
      </p:sp>
      <p:sp>
        <p:nvSpPr>
          <p:cNvPr id="466" name="Google Shape;466;p29"/>
          <p:cNvSpPr txBox="1"/>
          <p:nvPr/>
        </p:nvSpPr>
        <p:spPr>
          <a:xfrm>
            <a:off x="5074877" y="3232850"/>
            <a:ext cx="2710500" cy="16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211</a:t>
            </a:r>
            <a:r>
              <a:rPr lang="en">
                <a:latin typeface="Nunito"/>
                <a:ea typeface="Nunito"/>
                <a:cs typeface="Nunito"/>
                <a:sym typeface="Nunito"/>
              </a:rPr>
              <a:t>: </a:t>
            </a:r>
            <a:r>
              <a:rPr lang="en">
                <a:latin typeface="Nunito"/>
                <a:ea typeface="Nunito"/>
                <a:cs typeface="Nunito"/>
                <a:sym typeface="Nunito"/>
              </a:rPr>
              <a:t>Promising (N=4790)</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212: </a:t>
            </a:r>
            <a:r>
              <a:rPr lang="en">
                <a:latin typeface="Nunito"/>
                <a:ea typeface="Nunito"/>
                <a:cs typeface="Nunito"/>
                <a:sym typeface="Nunito"/>
              </a:rPr>
              <a:t>Needs Attention(N=657)</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221: </a:t>
            </a:r>
            <a:r>
              <a:rPr lang="en">
                <a:latin typeface="Nunito"/>
                <a:ea typeface="Nunito"/>
                <a:cs typeface="Nunito"/>
                <a:sym typeface="Nunito"/>
              </a:rPr>
              <a:t>About to Sleep (N=1748)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222: </a:t>
            </a:r>
            <a:r>
              <a:rPr lang="en">
                <a:latin typeface="Nunito"/>
                <a:ea typeface="Nunito"/>
                <a:cs typeface="Nunito"/>
                <a:sym typeface="Nunito"/>
              </a:rPr>
              <a:t>Hibernating (N=6457)</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70" name="Shape 470"/>
        <p:cNvGrpSpPr/>
        <p:nvPr/>
      </p:nvGrpSpPr>
      <p:grpSpPr>
        <a:xfrm>
          <a:off x="0" y="0"/>
          <a:ext cx="0" cy="0"/>
          <a:chOff x="0" y="0"/>
          <a:chExt cx="0" cy="0"/>
        </a:xfrm>
      </p:grpSpPr>
      <p:sp>
        <p:nvSpPr>
          <p:cNvPr id="471" name="Google Shape;47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Score</a:t>
            </a:r>
            <a:endParaRPr/>
          </a:p>
        </p:txBody>
      </p:sp>
      <p:sp>
        <p:nvSpPr>
          <p:cNvPr id="472" name="Google Shape;472;p30"/>
          <p:cNvSpPr txBox="1"/>
          <p:nvPr/>
        </p:nvSpPr>
        <p:spPr>
          <a:xfrm>
            <a:off x="6727450" y="1535200"/>
            <a:ext cx="2323500" cy="12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Cons: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Too many</a:t>
            </a:r>
            <a:r>
              <a:rPr lang="en">
                <a:latin typeface="Nunito"/>
                <a:ea typeface="Nunito"/>
                <a:cs typeface="Nunito"/>
                <a:sym typeface="Nunito"/>
              </a:rPr>
              <a:t> </a:t>
            </a:r>
            <a:r>
              <a:rPr lang="en">
                <a:latin typeface="Nunito"/>
                <a:ea typeface="Nunito"/>
                <a:cs typeface="Nunito"/>
                <a:sym typeface="Nunito"/>
              </a:rPr>
              <a:t>segmen</a:t>
            </a:r>
            <a:r>
              <a:rPr lang="en">
                <a:latin typeface="Nunito"/>
                <a:ea typeface="Nunito"/>
                <a:cs typeface="Nunito"/>
                <a:sym typeface="Nunito"/>
              </a:rPr>
              <a:t>ts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Hard to define these 8 clusters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473" name="Google Shape;473;p30"/>
          <p:cNvPicPr preferRelativeResize="0"/>
          <p:nvPr/>
        </p:nvPicPr>
        <p:blipFill>
          <a:blip r:embed="rId3">
            <a:alphaModFix/>
          </a:blip>
          <a:stretch>
            <a:fillRect/>
          </a:stretch>
        </p:blipFill>
        <p:spPr>
          <a:xfrm>
            <a:off x="1303800" y="1412975"/>
            <a:ext cx="5249302" cy="3313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77" name="Shape 477"/>
        <p:cNvGrpSpPr/>
        <p:nvPr/>
      </p:nvGrpSpPr>
      <p:grpSpPr>
        <a:xfrm>
          <a:off x="0" y="0"/>
          <a:ext cx="0" cy="0"/>
          <a:chOff x="0" y="0"/>
          <a:chExt cx="0" cy="0"/>
        </a:xfrm>
      </p:grpSpPr>
      <p:sp>
        <p:nvSpPr>
          <p:cNvPr id="478" name="Google Shape;47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479" name="Google Shape;479;p31"/>
          <p:cNvSpPr txBox="1"/>
          <p:nvPr/>
        </p:nvSpPr>
        <p:spPr>
          <a:xfrm>
            <a:off x="1357825" y="2108100"/>
            <a:ext cx="3062700" cy="591600"/>
          </a:xfrm>
          <a:prstGeom prst="rect">
            <a:avLst/>
          </a:prstGeom>
          <a:solidFill>
            <a:srgbClr val="999999"/>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Nunito"/>
                <a:ea typeface="Nunito"/>
                <a:cs typeface="Nunito"/>
                <a:sym typeface="Nunito"/>
              </a:rPr>
              <a:t>Step2: </a:t>
            </a:r>
            <a:r>
              <a:rPr lang="en">
                <a:solidFill>
                  <a:srgbClr val="F3F3F3"/>
                </a:solidFill>
                <a:latin typeface="Nunito"/>
                <a:ea typeface="Nunito"/>
                <a:cs typeface="Nunito"/>
                <a:sym typeface="Nunito"/>
              </a:rPr>
              <a:t>Choose optimal K with Elbow method (k=3)</a:t>
            </a:r>
            <a:endParaRPr>
              <a:solidFill>
                <a:srgbClr val="F3F3F3"/>
              </a:solidFill>
              <a:latin typeface="Nunito"/>
              <a:ea typeface="Nunito"/>
              <a:cs typeface="Nunito"/>
              <a:sym typeface="Nunito"/>
            </a:endParaRPr>
          </a:p>
          <a:p>
            <a:pPr indent="0" lvl="0" marL="0" rtl="0" algn="l">
              <a:spcBef>
                <a:spcPts val="0"/>
              </a:spcBef>
              <a:spcAft>
                <a:spcPts val="0"/>
              </a:spcAft>
              <a:buNone/>
            </a:pPr>
            <a:r>
              <a:rPr lang="en">
                <a:solidFill>
                  <a:srgbClr val="F3F3F3"/>
                </a:solidFill>
                <a:latin typeface="Nunito"/>
                <a:ea typeface="Nunito"/>
                <a:cs typeface="Nunito"/>
                <a:sym typeface="Nunito"/>
              </a:rPr>
              <a:t> </a:t>
            </a:r>
            <a:endParaRPr>
              <a:solidFill>
                <a:srgbClr val="F3F3F3"/>
              </a:solidFill>
              <a:latin typeface="Nunito"/>
              <a:ea typeface="Nunito"/>
              <a:cs typeface="Nunito"/>
              <a:sym typeface="Nunito"/>
            </a:endParaRPr>
          </a:p>
        </p:txBody>
      </p:sp>
      <p:sp>
        <p:nvSpPr>
          <p:cNvPr id="480" name="Google Shape;480;p31"/>
          <p:cNvSpPr txBox="1"/>
          <p:nvPr/>
        </p:nvSpPr>
        <p:spPr>
          <a:xfrm>
            <a:off x="1357825" y="1445475"/>
            <a:ext cx="3214200" cy="3987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Nunito"/>
                <a:ea typeface="Nunito"/>
                <a:cs typeface="Nunito"/>
                <a:sym typeface="Nunito"/>
              </a:rPr>
              <a:t>Step1: Normalize data</a:t>
            </a:r>
            <a:endParaRPr>
              <a:solidFill>
                <a:srgbClr val="F3F3F3"/>
              </a:solidFill>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481" name="Google Shape;481;p31"/>
          <p:cNvPicPr preferRelativeResize="0"/>
          <p:nvPr/>
        </p:nvPicPr>
        <p:blipFill>
          <a:blip r:embed="rId3">
            <a:alphaModFix/>
          </a:blip>
          <a:stretch>
            <a:fillRect/>
          </a:stretch>
        </p:blipFill>
        <p:spPr>
          <a:xfrm>
            <a:off x="5628300" y="3024300"/>
            <a:ext cx="2876949" cy="1881080"/>
          </a:xfrm>
          <a:prstGeom prst="rect">
            <a:avLst/>
          </a:prstGeom>
          <a:noFill/>
          <a:ln>
            <a:noFill/>
          </a:ln>
        </p:spPr>
      </p:pic>
      <p:pic>
        <p:nvPicPr>
          <p:cNvPr id="482" name="Google Shape;482;p31"/>
          <p:cNvPicPr preferRelativeResize="0"/>
          <p:nvPr/>
        </p:nvPicPr>
        <p:blipFill>
          <a:blip r:embed="rId4">
            <a:alphaModFix/>
          </a:blip>
          <a:stretch>
            <a:fillRect/>
          </a:stretch>
        </p:blipFill>
        <p:spPr>
          <a:xfrm>
            <a:off x="5628300" y="1213250"/>
            <a:ext cx="2876950" cy="1811050"/>
          </a:xfrm>
          <a:prstGeom prst="rect">
            <a:avLst/>
          </a:prstGeom>
          <a:noFill/>
          <a:ln>
            <a:noFill/>
          </a:ln>
        </p:spPr>
      </p:pic>
      <p:sp>
        <p:nvSpPr>
          <p:cNvPr id="483" name="Google Shape;483;p31"/>
          <p:cNvSpPr/>
          <p:nvPr/>
        </p:nvSpPr>
        <p:spPr>
          <a:xfrm>
            <a:off x="6428950" y="2434925"/>
            <a:ext cx="159900" cy="136800"/>
          </a:xfrm>
          <a:prstGeom prst="ellipse">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txBox="1"/>
          <p:nvPr/>
        </p:nvSpPr>
        <p:spPr>
          <a:xfrm>
            <a:off x="1357825" y="2948100"/>
            <a:ext cx="3214200" cy="3987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Nunito"/>
                <a:ea typeface="Nunito"/>
                <a:cs typeface="Nunito"/>
                <a:sym typeface="Nunito"/>
              </a:rPr>
              <a:t>Step3: Label each record</a:t>
            </a:r>
            <a:endParaRPr>
              <a:solidFill>
                <a:srgbClr val="F3F3F3"/>
              </a:solidFill>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2" name="Shape 282"/>
        <p:cNvGrpSpPr/>
        <p:nvPr/>
      </p:nvGrpSpPr>
      <p:grpSpPr>
        <a:xfrm>
          <a:off x="0" y="0"/>
          <a:ext cx="0" cy="0"/>
          <a:chOff x="0" y="0"/>
          <a:chExt cx="0" cy="0"/>
        </a:xfrm>
      </p:grpSpPr>
      <p:grpSp>
        <p:nvGrpSpPr>
          <p:cNvPr id="283" name="Google Shape;283;p14"/>
          <p:cNvGrpSpPr/>
          <p:nvPr/>
        </p:nvGrpSpPr>
        <p:grpSpPr>
          <a:xfrm>
            <a:off x="692297" y="1450359"/>
            <a:ext cx="6506254" cy="516141"/>
            <a:chOff x="-200271" y="438789"/>
            <a:chExt cx="8211856" cy="731700"/>
          </a:xfrm>
        </p:grpSpPr>
        <p:sp>
          <p:nvSpPr>
            <p:cNvPr id="284" name="Google Shape;284;p14"/>
            <p:cNvSpPr txBox="1"/>
            <p:nvPr/>
          </p:nvSpPr>
          <p:spPr>
            <a:xfrm>
              <a:off x="-200271" y="488961"/>
              <a:ext cx="2915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100">
                  <a:latin typeface="Nunito"/>
                  <a:ea typeface="Nunito"/>
                  <a:cs typeface="Nunito"/>
                  <a:sym typeface="Nunito"/>
                </a:rPr>
                <a:t>Customer Satisfaction Manager        </a:t>
              </a:r>
              <a:endParaRPr sz="1100">
                <a:latin typeface="Nunito"/>
                <a:ea typeface="Nunito"/>
                <a:cs typeface="Nunito"/>
                <a:sym typeface="Nunito"/>
              </a:endParaRPr>
            </a:p>
            <a:p>
              <a:pPr indent="0" lvl="0" marL="0" rtl="0" algn="r">
                <a:lnSpc>
                  <a:spcPct val="90000"/>
                </a:lnSpc>
                <a:spcBef>
                  <a:spcPts val="0"/>
                </a:spcBef>
                <a:spcAft>
                  <a:spcPts val="0"/>
                </a:spcAft>
                <a:buNone/>
              </a:pPr>
              <a:r>
                <a:rPr lang="en" sz="1800">
                  <a:solidFill>
                    <a:srgbClr val="2F2F2F"/>
                  </a:solidFill>
                  <a:latin typeface="Nunito"/>
                  <a:ea typeface="Nunito"/>
                  <a:cs typeface="Nunito"/>
                  <a:sym typeface="Nunito"/>
                </a:rPr>
                <a:t>Xijie</a:t>
              </a:r>
              <a:endParaRPr sz="1800">
                <a:solidFill>
                  <a:srgbClr val="2F2F2F"/>
                </a:solidFill>
                <a:latin typeface="Nunito"/>
                <a:ea typeface="Nunito"/>
                <a:cs typeface="Nunito"/>
                <a:sym typeface="Nunito"/>
              </a:endParaRPr>
            </a:p>
          </p:txBody>
        </p:sp>
        <p:sp>
          <p:nvSpPr>
            <p:cNvPr id="285" name="Google Shape;285;p14"/>
            <p:cNvSpPr/>
            <p:nvPr/>
          </p:nvSpPr>
          <p:spPr>
            <a:xfrm>
              <a:off x="2789785" y="438789"/>
              <a:ext cx="5221800" cy="731700"/>
            </a:xfrm>
            <a:prstGeom prst="rect">
              <a:avLst/>
            </a:prstGeom>
            <a:solidFill>
              <a:srgbClr val="2F2F2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4"/>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rgbClr val="F3F3F3"/>
                  </a:solidFill>
                  <a:latin typeface="Nunito"/>
                  <a:ea typeface="Nunito"/>
                  <a:cs typeface="Nunito"/>
                  <a:sym typeface="Nunito"/>
                </a:rPr>
                <a:t>Strategist; Commander</a:t>
              </a:r>
              <a:endParaRPr sz="1200">
                <a:solidFill>
                  <a:srgbClr val="F3F3F3"/>
                </a:solidFill>
                <a:latin typeface="Roboto"/>
                <a:ea typeface="Roboto"/>
                <a:cs typeface="Roboto"/>
                <a:sym typeface="Roboto"/>
              </a:endParaRPr>
            </a:p>
          </p:txBody>
        </p:sp>
      </p:grpSp>
      <p:grpSp>
        <p:nvGrpSpPr>
          <p:cNvPr id="287" name="Google Shape;287;p14"/>
          <p:cNvGrpSpPr/>
          <p:nvPr/>
        </p:nvGrpSpPr>
        <p:grpSpPr>
          <a:xfrm>
            <a:off x="692296" y="2074187"/>
            <a:ext cx="6219840" cy="516141"/>
            <a:chOff x="-200272" y="1323150"/>
            <a:chExt cx="7850360" cy="731700"/>
          </a:xfrm>
        </p:grpSpPr>
        <p:sp>
          <p:nvSpPr>
            <p:cNvPr id="288" name="Google Shape;288;p14"/>
            <p:cNvSpPr txBox="1"/>
            <p:nvPr/>
          </p:nvSpPr>
          <p:spPr>
            <a:xfrm>
              <a:off x="-200272" y="1373353"/>
              <a:ext cx="2915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000">
                  <a:latin typeface="Nunito"/>
                  <a:ea typeface="Nunito"/>
                  <a:cs typeface="Nunito"/>
                  <a:sym typeface="Nunito"/>
                </a:rPr>
                <a:t>SEM/SEO Analyst </a:t>
              </a:r>
              <a:endParaRPr sz="1000">
                <a:latin typeface="Nunito"/>
                <a:ea typeface="Nunito"/>
                <a:cs typeface="Nunito"/>
                <a:sym typeface="Nunito"/>
              </a:endParaRPr>
            </a:p>
            <a:p>
              <a:pPr indent="0" lvl="0" marL="0" rtl="0" algn="r">
                <a:lnSpc>
                  <a:spcPct val="90000"/>
                </a:lnSpc>
                <a:spcBef>
                  <a:spcPts val="0"/>
                </a:spcBef>
                <a:spcAft>
                  <a:spcPts val="0"/>
                </a:spcAft>
                <a:buNone/>
              </a:pPr>
              <a:r>
                <a:rPr lang="en" sz="1800">
                  <a:solidFill>
                    <a:srgbClr val="3D3D3D"/>
                  </a:solidFill>
                  <a:latin typeface="Nunito"/>
                  <a:ea typeface="Nunito"/>
                  <a:cs typeface="Nunito"/>
                  <a:sym typeface="Nunito"/>
                </a:rPr>
                <a:t>Chuyu</a:t>
              </a:r>
              <a:endParaRPr sz="1800">
                <a:solidFill>
                  <a:srgbClr val="3D3D3D"/>
                </a:solidFill>
                <a:latin typeface="Nunito"/>
                <a:ea typeface="Nunito"/>
                <a:cs typeface="Nunito"/>
                <a:sym typeface="Nunito"/>
              </a:endParaRPr>
            </a:p>
          </p:txBody>
        </p:sp>
        <p:sp>
          <p:nvSpPr>
            <p:cNvPr id="289" name="Google Shape;289;p14"/>
            <p:cNvSpPr/>
            <p:nvPr/>
          </p:nvSpPr>
          <p:spPr>
            <a:xfrm>
              <a:off x="2789787" y="1323150"/>
              <a:ext cx="4860300" cy="731700"/>
            </a:xfrm>
            <a:prstGeom prst="rect">
              <a:avLst/>
            </a:prstGeom>
            <a:solidFill>
              <a:srgbClr val="3D3D3D"/>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Nunito"/>
                <a:ea typeface="Nunito"/>
                <a:cs typeface="Nunito"/>
                <a:sym typeface="Nunito"/>
              </a:endParaRPr>
            </a:p>
          </p:txBody>
        </p:sp>
        <p:sp>
          <p:nvSpPr>
            <p:cNvPr id="290" name="Google Shape;290;p14"/>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rgbClr val="FFFFFF"/>
                </a:solidFill>
                <a:latin typeface="Nunito"/>
                <a:ea typeface="Nunito"/>
                <a:cs typeface="Nunito"/>
                <a:sym typeface="Nunito"/>
              </a:endParaRPr>
            </a:p>
          </p:txBody>
        </p:sp>
      </p:grpSp>
      <p:grpSp>
        <p:nvGrpSpPr>
          <p:cNvPr id="291" name="Google Shape;291;p14"/>
          <p:cNvGrpSpPr/>
          <p:nvPr/>
        </p:nvGrpSpPr>
        <p:grpSpPr>
          <a:xfrm>
            <a:off x="798797" y="2695715"/>
            <a:ext cx="5825972" cy="516141"/>
            <a:chOff x="-65853" y="2204250"/>
            <a:chExt cx="7353240" cy="731700"/>
          </a:xfrm>
        </p:grpSpPr>
        <p:sp>
          <p:nvSpPr>
            <p:cNvPr id="292" name="Google Shape;292;p14"/>
            <p:cNvSpPr txBox="1"/>
            <p:nvPr/>
          </p:nvSpPr>
          <p:spPr>
            <a:xfrm>
              <a:off x="-65853" y="2254449"/>
              <a:ext cx="278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000">
                  <a:latin typeface="Nunito"/>
                  <a:ea typeface="Nunito"/>
                  <a:cs typeface="Nunito"/>
                  <a:sym typeface="Nunito"/>
                </a:rPr>
                <a:t>Ecommerce Financial Manager </a:t>
              </a:r>
              <a:r>
                <a:rPr lang="en" sz="1800">
                  <a:solidFill>
                    <a:srgbClr val="414141"/>
                  </a:solidFill>
                  <a:latin typeface="Nunito"/>
                  <a:ea typeface="Nunito"/>
                  <a:cs typeface="Nunito"/>
                  <a:sym typeface="Nunito"/>
                </a:rPr>
                <a:t>Linghao</a:t>
              </a:r>
              <a:endParaRPr sz="1800">
                <a:solidFill>
                  <a:srgbClr val="414141"/>
                </a:solidFill>
                <a:latin typeface="Nunito"/>
                <a:ea typeface="Nunito"/>
                <a:cs typeface="Nunito"/>
                <a:sym typeface="Nunito"/>
              </a:endParaRPr>
            </a:p>
          </p:txBody>
        </p:sp>
        <p:sp>
          <p:nvSpPr>
            <p:cNvPr id="293" name="Google Shape;293;p14"/>
            <p:cNvSpPr/>
            <p:nvPr/>
          </p:nvSpPr>
          <p:spPr>
            <a:xfrm>
              <a:off x="2789787" y="2204250"/>
              <a:ext cx="4497600" cy="731700"/>
            </a:xfrm>
            <a:prstGeom prst="rect">
              <a:avLst/>
            </a:prstGeom>
            <a:solidFill>
              <a:srgbClr val="41414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Nunito"/>
                <a:ea typeface="Nunito"/>
                <a:cs typeface="Nunito"/>
                <a:sym typeface="Nunito"/>
              </a:endParaRPr>
            </a:p>
          </p:txBody>
        </p:sp>
        <p:sp>
          <p:nvSpPr>
            <p:cNvPr id="294" name="Google Shape;294;p14"/>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rgbClr val="F3F3F3"/>
                  </a:solidFill>
                  <a:latin typeface="Nunito"/>
                  <a:ea typeface="Nunito"/>
                  <a:cs typeface="Nunito"/>
                  <a:sym typeface="Nunito"/>
                </a:rPr>
                <a:t>Catalyst; Self believer; Strategist</a:t>
              </a:r>
              <a:endParaRPr sz="1800">
                <a:solidFill>
                  <a:srgbClr val="F3F3F3"/>
                </a:solidFill>
                <a:latin typeface="Nunito"/>
                <a:ea typeface="Nunito"/>
                <a:cs typeface="Nunito"/>
                <a:sym typeface="Nunito"/>
              </a:endParaRPr>
            </a:p>
          </p:txBody>
        </p:sp>
      </p:grpSp>
      <p:grpSp>
        <p:nvGrpSpPr>
          <p:cNvPr id="295" name="Google Shape;295;p14"/>
          <p:cNvGrpSpPr/>
          <p:nvPr/>
        </p:nvGrpSpPr>
        <p:grpSpPr>
          <a:xfrm>
            <a:off x="1789401" y="3319553"/>
            <a:ext cx="4548952" cy="516141"/>
            <a:chOff x="1184436" y="3088625"/>
            <a:chExt cx="5741451" cy="731700"/>
          </a:xfrm>
        </p:grpSpPr>
        <p:sp>
          <p:nvSpPr>
            <p:cNvPr id="296" name="Google Shape;296;p14"/>
            <p:cNvSpPr txBox="1"/>
            <p:nvPr/>
          </p:nvSpPr>
          <p:spPr>
            <a:xfrm>
              <a:off x="1184436" y="3138814"/>
              <a:ext cx="1530600" cy="62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latin typeface="Nunito"/>
                  <a:ea typeface="Nunito"/>
                  <a:cs typeface="Nunito"/>
                  <a:sym typeface="Nunito"/>
                </a:rPr>
                <a:t>        </a:t>
              </a:r>
              <a:r>
                <a:rPr lang="en" sz="1000">
                  <a:latin typeface="Nunito"/>
                  <a:ea typeface="Nunito"/>
                  <a:cs typeface="Nunito"/>
                  <a:sym typeface="Nunito"/>
                </a:rPr>
                <a:t>Data Analyst</a:t>
              </a:r>
              <a:endParaRPr sz="1200">
                <a:latin typeface="Nunito"/>
                <a:ea typeface="Nunito"/>
                <a:cs typeface="Nunito"/>
                <a:sym typeface="Nunito"/>
              </a:endParaRPr>
            </a:p>
            <a:p>
              <a:pPr indent="0" lvl="0" marL="0" rtl="0" algn="l">
                <a:lnSpc>
                  <a:spcPct val="90000"/>
                </a:lnSpc>
                <a:spcBef>
                  <a:spcPts val="0"/>
                </a:spcBef>
                <a:spcAft>
                  <a:spcPts val="0"/>
                </a:spcAft>
                <a:buNone/>
              </a:pPr>
              <a:r>
                <a:rPr lang="en" sz="1800">
                  <a:solidFill>
                    <a:srgbClr val="464646"/>
                  </a:solidFill>
                  <a:latin typeface="Nunito"/>
                  <a:ea typeface="Nunito"/>
                  <a:cs typeface="Nunito"/>
                  <a:sym typeface="Nunito"/>
                </a:rPr>
                <a:t>      Minbo</a:t>
              </a:r>
              <a:endParaRPr sz="1800">
                <a:solidFill>
                  <a:srgbClr val="464646"/>
                </a:solidFill>
                <a:latin typeface="Nunito"/>
                <a:ea typeface="Nunito"/>
                <a:cs typeface="Nunito"/>
                <a:sym typeface="Nunito"/>
              </a:endParaRPr>
            </a:p>
          </p:txBody>
        </p:sp>
        <p:sp>
          <p:nvSpPr>
            <p:cNvPr id="297" name="Google Shape;297;p14"/>
            <p:cNvSpPr/>
            <p:nvPr/>
          </p:nvSpPr>
          <p:spPr>
            <a:xfrm>
              <a:off x="2789787" y="3088625"/>
              <a:ext cx="4136100" cy="731700"/>
            </a:xfrm>
            <a:prstGeom prst="rect">
              <a:avLst/>
            </a:prstGeom>
            <a:solidFill>
              <a:srgbClr val="46464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Nunito"/>
                <a:ea typeface="Nunito"/>
                <a:cs typeface="Nunito"/>
                <a:sym typeface="Nunito"/>
              </a:endParaRPr>
            </a:p>
          </p:txBody>
        </p:sp>
        <p:sp>
          <p:nvSpPr>
            <p:cNvPr id="298" name="Google Shape;298;p14"/>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rgbClr val="F3F3F3"/>
                  </a:solidFill>
                  <a:latin typeface="Nunito"/>
                  <a:ea typeface="Nunito"/>
                  <a:cs typeface="Nunito"/>
                  <a:sym typeface="Nunito"/>
                </a:rPr>
                <a:t>Analyst; Problem solver; Deliverer</a:t>
              </a:r>
              <a:endParaRPr sz="1800">
                <a:solidFill>
                  <a:srgbClr val="F3F3F3"/>
                </a:solidFill>
                <a:latin typeface="Nunito"/>
                <a:ea typeface="Nunito"/>
                <a:cs typeface="Nunito"/>
                <a:sym typeface="Nunito"/>
              </a:endParaRPr>
            </a:p>
          </p:txBody>
        </p:sp>
      </p:grpSp>
      <p:grpSp>
        <p:nvGrpSpPr>
          <p:cNvPr id="299" name="Google Shape;299;p14"/>
          <p:cNvGrpSpPr/>
          <p:nvPr/>
        </p:nvGrpSpPr>
        <p:grpSpPr>
          <a:xfrm>
            <a:off x="1789401" y="3943391"/>
            <a:ext cx="4263724" cy="516141"/>
            <a:chOff x="1184436" y="3973000"/>
            <a:chExt cx="5381451" cy="731700"/>
          </a:xfrm>
        </p:grpSpPr>
        <p:sp>
          <p:nvSpPr>
            <p:cNvPr id="300" name="Google Shape;300;p14"/>
            <p:cNvSpPr txBox="1"/>
            <p:nvPr/>
          </p:nvSpPr>
          <p:spPr>
            <a:xfrm>
              <a:off x="1184436" y="4023189"/>
              <a:ext cx="15306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000">
                  <a:latin typeface="Nunito"/>
                  <a:ea typeface="Nunito"/>
                  <a:cs typeface="Nunito"/>
                  <a:sym typeface="Nunito"/>
                </a:rPr>
                <a:t>Data Scientist</a:t>
              </a:r>
              <a:endParaRPr sz="1000">
                <a:latin typeface="Nunito"/>
                <a:ea typeface="Nunito"/>
                <a:cs typeface="Nunito"/>
                <a:sym typeface="Nunito"/>
              </a:endParaRPr>
            </a:p>
            <a:p>
              <a:pPr indent="0" lvl="0" marL="0" rtl="0" algn="r">
                <a:lnSpc>
                  <a:spcPct val="90000"/>
                </a:lnSpc>
                <a:spcBef>
                  <a:spcPts val="0"/>
                </a:spcBef>
                <a:spcAft>
                  <a:spcPts val="0"/>
                </a:spcAft>
                <a:buNone/>
              </a:pPr>
              <a:r>
                <a:rPr lang="en" sz="1800">
                  <a:solidFill>
                    <a:schemeClr val="dk2"/>
                  </a:solidFill>
                  <a:latin typeface="Nunito"/>
                  <a:ea typeface="Nunito"/>
                  <a:cs typeface="Nunito"/>
                  <a:sym typeface="Nunito"/>
                </a:rPr>
                <a:t>Zheyu</a:t>
              </a:r>
              <a:endParaRPr sz="1800">
                <a:solidFill>
                  <a:schemeClr val="dk2"/>
                </a:solidFill>
                <a:latin typeface="Nunito"/>
                <a:ea typeface="Nunito"/>
                <a:cs typeface="Nunito"/>
                <a:sym typeface="Nunito"/>
              </a:endParaRPr>
            </a:p>
          </p:txBody>
        </p:sp>
        <p:sp>
          <p:nvSpPr>
            <p:cNvPr id="301" name="Google Shape;301;p14"/>
            <p:cNvSpPr/>
            <p:nvPr/>
          </p:nvSpPr>
          <p:spPr>
            <a:xfrm>
              <a:off x="2789787" y="3973000"/>
              <a:ext cx="3776100" cy="731700"/>
            </a:xfrm>
            <a:prstGeom prst="rect">
              <a:avLst/>
            </a:prstGeom>
            <a:solidFill>
              <a:srgbClr val="50505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4"/>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rgbClr val="F3F3F3"/>
                  </a:solidFill>
                  <a:latin typeface="Nunito"/>
                  <a:ea typeface="Nunito"/>
                  <a:cs typeface="Nunito"/>
                  <a:sym typeface="Nunito"/>
                </a:rPr>
                <a:t>Analyst; Philomath; Problem Solver </a:t>
              </a:r>
              <a:endParaRPr sz="1200">
                <a:solidFill>
                  <a:srgbClr val="F3F3F3"/>
                </a:solidFill>
                <a:latin typeface="Roboto"/>
                <a:ea typeface="Roboto"/>
                <a:cs typeface="Roboto"/>
                <a:sym typeface="Roboto"/>
              </a:endParaRPr>
            </a:p>
          </p:txBody>
        </p:sp>
      </p:grpSp>
      <p:grpSp>
        <p:nvGrpSpPr>
          <p:cNvPr id="303" name="Google Shape;303;p14"/>
          <p:cNvGrpSpPr/>
          <p:nvPr/>
        </p:nvGrpSpPr>
        <p:grpSpPr>
          <a:xfrm>
            <a:off x="692301" y="4567213"/>
            <a:ext cx="5122752" cy="516141"/>
            <a:chOff x="-418097" y="3973000"/>
            <a:chExt cx="6983984" cy="731700"/>
          </a:xfrm>
        </p:grpSpPr>
        <p:sp>
          <p:nvSpPr>
            <p:cNvPr id="304" name="Google Shape;304;p14"/>
            <p:cNvSpPr txBox="1"/>
            <p:nvPr/>
          </p:nvSpPr>
          <p:spPr>
            <a:xfrm>
              <a:off x="-418097" y="4023202"/>
              <a:ext cx="3133200" cy="62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100">
                  <a:solidFill>
                    <a:schemeClr val="dk2"/>
                  </a:solidFill>
                  <a:latin typeface="Nunito"/>
                  <a:ea typeface="Nunito"/>
                  <a:cs typeface="Nunito"/>
                  <a:sym typeface="Nunito"/>
                </a:rPr>
                <a:t>       </a:t>
              </a:r>
              <a:r>
                <a:rPr lang="en" sz="1100">
                  <a:solidFill>
                    <a:schemeClr val="dk2"/>
                  </a:solidFill>
                  <a:latin typeface="Nunito"/>
                  <a:ea typeface="Nunito"/>
                  <a:cs typeface="Nunito"/>
                  <a:sym typeface="Nunito"/>
                </a:rPr>
                <a:t>Customer Retention Manager</a:t>
              </a:r>
              <a:endParaRPr sz="1100">
                <a:solidFill>
                  <a:schemeClr val="dk2"/>
                </a:solidFill>
                <a:latin typeface="Nunito"/>
                <a:ea typeface="Nunito"/>
                <a:cs typeface="Nunito"/>
                <a:sym typeface="Nunito"/>
              </a:endParaRPr>
            </a:p>
            <a:p>
              <a:pPr indent="0" lvl="0" marL="1371600" rtl="0" algn="l">
                <a:lnSpc>
                  <a:spcPct val="90000"/>
                </a:lnSpc>
                <a:spcBef>
                  <a:spcPts val="0"/>
                </a:spcBef>
                <a:spcAft>
                  <a:spcPts val="0"/>
                </a:spcAft>
                <a:buNone/>
              </a:pPr>
              <a:r>
                <a:rPr lang="en" sz="1100">
                  <a:solidFill>
                    <a:schemeClr val="dk2"/>
                  </a:solidFill>
                  <a:latin typeface="Nunito"/>
                  <a:ea typeface="Nunito"/>
                  <a:cs typeface="Nunito"/>
                  <a:sym typeface="Nunito"/>
                </a:rPr>
                <a:t>    </a:t>
              </a:r>
              <a:r>
                <a:rPr lang="en" sz="1800">
                  <a:solidFill>
                    <a:schemeClr val="dk2"/>
                  </a:solidFill>
                  <a:latin typeface="Nunito"/>
                  <a:ea typeface="Nunito"/>
                  <a:cs typeface="Nunito"/>
                  <a:sym typeface="Nunito"/>
                </a:rPr>
                <a:t>Macy</a:t>
              </a:r>
              <a:endParaRPr sz="1800">
                <a:solidFill>
                  <a:schemeClr val="dk2"/>
                </a:solidFill>
                <a:latin typeface="Nunito"/>
                <a:ea typeface="Nunito"/>
                <a:cs typeface="Nunito"/>
                <a:sym typeface="Nunito"/>
              </a:endParaRPr>
            </a:p>
          </p:txBody>
        </p:sp>
        <p:sp>
          <p:nvSpPr>
            <p:cNvPr id="305" name="Google Shape;305;p14"/>
            <p:cNvSpPr/>
            <p:nvPr/>
          </p:nvSpPr>
          <p:spPr>
            <a:xfrm>
              <a:off x="2789787" y="3973000"/>
              <a:ext cx="3776100" cy="731700"/>
            </a:xfrm>
            <a:prstGeom prst="rect">
              <a:avLst/>
            </a:prstGeom>
            <a:solidFill>
              <a:srgbClr val="50505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4"/>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sp>
        <p:nvSpPr>
          <p:cNvPr id="307" name="Google Shape;307;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Introduction</a:t>
            </a:r>
            <a:endParaRPr/>
          </a:p>
        </p:txBody>
      </p:sp>
      <p:sp>
        <p:nvSpPr>
          <p:cNvPr id="308" name="Google Shape;308;p14"/>
          <p:cNvSpPr txBox="1"/>
          <p:nvPr/>
        </p:nvSpPr>
        <p:spPr>
          <a:xfrm>
            <a:off x="3165691" y="2214568"/>
            <a:ext cx="3050400" cy="23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chemeClr val="lt1"/>
                </a:solidFill>
                <a:latin typeface="Nunito"/>
                <a:ea typeface="Nunito"/>
                <a:cs typeface="Nunito"/>
                <a:sym typeface="Nunito"/>
              </a:rPr>
              <a:t>Analyst; Deliverer; Problem solver</a:t>
            </a:r>
            <a:endParaRPr sz="1800">
              <a:solidFill>
                <a:schemeClr val="lt1"/>
              </a:solidFill>
              <a:latin typeface="Nunito"/>
              <a:ea typeface="Nunito"/>
              <a:cs typeface="Nunito"/>
              <a:sym typeface="Nunito"/>
            </a:endParaRPr>
          </a:p>
        </p:txBody>
      </p:sp>
      <p:sp>
        <p:nvSpPr>
          <p:cNvPr id="309" name="Google Shape;309;p14"/>
          <p:cNvSpPr txBox="1"/>
          <p:nvPr/>
        </p:nvSpPr>
        <p:spPr>
          <a:xfrm>
            <a:off x="3165691" y="4707581"/>
            <a:ext cx="3050400" cy="23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000">
                <a:solidFill>
                  <a:schemeClr val="lt1"/>
                </a:solidFill>
                <a:latin typeface="Nunito"/>
                <a:ea typeface="Nunito"/>
                <a:cs typeface="Nunito"/>
                <a:sym typeface="Nunito"/>
              </a:rPr>
              <a:t>Analyst,Empathizer,Philomath</a:t>
            </a:r>
            <a:endParaRPr sz="18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88" name="Shape 488"/>
        <p:cNvGrpSpPr/>
        <p:nvPr/>
      </p:nvGrpSpPr>
      <p:grpSpPr>
        <a:xfrm>
          <a:off x="0" y="0"/>
          <a:ext cx="0" cy="0"/>
          <a:chOff x="0" y="0"/>
          <a:chExt cx="0" cy="0"/>
        </a:xfrm>
      </p:grpSpPr>
      <p:sp>
        <p:nvSpPr>
          <p:cNvPr id="489" name="Google Shape;489;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Segments at-a-glance</a:t>
            </a:r>
            <a:endParaRPr/>
          </a:p>
        </p:txBody>
      </p:sp>
      <p:pic>
        <p:nvPicPr>
          <p:cNvPr id="490" name="Google Shape;490;p32"/>
          <p:cNvPicPr preferRelativeResize="0"/>
          <p:nvPr/>
        </p:nvPicPr>
        <p:blipFill>
          <a:blip r:embed="rId3">
            <a:alphaModFix/>
          </a:blip>
          <a:stretch>
            <a:fillRect/>
          </a:stretch>
        </p:blipFill>
        <p:spPr>
          <a:xfrm>
            <a:off x="605975" y="3191300"/>
            <a:ext cx="8288175" cy="1863676"/>
          </a:xfrm>
          <a:prstGeom prst="rect">
            <a:avLst/>
          </a:prstGeom>
          <a:noFill/>
          <a:ln>
            <a:noFill/>
          </a:ln>
        </p:spPr>
      </p:pic>
      <p:pic>
        <p:nvPicPr>
          <p:cNvPr id="491" name="Google Shape;491;p32"/>
          <p:cNvPicPr preferRelativeResize="0"/>
          <p:nvPr/>
        </p:nvPicPr>
        <p:blipFill>
          <a:blip r:embed="rId4">
            <a:alphaModFix/>
          </a:blip>
          <a:stretch>
            <a:fillRect/>
          </a:stretch>
        </p:blipFill>
        <p:spPr>
          <a:xfrm>
            <a:off x="605963" y="1492200"/>
            <a:ext cx="8288175" cy="169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95" name="Shape 495"/>
        <p:cNvGrpSpPr/>
        <p:nvPr/>
      </p:nvGrpSpPr>
      <p:grpSpPr>
        <a:xfrm>
          <a:off x="0" y="0"/>
          <a:ext cx="0" cy="0"/>
          <a:chOff x="0" y="0"/>
          <a:chExt cx="0" cy="0"/>
        </a:xfrm>
      </p:grpSpPr>
      <p:sp>
        <p:nvSpPr>
          <p:cNvPr id="496" name="Google Shape;496;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Segments At-a-glance</a:t>
            </a:r>
            <a:endParaRPr/>
          </a:p>
          <a:p>
            <a:pPr indent="0" lvl="0" marL="0" rtl="0" algn="l">
              <a:spcBef>
                <a:spcPts val="0"/>
              </a:spcBef>
              <a:spcAft>
                <a:spcPts val="0"/>
              </a:spcAft>
              <a:buNone/>
            </a:pPr>
            <a:r>
              <a:rPr lang="en"/>
              <a:t> </a:t>
            </a:r>
            <a:endParaRPr/>
          </a:p>
        </p:txBody>
      </p:sp>
      <p:pic>
        <p:nvPicPr>
          <p:cNvPr id="497" name="Google Shape;497;p33" title="Points scored"/>
          <p:cNvPicPr preferRelativeResize="0"/>
          <p:nvPr/>
        </p:nvPicPr>
        <p:blipFill>
          <a:blip r:embed="rId3">
            <a:alphaModFix/>
          </a:blip>
          <a:stretch>
            <a:fillRect/>
          </a:stretch>
        </p:blipFill>
        <p:spPr>
          <a:xfrm>
            <a:off x="1445350" y="989375"/>
            <a:ext cx="6605001" cy="4084068"/>
          </a:xfrm>
          <a:prstGeom prst="rect">
            <a:avLst/>
          </a:prstGeom>
          <a:noFill/>
          <a:ln>
            <a:noFill/>
          </a:ln>
        </p:spPr>
      </p:pic>
      <p:sp>
        <p:nvSpPr>
          <p:cNvPr id="498" name="Google Shape;498;p33"/>
          <p:cNvSpPr txBox="1"/>
          <p:nvPr/>
        </p:nvSpPr>
        <p:spPr>
          <a:xfrm>
            <a:off x="556900" y="3366625"/>
            <a:ext cx="2161200" cy="1387200"/>
          </a:xfrm>
          <a:prstGeom prst="rect">
            <a:avLst/>
          </a:prstGeom>
          <a:no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Nunito"/>
                <a:ea typeface="Nunito"/>
                <a:cs typeface="Nunito"/>
                <a:sym typeface="Nunito"/>
              </a:rPr>
              <a:t>Sample Size 		14,932</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recency		249.6	</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frequency	2.380</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monetary	63.7</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oldest users	19.15%</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 users	31.81%</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recent users	91.16%</a:t>
            </a:r>
            <a:endParaRPr sz="1100">
              <a:solidFill>
                <a:srgbClr val="666666"/>
              </a:solidFill>
              <a:latin typeface="Nunito"/>
              <a:ea typeface="Nunito"/>
              <a:cs typeface="Nunito"/>
              <a:sym typeface="Nunito"/>
            </a:endParaRPr>
          </a:p>
          <a:p>
            <a:pPr indent="0" lvl="0" marL="0" rtl="0" algn="l">
              <a:spcBef>
                <a:spcPts val="0"/>
              </a:spcBef>
              <a:spcAft>
                <a:spcPts val="0"/>
              </a:spcAft>
              <a:buNone/>
            </a:pPr>
            <a:r>
              <a:t/>
            </a:r>
            <a:endParaRPr sz="1300">
              <a:solidFill>
                <a:srgbClr val="666666"/>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99" name="Google Shape;499;p33"/>
          <p:cNvSpPr txBox="1"/>
          <p:nvPr/>
        </p:nvSpPr>
        <p:spPr>
          <a:xfrm>
            <a:off x="6822350" y="2087725"/>
            <a:ext cx="2161200" cy="1431300"/>
          </a:xfrm>
          <a:prstGeom prst="rect">
            <a:avLst/>
          </a:prstGeom>
          <a:noFill/>
          <a:ln cap="flat" cmpd="sng" w="28575">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Nunito"/>
                <a:ea typeface="Nunito"/>
                <a:cs typeface="Nunito"/>
                <a:sym typeface="Nunito"/>
              </a:rPr>
              <a:t>Sample Size		6,930 	</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recency		294	</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frequency	8.804</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monetary	272.6</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oldest users	51.86% </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 users	25.23%</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recent users	7.67%</a:t>
            </a:r>
            <a:endParaRPr sz="1100">
              <a:solidFill>
                <a:srgbClr val="666666"/>
              </a:solidFill>
              <a:latin typeface="Nunito"/>
              <a:ea typeface="Nunito"/>
              <a:cs typeface="Nunito"/>
              <a:sym typeface="Nunito"/>
            </a:endParaRPr>
          </a:p>
          <a:p>
            <a:pPr indent="0" lvl="0" marL="0" rtl="0" algn="l">
              <a:spcBef>
                <a:spcPts val="0"/>
              </a:spcBef>
              <a:spcAft>
                <a:spcPts val="0"/>
              </a:spcAft>
              <a:buNone/>
            </a:pPr>
            <a:r>
              <a:t/>
            </a:r>
            <a:endParaRPr sz="1100">
              <a:solidFill>
                <a:srgbClr val="666666"/>
              </a:solidFill>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500" name="Google Shape;500;p33"/>
          <p:cNvSpPr txBox="1"/>
          <p:nvPr/>
        </p:nvSpPr>
        <p:spPr>
          <a:xfrm>
            <a:off x="556900" y="1538450"/>
            <a:ext cx="2161200" cy="13872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Nunito"/>
                <a:ea typeface="Nunito"/>
                <a:cs typeface="Nunito"/>
                <a:sym typeface="Nunito"/>
              </a:rPr>
              <a:t>Sample Size 		5,500</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recency		1120.</a:t>
            </a:r>
            <a:r>
              <a:rPr lang="en" sz="1100">
                <a:solidFill>
                  <a:srgbClr val="666666"/>
                </a:solidFill>
                <a:latin typeface="Nunito"/>
                <a:ea typeface="Nunito"/>
                <a:cs typeface="Nunito"/>
                <a:sym typeface="Nunito"/>
              </a:rPr>
              <a:t>1	</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frequency	2.851</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Avg. monetary	91.8</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oldest users	28.99%</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old users	42.96%</a:t>
            </a:r>
            <a:endParaRPr sz="1100">
              <a:solidFill>
                <a:srgbClr val="666666"/>
              </a:solidFill>
              <a:latin typeface="Nunito"/>
              <a:ea typeface="Nunito"/>
              <a:cs typeface="Nunito"/>
              <a:sym typeface="Nunito"/>
            </a:endParaRPr>
          </a:p>
          <a:p>
            <a:pPr indent="0" lvl="0" marL="0" rtl="0" algn="l">
              <a:spcBef>
                <a:spcPts val="0"/>
              </a:spcBef>
              <a:spcAft>
                <a:spcPts val="0"/>
              </a:spcAft>
              <a:buNone/>
            </a:pPr>
            <a:r>
              <a:rPr lang="en" sz="1100">
                <a:solidFill>
                  <a:srgbClr val="666666"/>
                </a:solidFill>
                <a:latin typeface="Nunito"/>
                <a:ea typeface="Nunito"/>
                <a:cs typeface="Nunito"/>
                <a:sym typeface="Nunito"/>
              </a:rPr>
              <a:t>Pct. of recent users	1.17%</a:t>
            </a:r>
            <a:endParaRPr sz="1100">
              <a:solidFill>
                <a:srgbClr val="666666"/>
              </a:solidFill>
              <a:latin typeface="Nunito"/>
              <a:ea typeface="Nunito"/>
              <a:cs typeface="Nunito"/>
              <a:sym typeface="Nunito"/>
            </a:endParaRPr>
          </a:p>
          <a:p>
            <a:pPr indent="0" lvl="0" marL="0" rtl="0" algn="l">
              <a:spcBef>
                <a:spcPts val="0"/>
              </a:spcBef>
              <a:spcAft>
                <a:spcPts val="0"/>
              </a:spcAft>
              <a:buNone/>
            </a:pPr>
            <a:r>
              <a:t/>
            </a:r>
            <a:endParaRPr sz="1300">
              <a:solidFill>
                <a:srgbClr val="666666"/>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04" name="Shape 504"/>
        <p:cNvGrpSpPr/>
        <p:nvPr/>
      </p:nvGrpSpPr>
      <p:grpSpPr>
        <a:xfrm>
          <a:off x="0" y="0"/>
          <a:ext cx="0" cy="0"/>
          <a:chOff x="0" y="0"/>
          <a:chExt cx="0" cy="0"/>
        </a:xfrm>
      </p:grpSpPr>
      <p:sp>
        <p:nvSpPr>
          <p:cNvPr id="505" name="Google Shape;50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a:t>
            </a:r>
            <a:r>
              <a:rPr lang="en"/>
              <a:t> VS Book category</a:t>
            </a:r>
            <a:endParaRPr/>
          </a:p>
        </p:txBody>
      </p:sp>
      <p:pic>
        <p:nvPicPr>
          <p:cNvPr id="506" name="Google Shape;506;p34" title="Points scored"/>
          <p:cNvPicPr preferRelativeResize="0"/>
          <p:nvPr/>
        </p:nvPicPr>
        <p:blipFill>
          <a:blip r:embed="rId3">
            <a:alphaModFix/>
          </a:blip>
          <a:stretch>
            <a:fillRect/>
          </a:stretch>
        </p:blipFill>
        <p:spPr>
          <a:xfrm>
            <a:off x="825775" y="1152275"/>
            <a:ext cx="6578049" cy="4067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10" name="Shape 510"/>
        <p:cNvGrpSpPr/>
        <p:nvPr/>
      </p:nvGrpSpPr>
      <p:grpSpPr>
        <a:xfrm>
          <a:off x="0" y="0"/>
          <a:ext cx="0" cy="0"/>
          <a:chOff x="0" y="0"/>
          <a:chExt cx="0" cy="0"/>
        </a:xfrm>
      </p:grpSpPr>
      <p:sp>
        <p:nvSpPr>
          <p:cNvPr id="511" name="Google Shape;51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Monetary </a:t>
            </a:r>
            <a:r>
              <a:rPr lang="en"/>
              <a:t> VS Book category</a:t>
            </a:r>
            <a:endParaRPr/>
          </a:p>
        </p:txBody>
      </p:sp>
      <p:pic>
        <p:nvPicPr>
          <p:cNvPr id="512" name="Google Shape;512;p35" title="Points scored"/>
          <p:cNvPicPr preferRelativeResize="0"/>
          <p:nvPr/>
        </p:nvPicPr>
        <p:blipFill>
          <a:blip r:embed="rId3">
            <a:alphaModFix/>
          </a:blip>
          <a:stretch>
            <a:fillRect/>
          </a:stretch>
        </p:blipFill>
        <p:spPr>
          <a:xfrm>
            <a:off x="750975" y="1053075"/>
            <a:ext cx="6957174" cy="413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6"/>
          <p:cNvSpPr txBox="1"/>
          <p:nvPr>
            <p:ph type="title"/>
          </p:nvPr>
        </p:nvSpPr>
        <p:spPr>
          <a:xfrm>
            <a:off x="592375" y="1025500"/>
            <a:ext cx="69903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Insights   </a:t>
            </a:r>
            <a:endParaRPr sz="36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21" name="Shape 521"/>
        <p:cNvGrpSpPr/>
        <p:nvPr/>
      </p:nvGrpSpPr>
      <p:grpSpPr>
        <a:xfrm>
          <a:off x="0" y="0"/>
          <a:ext cx="0" cy="0"/>
          <a:chOff x="0" y="0"/>
          <a:chExt cx="0" cy="0"/>
        </a:xfrm>
      </p:grpSpPr>
      <p:sp>
        <p:nvSpPr>
          <p:cNvPr id="522" name="Google Shape;522;p37"/>
          <p:cNvSpPr/>
          <p:nvPr/>
        </p:nvSpPr>
        <p:spPr>
          <a:xfrm>
            <a:off x="3577375" y="1597875"/>
            <a:ext cx="2050800" cy="1293000"/>
          </a:xfrm>
          <a:prstGeom prst="rect">
            <a:avLst/>
          </a:prstGeom>
          <a:solidFill>
            <a:srgbClr val="FFFFF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txBox="1"/>
          <p:nvPr>
            <p:ph type="title"/>
          </p:nvPr>
        </p:nvSpPr>
        <p:spPr>
          <a:xfrm>
            <a:off x="1303800" y="598575"/>
            <a:ext cx="70305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Plan</a:t>
            </a:r>
            <a:endParaRPr/>
          </a:p>
        </p:txBody>
      </p:sp>
      <p:sp>
        <p:nvSpPr>
          <p:cNvPr id="524" name="Google Shape;524;p37"/>
          <p:cNvSpPr/>
          <p:nvPr/>
        </p:nvSpPr>
        <p:spPr>
          <a:xfrm>
            <a:off x="614475" y="1597875"/>
            <a:ext cx="2050800" cy="1293000"/>
          </a:xfrm>
          <a:prstGeom prst="rect">
            <a:avLst/>
          </a:prstGeom>
          <a:solidFill>
            <a:srgbClr val="FFFFF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5" name="Google Shape;525;p37"/>
          <p:cNvPicPr preferRelativeResize="0"/>
          <p:nvPr/>
        </p:nvPicPr>
        <p:blipFill>
          <a:blip r:embed="rId3">
            <a:alphaModFix/>
          </a:blip>
          <a:stretch>
            <a:fillRect/>
          </a:stretch>
        </p:blipFill>
        <p:spPr>
          <a:xfrm>
            <a:off x="3468637" y="1768625"/>
            <a:ext cx="2246088" cy="1072450"/>
          </a:xfrm>
          <a:prstGeom prst="rect">
            <a:avLst/>
          </a:prstGeom>
          <a:noFill/>
          <a:ln>
            <a:noFill/>
          </a:ln>
        </p:spPr>
      </p:pic>
      <p:pic>
        <p:nvPicPr>
          <p:cNvPr id="526" name="Google Shape;526;p37"/>
          <p:cNvPicPr preferRelativeResize="0"/>
          <p:nvPr/>
        </p:nvPicPr>
        <p:blipFill>
          <a:blip r:embed="rId4">
            <a:alphaModFix/>
          </a:blip>
          <a:stretch>
            <a:fillRect/>
          </a:stretch>
        </p:blipFill>
        <p:spPr>
          <a:xfrm>
            <a:off x="535025" y="1783475"/>
            <a:ext cx="2180075" cy="1072450"/>
          </a:xfrm>
          <a:prstGeom prst="rect">
            <a:avLst/>
          </a:prstGeom>
          <a:noFill/>
          <a:ln>
            <a:noFill/>
          </a:ln>
        </p:spPr>
      </p:pic>
      <p:sp>
        <p:nvSpPr>
          <p:cNvPr id="527" name="Google Shape;527;p37"/>
          <p:cNvSpPr/>
          <p:nvPr/>
        </p:nvSpPr>
        <p:spPr>
          <a:xfrm>
            <a:off x="693225" y="1483475"/>
            <a:ext cx="1905000" cy="300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Core Customers</a:t>
            </a:r>
            <a:endParaRPr b="1"/>
          </a:p>
        </p:txBody>
      </p:sp>
      <p:sp>
        <p:nvSpPr>
          <p:cNvPr id="528" name="Google Shape;528;p37"/>
          <p:cNvSpPr/>
          <p:nvPr/>
        </p:nvSpPr>
        <p:spPr>
          <a:xfrm>
            <a:off x="265900" y="3226350"/>
            <a:ext cx="2723700" cy="1686000"/>
          </a:xfrm>
          <a:prstGeom prst="roundRect">
            <a:avLst>
              <a:gd fmla="val 16667" name="adj"/>
            </a:avLst>
          </a:prstGeom>
          <a:solidFill>
            <a:srgbClr val="B7B7B7"/>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000"/>
          </a:p>
        </p:txBody>
      </p:sp>
      <p:sp>
        <p:nvSpPr>
          <p:cNvPr id="529" name="Google Shape;529;p37"/>
          <p:cNvSpPr/>
          <p:nvPr/>
        </p:nvSpPr>
        <p:spPr>
          <a:xfrm flipH="1">
            <a:off x="1514253" y="2855925"/>
            <a:ext cx="154027" cy="526900"/>
          </a:xfrm>
          <a:custGeom>
            <a:rect b="b" l="l" r="r" t="t"/>
            <a:pathLst>
              <a:path extrusionOk="0" h="21076" w="1769">
                <a:moveTo>
                  <a:pt x="472" y="0"/>
                </a:moveTo>
                <a:cubicBezTo>
                  <a:pt x="-1003" y="6882"/>
                  <a:pt x="1769" y="14037"/>
                  <a:pt x="1769" y="21076"/>
                </a:cubicBezTo>
              </a:path>
            </a:pathLst>
          </a:custGeom>
          <a:noFill/>
          <a:ln cap="flat" cmpd="sng" w="38100">
            <a:solidFill>
              <a:schemeClr val="dk2"/>
            </a:solidFill>
            <a:prstDash val="solid"/>
            <a:round/>
            <a:headEnd len="med" w="med" type="none"/>
            <a:tailEnd len="med" w="med" type="triangle"/>
          </a:ln>
        </p:spPr>
      </p:sp>
      <p:sp>
        <p:nvSpPr>
          <p:cNvPr id="530" name="Google Shape;530;p37"/>
          <p:cNvSpPr/>
          <p:nvPr/>
        </p:nvSpPr>
        <p:spPr>
          <a:xfrm>
            <a:off x="3656125" y="1483475"/>
            <a:ext cx="1905000" cy="300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Promising</a:t>
            </a:r>
            <a:endParaRPr b="1"/>
          </a:p>
        </p:txBody>
      </p:sp>
      <p:sp>
        <p:nvSpPr>
          <p:cNvPr id="531" name="Google Shape;531;p37"/>
          <p:cNvSpPr/>
          <p:nvPr/>
        </p:nvSpPr>
        <p:spPr>
          <a:xfrm>
            <a:off x="3228800" y="3226350"/>
            <a:ext cx="2723700" cy="1686000"/>
          </a:xfrm>
          <a:prstGeom prst="roundRect">
            <a:avLst>
              <a:gd fmla="val 16667" name="adj"/>
            </a:avLst>
          </a:prstGeom>
          <a:solidFill>
            <a:srgbClr val="B7B7B7"/>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flipH="1">
            <a:off x="4477153" y="2855925"/>
            <a:ext cx="154027" cy="526900"/>
          </a:xfrm>
          <a:custGeom>
            <a:rect b="b" l="l" r="r" t="t"/>
            <a:pathLst>
              <a:path extrusionOk="0" h="21076" w="1769">
                <a:moveTo>
                  <a:pt x="472" y="0"/>
                </a:moveTo>
                <a:cubicBezTo>
                  <a:pt x="-1003" y="6882"/>
                  <a:pt x="1769" y="14037"/>
                  <a:pt x="1769" y="21076"/>
                </a:cubicBezTo>
              </a:path>
            </a:pathLst>
          </a:custGeom>
          <a:noFill/>
          <a:ln cap="flat" cmpd="sng" w="38100">
            <a:solidFill>
              <a:schemeClr val="dk2"/>
            </a:solidFill>
            <a:prstDash val="solid"/>
            <a:round/>
            <a:headEnd len="med" w="med" type="none"/>
            <a:tailEnd len="med" w="med" type="triangle"/>
          </a:ln>
        </p:spPr>
      </p:sp>
      <p:sp>
        <p:nvSpPr>
          <p:cNvPr id="533" name="Google Shape;533;p37"/>
          <p:cNvSpPr/>
          <p:nvPr/>
        </p:nvSpPr>
        <p:spPr>
          <a:xfrm>
            <a:off x="6546050" y="1629813"/>
            <a:ext cx="2050800" cy="1293000"/>
          </a:xfrm>
          <a:prstGeom prst="rect">
            <a:avLst/>
          </a:prstGeom>
          <a:solidFill>
            <a:srgbClr val="FFFFF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6622250" y="1483475"/>
            <a:ext cx="1905000" cy="300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About to Sleep</a:t>
            </a:r>
            <a:endParaRPr b="1"/>
          </a:p>
        </p:txBody>
      </p:sp>
      <p:sp>
        <p:nvSpPr>
          <p:cNvPr id="535" name="Google Shape;535;p37"/>
          <p:cNvSpPr/>
          <p:nvPr/>
        </p:nvSpPr>
        <p:spPr>
          <a:xfrm>
            <a:off x="6194925" y="3226350"/>
            <a:ext cx="2723700" cy="1686000"/>
          </a:xfrm>
          <a:prstGeom prst="roundRect">
            <a:avLst>
              <a:gd fmla="val 16667" name="adj"/>
            </a:avLst>
          </a:prstGeom>
          <a:solidFill>
            <a:srgbClr val="B7B7B7"/>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flipH="1">
            <a:off x="7443278" y="2855925"/>
            <a:ext cx="154027" cy="526900"/>
          </a:xfrm>
          <a:custGeom>
            <a:rect b="b" l="l" r="r" t="t"/>
            <a:pathLst>
              <a:path extrusionOk="0" h="21076" w="1769">
                <a:moveTo>
                  <a:pt x="472" y="0"/>
                </a:moveTo>
                <a:cubicBezTo>
                  <a:pt x="-1003" y="6882"/>
                  <a:pt x="1769" y="14037"/>
                  <a:pt x="1769" y="21076"/>
                </a:cubicBezTo>
              </a:path>
            </a:pathLst>
          </a:custGeom>
          <a:noFill/>
          <a:ln cap="flat" cmpd="sng" w="38100">
            <a:solidFill>
              <a:schemeClr val="dk2"/>
            </a:solidFill>
            <a:prstDash val="solid"/>
            <a:round/>
            <a:headEnd len="med" w="med" type="none"/>
            <a:tailEnd len="med" w="med" type="triangle"/>
          </a:ln>
        </p:spPr>
      </p:sp>
      <p:pic>
        <p:nvPicPr>
          <p:cNvPr id="537" name="Google Shape;537;p37"/>
          <p:cNvPicPr preferRelativeResize="0"/>
          <p:nvPr/>
        </p:nvPicPr>
        <p:blipFill>
          <a:blip r:embed="rId5">
            <a:alphaModFix/>
          </a:blip>
          <a:stretch>
            <a:fillRect/>
          </a:stretch>
        </p:blipFill>
        <p:spPr>
          <a:xfrm>
            <a:off x="6443050" y="1783475"/>
            <a:ext cx="2246100" cy="1072450"/>
          </a:xfrm>
          <a:prstGeom prst="rect">
            <a:avLst/>
          </a:prstGeom>
          <a:noFill/>
          <a:ln>
            <a:noFill/>
          </a:ln>
        </p:spPr>
      </p:pic>
      <p:sp>
        <p:nvSpPr>
          <p:cNvPr id="538" name="Google Shape;538;p37"/>
          <p:cNvSpPr txBox="1"/>
          <p:nvPr/>
        </p:nvSpPr>
        <p:spPr>
          <a:xfrm>
            <a:off x="356675" y="3347850"/>
            <a:ext cx="2556600" cy="1491600"/>
          </a:xfrm>
          <a:prstGeom prst="rect">
            <a:avLst/>
          </a:prstGeom>
          <a:solidFill>
            <a:srgbClr val="FFFFFF"/>
          </a:solidFill>
          <a:ln cap="flat" cmpd="sng" w="38100">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Nunito"/>
                <a:ea typeface="Nunito"/>
                <a:cs typeface="Nunito"/>
                <a:sym typeface="Nunito"/>
              </a:rPr>
              <a:t>Feature</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Loyal (largest portion  of oldest users)</a:t>
            </a:r>
            <a:endParaRPr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Active (High frequency &amp; monetary, low recency)</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Strategy</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Cannot lose</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Action</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Recommend popular items</a:t>
            </a:r>
            <a:endParaRPr sz="900">
              <a:latin typeface="Nunito"/>
              <a:ea typeface="Nunito"/>
              <a:cs typeface="Nunito"/>
              <a:sym typeface="Nunito"/>
            </a:endParaRPr>
          </a:p>
        </p:txBody>
      </p:sp>
      <p:sp>
        <p:nvSpPr>
          <p:cNvPr id="539" name="Google Shape;539;p37"/>
          <p:cNvSpPr txBox="1"/>
          <p:nvPr/>
        </p:nvSpPr>
        <p:spPr>
          <a:xfrm>
            <a:off x="3313975" y="3347850"/>
            <a:ext cx="2556600" cy="1491600"/>
          </a:xfrm>
          <a:prstGeom prst="rect">
            <a:avLst/>
          </a:prstGeom>
          <a:solidFill>
            <a:srgbClr val="FFFFFF"/>
          </a:solidFill>
          <a:ln cap="flat" cmpd="sng" w="38100">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Nunito"/>
                <a:ea typeface="Nunito"/>
                <a:cs typeface="Nunito"/>
                <a:sym typeface="Nunito"/>
              </a:rPr>
              <a:t>Feature</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New</a:t>
            </a:r>
            <a:r>
              <a:rPr lang="en" sz="900">
                <a:latin typeface="Nunito"/>
                <a:ea typeface="Nunito"/>
                <a:cs typeface="Nunito"/>
                <a:sym typeface="Nunito"/>
              </a:rPr>
              <a:t> (largest portion  of new users)</a:t>
            </a:r>
            <a:endParaRPr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Not very active (low frequency &amp; monetary, low recency)</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Strategy</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Gain interest</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Action</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Promotion on preference</a:t>
            </a:r>
            <a:endParaRPr sz="900">
              <a:latin typeface="Nunito"/>
              <a:ea typeface="Nunito"/>
              <a:cs typeface="Nunito"/>
              <a:sym typeface="Nunito"/>
            </a:endParaRPr>
          </a:p>
        </p:txBody>
      </p:sp>
      <p:sp>
        <p:nvSpPr>
          <p:cNvPr id="540" name="Google Shape;540;p37"/>
          <p:cNvSpPr txBox="1"/>
          <p:nvPr/>
        </p:nvSpPr>
        <p:spPr>
          <a:xfrm>
            <a:off x="6296450" y="3347850"/>
            <a:ext cx="2556600" cy="1443000"/>
          </a:xfrm>
          <a:prstGeom prst="rect">
            <a:avLst/>
          </a:prstGeom>
          <a:solidFill>
            <a:srgbClr val="FFFFFF"/>
          </a:solidFill>
          <a:ln cap="flat" cmpd="sng" w="38100">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Nunito"/>
                <a:ea typeface="Nunito"/>
                <a:cs typeface="Nunito"/>
                <a:sym typeface="Nunito"/>
              </a:rPr>
              <a:t>Feature</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Mainly old users</a:t>
            </a:r>
            <a:r>
              <a:rPr lang="en" sz="900">
                <a:latin typeface="Nunito"/>
                <a:ea typeface="Nunito"/>
                <a:cs typeface="Nunito"/>
                <a:sym typeface="Nunito"/>
              </a:rPr>
              <a:t> (Almost no recent users)</a:t>
            </a:r>
            <a:endParaRPr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Inactive (Low frequency &amp; monetary, high recency)</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Strategy</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Win back</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Action</a:t>
            </a:r>
            <a:endParaRPr b="1"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Promotion on membership </a:t>
            </a:r>
            <a:endParaRPr sz="900">
              <a:latin typeface="Nunito"/>
              <a:ea typeface="Nunito"/>
              <a:cs typeface="Nunito"/>
              <a:sym typeface="Nunito"/>
            </a:endParaRPr>
          </a:p>
          <a:p>
            <a:pPr indent="-285750" lvl="0" marL="457200" rtl="0" algn="l">
              <a:spcBef>
                <a:spcPts val="0"/>
              </a:spcBef>
              <a:spcAft>
                <a:spcPts val="0"/>
              </a:spcAft>
              <a:buSzPts val="900"/>
              <a:buFont typeface="Nunito"/>
              <a:buChar char="●"/>
            </a:pPr>
            <a:r>
              <a:rPr lang="en" sz="900">
                <a:latin typeface="Nunito"/>
                <a:ea typeface="Nunito"/>
                <a:cs typeface="Nunito"/>
                <a:sym typeface="Nunito"/>
              </a:rPr>
              <a:t>Personalized Email recommendation</a:t>
            </a:r>
            <a:endParaRPr sz="900">
              <a:latin typeface="Nunito"/>
              <a:ea typeface="Nunito"/>
              <a:cs typeface="Nunito"/>
              <a:sym typeface="Nunito"/>
            </a:endParaRPr>
          </a:p>
          <a:p>
            <a:pPr indent="0" lvl="0" marL="914400" rtl="0" algn="l">
              <a:spcBef>
                <a:spcPts val="0"/>
              </a:spcBef>
              <a:spcAft>
                <a:spcPts val="0"/>
              </a:spcAft>
              <a:buNone/>
            </a:pPr>
            <a:r>
              <a:t/>
            </a:r>
            <a:endParaRPr sz="9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44" name="Shape 544"/>
        <p:cNvGrpSpPr/>
        <p:nvPr/>
      </p:nvGrpSpPr>
      <p:grpSpPr>
        <a:xfrm>
          <a:off x="0" y="0"/>
          <a:ext cx="0" cy="0"/>
          <a:chOff x="0" y="0"/>
          <a:chExt cx="0" cy="0"/>
        </a:xfrm>
      </p:grpSpPr>
      <p:sp>
        <p:nvSpPr>
          <p:cNvPr id="545" name="Google Shape;545;p38"/>
          <p:cNvSpPr txBox="1"/>
          <p:nvPr>
            <p:ph type="title"/>
          </p:nvPr>
        </p:nvSpPr>
        <p:spPr>
          <a:xfrm>
            <a:off x="1303800" y="598575"/>
            <a:ext cx="70305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New</a:t>
            </a:r>
            <a:r>
              <a:rPr lang="en"/>
              <a:t> AI Solution</a:t>
            </a:r>
            <a:endParaRPr/>
          </a:p>
        </p:txBody>
      </p:sp>
      <p:sp>
        <p:nvSpPr>
          <p:cNvPr id="546" name="Google Shape;546;p38"/>
          <p:cNvSpPr/>
          <p:nvPr/>
        </p:nvSpPr>
        <p:spPr>
          <a:xfrm>
            <a:off x="1524000" y="1434506"/>
            <a:ext cx="6104100" cy="640800"/>
          </a:xfrm>
          <a:prstGeom prst="roundRect">
            <a:avLst>
              <a:gd fmla="val 16667" name="adj"/>
            </a:avLst>
          </a:prstGeom>
          <a:solidFill>
            <a:srgbClr val="FFFFFF"/>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1329450" y="1345700"/>
            <a:ext cx="486300" cy="510600"/>
          </a:xfrm>
          <a:prstGeom prst="ellipse">
            <a:avLst/>
          </a:prstGeom>
          <a:solidFill>
            <a:srgbClr val="FFFFFF"/>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73763"/>
                </a:solidFill>
              </a:rPr>
              <a:t>1.</a:t>
            </a:r>
            <a:endParaRPr b="1" sz="1500">
              <a:solidFill>
                <a:srgbClr val="073763"/>
              </a:solidFill>
            </a:endParaRPr>
          </a:p>
        </p:txBody>
      </p:sp>
      <p:sp>
        <p:nvSpPr>
          <p:cNvPr id="548" name="Google Shape;548;p38"/>
          <p:cNvSpPr/>
          <p:nvPr/>
        </p:nvSpPr>
        <p:spPr>
          <a:xfrm>
            <a:off x="1490250" y="3253619"/>
            <a:ext cx="6104100" cy="640800"/>
          </a:xfrm>
          <a:prstGeom prst="roundRect">
            <a:avLst>
              <a:gd fmla="val 16667" name="adj"/>
            </a:avLst>
          </a:prstGeom>
          <a:solidFill>
            <a:srgbClr val="FFFFFF"/>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1329450" y="3135188"/>
            <a:ext cx="486300" cy="510600"/>
          </a:xfrm>
          <a:prstGeom prst="ellipse">
            <a:avLst/>
          </a:prstGeom>
          <a:solidFill>
            <a:srgbClr val="FFFFFF"/>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73763"/>
                </a:solidFill>
              </a:rPr>
              <a:t>3</a:t>
            </a:r>
            <a:r>
              <a:rPr b="1" lang="en" sz="1500">
                <a:solidFill>
                  <a:srgbClr val="073763"/>
                </a:solidFill>
              </a:rPr>
              <a:t>.</a:t>
            </a:r>
            <a:endParaRPr b="1" sz="1500">
              <a:solidFill>
                <a:srgbClr val="073763"/>
              </a:solidFill>
            </a:endParaRPr>
          </a:p>
        </p:txBody>
      </p:sp>
      <p:sp>
        <p:nvSpPr>
          <p:cNvPr id="550" name="Google Shape;550;p38"/>
          <p:cNvSpPr/>
          <p:nvPr/>
        </p:nvSpPr>
        <p:spPr>
          <a:xfrm>
            <a:off x="1524000" y="4172531"/>
            <a:ext cx="6104100" cy="640800"/>
          </a:xfrm>
          <a:prstGeom prst="roundRect">
            <a:avLst>
              <a:gd fmla="val 16667" name="adj"/>
            </a:avLst>
          </a:prstGeom>
          <a:solidFill>
            <a:srgbClr val="FFFFFF"/>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1329450" y="4083725"/>
            <a:ext cx="486300" cy="510600"/>
          </a:xfrm>
          <a:prstGeom prst="ellipse">
            <a:avLst/>
          </a:prstGeom>
          <a:solidFill>
            <a:srgbClr val="FFFFFF"/>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73763"/>
                </a:solidFill>
              </a:rPr>
              <a:t>4</a:t>
            </a:r>
            <a:r>
              <a:rPr b="1" lang="en" sz="1500">
                <a:solidFill>
                  <a:srgbClr val="073763"/>
                </a:solidFill>
              </a:rPr>
              <a:t>.</a:t>
            </a:r>
            <a:endParaRPr b="1" sz="1500">
              <a:solidFill>
                <a:srgbClr val="073763"/>
              </a:solidFill>
            </a:endParaRPr>
          </a:p>
        </p:txBody>
      </p:sp>
      <p:sp>
        <p:nvSpPr>
          <p:cNvPr id="552" name="Google Shape;552;p38"/>
          <p:cNvSpPr/>
          <p:nvPr/>
        </p:nvSpPr>
        <p:spPr>
          <a:xfrm>
            <a:off x="1524000" y="2333494"/>
            <a:ext cx="6104100" cy="640800"/>
          </a:xfrm>
          <a:prstGeom prst="roundRect">
            <a:avLst>
              <a:gd fmla="val 16667" name="adj"/>
            </a:avLst>
          </a:prstGeom>
          <a:solidFill>
            <a:srgbClr val="FFFFFF"/>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1329450" y="2244688"/>
            <a:ext cx="486300" cy="510600"/>
          </a:xfrm>
          <a:prstGeom prst="ellipse">
            <a:avLst/>
          </a:prstGeom>
          <a:solidFill>
            <a:srgbClr val="FFFFFF"/>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73763"/>
                </a:solidFill>
              </a:rPr>
              <a:t>2</a:t>
            </a:r>
            <a:r>
              <a:rPr b="1" lang="en" sz="1500">
                <a:solidFill>
                  <a:srgbClr val="073763"/>
                </a:solidFill>
              </a:rPr>
              <a:t>.</a:t>
            </a:r>
            <a:endParaRPr b="1" sz="1500">
              <a:solidFill>
                <a:srgbClr val="073763"/>
              </a:solidFill>
            </a:endParaRPr>
          </a:p>
        </p:txBody>
      </p:sp>
      <p:sp>
        <p:nvSpPr>
          <p:cNvPr id="554" name="Google Shape;554;p38"/>
          <p:cNvSpPr txBox="1"/>
          <p:nvPr/>
        </p:nvSpPr>
        <p:spPr>
          <a:xfrm>
            <a:off x="1864475" y="1434500"/>
            <a:ext cx="5730000" cy="6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More Personalized &amp; Flexible</a:t>
            </a:r>
            <a:endParaRPr sz="1100">
              <a:latin typeface="Nunito"/>
              <a:ea typeface="Nunito"/>
              <a:cs typeface="Nunito"/>
              <a:sym typeface="Nunito"/>
            </a:endParaRPr>
          </a:p>
        </p:txBody>
      </p:sp>
      <p:sp>
        <p:nvSpPr>
          <p:cNvPr id="555" name="Google Shape;555;p38"/>
          <p:cNvSpPr txBox="1"/>
          <p:nvPr/>
        </p:nvSpPr>
        <p:spPr>
          <a:xfrm>
            <a:off x="1864475" y="2344063"/>
            <a:ext cx="5398800" cy="6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Intelligent &amp; Self-service Tool</a:t>
            </a:r>
            <a:endParaRPr sz="1100">
              <a:latin typeface="Nunito"/>
              <a:ea typeface="Nunito"/>
              <a:cs typeface="Nunito"/>
              <a:sym typeface="Nunito"/>
            </a:endParaRPr>
          </a:p>
        </p:txBody>
      </p:sp>
      <p:sp>
        <p:nvSpPr>
          <p:cNvPr id="556" name="Google Shape;556;p38"/>
          <p:cNvSpPr txBox="1"/>
          <p:nvPr/>
        </p:nvSpPr>
        <p:spPr>
          <a:xfrm>
            <a:off x="1864475" y="3232488"/>
            <a:ext cx="5398800" cy="6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More competitive</a:t>
            </a:r>
            <a:endParaRPr sz="1100">
              <a:latin typeface="Nunito"/>
              <a:ea typeface="Nunito"/>
              <a:cs typeface="Nunito"/>
              <a:sym typeface="Nunito"/>
            </a:endParaRPr>
          </a:p>
        </p:txBody>
      </p:sp>
      <p:sp>
        <p:nvSpPr>
          <p:cNvPr id="557" name="Google Shape;557;p38"/>
          <p:cNvSpPr txBox="1"/>
          <p:nvPr/>
        </p:nvSpPr>
        <p:spPr>
          <a:xfrm>
            <a:off x="1842900" y="4163163"/>
            <a:ext cx="5398800" cy="6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Economic Benefit</a:t>
            </a:r>
            <a:endParaRPr sz="11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9"/>
          <p:cNvSpPr txBox="1"/>
          <p:nvPr>
            <p:ph type="ctrTitle"/>
          </p:nvPr>
        </p:nvSpPr>
        <p:spPr>
          <a:xfrm>
            <a:off x="594360" y="1613825"/>
            <a:ext cx="5344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Thanks for listening!</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13" name="Shape 313"/>
        <p:cNvGrpSpPr/>
        <p:nvPr/>
      </p:nvGrpSpPr>
      <p:grpSpPr>
        <a:xfrm>
          <a:off x="0" y="0"/>
          <a:ext cx="0" cy="0"/>
          <a:chOff x="0" y="0"/>
          <a:chExt cx="0" cy="0"/>
        </a:xfrm>
      </p:grpSpPr>
      <p:sp>
        <p:nvSpPr>
          <p:cNvPr id="314" name="Google Shape;314;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15" name="Google Shape;315;p15"/>
          <p:cNvSpPr/>
          <p:nvPr/>
        </p:nvSpPr>
        <p:spPr>
          <a:xfrm>
            <a:off x="1740182" y="2422185"/>
            <a:ext cx="353400" cy="36900"/>
          </a:xfrm>
          <a:prstGeom prst="roundRect">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5"/>
          <p:cNvGrpSpPr/>
          <p:nvPr/>
        </p:nvGrpSpPr>
        <p:grpSpPr>
          <a:xfrm>
            <a:off x="1926203" y="2118960"/>
            <a:ext cx="1310400" cy="1382213"/>
            <a:chOff x="1848940" y="1948510"/>
            <a:chExt cx="1310400" cy="1382213"/>
          </a:xfrm>
        </p:grpSpPr>
        <p:sp>
          <p:nvSpPr>
            <p:cNvPr id="317" name="Google Shape;317;p15"/>
            <p:cNvSpPr/>
            <p:nvPr/>
          </p:nvSpPr>
          <p:spPr>
            <a:xfrm>
              <a:off x="2206990" y="1948510"/>
              <a:ext cx="594300" cy="594300"/>
            </a:xfrm>
            <a:prstGeom prst="ellipse">
              <a:avLst/>
            </a:prstGeom>
            <a:noFill/>
            <a:ln cap="flat" cmpd="sng" w="38100">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txBox="1"/>
            <p:nvPr/>
          </p:nvSpPr>
          <p:spPr>
            <a:xfrm>
              <a:off x="1848940" y="288432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3D3D3D"/>
                  </a:solidFill>
                  <a:latin typeface="Roboto"/>
                  <a:ea typeface="Roboto"/>
                  <a:cs typeface="Roboto"/>
                  <a:sym typeface="Roboto"/>
                </a:rPr>
                <a:t>SMART &amp; SWOT Analysis</a:t>
              </a:r>
              <a:endParaRPr b="1" sz="1200">
                <a:solidFill>
                  <a:srgbClr val="3D3D3D"/>
                </a:solidFill>
                <a:latin typeface="Roboto"/>
                <a:ea typeface="Roboto"/>
                <a:cs typeface="Roboto"/>
                <a:sym typeface="Roboto"/>
              </a:endParaRPr>
            </a:p>
          </p:txBody>
        </p:sp>
        <p:sp>
          <p:nvSpPr>
            <p:cNvPr id="319" name="Google Shape;319;p15"/>
            <p:cNvSpPr txBox="1"/>
            <p:nvPr/>
          </p:nvSpPr>
          <p:spPr>
            <a:xfrm>
              <a:off x="2285740"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3D3D3D"/>
                  </a:solidFill>
                  <a:latin typeface="Roboto"/>
                  <a:ea typeface="Roboto"/>
                  <a:cs typeface="Roboto"/>
                  <a:sym typeface="Roboto"/>
                </a:rPr>
                <a:t>2</a:t>
              </a:r>
              <a:endParaRPr b="1" sz="1800">
                <a:solidFill>
                  <a:srgbClr val="3D3D3D"/>
                </a:solidFill>
                <a:latin typeface="Roboto"/>
                <a:ea typeface="Roboto"/>
                <a:cs typeface="Roboto"/>
                <a:sym typeface="Roboto"/>
              </a:endParaRPr>
            </a:p>
          </p:txBody>
        </p:sp>
      </p:grpSp>
      <p:grpSp>
        <p:nvGrpSpPr>
          <p:cNvPr id="320" name="Google Shape;320;p15"/>
          <p:cNvGrpSpPr/>
          <p:nvPr/>
        </p:nvGrpSpPr>
        <p:grpSpPr>
          <a:xfrm>
            <a:off x="3236597" y="2118960"/>
            <a:ext cx="1359900" cy="1382213"/>
            <a:chOff x="3159334" y="1948510"/>
            <a:chExt cx="1359900" cy="1382213"/>
          </a:xfrm>
        </p:grpSpPr>
        <p:sp>
          <p:nvSpPr>
            <p:cNvPr id="321" name="Google Shape;321;p15"/>
            <p:cNvSpPr/>
            <p:nvPr/>
          </p:nvSpPr>
          <p:spPr>
            <a:xfrm>
              <a:off x="3560827" y="1948510"/>
              <a:ext cx="594300" cy="594300"/>
            </a:xfrm>
            <a:prstGeom prst="ellipse">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22" name="Google Shape;322;p15"/>
            <p:cNvSpPr txBox="1"/>
            <p:nvPr/>
          </p:nvSpPr>
          <p:spPr>
            <a:xfrm>
              <a:off x="3159334" y="2884323"/>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434343"/>
                  </a:solidFill>
                  <a:latin typeface="Roboto"/>
                  <a:ea typeface="Roboto"/>
                  <a:cs typeface="Roboto"/>
                  <a:sym typeface="Roboto"/>
                </a:rPr>
                <a:t>Competitor Analysis</a:t>
              </a:r>
              <a:endParaRPr b="1" sz="1200">
                <a:solidFill>
                  <a:srgbClr val="434343"/>
                </a:solidFill>
                <a:latin typeface="Roboto"/>
                <a:ea typeface="Roboto"/>
                <a:cs typeface="Roboto"/>
                <a:sym typeface="Roboto"/>
              </a:endParaRPr>
            </a:p>
          </p:txBody>
        </p:sp>
        <p:sp>
          <p:nvSpPr>
            <p:cNvPr id="323" name="Google Shape;323;p15"/>
            <p:cNvSpPr txBox="1"/>
            <p:nvPr/>
          </p:nvSpPr>
          <p:spPr>
            <a:xfrm>
              <a:off x="3639577"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434343"/>
                  </a:solidFill>
                  <a:latin typeface="Roboto"/>
                  <a:ea typeface="Roboto"/>
                  <a:cs typeface="Roboto"/>
                  <a:sym typeface="Roboto"/>
                </a:rPr>
                <a:t>3</a:t>
              </a:r>
              <a:endParaRPr b="1" sz="1800">
                <a:solidFill>
                  <a:srgbClr val="434343"/>
                </a:solidFill>
                <a:latin typeface="Roboto"/>
                <a:ea typeface="Roboto"/>
                <a:cs typeface="Roboto"/>
                <a:sym typeface="Roboto"/>
              </a:endParaRPr>
            </a:p>
          </p:txBody>
        </p:sp>
      </p:grpSp>
      <p:grpSp>
        <p:nvGrpSpPr>
          <p:cNvPr id="324" name="Google Shape;324;p15"/>
          <p:cNvGrpSpPr/>
          <p:nvPr/>
        </p:nvGrpSpPr>
        <p:grpSpPr>
          <a:xfrm>
            <a:off x="4625575" y="2118960"/>
            <a:ext cx="1310400" cy="1272713"/>
            <a:chOff x="4548313" y="1948510"/>
            <a:chExt cx="1310400" cy="1272713"/>
          </a:xfrm>
        </p:grpSpPr>
        <p:sp>
          <p:nvSpPr>
            <p:cNvPr id="325" name="Google Shape;325;p15"/>
            <p:cNvSpPr/>
            <p:nvPr/>
          </p:nvSpPr>
          <p:spPr>
            <a:xfrm>
              <a:off x="4915703" y="1948510"/>
              <a:ext cx="594300" cy="594300"/>
            </a:xfrm>
            <a:prstGeom prst="ellipse">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txBox="1"/>
            <p:nvPr/>
          </p:nvSpPr>
          <p:spPr>
            <a:xfrm>
              <a:off x="4548313" y="277482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434343"/>
                  </a:solidFill>
                  <a:latin typeface="Roboto"/>
                  <a:ea typeface="Roboto"/>
                  <a:cs typeface="Roboto"/>
                  <a:sym typeface="Roboto"/>
                </a:rPr>
                <a:t>Data Analysis</a:t>
              </a:r>
              <a:endParaRPr b="1" sz="1200">
                <a:solidFill>
                  <a:srgbClr val="434343"/>
                </a:solidFill>
                <a:latin typeface="Roboto"/>
                <a:ea typeface="Roboto"/>
                <a:cs typeface="Roboto"/>
                <a:sym typeface="Roboto"/>
              </a:endParaRPr>
            </a:p>
          </p:txBody>
        </p:sp>
        <p:sp>
          <p:nvSpPr>
            <p:cNvPr id="327" name="Google Shape;327;p15"/>
            <p:cNvSpPr txBox="1"/>
            <p:nvPr/>
          </p:nvSpPr>
          <p:spPr>
            <a:xfrm>
              <a:off x="4994453"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434343"/>
                  </a:solidFill>
                  <a:latin typeface="Roboto"/>
                  <a:ea typeface="Roboto"/>
                  <a:cs typeface="Roboto"/>
                  <a:sym typeface="Roboto"/>
                </a:rPr>
                <a:t>4</a:t>
              </a:r>
              <a:endParaRPr b="1" sz="1800">
                <a:solidFill>
                  <a:srgbClr val="434343"/>
                </a:solidFill>
                <a:latin typeface="Roboto"/>
                <a:ea typeface="Roboto"/>
                <a:cs typeface="Roboto"/>
                <a:sym typeface="Roboto"/>
              </a:endParaRPr>
            </a:p>
          </p:txBody>
        </p:sp>
      </p:grpSp>
      <p:grpSp>
        <p:nvGrpSpPr>
          <p:cNvPr id="328" name="Google Shape;328;p15"/>
          <p:cNvGrpSpPr/>
          <p:nvPr/>
        </p:nvGrpSpPr>
        <p:grpSpPr>
          <a:xfrm>
            <a:off x="5965063" y="2118960"/>
            <a:ext cx="1359900" cy="1382213"/>
            <a:chOff x="5887800" y="1948510"/>
            <a:chExt cx="1359900" cy="1382213"/>
          </a:xfrm>
        </p:grpSpPr>
        <p:sp>
          <p:nvSpPr>
            <p:cNvPr id="329" name="Google Shape;329;p15"/>
            <p:cNvSpPr/>
            <p:nvPr/>
          </p:nvSpPr>
          <p:spPr>
            <a:xfrm>
              <a:off x="6270606" y="1948510"/>
              <a:ext cx="594300" cy="594300"/>
            </a:xfrm>
            <a:prstGeom prst="ellipse">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txBox="1"/>
            <p:nvPr/>
          </p:nvSpPr>
          <p:spPr>
            <a:xfrm>
              <a:off x="5887800" y="2884323"/>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434343"/>
                  </a:solidFill>
                  <a:latin typeface="Roboto"/>
                  <a:ea typeface="Roboto"/>
                  <a:cs typeface="Roboto"/>
                  <a:sym typeface="Roboto"/>
                </a:rPr>
                <a:t>Model E</a:t>
              </a:r>
              <a:r>
                <a:rPr b="1" lang="en" sz="1200">
                  <a:solidFill>
                    <a:srgbClr val="434343"/>
                  </a:solidFill>
                  <a:latin typeface="Roboto"/>
                  <a:ea typeface="Roboto"/>
                  <a:cs typeface="Roboto"/>
                  <a:sym typeface="Roboto"/>
                </a:rPr>
                <a:t>valuation</a:t>
              </a:r>
              <a:endParaRPr b="1" sz="1200">
                <a:solidFill>
                  <a:srgbClr val="434343"/>
                </a:solidFill>
                <a:latin typeface="Roboto"/>
                <a:ea typeface="Roboto"/>
                <a:cs typeface="Roboto"/>
                <a:sym typeface="Roboto"/>
              </a:endParaRPr>
            </a:p>
          </p:txBody>
        </p:sp>
        <p:sp>
          <p:nvSpPr>
            <p:cNvPr id="331" name="Google Shape;331;p15"/>
            <p:cNvSpPr txBox="1"/>
            <p:nvPr/>
          </p:nvSpPr>
          <p:spPr>
            <a:xfrm>
              <a:off x="6349356"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434343"/>
                  </a:solidFill>
                  <a:latin typeface="Roboto"/>
                  <a:ea typeface="Roboto"/>
                  <a:cs typeface="Roboto"/>
                  <a:sym typeface="Roboto"/>
                </a:rPr>
                <a:t>5</a:t>
              </a:r>
              <a:endParaRPr b="1" sz="1800">
                <a:solidFill>
                  <a:srgbClr val="434343"/>
                </a:solidFill>
                <a:latin typeface="Roboto"/>
                <a:ea typeface="Roboto"/>
                <a:cs typeface="Roboto"/>
                <a:sym typeface="Roboto"/>
              </a:endParaRPr>
            </a:p>
          </p:txBody>
        </p:sp>
      </p:grpSp>
      <p:grpSp>
        <p:nvGrpSpPr>
          <p:cNvPr id="332" name="Google Shape;332;p15"/>
          <p:cNvGrpSpPr/>
          <p:nvPr/>
        </p:nvGrpSpPr>
        <p:grpSpPr>
          <a:xfrm>
            <a:off x="7354075" y="2118960"/>
            <a:ext cx="1359900" cy="1272713"/>
            <a:chOff x="7276813" y="1948510"/>
            <a:chExt cx="1359900" cy="1272713"/>
          </a:xfrm>
        </p:grpSpPr>
        <p:sp>
          <p:nvSpPr>
            <p:cNvPr id="333" name="Google Shape;333;p15"/>
            <p:cNvSpPr/>
            <p:nvPr/>
          </p:nvSpPr>
          <p:spPr>
            <a:xfrm>
              <a:off x="7647018" y="1948510"/>
              <a:ext cx="594300" cy="594300"/>
            </a:xfrm>
            <a:prstGeom prst="ellipse">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txBox="1"/>
            <p:nvPr/>
          </p:nvSpPr>
          <p:spPr>
            <a:xfrm>
              <a:off x="7276813" y="2774823"/>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434343"/>
                  </a:solidFill>
                  <a:latin typeface="Roboto"/>
                  <a:ea typeface="Roboto"/>
                  <a:cs typeface="Roboto"/>
                  <a:sym typeface="Roboto"/>
                </a:rPr>
                <a:t>Insights</a:t>
              </a:r>
              <a:endParaRPr b="1" sz="1200">
                <a:solidFill>
                  <a:srgbClr val="434343"/>
                </a:solidFill>
                <a:latin typeface="Roboto"/>
                <a:ea typeface="Roboto"/>
                <a:cs typeface="Roboto"/>
                <a:sym typeface="Roboto"/>
              </a:endParaRPr>
            </a:p>
          </p:txBody>
        </p:sp>
        <p:sp>
          <p:nvSpPr>
            <p:cNvPr id="335" name="Google Shape;335;p15"/>
            <p:cNvSpPr txBox="1"/>
            <p:nvPr/>
          </p:nvSpPr>
          <p:spPr>
            <a:xfrm>
              <a:off x="7725768"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434343"/>
                  </a:solidFill>
                  <a:latin typeface="Roboto"/>
                  <a:ea typeface="Roboto"/>
                  <a:cs typeface="Roboto"/>
                  <a:sym typeface="Roboto"/>
                </a:rPr>
                <a:t>6</a:t>
              </a:r>
              <a:endParaRPr b="1" sz="1800">
                <a:solidFill>
                  <a:srgbClr val="434343"/>
                </a:solidFill>
                <a:latin typeface="Roboto"/>
                <a:ea typeface="Roboto"/>
                <a:cs typeface="Roboto"/>
                <a:sym typeface="Roboto"/>
              </a:endParaRPr>
            </a:p>
          </p:txBody>
        </p:sp>
      </p:grpSp>
      <p:sp>
        <p:nvSpPr>
          <p:cNvPr id="336" name="Google Shape;336;p15"/>
          <p:cNvSpPr/>
          <p:nvPr/>
        </p:nvSpPr>
        <p:spPr>
          <a:xfrm>
            <a:off x="3081620" y="2422185"/>
            <a:ext cx="353400" cy="36900"/>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4435982" y="2422185"/>
            <a:ext cx="353400" cy="36900"/>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5790857" y="2422185"/>
            <a:ext cx="353400" cy="36900"/>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7156520" y="2422185"/>
            <a:ext cx="353400" cy="36900"/>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5"/>
          <p:cNvGrpSpPr/>
          <p:nvPr/>
        </p:nvGrpSpPr>
        <p:grpSpPr>
          <a:xfrm>
            <a:off x="597140" y="2118960"/>
            <a:ext cx="1310400" cy="1382225"/>
            <a:chOff x="519878" y="1948510"/>
            <a:chExt cx="1310400" cy="1382225"/>
          </a:xfrm>
        </p:grpSpPr>
        <p:sp>
          <p:nvSpPr>
            <p:cNvPr id="341" name="Google Shape;341;p15"/>
            <p:cNvSpPr/>
            <p:nvPr/>
          </p:nvSpPr>
          <p:spPr>
            <a:xfrm>
              <a:off x="877947" y="1948510"/>
              <a:ext cx="594300" cy="594300"/>
            </a:xfrm>
            <a:prstGeom prst="ellipse">
              <a:avLst/>
            </a:prstGeom>
            <a:noFill/>
            <a:ln cap="flat" cmpd="sng" w="38100">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txBox="1"/>
            <p:nvPr/>
          </p:nvSpPr>
          <p:spPr>
            <a:xfrm>
              <a:off x="956697" y="20334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3D3D3D"/>
                  </a:solidFill>
                  <a:latin typeface="Roboto"/>
                  <a:ea typeface="Roboto"/>
                  <a:cs typeface="Roboto"/>
                  <a:sym typeface="Roboto"/>
                </a:rPr>
                <a:t>1</a:t>
              </a:r>
              <a:endParaRPr b="1" sz="1800">
                <a:solidFill>
                  <a:srgbClr val="3D3D3D"/>
                </a:solidFill>
                <a:latin typeface="Roboto"/>
                <a:ea typeface="Roboto"/>
                <a:cs typeface="Roboto"/>
                <a:sym typeface="Roboto"/>
              </a:endParaRPr>
            </a:p>
          </p:txBody>
        </p:sp>
        <p:sp>
          <p:nvSpPr>
            <p:cNvPr id="343" name="Google Shape;343;p15"/>
            <p:cNvSpPr txBox="1"/>
            <p:nvPr/>
          </p:nvSpPr>
          <p:spPr>
            <a:xfrm>
              <a:off x="519878" y="288433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3D3D3D"/>
                  </a:solidFill>
                  <a:latin typeface="Roboto"/>
                  <a:ea typeface="Roboto"/>
                  <a:cs typeface="Roboto"/>
                  <a:sym typeface="Roboto"/>
                </a:rPr>
                <a:t>Problem background</a:t>
              </a:r>
              <a:endParaRPr b="1" sz="1200">
                <a:solidFill>
                  <a:srgbClr val="3D3D3D"/>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6"/>
          <p:cNvSpPr txBox="1"/>
          <p:nvPr>
            <p:ph type="title"/>
          </p:nvPr>
        </p:nvSpPr>
        <p:spPr>
          <a:xfrm>
            <a:off x="592375" y="1025500"/>
            <a:ext cx="69903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Problem Background</a:t>
            </a:r>
            <a:endParaRPr sz="3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52" name="Shape 352"/>
        <p:cNvGrpSpPr/>
        <p:nvPr/>
      </p:nvGrpSpPr>
      <p:grpSpPr>
        <a:xfrm>
          <a:off x="0" y="0"/>
          <a:ext cx="0" cy="0"/>
          <a:chOff x="0" y="0"/>
          <a:chExt cx="0" cy="0"/>
        </a:xfrm>
      </p:grpSpPr>
      <p:sp>
        <p:nvSpPr>
          <p:cNvPr id="353" name="Google Shape;35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Background </a:t>
            </a:r>
            <a:endParaRPr/>
          </a:p>
        </p:txBody>
      </p:sp>
      <p:sp>
        <p:nvSpPr>
          <p:cNvPr id="354" name="Google Shape;354;p17"/>
          <p:cNvSpPr txBox="1"/>
          <p:nvPr>
            <p:ph idx="1" type="body"/>
          </p:nvPr>
        </p:nvSpPr>
        <p:spPr>
          <a:xfrm>
            <a:off x="1303800" y="1440675"/>
            <a:ext cx="7030500" cy="341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00"/>
                </a:solidFill>
              </a:rPr>
              <a:t>Background: the previous approach from our client is the "most popular” items recommendation system, based on customers’ purchase history and the purchased items’ relationship with the ecommerce website, that directs users to add items to their shopping carts. This method has successfully increased sales for this website in the past, but we have a better “Recommendation Engine” system that can apply on a broader customer pool (by clustering customers and apply different further approaches to different segments). </a:t>
            </a:r>
            <a:endParaRPr sz="1100">
              <a:solidFill>
                <a:srgbClr val="000000"/>
              </a:solidFill>
            </a:endParaRPr>
          </a:p>
          <a:p>
            <a:pPr indent="0" lvl="0" marL="0" rtl="0" algn="l">
              <a:lnSpc>
                <a:spcPct val="150000"/>
              </a:lnSpc>
              <a:spcBef>
                <a:spcPts val="0"/>
              </a:spcBef>
              <a:spcAft>
                <a:spcPts val="0"/>
              </a:spcAft>
              <a:buNone/>
            </a:pPr>
            <a:r>
              <a:t/>
            </a:r>
            <a:endParaRPr sz="1100">
              <a:solidFill>
                <a:srgbClr val="000000"/>
              </a:solidFill>
            </a:endParaRPr>
          </a:p>
          <a:p>
            <a:pPr indent="0" lvl="0" marL="0" rtl="0" algn="l">
              <a:lnSpc>
                <a:spcPct val="150000"/>
              </a:lnSpc>
              <a:spcBef>
                <a:spcPts val="0"/>
              </a:spcBef>
              <a:spcAft>
                <a:spcPts val="0"/>
              </a:spcAft>
              <a:buNone/>
            </a:pPr>
            <a:r>
              <a:rPr lang="en" sz="1100">
                <a:solidFill>
                  <a:srgbClr val="000000"/>
                </a:solidFill>
              </a:rPr>
              <a:t>Data: Online Book Ecommerce Data.</a:t>
            </a:r>
            <a:endParaRPr sz="1100">
              <a:solidFill>
                <a:srgbClr val="000000"/>
              </a:solidFill>
            </a:endParaRPr>
          </a:p>
          <a:p>
            <a:pPr indent="0" lvl="0" marL="0" rtl="0" algn="l">
              <a:lnSpc>
                <a:spcPct val="150000"/>
              </a:lnSpc>
              <a:spcBef>
                <a:spcPts val="0"/>
              </a:spcBef>
              <a:spcAft>
                <a:spcPts val="0"/>
              </a:spcAft>
              <a:buNone/>
            </a:pPr>
            <a:r>
              <a:t/>
            </a:r>
            <a:endParaRPr sz="1100">
              <a:solidFill>
                <a:srgbClr val="000000"/>
              </a:solidFill>
            </a:endParaRPr>
          </a:p>
          <a:p>
            <a:pPr indent="0" lvl="0" marL="0" rtl="0" algn="l">
              <a:lnSpc>
                <a:spcPct val="150000"/>
              </a:lnSpc>
              <a:spcBef>
                <a:spcPts val="0"/>
              </a:spcBef>
              <a:spcAft>
                <a:spcPts val="0"/>
              </a:spcAft>
              <a:buNone/>
            </a:pPr>
            <a:r>
              <a:rPr lang="en" sz="1100">
                <a:solidFill>
                  <a:srgbClr val="000000"/>
                </a:solidFill>
              </a:rPr>
              <a:t>Approach: Our “Recommendation Engine” AI solution for this ecommerce website is to implement the unsupervised clustering(K-Means) method, which creates customer segmentations (by giving different RFM scores, also based on their prior purchases and relationship with the ecommerce website), and evaluated the results (for further actions catering to different customer segments).</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type="title"/>
          </p:nvPr>
        </p:nvSpPr>
        <p:spPr>
          <a:xfrm>
            <a:off x="592375" y="1025500"/>
            <a:ext cx="65100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SMART &amp; SWOT Analysis</a:t>
            </a:r>
            <a:endParaRPr sz="3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63" name="Shape 363"/>
        <p:cNvGrpSpPr/>
        <p:nvPr/>
      </p:nvGrpSpPr>
      <p:grpSpPr>
        <a:xfrm>
          <a:off x="0" y="0"/>
          <a:ext cx="0" cy="0"/>
          <a:chOff x="0" y="0"/>
          <a:chExt cx="0" cy="0"/>
        </a:xfrm>
      </p:grpSpPr>
      <p:sp>
        <p:nvSpPr>
          <p:cNvPr id="364" name="Google Shape;36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Framework</a:t>
            </a:r>
            <a:endParaRPr/>
          </a:p>
        </p:txBody>
      </p:sp>
      <p:sp>
        <p:nvSpPr>
          <p:cNvPr id="365" name="Google Shape;365;p19"/>
          <p:cNvSpPr txBox="1"/>
          <p:nvPr/>
        </p:nvSpPr>
        <p:spPr>
          <a:xfrm>
            <a:off x="672600" y="1492325"/>
            <a:ext cx="7463700" cy="3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highlight>
                  <a:schemeClr val="dk2"/>
                </a:highlight>
                <a:latin typeface="Nunito"/>
                <a:ea typeface="Nunito"/>
                <a:cs typeface="Nunito"/>
                <a:sym typeface="Nunito"/>
              </a:rPr>
              <a:t>Specific: </a:t>
            </a:r>
            <a:endParaRPr b="1" sz="1000">
              <a:solidFill>
                <a:schemeClr val="lt1"/>
              </a:solidFill>
              <a:highlight>
                <a:schemeClr val="dk2"/>
              </a:highlight>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Increase total revenue by 8% of the book selling website within the US.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b="1" lang="en" sz="1000">
                <a:solidFill>
                  <a:schemeClr val="lt1"/>
                </a:solidFill>
                <a:highlight>
                  <a:schemeClr val="dk2"/>
                </a:highlight>
                <a:latin typeface="Nunito"/>
                <a:ea typeface="Nunito"/>
                <a:cs typeface="Nunito"/>
                <a:sym typeface="Nunito"/>
              </a:rPr>
              <a:t>Measurable:</a:t>
            </a:r>
            <a:endParaRPr b="1" sz="1000">
              <a:solidFill>
                <a:schemeClr val="lt1"/>
              </a:solidFill>
              <a:highlight>
                <a:schemeClr val="dk2"/>
              </a:highlight>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Increase total units sale by 10%. In additional, increase sales by 12% for most engaged customers and 3%-5% for the rest of customers.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b="1" lang="en" sz="1000">
                <a:solidFill>
                  <a:schemeClr val="lt1"/>
                </a:solidFill>
                <a:highlight>
                  <a:srgbClr val="414141"/>
                </a:highlight>
                <a:latin typeface="Nunito"/>
                <a:ea typeface="Nunito"/>
                <a:cs typeface="Nunito"/>
                <a:sym typeface="Nunito"/>
              </a:rPr>
              <a:t>Actionable: </a:t>
            </a:r>
            <a:endParaRPr b="1" sz="1000">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Develop an AI Recommendation Engine to create customer segmentation, send out promotions or product suggestions by email / text messages / notifications to establish great relationship with customers. Increase marketing spending to incentivize customers with low engagement or to encourage new customers to make purchase.</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b="1" lang="en" sz="1000">
                <a:solidFill>
                  <a:schemeClr val="lt1"/>
                </a:solidFill>
                <a:highlight>
                  <a:schemeClr val="dk2"/>
                </a:highlight>
                <a:latin typeface="Nunito"/>
                <a:ea typeface="Nunito"/>
                <a:cs typeface="Nunito"/>
                <a:sym typeface="Nunito"/>
              </a:rPr>
              <a:t>Relevant:</a:t>
            </a:r>
            <a:endParaRPr b="1" sz="1000">
              <a:solidFill>
                <a:schemeClr val="lt1"/>
              </a:solidFill>
              <a:highlight>
                <a:schemeClr val="dk2"/>
              </a:highlight>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Significant improvements in the recommendation engine system would drive better accuracy to customer in different segments based on their prior purchases.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b="1" lang="en" sz="1000">
                <a:solidFill>
                  <a:schemeClr val="lt1"/>
                </a:solidFill>
                <a:highlight>
                  <a:srgbClr val="414141"/>
                </a:highlight>
                <a:latin typeface="Nunito"/>
                <a:ea typeface="Nunito"/>
                <a:cs typeface="Nunito"/>
                <a:sym typeface="Nunito"/>
              </a:rPr>
              <a:t>Time-bound: </a:t>
            </a:r>
            <a:endParaRPr b="1" sz="1000">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Build, test, and implement the Recommendation Engine in 30 days; Drive to increase sales volume by 10% from the most engaged customer and 3% - 5% from the rest in 90 days.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69" name="Shape 369"/>
        <p:cNvGrpSpPr/>
        <p:nvPr/>
      </p:nvGrpSpPr>
      <p:grpSpPr>
        <a:xfrm>
          <a:off x="0" y="0"/>
          <a:ext cx="0" cy="0"/>
          <a:chOff x="0" y="0"/>
          <a:chExt cx="0" cy="0"/>
        </a:xfrm>
      </p:grpSpPr>
      <p:sp>
        <p:nvSpPr>
          <p:cNvPr id="370" name="Google Shape;37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371" name="Google Shape;371;p20"/>
          <p:cNvSpPr/>
          <p:nvPr/>
        </p:nvSpPr>
        <p:spPr>
          <a:xfrm>
            <a:off x="1037225" y="1435300"/>
            <a:ext cx="2821800" cy="16002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highlight>
                  <a:srgbClr val="414141"/>
                </a:highlight>
                <a:latin typeface="Nunito"/>
                <a:ea typeface="Nunito"/>
                <a:cs typeface="Nunito"/>
                <a:sym typeface="Nunito"/>
              </a:rPr>
              <a:t>Strength</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Affordable prices, discounts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Products cover wide range of book categories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Brand recognition among existing customers</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rgbClr val="414141"/>
              </a:highlight>
              <a:latin typeface="Nunito"/>
              <a:ea typeface="Nunito"/>
              <a:cs typeface="Nunito"/>
              <a:sym typeface="Nunito"/>
            </a:endParaRPr>
          </a:p>
        </p:txBody>
      </p:sp>
      <p:sp>
        <p:nvSpPr>
          <p:cNvPr id="372" name="Google Shape;372;p20"/>
          <p:cNvSpPr/>
          <p:nvPr/>
        </p:nvSpPr>
        <p:spPr>
          <a:xfrm>
            <a:off x="4909500" y="1389300"/>
            <a:ext cx="2867700" cy="16461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rPr b="1" lang="en">
                <a:solidFill>
                  <a:schemeClr val="lt1"/>
                </a:solidFill>
                <a:highlight>
                  <a:srgbClr val="414141"/>
                </a:highlight>
                <a:latin typeface="Nunito"/>
                <a:ea typeface="Nunito"/>
                <a:cs typeface="Nunito"/>
                <a:sym typeface="Nunito"/>
              </a:rPr>
              <a:t>Weakness</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Resources spent on inventory management might erode profits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Do not currently have a recommendation system, leads to a higher rate of missed opportunity</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Requires more investments in new technologies</a:t>
            </a:r>
            <a:endParaRPr sz="1000">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endParaRPr>
          </a:p>
        </p:txBody>
      </p:sp>
      <p:sp>
        <p:nvSpPr>
          <p:cNvPr id="373" name="Google Shape;373;p20"/>
          <p:cNvSpPr/>
          <p:nvPr/>
        </p:nvSpPr>
        <p:spPr>
          <a:xfrm>
            <a:off x="1037350" y="3262650"/>
            <a:ext cx="2821800" cy="16461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highlight>
                  <a:srgbClr val="414141"/>
                </a:highlight>
                <a:latin typeface="Nunito"/>
                <a:ea typeface="Nunito"/>
                <a:cs typeface="Nunito"/>
                <a:sym typeface="Nunito"/>
              </a:rPr>
              <a:t>Opportunity </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Create physical retail stores as a community experience </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Create global market, attract more users from overseas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Implementing data analysis to better fit customer needs</a:t>
            </a:r>
            <a:endParaRPr/>
          </a:p>
        </p:txBody>
      </p:sp>
      <p:sp>
        <p:nvSpPr>
          <p:cNvPr id="374" name="Google Shape;374;p20"/>
          <p:cNvSpPr/>
          <p:nvPr/>
        </p:nvSpPr>
        <p:spPr>
          <a:xfrm>
            <a:off x="4909500" y="3262675"/>
            <a:ext cx="2867700" cy="16461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highlight>
                  <a:srgbClr val="414141"/>
                </a:highlight>
                <a:latin typeface="Nunito"/>
                <a:ea typeface="Nunito"/>
                <a:cs typeface="Nunito"/>
                <a:sym typeface="Nunito"/>
              </a:rPr>
              <a:t>Threat</a:t>
            </a:r>
            <a:endParaRPr b="1">
              <a:solidFill>
                <a:schemeClr val="lt1"/>
              </a:solidFill>
              <a:highlight>
                <a:srgbClr val="414141"/>
              </a:highlight>
              <a:latin typeface="Nunito"/>
              <a:ea typeface="Nunito"/>
              <a:cs typeface="Nunito"/>
              <a:sym typeface="Nunito"/>
            </a:endParaRPr>
          </a:p>
          <a:p>
            <a:pPr indent="0" lvl="0" marL="0" rtl="0" algn="l">
              <a:spcBef>
                <a:spcPts val="0"/>
              </a:spcBef>
              <a:spcAft>
                <a:spcPts val="0"/>
              </a:spcAft>
              <a:buNone/>
            </a:pPr>
            <a:r>
              <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Increase amount of eBook platforms   and electronic version of books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Uncertainties in the supply of new products, lead to high and low swings of sales</a:t>
            </a:r>
            <a:endParaRPr sz="1000">
              <a:solidFill>
                <a:schemeClr val="lt1"/>
              </a:solidFill>
              <a:highlight>
                <a:srgbClr val="414141"/>
              </a:highlight>
              <a:latin typeface="Nunito"/>
              <a:ea typeface="Nunito"/>
              <a:cs typeface="Nunito"/>
              <a:sym typeface="Nunito"/>
            </a:endParaRPr>
          </a:p>
          <a:p>
            <a:pPr indent="-234950" lvl="0" marL="228600" rtl="0" algn="l">
              <a:spcBef>
                <a:spcPts val="0"/>
              </a:spcBef>
              <a:spcAft>
                <a:spcPts val="0"/>
              </a:spcAft>
              <a:buClr>
                <a:schemeClr val="lt1"/>
              </a:buClr>
              <a:buSzPts val="1000"/>
              <a:buFont typeface="Nunito"/>
              <a:buChar char="-"/>
            </a:pPr>
            <a:r>
              <a:rPr lang="en" sz="1000">
                <a:solidFill>
                  <a:schemeClr val="lt1"/>
                </a:solidFill>
                <a:highlight>
                  <a:srgbClr val="414141"/>
                </a:highlight>
                <a:latin typeface="Nunito"/>
                <a:ea typeface="Nunito"/>
                <a:cs typeface="Nunito"/>
                <a:sym typeface="Nunito"/>
              </a:rPr>
              <a:t>Price differences with competitors</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592375" y="1025500"/>
            <a:ext cx="69903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Nunito"/>
                <a:ea typeface="Nunito"/>
                <a:cs typeface="Nunito"/>
                <a:sym typeface="Nunito"/>
              </a:rPr>
              <a:t>Competitor Analysis</a:t>
            </a:r>
            <a:endParaRPr sz="3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