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handoutMasterIdLst>
    <p:handoutMasterId r:id="rId18"/>
  </p:handoutMasterIdLst>
  <p:sldIdLst>
    <p:sldId id="315" r:id="rId2"/>
    <p:sldId id="258" r:id="rId3"/>
    <p:sldId id="332" r:id="rId4"/>
    <p:sldId id="329" r:id="rId5"/>
    <p:sldId id="313" r:id="rId6"/>
    <p:sldId id="330" r:id="rId7"/>
    <p:sldId id="341" r:id="rId8"/>
    <p:sldId id="342" r:id="rId9"/>
    <p:sldId id="334" r:id="rId10"/>
    <p:sldId id="335" r:id="rId11"/>
    <p:sldId id="267" r:id="rId12"/>
    <p:sldId id="270" r:id="rId13"/>
    <p:sldId id="272" r:id="rId14"/>
    <p:sldId id="273" r:id="rId15"/>
    <p:sldId id="276" r:id="rId16"/>
    <p:sldId id="26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09"/>
    <p:restoredTop sz="93632"/>
  </p:normalViewPr>
  <p:slideViewPr>
    <p:cSldViewPr snapToGrid="0" snapToObjects="1">
      <p:cViewPr varScale="1">
        <p:scale>
          <a:sx n="61" d="100"/>
          <a:sy n="61" d="100"/>
        </p:scale>
        <p:origin x="992"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6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FA942F-295D-9942-83D5-7110668E13CC}" type="datetimeFigureOut">
              <a:rPr lang="en-US" smtClean="0"/>
              <a:t>3/19/18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81487E-96F2-C548-8938-AAEF62D841BE}" type="slidenum">
              <a:rPr lang="en-US" smtClean="0"/>
              <a:t>‹#›</a:t>
            </a:fld>
            <a:endParaRPr lang="en-US"/>
          </a:p>
        </p:txBody>
      </p:sp>
    </p:spTree>
    <p:extLst>
      <p:ext uri="{BB962C8B-B14F-4D97-AF65-F5344CB8AC3E}">
        <p14:creationId xmlns:p14="http://schemas.microsoft.com/office/powerpoint/2010/main" val="327075457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1D3C86-222E-184F-AD66-E57E458ADA7B}"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8734E-3489-6844-BBD8-D9AF265BBAF3}"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D3C86-222E-184F-AD66-E57E458ADA7B}"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8734E-3489-6844-BBD8-D9AF265BBAF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1D3C86-222E-184F-AD66-E57E458ADA7B}"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8734E-3489-6844-BBD8-D9AF265BBAF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D3C86-222E-184F-AD66-E57E458ADA7B}"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8734E-3489-6844-BBD8-D9AF265BBAF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D3C86-222E-184F-AD66-E57E458ADA7B}"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8734E-3489-6844-BBD8-D9AF265BBAF3}"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1D3C86-222E-184F-AD66-E57E458ADA7B}" type="datetimeFigureOut">
              <a:rPr lang="en-US" smtClean="0"/>
              <a:t>3/19/18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58734E-3489-6844-BBD8-D9AF265BBAF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1D3C86-222E-184F-AD66-E57E458ADA7B}" type="datetimeFigureOut">
              <a:rPr lang="en-US" smtClean="0"/>
              <a:t>3/19/18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58734E-3489-6844-BBD8-D9AF265BBAF3}"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1D3C86-222E-184F-AD66-E57E458ADA7B}" type="datetimeFigureOut">
              <a:rPr lang="en-US" smtClean="0"/>
              <a:t>3/19/18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58734E-3489-6844-BBD8-D9AF265BBAF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D3C86-222E-184F-AD66-E57E458ADA7B}" type="datetimeFigureOut">
              <a:rPr lang="en-US" smtClean="0"/>
              <a:t>3/19/18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58734E-3489-6844-BBD8-D9AF265BBAF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D3C86-222E-184F-AD66-E57E458ADA7B}" type="datetimeFigureOut">
              <a:rPr lang="en-US" smtClean="0"/>
              <a:t>3/19/18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58734E-3489-6844-BBD8-D9AF265BBAF3}"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D3C86-222E-184F-AD66-E57E458ADA7B}" type="datetimeFigureOut">
              <a:rPr lang="en-US" smtClean="0"/>
              <a:t>3/19/18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58734E-3489-6844-BBD8-D9AF265BBAF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D1D3C86-222E-184F-AD66-E57E458ADA7B}" type="datetimeFigureOut">
              <a:rPr lang="en-US" smtClean="0"/>
              <a:t>3/19/18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258734E-3489-6844-BBD8-D9AF265BBAF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Forms in HTML5</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75481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&lt;required&gt;</a:t>
            </a:r>
          </a:p>
        </p:txBody>
      </p:sp>
      <p:sp>
        <p:nvSpPr>
          <p:cNvPr id="3" name="Content Placeholder 2"/>
          <p:cNvSpPr>
            <a:spLocks noGrp="1"/>
          </p:cNvSpPr>
          <p:nvPr>
            <p:ph idx="1"/>
          </p:nvPr>
        </p:nvSpPr>
        <p:spPr>
          <a:xfrm>
            <a:off x="457200" y="1600200"/>
            <a:ext cx="8229600" cy="4915015"/>
          </a:xfrm>
        </p:spPr>
        <p:txBody>
          <a:bodyPr>
            <a:normAutofit/>
          </a:bodyPr>
          <a:lstStyle/>
          <a:p>
            <a:r>
              <a:rPr lang="en-US" dirty="0"/>
              <a:t>Marks any input/</a:t>
            </a:r>
            <a:r>
              <a:rPr lang="en-US" dirty="0" err="1"/>
              <a:t>textarea</a:t>
            </a:r>
            <a:r>
              <a:rPr lang="en-US" dirty="0"/>
              <a:t> as being required to have a value before the form can be submitted.</a:t>
            </a:r>
          </a:p>
          <a:p>
            <a:pPr lvl="0"/>
            <a:r>
              <a:rPr lang="en-US" dirty="0"/>
              <a:t>Any field using the required attribute must also have a name attribute. </a:t>
            </a:r>
          </a:p>
          <a:p>
            <a:pPr lvl="0"/>
            <a:r>
              <a:rPr lang="en-US" dirty="0"/>
              <a:t>The first required field which has no value when a form is submitted will be forced into focus upon form submission (like a "hint" to fill it out).</a:t>
            </a:r>
          </a:p>
          <a:p>
            <a:r>
              <a:rPr lang="en-US" b="1" dirty="0"/>
              <a:t>Sometimes not as user friendly as JavaScript solutions</a:t>
            </a:r>
          </a:p>
          <a:p>
            <a:pPr marL="0" indent="0">
              <a:buNone/>
            </a:pPr>
            <a:endParaRPr lang="en-US" b="1" dirty="0"/>
          </a:p>
          <a:p>
            <a:pPr marL="0" indent="0">
              <a:buNone/>
            </a:pPr>
            <a:r>
              <a:rPr lang="en-US" dirty="0"/>
              <a:t>	</a:t>
            </a:r>
            <a:r>
              <a:rPr lang="en-US" b="1" dirty="0">
                <a:solidFill>
                  <a:srgbClr val="000090"/>
                </a:solidFill>
              </a:rPr>
              <a:t>&lt;input type=text required name=foo&gt;</a:t>
            </a:r>
          </a:p>
        </p:txBody>
      </p:sp>
    </p:spTree>
    <p:extLst>
      <p:ext uri="{BB962C8B-B14F-4D97-AF65-F5344CB8AC3E}">
        <p14:creationId xmlns:p14="http://schemas.microsoft.com/office/powerpoint/2010/main" val="988663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&lt;pattern&gt;</a:t>
            </a:r>
          </a:p>
        </p:txBody>
      </p:sp>
      <p:sp>
        <p:nvSpPr>
          <p:cNvPr id="3" name="Content Placeholder 2"/>
          <p:cNvSpPr>
            <a:spLocks noGrp="1"/>
          </p:cNvSpPr>
          <p:nvPr>
            <p:ph idx="1"/>
          </p:nvPr>
        </p:nvSpPr>
        <p:spPr/>
        <p:txBody>
          <a:bodyPr>
            <a:normAutofit/>
          </a:bodyPr>
          <a:lstStyle/>
          <a:p>
            <a:r>
              <a:rPr lang="en-US" dirty="0"/>
              <a:t>Using the pattern attribute, you can declare your own requirements for validation using Regular Expressions (</a:t>
            </a:r>
            <a:r>
              <a:rPr lang="en-US" dirty="0" err="1"/>
              <a:t>RegEx</a:t>
            </a:r>
            <a:r>
              <a:rPr lang="en-US" dirty="0"/>
              <a:t>).</a:t>
            </a:r>
          </a:p>
          <a:p>
            <a:pPr lvl="0"/>
            <a:endParaRPr lang="en-US" dirty="0"/>
          </a:p>
          <a:p>
            <a:pPr lvl="0"/>
            <a:r>
              <a:rPr lang="en-US" dirty="0"/>
              <a:t>Implies validation. The required attribute only needed if input can't be blank.</a:t>
            </a:r>
          </a:p>
          <a:p>
            <a:pPr marL="0" lvl="0" indent="0">
              <a:buNone/>
            </a:pPr>
            <a:endParaRPr lang="en-US" dirty="0"/>
          </a:p>
          <a:p>
            <a:pPr lvl="0"/>
            <a:r>
              <a:rPr lang="en-US" dirty="0"/>
              <a:t>Like all validated fields, must have a name attribute.</a:t>
            </a:r>
          </a:p>
          <a:p>
            <a:endParaRPr lang="en-US" dirty="0"/>
          </a:p>
          <a:p>
            <a:pPr marL="0" indent="0">
              <a:buNone/>
            </a:pPr>
            <a:r>
              <a:rPr lang="en-US" dirty="0"/>
              <a:t> </a:t>
            </a:r>
            <a:r>
              <a:rPr lang="en-US" b="1" dirty="0">
                <a:solidFill>
                  <a:srgbClr val="000090"/>
                </a:solidFill>
              </a:rPr>
              <a:t> 	&lt;input type=text name=pattern-test  </a:t>
            </a:r>
          </a:p>
          <a:p>
            <a:pPr marL="0" indent="0">
              <a:buNone/>
            </a:pPr>
            <a:r>
              <a:rPr lang="en-US" b="1" dirty="0">
                <a:solidFill>
                  <a:srgbClr val="000090"/>
                </a:solidFill>
              </a:rPr>
              <a:t> 		 pattern="[0-9][A-Z]{3}"&gt;</a:t>
            </a:r>
          </a:p>
          <a:p>
            <a:endParaRPr lang="en-US" dirty="0"/>
          </a:p>
          <a:p>
            <a:endParaRPr lang="en-US" dirty="0"/>
          </a:p>
        </p:txBody>
      </p:sp>
    </p:spTree>
    <p:extLst>
      <p:ext uri="{BB962C8B-B14F-4D97-AF65-F5344CB8AC3E}">
        <p14:creationId xmlns:p14="http://schemas.microsoft.com/office/powerpoint/2010/main" val="2097688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&lt;accept&gt;</a:t>
            </a:r>
          </a:p>
        </p:txBody>
      </p:sp>
      <p:sp>
        <p:nvSpPr>
          <p:cNvPr id="3" name="Content Placeholder 2"/>
          <p:cNvSpPr>
            <a:spLocks noGrp="1"/>
          </p:cNvSpPr>
          <p:nvPr>
            <p:ph idx="1"/>
          </p:nvPr>
        </p:nvSpPr>
        <p:spPr/>
        <p:txBody>
          <a:bodyPr/>
          <a:lstStyle/>
          <a:p>
            <a:r>
              <a:rPr lang="en-US" dirty="0"/>
              <a:t>The accept attribute is supposed to limit the file selection dialog to files with certain MIME types.</a:t>
            </a:r>
          </a:p>
          <a:p>
            <a:pPr marL="0" indent="0">
              <a:buNone/>
            </a:pPr>
            <a:endParaRPr lang="en-US" dirty="0"/>
          </a:p>
          <a:p>
            <a:pPr lvl="0"/>
            <a:r>
              <a:rPr lang="en-US" dirty="0"/>
              <a:t>Types: audio/*, video/*, image/*, or other valid MIME types with no parameters.</a:t>
            </a:r>
          </a:p>
          <a:p>
            <a:pPr marL="0" lvl="0" indent="0">
              <a:buNone/>
            </a:pPr>
            <a:endParaRPr lang="en-US" dirty="0"/>
          </a:p>
          <a:p>
            <a:pPr lvl="0"/>
            <a:r>
              <a:rPr lang="en-US" dirty="0"/>
              <a:t>Fallback is that input accepts files of any type.</a:t>
            </a:r>
          </a:p>
          <a:p>
            <a:pPr marL="0" indent="0">
              <a:buNone/>
            </a:pPr>
            <a:endParaRPr lang="en-US" dirty="0"/>
          </a:p>
          <a:p>
            <a:pPr marL="0" indent="0">
              <a:buNone/>
            </a:pPr>
            <a:r>
              <a:rPr lang="en-US" dirty="0"/>
              <a:t>		</a:t>
            </a:r>
            <a:r>
              <a:rPr lang="en-US" b="1" dirty="0">
                <a:solidFill>
                  <a:srgbClr val="000090"/>
                </a:solidFill>
              </a:rPr>
              <a:t>&lt;input type=file accept="image/*"&gt;</a:t>
            </a:r>
          </a:p>
          <a:p>
            <a:pPr marL="0" indent="0">
              <a:buNone/>
            </a:pPr>
            <a:endParaRPr lang="en-US" dirty="0"/>
          </a:p>
        </p:txBody>
      </p:sp>
    </p:spTree>
    <p:extLst>
      <p:ext uri="{BB962C8B-B14F-4D97-AF65-F5344CB8AC3E}">
        <p14:creationId xmlns:p14="http://schemas.microsoft.com/office/powerpoint/2010/main" val="2691807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&lt;placeholder&gt;</a:t>
            </a:r>
          </a:p>
        </p:txBody>
      </p:sp>
      <p:sp>
        <p:nvSpPr>
          <p:cNvPr id="3" name="Content Placeholder 2"/>
          <p:cNvSpPr>
            <a:spLocks noGrp="1"/>
          </p:cNvSpPr>
          <p:nvPr>
            <p:ph idx="1"/>
          </p:nvPr>
        </p:nvSpPr>
        <p:spPr/>
        <p:txBody>
          <a:bodyPr>
            <a:normAutofit lnSpcReduction="10000"/>
          </a:bodyPr>
          <a:lstStyle/>
          <a:p>
            <a:r>
              <a:rPr lang="en-US" dirty="0"/>
              <a:t>Places text inside the input in a light gray color. The text remains whenever the input has no value. As soon as the input takes on value (from typing or any other means), the placeholder text is removed.</a:t>
            </a:r>
          </a:p>
          <a:p>
            <a:endParaRPr lang="en-US" dirty="0"/>
          </a:p>
          <a:p>
            <a:pPr lvl="0"/>
            <a:r>
              <a:rPr lang="en-US" dirty="0"/>
              <a:t>Not implemented on </a:t>
            </a:r>
            <a:r>
              <a:rPr lang="en-US" dirty="0" err="1"/>
              <a:t>textarea</a:t>
            </a:r>
            <a:r>
              <a:rPr lang="en-US" dirty="0"/>
              <a:t> for all browsers</a:t>
            </a:r>
          </a:p>
          <a:p>
            <a:pPr lvl="0"/>
            <a:endParaRPr lang="en-US" dirty="0"/>
          </a:p>
          <a:p>
            <a:pPr lvl="0"/>
            <a:r>
              <a:rPr lang="en-US" dirty="0"/>
              <a:t>Placeholders should be treated like a "hint." They are not a replacement for </a:t>
            </a:r>
            <a:r>
              <a:rPr lang="en-US" b="1" dirty="0"/>
              <a:t>labels</a:t>
            </a:r>
            <a:r>
              <a:rPr lang="en-US" dirty="0"/>
              <a:t> (accessibility) or </a:t>
            </a:r>
            <a:r>
              <a:rPr lang="en-US" b="1" dirty="0"/>
              <a:t>titles</a:t>
            </a:r>
            <a:r>
              <a:rPr lang="en-US" dirty="0"/>
              <a:t> (longer advisory text) or </a:t>
            </a:r>
            <a:r>
              <a:rPr lang="en-US" b="1" dirty="0"/>
              <a:t>value</a:t>
            </a:r>
          </a:p>
          <a:p>
            <a:pPr marL="0" indent="0">
              <a:buNone/>
            </a:pPr>
            <a:endParaRPr lang="en-US" dirty="0"/>
          </a:p>
          <a:p>
            <a:pPr marL="0" indent="0">
              <a:buNone/>
            </a:pPr>
            <a:r>
              <a:rPr lang="en-US" dirty="0"/>
              <a:t>	</a:t>
            </a:r>
            <a:r>
              <a:rPr lang="en-US" b="1" dirty="0">
                <a:solidFill>
                  <a:srgbClr val="000090"/>
                </a:solidFill>
              </a:rPr>
              <a:t>&lt;input type=text placeholder="(555) 555-5555"&gt;</a:t>
            </a:r>
          </a:p>
          <a:p>
            <a:pPr lvl="0"/>
            <a:endParaRPr lang="en-US" dirty="0"/>
          </a:p>
          <a:p>
            <a:endParaRPr lang="en-US" dirty="0"/>
          </a:p>
        </p:txBody>
      </p:sp>
    </p:spTree>
    <p:extLst>
      <p:ext uri="{BB962C8B-B14F-4D97-AF65-F5344CB8AC3E}">
        <p14:creationId xmlns:p14="http://schemas.microsoft.com/office/powerpoint/2010/main" val="3858958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&lt;autofocus&gt;</a:t>
            </a:r>
          </a:p>
        </p:txBody>
      </p:sp>
      <p:sp>
        <p:nvSpPr>
          <p:cNvPr id="3" name="Content Placeholder 2"/>
          <p:cNvSpPr>
            <a:spLocks noGrp="1"/>
          </p:cNvSpPr>
          <p:nvPr>
            <p:ph idx="1"/>
          </p:nvPr>
        </p:nvSpPr>
        <p:spPr/>
        <p:txBody>
          <a:bodyPr>
            <a:normAutofit/>
          </a:bodyPr>
          <a:lstStyle/>
          <a:p>
            <a:r>
              <a:rPr lang="en-US" dirty="0"/>
              <a:t>The first input in source order that has the autofocus attribute will be focused on page load.</a:t>
            </a:r>
          </a:p>
          <a:p>
            <a:pPr lvl="0"/>
            <a:r>
              <a:rPr lang="en-US" dirty="0"/>
              <a:t>In browsers without autofocus support, no fields will be focused on page load.</a:t>
            </a:r>
          </a:p>
          <a:p>
            <a:pPr lvl="0"/>
            <a:endParaRPr lang="en-US" dirty="0"/>
          </a:p>
          <a:p>
            <a:pPr marL="0" indent="0">
              <a:buNone/>
            </a:pPr>
            <a:r>
              <a:rPr lang="en-US" dirty="0"/>
              <a:t>		</a:t>
            </a:r>
            <a:r>
              <a:rPr lang="en-US" b="1" dirty="0">
                <a:solidFill>
                  <a:srgbClr val="000090"/>
                </a:solidFill>
              </a:rPr>
              <a:t>&lt;input autofocus type=text&gt;</a:t>
            </a:r>
          </a:p>
          <a:p>
            <a:pPr lvl="0"/>
            <a:endParaRPr lang="en-US" b="1" dirty="0"/>
          </a:p>
          <a:p>
            <a:endParaRPr lang="en-US" dirty="0"/>
          </a:p>
        </p:txBody>
      </p:sp>
    </p:spTree>
    <p:extLst>
      <p:ext uri="{BB962C8B-B14F-4D97-AF65-F5344CB8AC3E}">
        <p14:creationId xmlns:p14="http://schemas.microsoft.com/office/powerpoint/2010/main" val="2035869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&lt;autocomplete&gt;</a:t>
            </a:r>
          </a:p>
        </p:txBody>
      </p:sp>
      <p:sp>
        <p:nvSpPr>
          <p:cNvPr id="3" name="Content Placeholder 2"/>
          <p:cNvSpPr>
            <a:spLocks noGrp="1"/>
          </p:cNvSpPr>
          <p:nvPr>
            <p:ph idx="1"/>
          </p:nvPr>
        </p:nvSpPr>
        <p:spPr>
          <a:xfrm>
            <a:off x="257707" y="1600200"/>
            <a:ext cx="8429093" cy="4730969"/>
          </a:xfrm>
        </p:spPr>
        <p:txBody>
          <a:bodyPr>
            <a:normAutofit fontScale="92500" lnSpcReduction="10000"/>
          </a:bodyPr>
          <a:lstStyle/>
          <a:p>
            <a:r>
              <a:rPr lang="en-US" dirty="0"/>
              <a:t>Can prevent a specific field from being auto-filled. </a:t>
            </a:r>
          </a:p>
          <a:p>
            <a:endParaRPr lang="en-US" dirty="0"/>
          </a:p>
          <a:p>
            <a:pPr lvl="0"/>
            <a:r>
              <a:rPr lang="en-US" dirty="0"/>
              <a:t>No visual difference between supported and unsupported browsers.</a:t>
            </a:r>
          </a:p>
          <a:p>
            <a:pPr lvl="0"/>
            <a:endParaRPr lang="en-US" dirty="0"/>
          </a:p>
          <a:p>
            <a:pPr lvl="0"/>
            <a:r>
              <a:rPr lang="en-US" dirty="0"/>
              <a:t>Values are "on" and "off”</a:t>
            </a:r>
          </a:p>
          <a:p>
            <a:pPr lvl="0"/>
            <a:endParaRPr lang="en-US" dirty="0"/>
          </a:p>
          <a:p>
            <a:pPr lvl="0"/>
            <a:r>
              <a:rPr lang="en-US" dirty="0"/>
              <a:t>Possibly useful for extra security on password fields</a:t>
            </a:r>
          </a:p>
          <a:p>
            <a:pPr marL="0" indent="0">
              <a:buNone/>
            </a:pPr>
            <a:r>
              <a:rPr lang="en-US" dirty="0"/>
              <a:t>	</a:t>
            </a:r>
            <a:r>
              <a:rPr lang="en-US" sz="3000" b="1" dirty="0">
                <a:solidFill>
                  <a:srgbClr val="000090"/>
                </a:solidFill>
              </a:rPr>
              <a:t>&lt;form autocomplete=off&gt;</a:t>
            </a:r>
          </a:p>
          <a:p>
            <a:pPr marL="0" indent="0">
              <a:buNone/>
            </a:pPr>
            <a:r>
              <a:rPr lang="en-US" sz="3000" b="1" dirty="0">
                <a:solidFill>
                  <a:srgbClr val="000090"/>
                </a:solidFill>
              </a:rPr>
              <a:t>			</a:t>
            </a:r>
            <a:r>
              <a:rPr lang="en-US" sz="3000" b="1" dirty="0" err="1"/>
              <a:t>vs</a:t>
            </a:r>
            <a:endParaRPr lang="en-US" sz="3000" b="1" dirty="0"/>
          </a:p>
          <a:p>
            <a:pPr marL="0" indent="0">
              <a:buNone/>
            </a:pPr>
            <a:r>
              <a:rPr lang="en-US" sz="3000" b="1" dirty="0">
                <a:solidFill>
                  <a:srgbClr val="000090"/>
                </a:solidFill>
              </a:rPr>
              <a:t>	&lt;input type=text name=name 		autocomplete=off&gt;</a:t>
            </a:r>
          </a:p>
          <a:p>
            <a:pPr marL="0" lvl="0" indent="0">
              <a:buNone/>
            </a:pPr>
            <a:endParaRPr lang="en-US" dirty="0"/>
          </a:p>
        </p:txBody>
      </p:sp>
    </p:spTree>
    <p:extLst>
      <p:ext uri="{BB962C8B-B14F-4D97-AF65-F5344CB8AC3E}">
        <p14:creationId xmlns:p14="http://schemas.microsoft.com/office/powerpoint/2010/main" val="997409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t>
            </a:r>
            <a:r>
              <a:rPr lang="en-US" dirty="0" err="1"/>
              <a:t>novalidate</a:t>
            </a:r>
            <a:r>
              <a:rPr lang="en-US" dirty="0"/>
              <a:t>&gt;</a:t>
            </a:r>
          </a:p>
        </p:txBody>
      </p:sp>
      <p:sp>
        <p:nvSpPr>
          <p:cNvPr id="3" name="Content Placeholder 2"/>
          <p:cNvSpPr>
            <a:spLocks noGrp="1"/>
          </p:cNvSpPr>
          <p:nvPr>
            <p:ph idx="1"/>
          </p:nvPr>
        </p:nvSpPr>
        <p:spPr/>
        <p:txBody>
          <a:bodyPr>
            <a:normAutofit/>
          </a:bodyPr>
          <a:lstStyle/>
          <a:p>
            <a:r>
              <a:rPr lang="en-US" dirty="0"/>
              <a:t>Used to turn off validation for a form, despite the attributes of the inputs it contains (i.e. will override inputs with the required attribute, or that would otherwise fail validation).</a:t>
            </a:r>
          </a:p>
          <a:p>
            <a:endParaRPr lang="en-US" dirty="0"/>
          </a:p>
          <a:p>
            <a:r>
              <a:rPr lang="en-US" dirty="0"/>
              <a:t>Forms naturally validate, no special attributes needed. This special attribute is needed to turn that off.</a:t>
            </a:r>
          </a:p>
          <a:p>
            <a:pPr marL="0" indent="0">
              <a:buNone/>
            </a:pPr>
            <a:r>
              <a:rPr lang="en-US" dirty="0"/>
              <a:t>	</a:t>
            </a:r>
            <a:r>
              <a:rPr lang="en-US" b="1" dirty="0">
                <a:solidFill>
                  <a:srgbClr val="000090"/>
                </a:solidFill>
              </a:rPr>
              <a:t>&lt;form </a:t>
            </a:r>
            <a:r>
              <a:rPr lang="en-US" b="1" dirty="0" err="1">
                <a:solidFill>
                  <a:srgbClr val="000090"/>
                </a:solidFill>
              </a:rPr>
              <a:t>novalidate</a:t>
            </a:r>
            <a:r>
              <a:rPr lang="en-US" b="1" dirty="0">
                <a:solidFill>
                  <a:srgbClr val="000090"/>
                </a:solidFill>
              </a:rPr>
              <a:t>&gt;</a:t>
            </a:r>
          </a:p>
          <a:p>
            <a:pPr marL="0" indent="0">
              <a:buNone/>
            </a:pPr>
            <a:r>
              <a:rPr lang="en-US" b="1" dirty="0">
                <a:solidFill>
                  <a:srgbClr val="000090"/>
                </a:solidFill>
              </a:rPr>
              <a:t>  		&lt;input type=number name=</a:t>
            </a:r>
            <a:r>
              <a:rPr lang="en-US" b="1" dirty="0" err="1">
                <a:solidFill>
                  <a:srgbClr val="000090"/>
                </a:solidFill>
              </a:rPr>
              <a:t>num</a:t>
            </a:r>
            <a:r>
              <a:rPr lang="en-US" b="1" dirty="0">
                <a:solidFill>
                  <a:srgbClr val="000090"/>
                </a:solidFill>
              </a:rPr>
              <a:t> step=5&gt;</a:t>
            </a:r>
          </a:p>
          <a:p>
            <a:pPr marL="0" indent="0">
              <a:buNone/>
            </a:pPr>
            <a:r>
              <a:rPr lang="en-US" b="1" dirty="0">
                <a:solidFill>
                  <a:srgbClr val="000090"/>
                </a:solidFill>
              </a:rPr>
              <a:t>	&lt;/form&gt;</a:t>
            </a:r>
          </a:p>
          <a:p>
            <a:endParaRPr lang="en-US" dirty="0"/>
          </a:p>
          <a:p>
            <a:endParaRPr lang="en-US" dirty="0"/>
          </a:p>
        </p:txBody>
      </p:sp>
    </p:spTree>
    <p:extLst>
      <p:ext uri="{BB962C8B-B14F-4D97-AF65-F5344CB8AC3E}">
        <p14:creationId xmlns:p14="http://schemas.microsoft.com/office/powerpoint/2010/main" val="1508628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form basics?</a:t>
            </a:r>
          </a:p>
        </p:txBody>
      </p:sp>
      <p:sp>
        <p:nvSpPr>
          <p:cNvPr id="3" name="Content Placeholder 2"/>
          <p:cNvSpPr>
            <a:spLocks noGrp="1"/>
          </p:cNvSpPr>
          <p:nvPr>
            <p:ph idx="1"/>
          </p:nvPr>
        </p:nvSpPr>
        <p:spPr/>
        <p:txBody>
          <a:bodyPr>
            <a:normAutofit/>
          </a:bodyPr>
          <a:lstStyle/>
          <a:p>
            <a:r>
              <a:rPr lang="en-US" dirty="0"/>
              <a:t>Forms are used to pass data to a server</a:t>
            </a:r>
          </a:p>
          <a:p>
            <a:endParaRPr lang="en-US" dirty="0"/>
          </a:p>
          <a:p>
            <a:r>
              <a:rPr lang="en-US" dirty="0"/>
              <a:t>Different input elements can be used</a:t>
            </a:r>
          </a:p>
          <a:p>
            <a:endParaRPr lang="en-US" dirty="0"/>
          </a:p>
          <a:p>
            <a:r>
              <a:rPr lang="en-US" dirty="0"/>
              <a:t>Rely on </a:t>
            </a:r>
            <a:r>
              <a:rPr lang="en-US" b="1" dirty="0"/>
              <a:t>action</a:t>
            </a:r>
            <a:r>
              <a:rPr lang="en-US" dirty="0"/>
              <a:t> and </a:t>
            </a:r>
            <a:r>
              <a:rPr lang="en-US" b="1" dirty="0"/>
              <a:t>method</a:t>
            </a:r>
            <a:r>
              <a:rPr lang="en-US" dirty="0"/>
              <a:t> attributes to identify where to send the form data and how to process it.</a:t>
            </a:r>
          </a:p>
          <a:p>
            <a:endParaRPr lang="en-US" dirty="0"/>
          </a:p>
          <a:p>
            <a:r>
              <a:rPr lang="en-US" dirty="0"/>
              <a:t>Forms must have server with them.</a:t>
            </a:r>
          </a:p>
          <a:p>
            <a:endParaRPr lang="en-US" dirty="0"/>
          </a:p>
        </p:txBody>
      </p:sp>
    </p:spTree>
    <p:extLst>
      <p:ext uri="{BB962C8B-B14F-4D97-AF65-F5344CB8AC3E}">
        <p14:creationId xmlns:p14="http://schemas.microsoft.com/office/powerpoint/2010/main" val="3772489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we augment this form?</a:t>
            </a:r>
          </a:p>
        </p:txBody>
      </p:sp>
      <p:sp>
        <p:nvSpPr>
          <p:cNvPr id="3" name="Content Placeholder 2"/>
          <p:cNvSpPr>
            <a:spLocks noGrp="1"/>
          </p:cNvSpPr>
          <p:nvPr>
            <p:ph idx="1"/>
          </p:nvPr>
        </p:nvSpPr>
        <p:spPr/>
        <p:txBody>
          <a:bodyPr/>
          <a:lstStyle/>
          <a:p>
            <a:r>
              <a:rPr lang="en-US" dirty="0"/>
              <a:t>Better tags, better attributes, and better styling!!</a:t>
            </a:r>
          </a:p>
          <a:p>
            <a:r>
              <a:rPr lang="en-US" dirty="0"/>
              <a:t>Include JavaScript!!</a:t>
            </a:r>
          </a:p>
          <a:p>
            <a:endParaRPr lang="en-US" dirty="0"/>
          </a:p>
          <a:p>
            <a:endParaRPr lang="en-US" dirty="0"/>
          </a:p>
          <a:p>
            <a:r>
              <a:rPr lang="en-US" dirty="0"/>
              <a:t>Check out my sample code provided.</a:t>
            </a:r>
          </a:p>
        </p:txBody>
      </p:sp>
    </p:spTree>
    <p:extLst>
      <p:ext uri="{BB962C8B-B14F-4D97-AF65-F5344CB8AC3E}">
        <p14:creationId xmlns:p14="http://schemas.microsoft.com/office/powerpoint/2010/main" val="25238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Types</a:t>
            </a:r>
          </a:p>
        </p:txBody>
      </p:sp>
      <p:sp>
        <p:nvSpPr>
          <p:cNvPr id="3" name="Content Placeholder 2"/>
          <p:cNvSpPr>
            <a:spLocks noGrp="1"/>
          </p:cNvSpPr>
          <p:nvPr>
            <p:ph idx="1"/>
          </p:nvPr>
        </p:nvSpPr>
        <p:spPr/>
        <p:txBody>
          <a:bodyPr>
            <a:normAutofit fontScale="92500" lnSpcReduction="10000"/>
          </a:bodyPr>
          <a:lstStyle/>
          <a:p>
            <a:r>
              <a:rPr lang="en-US" dirty="0"/>
              <a:t>Text Fields: one-line input for text</a:t>
            </a:r>
          </a:p>
          <a:p>
            <a:r>
              <a:rPr lang="en-US" dirty="0"/>
              <a:t>Password: characters masked</a:t>
            </a:r>
          </a:p>
          <a:p>
            <a:r>
              <a:rPr lang="en-US" dirty="0"/>
              <a:t>Radio Buttons: select ONLY ONE from a set of choices</a:t>
            </a:r>
          </a:p>
          <a:p>
            <a:r>
              <a:rPr lang="en-US" dirty="0"/>
              <a:t>Checkboxes: select ZERO or MORE from a set of choices</a:t>
            </a:r>
          </a:p>
          <a:p>
            <a:r>
              <a:rPr lang="en-US" dirty="0" err="1"/>
              <a:t>Textarea</a:t>
            </a:r>
            <a:r>
              <a:rPr lang="en-US" dirty="0"/>
              <a:t>: multi-line input control</a:t>
            </a:r>
          </a:p>
          <a:p>
            <a:r>
              <a:rPr lang="en-US" dirty="0"/>
              <a:t>Email:</a:t>
            </a:r>
          </a:p>
          <a:p>
            <a:r>
              <a:rPr lang="en-US" dirty="0"/>
              <a:t>Drop-down list (with or without pre-selected value)</a:t>
            </a:r>
          </a:p>
          <a:p>
            <a:r>
              <a:rPr lang="en-US" dirty="0"/>
              <a:t>Select:</a:t>
            </a:r>
          </a:p>
          <a:p>
            <a:pPr lvl="1"/>
            <a:r>
              <a:rPr lang="en-US" dirty="0"/>
              <a:t>&lt;</a:t>
            </a:r>
            <a:r>
              <a:rPr lang="en-US" dirty="0" err="1"/>
              <a:t>optgroup</a:t>
            </a:r>
            <a:r>
              <a:rPr lang="en-US" dirty="0"/>
              <a:t>&gt;</a:t>
            </a:r>
          </a:p>
          <a:p>
            <a:pPr lvl="1"/>
            <a:r>
              <a:rPr lang="en-US" dirty="0"/>
              <a:t>&lt;option&gt;</a:t>
            </a:r>
          </a:p>
          <a:p>
            <a:r>
              <a:rPr lang="en-US" dirty="0"/>
              <a:t>Submit Button: used to send form data to a server</a:t>
            </a:r>
          </a:p>
          <a:p>
            <a:r>
              <a:rPr lang="en-US" dirty="0"/>
              <a:t>Hidden fields</a:t>
            </a:r>
          </a:p>
          <a:p>
            <a:r>
              <a:rPr lang="en-US" dirty="0"/>
              <a:t>Upload</a:t>
            </a:r>
          </a:p>
          <a:p>
            <a:endParaRPr lang="en-US" dirty="0"/>
          </a:p>
          <a:p>
            <a:endParaRPr lang="en-US" dirty="0"/>
          </a:p>
        </p:txBody>
      </p:sp>
    </p:spTree>
    <p:extLst>
      <p:ext uri="{BB962C8B-B14F-4D97-AF65-F5344CB8AC3E}">
        <p14:creationId xmlns:p14="http://schemas.microsoft.com/office/powerpoint/2010/main" val="146406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elements have attributes</a:t>
            </a:r>
          </a:p>
        </p:txBody>
      </p:sp>
      <p:sp>
        <p:nvSpPr>
          <p:cNvPr id="3" name="Content Placeholder 2"/>
          <p:cNvSpPr>
            <a:spLocks noGrp="1"/>
          </p:cNvSpPr>
          <p:nvPr>
            <p:ph idx="1"/>
          </p:nvPr>
        </p:nvSpPr>
        <p:spPr/>
        <p:txBody>
          <a:bodyPr>
            <a:normAutofit fontScale="92500"/>
          </a:bodyPr>
          <a:lstStyle/>
          <a:p>
            <a:pPr>
              <a:lnSpc>
                <a:spcPct val="150000"/>
              </a:lnSpc>
            </a:pPr>
            <a:r>
              <a:rPr lang="en-US" b="1" dirty="0"/>
              <a:t>type</a:t>
            </a:r>
          </a:p>
          <a:p>
            <a:pPr>
              <a:lnSpc>
                <a:spcPct val="120000"/>
              </a:lnSpc>
            </a:pPr>
            <a:r>
              <a:rPr lang="en-US" b="1" dirty="0"/>
              <a:t>name</a:t>
            </a:r>
          </a:p>
          <a:p>
            <a:pPr lvl="1">
              <a:lnSpc>
                <a:spcPct val="120000"/>
              </a:lnSpc>
            </a:pPr>
            <a:r>
              <a:rPr lang="en-US" dirty="0"/>
              <a:t>Used to pass value to the server</a:t>
            </a:r>
          </a:p>
          <a:p>
            <a:pPr>
              <a:lnSpc>
                <a:spcPct val="110000"/>
              </a:lnSpc>
            </a:pPr>
            <a:r>
              <a:rPr lang="en-US" b="1" dirty="0"/>
              <a:t>id</a:t>
            </a:r>
          </a:p>
          <a:p>
            <a:pPr lvl="1">
              <a:lnSpc>
                <a:spcPct val="110000"/>
              </a:lnSpc>
            </a:pPr>
            <a:r>
              <a:rPr lang="en-US" dirty="0"/>
              <a:t>Used to connect labels and/or JavaScript</a:t>
            </a:r>
          </a:p>
          <a:p>
            <a:pPr>
              <a:lnSpc>
                <a:spcPct val="110000"/>
              </a:lnSpc>
            </a:pPr>
            <a:r>
              <a:rPr lang="en-US" b="1" dirty="0"/>
              <a:t>value</a:t>
            </a:r>
            <a:r>
              <a:rPr lang="en-US" dirty="0"/>
              <a:t> attribute does different things depending upon the type.</a:t>
            </a:r>
          </a:p>
          <a:p>
            <a:pPr lvl="1">
              <a:lnSpc>
                <a:spcPct val="110000"/>
              </a:lnSpc>
            </a:pPr>
            <a:r>
              <a:rPr lang="en-US" i="1" dirty="0"/>
              <a:t>Button</a:t>
            </a:r>
            <a:r>
              <a:rPr lang="en-US" b="1" dirty="0"/>
              <a:t>: </a:t>
            </a:r>
            <a:r>
              <a:rPr lang="en-US" dirty="0"/>
              <a:t>text inside the button</a:t>
            </a:r>
          </a:p>
          <a:p>
            <a:pPr lvl="1">
              <a:lnSpc>
                <a:spcPct val="110000"/>
              </a:lnSpc>
            </a:pPr>
            <a:r>
              <a:rPr lang="en-US" i="1" dirty="0"/>
              <a:t>Text field</a:t>
            </a:r>
            <a:r>
              <a:rPr lang="en-US" b="1" dirty="0"/>
              <a:t>:</a:t>
            </a:r>
            <a:r>
              <a:rPr lang="en-US" dirty="0"/>
              <a:t> populates the field with default value</a:t>
            </a:r>
          </a:p>
          <a:p>
            <a:pPr>
              <a:lnSpc>
                <a:spcPct val="150000"/>
              </a:lnSpc>
            </a:pPr>
            <a:r>
              <a:rPr lang="en-US" b="1" dirty="0"/>
              <a:t>class</a:t>
            </a:r>
          </a:p>
          <a:p>
            <a:pPr lvl="1">
              <a:lnSpc>
                <a:spcPct val="150000"/>
              </a:lnSpc>
            </a:pPr>
            <a:r>
              <a:rPr lang="en-US" dirty="0"/>
              <a:t>Used for styling</a:t>
            </a:r>
          </a:p>
          <a:p>
            <a:endParaRPr lang="en-US" dirty="0"/>
          </a:p>
        </p:txBody>
      </p:sp>
    </p:spTree>
    <p:extLst>
      <p:ext uri="{BB962C8B-B14F-4D97-AF65-F5344CB8AC3E}">
        <p14:creationId xmlns:p14="http://schemas.microsoft.com/office/powerpoint/2010/main" val="1221566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values</a:t>
            </a:r>
          </a:p>
        </p:txBody>
      </p:sp>
      <p:sp>
        <p:nvSpPr>
          <p:cNvPr id="4" name="Rectangle 3"/>
          <p:cNvSpPr/>
          <p:nvPr/>
        </p:nvSpPr>
        <p:spPr>
          <a:xfrm>
            <a:off x="487562" y="3628953"/>
            <a:ext cx="8199238" cy="2031325"/>
          </a:xfrm>
          <a:prstGeom prst="rect">
            <a:avLst/>
          </a:prstGeom>
          <a:ln>
            <a:solidFill>
              <a:schemeClr val="tx1"/>
            </a:solidFill>
          </a:ln>
        </p:spPr>
        <p:txBody>
          <a:bodyPr wrap="square">
            <a:spAutoFit/>
          </a:bodyPr>
          <a:lstStyle/>
          <a:p>
            <a:r>
              <a:rPr lang="en-US" dirty="0"/>
              <a:t>&lt;script&gt;</a:t>
            </a:r>
          </a:p>
          <a:p>
            <a:r>
              <a:rPr lang="en-US" dirty="0"/>
              <a:t>function check(input) {</a:t>
            </a:r>
          </a:p>
          <a:p>
            <a:r>
              <a:rPr lang="en-US" dirty="0"/>
              <a:t> 	 if (</a:t>
            </a:r>
            <a:r>
              <a:rPr lang="en-US" dirty="0" err="1"/>
              <a:t>input.value</a:t>
            </a:r>
            <a:r>
              <a:rPr lang="en-US" dirty="0"/>
              <a:t> != </a:t>
            </a:r>
            <a:r>
              <a:rPr lang="en-US" dirty="0" err="1"/>
              <a:t>document.getElementById</a:t>
            </a:r>
            <a:r>
              <a:rPr lang="en-US" dirty="0"/>
              <a:t>('</a:t>
            </a:r>
            <a:r>
              <a:rPr lang="en-US" dirty="0" err="1"/>
              <a:t>email_addr</a:t>
            </a:r>
            <a:r>
              <a:rPr lang="en-US" dirty="0"/>
              <a:t>').value) {</a:t>
            </a:r>
          </a:p>
          <a:p>
            <a:r>
              <a:rPr lang="en-US" dirty="0"/>
              <a:t> 	 	</a:t>
            </a:r>
            <a:r>
              <a:rPr lang="en-US" dirty="0" err="1"/>
              <a:t>input.className</a:t>
            </a:r>
            <a:r>
              <a:rPr lang="en-US" dirty="0"/>
              <a:t>="error";</a:t>
            </a:r>
          </a:p>
          <a:p>
            <a:r>
              <a:rPr lang="en-US" dirty="0"/>
              <a:t> 	 	alert("Must match!!");</a:t>
            </a:r>
          </a:p>
          <a:p>
            <a:r>
              <a:rPr lang="en-US" dirty="0"/>
              <a:t>  	}</a:t>
            </a:r>
          </a:p>
          <a:p>
            <a:r>
              <a:rPr lang="en-US" dirty="0"/>
              <a:t>	}&lt;/script&gt;</a:t>
            </a:r>
          </a:p>
        </p:txBody>
      </p:sp>
      <p:sp>
        <p:nvSpPr>
          <p:cNvPr id="5" name="Rectangle 4"/>
          <p:cNvSpPr/>
          <p:nvPr/>
        </p:nvSpPr>
        <p:spPr>
          <a:xfrm>
            <a:off x="457200" y="1417638"/>
            <a:ext cx="8199238" cy="1754327"/>
          </a:xfrm>
          <a:prstGeom prst="rect">
            <a:avLst/>
          </a:prstGeom>
          <a:ln>
            <a:solidFill>
              <a:schemeClr val="tx1"/>
            </a:solidFill>
          </a:ln>
        </p:spPr>
        <p:txBody>
          <a:bodyPr wrap="square">
            <a:spAutoFit/>
          </a:bodyPr>
          <a:lstStyle/>
          <a:p>
            <a:r>
              <a:rPr lang="en-US" dirty="0"/>
              <a:t> &lt;label&gt;Preferred email address:&lt;/label&gt;</a:t>
            </a:r>
          </a:p>
          <a:p>
            <a:r>
              <a:rPr lang="en-US" dirty="0"/>
              <a:t>  &lt;input type="email" id="</a:t>
            </a:r>
            <a:r>
              <a:rPr lang="en-US" dirty="0" err="1"/>
              <a:t>email_addr</a:t>
            </a:r>
            <a:r>
              <a:rPr lang="en-US" dirty="0"/>
              <a:t>" name="</a:t>
            </a:r>
            <a:r>
              <a:rPr lang="en-US" dirty="0" err="1"/>
              <a:t>email_addr</a:t>
            </a:r>
            <a:r>
              <a:rPr lang="en-US" dirty="0"/>
              <a:t>" required&gt;</a:t>
            </a:r>
          </a:p>
          <a:p>
            <a:endParaRPr lang="en-US" dirty="0"/>
          </a:p>
          <a:p>
            <a:r>
              <a:rPr lang="en-US" dirty="0"/>
              <a:t>  &lt;label&gt;Repeat email address:&lt;/label&gt;</a:t>
            </a:r>
          </a:p>
          <a:p>
            <a:r>
              <a:rPr lang="en-US" dirty="0"/>
              <a:t>  &lt;input type="email" id="</a:t>
            </a:r>
            <a:r>
              <a:rPr lang="en-US" dirty="0" err="1"/>
              <a:t>email_addr_repeat</a:t>
            </a:r>
            <a:r>
              <a:rPr lang="en-US" dirty="0"/>
              <a:t>" name="</a:t>
            </a:r>
            <a:r>
              <a:rPr lang="en-US" dirty="0" err="1"/>
              <a:t>email_addr_repeat</a:t>
            </a:r>
            <a:r>
              <a:rPr lang="en-US" dirty="0"/>
              <a:t>" required </a:t>
            </a:r>
            <a:r>
              <a:rPr lang="en-US" dirty="0" err="1"/>
              <a:t>oninput</a:t>
            </a:r>
            <a:r>
              <a:rPr lang="en-US" dirty="0"/>
              <a:t>="check(this)"&gt;</a:t>
            </a:r>
          </a:p>
        </p:txBody>
      </p:sp>
    </p:spTree>
    <p:extLst>
      <p:ext uri="{BB962C8B-B14F-4D97-AF65-F5344CB8AC3E}">
        <p14:creationId xmlns:p14="http://schemas.microsoft.com/office/powerpoint/2010/main" val="1254007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Pressing Submit</a:t>
            </a:r>
          </a:p>
        </p:txBody>
      </p:sp>
      <p:sp>
        <p:nvSpPr>
          <p:cNvPr id="3" name="Content Placeholder 2"/>
          <p:cNvSpPr>
            <a:spLocks noGrp="1"/>
          </p:cNvSpPr>
          <p:nvPr>
            <p:ph idx="1"/>
          </p:nvPr>
        </p:nvSpPr>
        <p:spPr/>
        <p:txBody>
          <a:bodyPr>
            <a:normAutofit/>
          </a:bodyPr>
          <a:lstStyle/>
          <a:p>
            <a:r>
              <a:rPr lang="en-US" dirty="0"/>
              <a:t>When you ﬁll in a form and press “Submit” the browser packs up the parameters of the form and sends them to the server using the “name=” values as the parameter names and the ﬁeld contents as the values.</a:t>
            </a:r>
          </a:p>
          <a:p>
            <a:endParaRPr lang="en-US" dirty="0"/>
          </a:p>
          <a:p>
            <a:r>
              <a:rPr lang="en-US" dirty="0"/>
              <a:t>GET  </a:t>
            </a:r>
            <a:r>
              <a:rPr lang="en-US" dirty="0">
                <a:sym typeface="Wingdings"/>
              </a:rPr>
              <a:t> Parameters are placed in the URL</a:t>
            </a:r>
          </a:p>
          <a:p>
            <a:r>
              <a:rPr lang="en-US" dirty="0">
                <a:sym typeface="Wingdings"/>
              </a:rPr>
              <a:t>POST  The URL is retrieved and parameters are appended to the request in the the HTTP connection</a:t>
            </a:r>
            <a:endParaRPr lang="en-US" dirty="0"/>
          </a:p>
        </p:txBody>
      </p:sp>
    </p:spTree>
    <p:extLst>
      <p:ext uri="{BB962C8B-B14F-4D97-AF65-F5344CB8AC3E}">
        <p14:creationId xmlns:p14="http://schemas.microsoft.com/office/powerpoint/2010/main" val="107538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a:t>
            </a:r>
            <a:r>
              <a:rPr lang="en-US" dirty="0" err="1"/>
              <a:t>vs</a:t>
            </a:r>
            <a:r>
              <a:rPr lang="en-US" dirty="0"/>
              <a:t> Post</a:t>
            </a:r>
          </a:p>
        </p:txBody>
      </p:sp>
      <p:sp>
        <p:nvSpPr>
          <p:cNvPr id="3" name="Content Placeholder 2"/>
          <p:cNvSpPr>
            <a:spLocks noGrp="1"/>
          </p:cNvSpPr>
          <p:nvPr>
            <p:ph idx="1"/>
          </p:nvPr>
        </p:nvSpPr>
        <p:spPr/>
        <p:txBody>
          <a:bodyPr/>
          <a:lstStyle/>
          <a:p>
            <a:r>
              <a:rPr lang="en-US" dirty="0"/>
              <a:t>GET is used when you are reading or searching for things</a:t>
            </a:r>
          </a:p>
          <a:p>
            <a:r>
              <a:rPr lang="en-US" dirty="0"/>
              <a:t>POST is used when data is being created or modified</a:t>
            </a:r>
          </a:p>
          <a:p>
            <a:endParaRPr lang="en-US" dirty="0"/>
          </a:p>
          <a:p>
            <a:r>
              <a:rPr lang="en-US" dirty="0"/>
              <a:t>Web spiders will follow GET not POST</a:t>
            </a:r>
          </a:p>
          <a:p>
            <a:endParaRPr lang="en-US" dirty="0"/>
          </a:p>
          <a:p>
            <a:r>
              <a:rPr lang="en-US" dirty="0"/>
              <a:t>Can you give me an example of when you would want to use each?</a:t>
            </a:r>
          </a:p>
          <a:p>
            <a:endParaRPr lang="en-US" dirty="0"/>
          </a:p>
        </p:txBody>
      </p:sp>
    </p:spTree>
    <p:extLst>
      <p:ext uri="{BB962C8B-B14F-4D97-AF65-F5344CB8AC3E}">
        <p14:creationId xmlns:p14="http://schemas.microsoft.com/office/powerpoint/2010/main" val="697505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Input Types</a:t>
            </a:r>
          </a:p>
        </p:txBody>
      </p:sp>
      <p:sp>
        <p:nvSpPr>
          <p:cNvPr id="3" name="Content Placeholder 2"/>
          <p:cNvSpPr>
            <a:spLocks noGrp="1"/>
          </p:cNvSpPr>
          <p:nvPr>
            <p:ph idx="1"/>
          </p:nvPr>
        </p:nvSpPr>
        <p:spPr/>
        <p:txBody>
          <a:bodyPr>
            <a:normAutofit lnSpcReduction="10000"/>
          </a:bodyPr>
          <a:lstStyle/>
          <a:p>
            <a:r>
              <a:rPr lang="en-US" b="1" dirty="0"/>
              <a:t>&lt;number&gt; </a:t>
            </a:r>
            <a:r>
              <a:rPr lang="en-US" dirty="0"/>
              <a:t>(min, max, step)</a:t>
            </a:r>
          </a:p>
          <a:p>
            <a:r>
              <a:rPr lang="en-US" b="1" dirty="0"/>
              <a:t>&lt;</a:t>
            </a:r>
            <a:r>
              <a:rPr lang="en-US" b="1" dirty="0" err="1"/>
              <a:t>tel</a:t>
            </a:r>
            <a:r>
              <a:rPr lang="en-US" b="1" dirty="0"/>
              <a:t>&gt;</a:t>
            </a:r>
            <a:r>
              <a:rPr lang="en-US" dirty="0"/>
              <a:t> is for telephone numbers (pattern)</a:t>
            </a:r>
          </a:p>
          <a:p>
            <a:pPr lvl="1"/>
            <a:r>
              <a:rPr lang="en-US" dirty="0"/>
              <a:t>No restrictions, enforce a style with </a:t>
            </a:r>
          </a:p>
          <a:p>
            <a:r>
              <a:rPr lang="en-US" b="1" dirty="0"/>
              <a:t>&lt;</a:t>
            </a:r>
            <a:r>
              <a:rPr lang="en-US" b="1" dirty="0" err="1"/>
              <a:t>url</a:t>
            </a:r>
            <a:r>
              <a:rPr lang="en-US" b="1" dirty="0"/>
              <a:t>&gt;</a:t>
            </a:r>
          </a:p>
          <a:p>
            <a:r>
              <a:rPr lang="en-US" b="1" dirty="0"/>
              <a:t>&lt;range&gt; </a:t>
            </a:r>
          </a:p>
          <a:p>
            <a:pPr lvl="1"/>
            <a:r>
              <a:rPr lang="en-US" dirty="0"/>
              <a:t>No need for validation</a:t>
            </a:r>
          </a:p>
          <a:p>
            <a:r>
              <a:rPr lang="en-US" b="1" dirty="0"/>
              <a:t>&lt;search&gt;</a:t>
            </a:r>
          </a:p>
          <a:p>
            <a:pPr lvl="1"/>
            <a:r>
              <a:rPr lang="en-US" dirty="0"/>
              <a:t>Typically just a </a:t>
            </a:r>
            <a:r>
              <a:rPr lang="en-US" dirty="0" err="1"/>
              <a:t>textfield</a:t>
            </a:r>
            <a:endParaRPr lang="en-US" dirty="0"/>
          </a:p>
          <a:p>
            <a:pPr lvl="1"/>
            <a:r>
              <a:rPr lang="en-US" dirty="0"/>
              <a:t>Can be used with </a:t>
            </a:r>
            <a:r>
              <a:rPr lang="en-US" dirty="0" err="1"/>
              <a:t>datalist</a:t>
            </a:r>
            <a:r>
              <a:rPr lang="en-US" dirty="0"/>
              <a:t> for common terms</a:t>
            </a:r>
          </a:p>
          <a:p>
            <a:r>
              <a:rPr lang="en-US" b="1" dirty="0"/>
              <a:t>&lt;color&gt; </a:t>
            </a:r>
            <a:r>
              <a:rPr lang="en-US" dirty="0"/>
              <a:t>: color selector or regular text input</a:t>
            </a:r>
          </a:p>
          <a:p>
            <a:r>
              <a:rPr lang="en-US" b="1" dirty="0"/>
              <a:t>&lt;date&gt;</a:t>
            </a:r>
          </a:p>
          <a:p>
            <a:pPr lvl="1"/>
            <a:r>
              <a:rPr lang="en-US" dirty="0"/>
              <a:t>When in auto-focus generates date picker</a:t>
            </a:r>
          </a:p>
          <a:p>
            <a:pPr lvl="1"/>
            <a:r>
              <a:rPr lang="en-US" dirty="0"/>
              <a:t>Fallback is regular text input</a:t>
            </a:r>
          </a:p>
          <a:p>
            <a:pPr marL="274320" lvl="1" indent="0">
              <a:buNone/>
            </a:pPr>
            <a:endParaRPr lang="en-US" dirty="0"/>
          </a:p>
        </p:txBody>
      </p:sp>
    </p:spTree>
    <p:extLst>
      <p:ext uri="{BB962C8B-B14F-4D97-AF65-F5344CB8AC3E}">
        <p14:creationId xmlns:p14="http://schemas.microsoft.com/office/powerpoint/2010/main" val="1951027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noFill/>
        <a:ln>
          <a:solidFill>
            <a:schemeClr val="tx1"/>
          </a:solidFill>
        </a:ln>
      </a:spPr>
      <a:bodyPr wrap="square" rtlCol="0">
        <a:spAutoFit/>
      </a:bodyPr>
      <a:lstStyle>
        <a:defPPr>
          <a:lnSpc>
            <a:spcPct val="130000"/>
          </a:lnSpc>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16369</TotalTime>
  <Words>867</Words>
  <Application>Microsoft Macintosh PowerPoint</Application>
  <PresentationFormat>On-screen Show (4:3)</PresentationFormat>
  <Paragraphs>134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Clarity</vt:lpstr>
      <vt:lpstr>Forms in HTML5</vt:lpstr>
      <vt:lpstr>What are the form basics?</vt:lpstr>
      <vt:lpstr>How can we augment this form?</vt:lpstr>
      <vt:lpstr>Input Types</vt:lpstr>
      <vt:lpstr>Form elements have attributes</vt:lpstr>
      <vt:lpstr>Checking values</vt:lpstr>
      <vt:lpstr>Pressing Submit</vt:lpstr>
      <vt:lpstr>Get vs Post</vt:lpstr>
      <vt:lpstr>More Input Types</vt:lpstr>
      <vt:lpstr>&lt;required&gt;</vt:lpstr>
      <vt:lpstr>&lt;pattern&gt;</vt:lpstr>
      <vt:lpstr>&lt;accept&gt;</vt:lpstr>
      <vt:lpstr>&lt;placeholder&gt;</vt:lpstr>
      <vt:lpstr>&lt;autofocus&gt;</vt:lpstr>
      <vt:lpstr>&lt;autocomplete&gt;</vt:lpstr>
      <vt:lpstr>&lt;novalidate&gt;</vt:lpstr>
    </vt:vector>
  </TitlesOfParts>
  <Company>University of Michigan</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Forms in HTML5</dc:title>
  <dc:creator>School of Michigan</dc:creator>
  <cp:lastModifiedBy>Microsoft Office User</cp:lastModifiedBy>
  <cp:revision>44</cp:revision>
  <cp:lastPrinted>2014-02-06T02:28:05Z</cp:lastPrinted>
  <dcterms:created xsi:type="dcterms:W3CDTF">2013-01-29T21:04:26Z</dcterms:created>
  <dcterms:modified xsi:type="dcterms:W3CDTF">2018-03-19T13:35:37Z</dcterms:modified>
</cp:coreProperties>
</file>