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5" r:id="rId4"/>
    <p:sldId id="261" r:id="rId5"/>
    <p:sldId id="275" r:id="rId6"/>
    <p:sldId id="257" r:id="rId7"/>
    <p:sldId id="258" r:id="rId8"/>
    <p:sldId id="259" r:id="rId9"/>
    <p:sldId id="276" r:id="rId10"/>
    <p:sldId id="263" r:id="rId11"/>
    <p:sldId id="277" r:id="rId12"/>
    <p:sldId id="273" r:id="rId13"/>
    <p:sldId id="269" r:id="rId14"/>
    <p:sldId id="270" r:id="rId15"/>
    <p:sldId id="271" r:id="rId16"/>
    <p:sldId id="274" r:id="rId17"/>
    <p:sldId id="272" r:id="rId18"/>
    <p:sldId id="266" r:id="rId19"/>
    <p:sldId id="260" r:id="rId20"/>
    <p:sldId id="268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DB5A-F7BE-4908-9DA5-D68B633AD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FC5D-4370-46E2-B016-72E7FAA14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0FC5D-4370-46E2-B016-72E7FAA148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6885-38E9-4982-8162-37F2CBF2B66F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D542-BA9B-49F3-9050-10F8B04116AC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27FD-23FE-4996-9338-16E6B647D677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0EF6-6F50-4EBB-A99E-783B616F3B0E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302B-038F-4C1A-AB4E-F54163C1E71F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DBED-354E-494E-8AB1-FEE7E3C2A64C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8C2-2D55-4752-A93E-124066166F9E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5EC4-273F-45C0-99F2-D694991788B3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4600-FD1D-4BE7-8D04-0C288770F01C}" type="datetime1">
              <a:rPr lang="en-US" smtClean="0"/>
              <a:t>4/4/2016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F7D1F-081E-4D16-A147-9B05CFE26D0A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016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A59-2D82-4E61-B943-ACC47EC54E0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6BE4-2656-4BE1-8F15-2C2C87A38C70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A77E-3E3F-43D4-BBD5-791927CA896C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0BA3-7C76-4497-AB75-B8025950CC0F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49B-A669-4CE2-A3A9-6BD8D1A2390F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C55-3266-4D5B-A645-8587197BA2D2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BD83-3BB7-4F2E-B23F-CFF7936514CE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0235-23BC-4CC5-98B1-EEBB3F7BED2A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8B27-2D4B-403B-9709-82C1360777B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4255" y="2257021"/>
            <a:ext cx="9830357" cy="164527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Détection et caractérisation de callot sanguin grâce au </a:t>
            </a:r>
            <a:r>
              <a:rPr lang="fr-FR" dirty="0" err="1" smtClean="0"/>
              <a:t>IRMs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133435"/>
            <a:ext cx="8915399" cy="1868119"/>
          </a:xfrm>
        </p:spPr>
        <p:txBody>
          <a:bodyPr>
            <a:normAutofit/>
          </a:bodyPr>
          <a:lstStyle/>
          <a:p>
            <a:r>
              <a:rPr lang="fr-FR" sz="2200" dirty="0" smtClean="0"/>
              <a:t>Chuzel Philippe</a:t>
            </a:r>
          </a:p>
          <a:p>
            <a:r>
              <a:rPr lang="fr-FR" sz="2200" b="1" dirty="0" err="1" smtClean="0"/>
              <a:t>Supervisors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sz="1900" dirty="0" smtClean="0"/>
              <a:t>Ali </a:t>
            </a:r>
            <a:r>
              <a:rPr lang="fr-FR" sz="1900" dirty="0" smtClean="0"/>
              <a:t>Mansour</a:t>
            </a:r>
            <a:endParaRPr lang="en-US" sz="19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674255" y="502274"/>
            <a:ext cx="9830358" cy="1759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Detection and characterization of Clot thanks to MRIs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88D7-B99D-4B84-AA02-85C8FD8FAB40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fr-FR" dirty="0" smtClean="0"/>
              <a:t>AIF / Fonction d’entrée </a:t>
            </a:r>
            <a:r>
              <a:rPr lang="fr-FR" dirty="0" err="1" smtClean="0"/>
              <a:t>arterielle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920681"/>
            <a:ext cx="8915400" cy="1343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La fonction d’entrée artérielle ou AIF (</a:t>
            </a:r>
            <a:r>
              <a:rPr lang="fr-FR" sz="2400" dirty="0" err="1"/>
              <a:t>Arterial</a:t>
            </a:r>
            <a:r>
              <a:rPr lang="fr-FR" sz="2400" dirty="0"/>
              <a:t> Input </a:t>
            </a:r>
            <a:r>
              <a:rPr lang="fr-FR" sz="2400" dirty="0" err="1"/>
              <a:t>Function</a:t>
            </a:r>
            <a:r>
              <a:rPr lang="fr-FR" sz="2400" dirty="0"/>
              <a:t>) fait référence à la concentration de </a:t>
            </a:r>
            <a:r>
              <a:rPr lang="fr-FR" sz="2400" dirty="0" err="1"/>
              <a:t>PdC</a:t>
            </a:r>
            <a:r>
              <a:rPr lang="fr-FR" sz="2400" dirty="0"/>
              <a:t> dans le vaisseau alimentant le tissu </a:t>
            </a:r>
            <a:r>
              <a:rPr lang="fr-FR" sz="2400" dirty="0" smtClean="0"/>
              <a:t>étudié.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3F97-957E-4BBE-8B0B-F08B5287A438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92925" y="1433333"/>
            <a:ext cx="8911687" cy="12819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</a:t>
            </a:r>
            <a:r>
              <a:rPr lang="fr-FR" dirty="0" smtClean="0"/>
              <a:t>₁₀ / </a:t>
            </a:r>
            <a:r>
              <a:rPr lang="fr-FR" dirty="0"/>
              <a:t>temps de relaxation longitudinal au temps </a:t>
            </a:r>
            <a:r>
              <a:rPr lang="fr-FR" dirty="0" smtClean="0"/>
              <a:t>zéro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89212" y="4469808"/>
            <a:ext cx="8447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Deux paramètres indispensables pour passer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courbe de signal (IRM) / temps à la courbe concentration /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temps pour un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voxel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donné.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10" y="787782"/>
            <a:ext cx="3772323" cy="47913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31206" y="824248"/>
            <a:ext cx="4498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Méthodologie proposée:</a:t>
            </a:r>
          </a:p>
          <a:p>
            <a:endParaRPr lang="fr-FR" sz="2800" b="1" dirty="0"/>
          </a:p>
          <a:p>
            <a:pPr marL="514350" indent="-514350">
              <a:buAutoNum type="arabicParenR"/>
            </a:pPr>
            <a:r>
              <a:rPr lang="fr-FR" sz="2800" b="1" dirty="0" smtClean="0"/>
              <a:t>Extraction de </a:t>
            </a:r>
            <a:r>
              <a:rPr lang="fr-FR" sz="2800" b="1" dirty="0"/>
              <a:t>paramètres </a:t>
            </a:r>
            <a:r>
              <a:rPr lang="fr-FR" sz="2800" b="1" dirty="0" smtClean="0"/>
              <a:t>pharmacocinétique</a:t>
            </a:r>
          </a:p>
          <a:p>
            <a:pPr marL="514350" indent="-514350">
              <a:buAutoNum type="arabicParenR"/>
            </a:pPr>
            <a:endParaRPr lang="fr-FR" sz="2800" b="1" dirty="0"/>
          </a:p>
          <a:p>
            <a:pPr marL="514350" indent="-514350">
              <a:buAutoNum type="arabicParenR"/>
            </a:pPr>
            <a:r>
              <a:rPr lang="fr-FR" sz="2800" b="1" dirty="0" smtClean="0"/>
              <a:t>Classification sur les courbes concentration / temps.</a:t>
            </a:r>
            <a:endParaRPr lang="en-US" sz="2800" b="1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DFB-C97B-4DA6-AC90-7707F8A3ECBC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5896041" y="4576755"/>
            <a:ext cx="953036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colade ouvrante 6"/>
          <p:cNvSpPr/>
          <p:nvPr/>
        </p:nvSpPr>
        <p:spPr>
          <a:xfrm>
            <a:off x="6849077" y="4262907"/>
            <a:ext cx="289833" cy="962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928" y="1152907"/>
            <a:ext cx="8505825" cy="2095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A59-2D82-4E61-B943-ACC47EC54E0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428928" y="3248407"/>
            <a:ext cx="843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Extraction des courbes de concentration / temps pour chaque </a:t>
            </a:r>
            <a:r>
              <a:rPr lang="fr-FR" sz="2400" dirty="0" err="1" smtClean="0"/>
              <a:t>voxel</a:t>
            </a:r>
            <a:endParaRPr lang="fr-FR" sz="2400" dirty="0" smtClean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Extraction des paramètres pharmacocinétiques de chaque </a:t>
            </a:r>
            <a:r>
              <a:rPr lang="fr-FR" sz="2400" dirty="0" err="1" smtClean="0"/>
              <a:t>voxel</a:t>
            </a:r>
            <a:endParaRPr lang="fr-FR" sz="2400" dirty="0" smtClean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Création de carte qui permettent d’isoler des zones de l’organe qui présentent des propriétés différentes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0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Obtention des </a:t>
            </a:r>
            <a:r>
              <a:rPr lang="fr-FR" dirty="0"/>
              <a:t>paramètres </a:t>
            </a:r>
            <a:r>
              <a:rPr lang="fr-FR" dirty="0" smtClean="0"/>
              <a:t>pharmacocinétiques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79" y="2575285"/>
            <a:ext cx="10353698" cy="288486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A59-2D82-4E61-B943-ACC47EC54E0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7437" y="624110"/>
            <a:ext cx="9637175" cy="1265957"/>
          </a:xfrm>
        </p:spPr>
        <p:txBody>
          <a:bodyPr/>
          <a:lstStyle/>
          <a:p>
            <a:r>
              <a:rPr lang="fr-FR" dirty="0" smtClean="0"/>
              <a:t>Exemple de carte pertinente pour le diagnostique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859" y="1890067"/>
            <a:ext cx="9697490" cy="4854299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A59-2D82-4E61-B943-ACC47EC54E0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Classification sur les courbes concentration / temps</a:t>
            </a:r>
            <a:r>
              <a:rPr lang="fr-FR" dirty="0" smtClean="0"/>
              <a:t>.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006" y="1905000"/>
            <a:ext cx="5782614" cy="434071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A59-2D82-4E61-B943-ACC47EC54E0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718708" y="2736529"/>
            <a:ext cx="3400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Principe: Créer des classes de tissu homogène à partir des courbes de concentration de chaque </a:t>
            </a:r>
            <a:r>
              <a:rPr lang="fr-FR" sz="2400" dirty="0" err="1" smtClean="0"/>
              <a:t>voxel</a:t>
            </a:r>
            <a:r>
              <a:rPr lang="fr-FR" sz="2400" dirty="0" smtClean="0"/>
              <a:t> de l’image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802" y="471916"/>
            <a:ext cx="9453093" cy="623945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A59-2D82-4E61-B943-ACC47EC54E0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48" y="140511"/>
            <a:ext cx="10310097" cy="659514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A59-2D82-4E61-B943-ACC47EC54E0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390918"/>
            <a:ext cx="8915400" cy="4520304"/>
          </a:xfrm>
        </p:spPr>
        <p:txBody>
          <a:bodyPr>
            <a:noAutofit/>
          </a:bodyPr>
          <a:lstStyle/>
          <a:p>
            <a:r>
              <a:rPr lang="fr-FR" sz="2200" dirty="0" smtClean="0"/>
              <a:t>Pour l’étude des caillots sanguins:</a:t>
            </a:r>
          </a:p>
          <a:p>
            <a:pPr>
              <a:buFontTx/>
              <a:buChar char="-"/>
            </a:pPr>
            <a:r>
              <a:rPr lang="fr-FR" sz="2200" dirty="0" smtClean="0"/>
              <a:t>Besoin d’image suffisamment claire pour mener une étude</a:t>
            </a:r>
          </a:p>
          <a:p>
            <a:pPr>
              <a:buFontTx/>
              <a:buChar char="-"/>
            </a:pPr>
            <a:r>
              <a:rPr lang="fr-FR" sz="2200" dirty="0" smtClean="0"/>
              <a:t>Besoin d’extraire de l’information ou des descripteurs pour réaliser une classification </a:t>
            </a:r>
          </a:p>
          <a:p>
            <a:r>
              <a:rPr lang="fr-FR" sz="2200" dirty="0" smtClean="0"/>
              <a:t>Si on s’oriente vers les IRM:</a:t>
            </a:r>
          </a:p>
          <a:p>
            <a:pPr>
              <a:buFont typeface="Century Gothic" panose="020B0502020202020204" pitchFamily="34" charset="0"/>
              <a:buChar char="-"/>
            </a:pPr>
            <a:r>
              <a:rPr lang="fr-FR" sz="2200" dirty="0" smtClean="0"/>
              <a:t>Possibilité d’extraire des paramètres pertinents pour la caractérisation des caillots sanguins.</a:t>
            </a:r>
          </a:p>
          <a:p>
            <a:pPr>
              <a:buFont typeface="Century Gothic" panose="020B0502020202020204" pitchFamily="34" charset="0"/>
              <a:buChar char="-"/>
            </a:pPr>
            <a:r>
              <a:rPr lang="fr-FR" sz="2200" dirty="0" smtClean="0"/>
              <a:t>Besoin de créer une base de données d’images de départ.</a:t>
            </a:r>
          </a:p>
          <a:p>
            <a:pPr>
              <a:buFont typeface="Century Gothic" panose="020B0502020202020204" pitchFamily="34" charset="0"/>
              <a:buChar char="-"/>
            </a:pPr>
            <a:r>
              <a:rPr lang="fr-FR" sz="2200" dirty="0" smtClean="0"/>
              <a:t>Besoin de standardiser le protocole d’acquisition d’image.</a:t>
            </a:r>
            <a:endParaRPr lang="en-US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9277-39D3-474D-84BE-A26244713B6C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MRI of Clot in Cerebral Venous Thrombosis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6" y="2146479"/>
            <a:ext cx="9195022" cy="3777622"/>
          </a:xfrm>
        </p:spPr>
        <p:txBody>
          <a:bodyPr>
            <a:noAutofit/>
          </a:bodyPr>
          <a:lstStyle/>
          <a:p>
            <a:r>
              <a:rPr lang="en-US" sz="2400" b="1" i="1" dirty="0"/>
              <a:t>Results</a:t>
            </a:r>
            <a:r>
              <a:rPr lang="en-US" sz="2400" dirty="0"/>
              <a:t>—The sensitivity of T2*SW and T1-weighted spin echo image (T1SE) sequences to detect clot in the sinuses </a:t>
            </a:r>
            <a:r>
              <a:rPr lang="en-US" sz="2400" dirty="0" smtClean="0"/>
              <a:t>or veins </a:t>
            </a:r>
            <a:r>
              <a:rPr lang="en-US" sz="2400" dirty="0"/>
              <a:t>was estimated at 90% and 71% between day 1 and day 3, which was much higher than that of T2SE, FLAIR </a:t>
            </a:r>
            <a:r>
              <a:rPr lang="en-US" sz="2400" dirty="0" smtClean="0"/>
              <a:t>or DWI </a:t>
            </a:r>
            <a:r>
              <a:rPr lang="en-US" sz="2400" dirty="0"/>
              <a:t>during the first week of clinical onset. The sensitivity of T2*SW was stable in the first week. After this </a:t>
            </a:r>
            <a:r>
              <a:rPr lang="en-US" sz="2400" dirty="0" smtClean="0"/>
              <a:t>period, the </a:t>
            </a:r>
            <a:r>
              <a:rPr lang="en-US" sz="2400" dirty="0"/>
              <a:t>sensitivity of T2*SW decreased less than that of T1SE. Thrombosed cortical veins, even in the absence of </a:t>
            </a:r>
            <a:r>
              <a:rPr lang="en-US" sz="2400" dirty="0" smtClean="0"/>
              <a:t>visible occlusion </a:t>
            </a:r>
            <a:r>
              <a:rPr lang="en-US" sz="2400" dirty="0"/>
              <a:t>on magnetic resonance venography, were detected more frequently with T2*SW (97%) and T1SE (78%) </a:t>
            </a:r>
            <a:r>
              <a:rPr lang="en-US" sz="2400" dirty="0" smtClean="0"/>
              <a:t>than with </a:t>
            </a:r>
            <a:r>
              <a:rPr lang="en-US" sz="2400" dirty="0"/>
              <a:t>FLAIR or DWI (40%).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D9C9-1206-443B-BB2D-EE2597FAC411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862885"/>
            <a:ext cx="8915400" cy="5048337"/>
          </a:xfrm>
        </p:spPr>
        <p:txBody>
          <a:bodyPr>
            <a:normAutofit/>
          </a:bodyPr>
          <a:lstStyle/>
          <a:p>
            <a:r>
              <a:rPr lang="fr-FR" sz="2800" dirty="0"/>
              <a:t>But: explorer différentes </a:t>
            </a:r>
            <a:r>
              <a:rPr lang="fr-FR" sz="2800" dirty="0" smtClean="0"/>
              <a:t>méthodes </a:t>
            </a:r>
            <a:r>
              <a:rPr lang="fr-FR" sz="2800" dirty="0"/>
              <a:t>pour permettre la caractérisation des DVT (</a:t>
            </a:r>
            <a:r>
              <a:rPr lang="fr-FR" sz="2800" dirty="0" err="1"/>
              <a:t>Deep</a:t>
            </a:r>
            <a:r>
              <a:rPr lang="fr-FR" sz="2800" dirty="0"/>
              <a:t> </a:t>
            </a:r>
            <a:r>
              <a:rPr lang="fr-FR" sz="2800" dirty="0" err="1"/>
              <a:t>venous</a:t>
            </a:r>
            <a:r>
              <a:rPr lang="fr-FR" sz="2800" dirty="0"/>
              <a:t> </a:t>
            </a:r>
            <a:r>
              <a:rPr lang="fr-FR" sz="2800" dirty="0" err="1" smtClean="0"/>
              <a:t>thrombosis</a:t>
            </a:r>
            <a:r>
              <a:rPr lang="fr-FR" sz="2800" dirty="0" smtClean="0"/>
              <a:t>).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800" dirty="0" smtClean="0"/>
              <a:t>Option étudiées : </a:t>
            </a:r>
          </a:p>
          <a:p>
            <a:pPr>
              <a:buFontTx/>
              <a:buChar char="-"/>
            </a:pPr>
            <a:r>
              <a:rPr lang="fr-FR" sz="2800" dirty="0" err="1" smtClean="0"/>
              <a:t>Elastométrie</a:t>
            </a:r>
            <a:endParaRPr lang="fr-FR" sz="2800" dirty="0"/>
          </a:p>
          <a:p>
            <a:pPr>
              <a:buFontTx/>
              <a:buChar char="-"/>
            </a:pPr>
            <a:r>
              <a:rPr lang="en-US" sz="2800" dirty="0" err="1" smtClean="0"/>
              <a:t>Échographie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/>
              <a:t>Computed tomography angiography / </a:t>
            </a:r>
            <a:r>
              <a:rPr lang="en-US" sz="2800" dirty="0" err="1" smtClean="0"/>
              <a:t>Angiographie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IRM</a:t>
            </a:r>
            <a:endParaRPr lang="en-US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31C0-820F-432A-B355-30D4E2726BFE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201D01-4632-43E1-8847-CB3EBF1AA17F}" type="slidenum">
              <a:rPr lang="fr-FR" altLang="en-US" sz="1400" b="0"/>
              <a:pPr/>
              <a:t>20</a:t>
            </a:fld>
            <a:endParaRPr lang="fr-FR" altLang="en-US" sz="1400" b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1"/>
            <a:ext cx="7772400" cy="815975"/>
          </a:xfrm>
        </p:spPr>
        <p:txBody>
          <a:bodyPr/>
          <a:lstStyle/>
          <a:p>
            <a:r>
              <a:rPr lang="fr-FR" altLang="en-US" b="1" dirty="0"/>
              <a:t>Le thrombus en IRM</a:t>
            </a:r>
            <a:endParaRPr lang="fr-FR" altLang="en-US" dirty="0" smtClean="0"/>
          </a:p>
        </p:txBody>
      </p:sp>
      <p:pic>
        <p:nvPicPr>
          <p:cNvPr id="1026" name="Object 3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9138" y="1436689"/>
            <a:ext cx="8170862" cy="5210175"/>
          </a:xfrm>
        </p:spPr>
      </p:pic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135188" y="6237288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2800"/>
              <a:t>T2 EG : thrombus = artefacts hyposignal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64AD59-C2FF-417E-A7B6-BF2F32B7FD9E}" type="datetime1">
              <a:rPr lang="en-US" smtClean="0"/>
              <a:t>4/4/2016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81" y="1870589"/>
            <a:ext cx="5402388" cy="4044569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A59-2D82-4E61-B943-ACC47EC54E09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1"/>
            <a:ext cx="7772400" cy="815975"/>
          </a:xfrm>
        </p:spPr>
        <p:txBody>
          <a:bodyPr/>
          <a:lstStyle/>
          <a:p>
            <a:r>
              <a:rPr lang="fr-FR" altLang="en-US" b="1" dirty="0" smtClean="0"/>
              <a:t>Classification spectrale</a:t>
            </a:r>
            <a:endParaRPr lang="fr-FR" altLang="en-US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4659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6003"/>
          </a:xfrm>
        </p:spPr>
        <p:txBody>
          <a:bodyPr/>
          <a:lstStyle/>
          <a:p>
            <a:r>
              <a:rPr lang="fr-FR" dirty="0" smtClean="0"/>
              <a:t>Piste proposée utilisant les </a:t>
            </a:r>
            <a:r>
              <a:rPr lang="fr-FR" dirty="0" err="1" smtClean="0"/>
              <a:t>IRMs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760113"/>
            <a:ext cx="8915400" cy="3777622"/>
          </a:xfrm>
        </p:spPr>
        <p:txBody>
          <a:bodyPr>
            <a:noAutofit/>
          </a:bodyPr>
          <a:lstStyle/>
          <a:p>
            <a:r>
              <a:rPr lang="fr-FR" sz="2400" dirty="0" smtClean="0"/>
              <a:t>Explorer une méthode utilisant les IRM afin de caractériser et à terme classifier la thrombose.</a:t>
            </a:r>
            <a:endParaRPr lang="fr-FR" sz="2400" dirty="0"/>
          </a:p>
          <a:p>
            <a:r>
              <a:rPr lang="fr-FR" sz="2400" dirty="0" smtClean="0"/>
              <a:t>Réutilisation d’une méthode appliquée pour la détection, la caractérisation et la classification des tissus prostatiques pour l’aide au diagnostique du cancer de la prostate.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Ref</a:t>
            </a:r>
            <a:r>
              <a:rPr lang="fr-FR" sz="2400" dirty="0"/>
              <a:t> : </a:t>
            </a:r>
            <a:r>
              <a:rPr lang="fr-FR" sz="2400" dirty="0" smtClean="0"/>
              <a:t>« Contribution </a:t>
            </a:r>
            <a:r>
              <a:rPr lang="fr-FR" sz="2400" dirty="0"/>
              <a:t>à l'analyse de l'IRM dynamique pour l’aide au diagnostic du cancer de la </a:t>
            </a:r>
            <a:r>
              <a:rPr lang="fr-FR" sz="2400" dirty="0" smtClean="0"/>
              <a:t>prostate » par Guillaume TARTARE.</a:t>
            </a:r>
            <a:endParaRPr lang="en-US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7D00-3046-433B-A672-D41FEDED9467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10" y="787782"/>
            <a:ext cx="3772323" cy="47913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31206" y="824248"/>
            <a:ext cx="4498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Méthodologie proposée:</a:t>
            </a:r>
          </a:p>
          <a:p>
            <a:endParaRPr lang="fr-FR" sz="2800" b="1" dirty="0"/>
          </a:p>
          <a:p>
            <a:pPr marL="514350" indent="-514350">
              <a:buAutoNum type="arabicParenR"/>
            </a:pPr>
            <a:r>
              <a:rPr lang="fr-FR" sz="2800" b="1" dirty="0" smtClean="0"/>
              <a:t>Extraction de </a:t>
            </a:r>
            <a:r>
              <a:rPr lang="fr-FR" sz="2800" b="1" dirty="0"/>
              <a:t>paramètres </a:t>
            </a:r>
            <a:r>
              <a:rPr lang="fr-FR" sz="2800" b="1" dirty="0" smtClean="0"/>
              <a:t>pharmacocinétique</a:t>
            </a:r>
          </a:p>
          <a:p>
            <a:pPr marL="514350" indent="-514350">
              <a:buAutoNum type="arabicParenR"/>
            </a:pPr>
            <a:endParaRPr lang="fr-FR" sz="2800" b="1" dirty="0"/>
          </a:p>
          <a:p>
            <a:pPr marL="514350" indent="-514350">
              <a:buAutoNum type="arabicParenR"/>
            </a:pPr>
            <a:r>
              <a:rPr lang="fr-FR" sz="2800" b="1" dirty="0" smtClean="0"/>
              <a:t>Classification sur les courbes concentration / temps.</a:t>
            </a:r>
            <a:endParaRPr lang="en-US" sz="2800" b="1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DFB-C97B-4DA6-AC90-7707F8A3ECBC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10" y="787782"/>
            <a:ext cx="3772323" cy="47913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31206" y="824248"/>
            <a:ext cx="4498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Méthodologie proposée:</a:t>
            </a:r>
          </a:p>
          <a:p>
            <a:endParaRPr lang="fr-FR" sz="2800" b="1" dirty="0"/>
          </a:p>
          <a:p>
            <a:pPr marL="514350" indent="-514350">
              <a:buAutoNum type="arabicParenR"/>
            </a:pPr>
            <a:r>
              <a:rPr lang="fr-FR" sz="2800" b="1" dirty="0" smtClean="0"/>
              <a:t>Extraction de </a:t>
            </a:r>
            <a:r>
              <a:rPr lang="fr-FR" sz="2800" b="1" dirty="0"/>
              <a:t>paramètres </a:t>
            </a:r>
            <a:r>
              <a:rPr lang="fr-FR" sz="2800" b="1" dirty="0" smtClean="0"/>
              <a:t>pharmacocinétique</a:t>
            </a:r>
          </a:p>
          <a:p>
            <a:pPr marL="514350" indent="-514350">
              <a:buAutoNum type="arabicParenR"/>
            </a:pPr>
            <a:endParaRPr lang="fr-FR" sz="2800" b="1" dirty="0"/>
          </a:p>
          <a:p>
            <a:pPr marL="514350" indent="-514350">
              <a:buAutoNum type="arabicParenR"/>
            </a:pPr>
            <a:r>
              <a:rPr lang="fr-FR" sz="2800" b="1" dirty="0" smtClean="0"/>
              <a:t>Classification sur les courbes concentration / temps.</a:t>
            </a:r>
            <a:endParaRPr lang="en-US" sz="2800" b="1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DFB-C97B-4DA6-AC90-7707F8A3ECBC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6329449" y="985482"/>
            <a:ext cx="564187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colade ouvrante 6"/>
          <p:cNvSpPr/>
          <p:nvPr/>
        </p:nvSpPr>
        <p:spPr>
          <a:xfrm>
            <a:off x="6893636" y="787782"/>
            <a:ext cx="289835" cy="731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IRM de perfusion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Principe</a:t>
            </a:r>
            <a:r>
              <a:rPr lang="fr-FR" sz="2400" dirty="0" smtClean="0"/>
              <a:t>: décrire le fonctionnement/état/type des tissus selon une certaine caractéristique. (imagerie fonctionnelle). Ici, on étudie la vascularisation des tissus.</a:t>
            </a:r>
          </a:p>
          <a:p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On se place ici dans le cadre de l’imagerie T1ou DCE-MRI.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Idée</a:t>
            </a:r>
            <a:r>
              <a:rPr lang="fr-FR" sz="2400" dirty="0" smtClean="0"/>
              <a:t>: Voir le comportement d’une zone du corps avant pendant et après injection de </a:t>
            </a:r>
            <a:r>
              <a:rPr lang="fr-FR" sz="2400" dirty="0" err="1" smtClean="0"/>
              <a:t>PdC</a:t>
            </a:r>
            <a:r>
              <a:rPr lang="fr-FR" sz="2400" dirty="0" smtClean="0"/>
              <a:t> dans le cadre d’une IRM de perfusion.</a:t>
            </a:r>
            <a:endParaRPr lang="en-US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6EA-6A75-4934-8054-562279A8F8A5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Extraction de descripteur à partir de la courbe de rehaussement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7965"/>
          </a:xfrm>
        </p:spPr>
        <p:txBody>
          <a:bodyPr/>
          <a:lstStyle/>
          <a:p>
            <a:r>
              <a:rPr lang="fr-FR" dirty="0"/>
              <a:t>Principe: extraire à partir des images IRM un signal temporel.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57" y="2541565"/>
            <a:ext cx="7077075" cy="4200525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BFD6-9014-44DA-9D08-5812F60E9BDA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092438" y="4305355"/>
            <a:ext cx="4090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200" dirty="0" smtClean="0"/>
              <a:t>Courbe de rehaussement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91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Méthodes d’analyse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Analyse qualitative :</a:t>
            </a:r>
            <a:r>
              <a:rPr lang="fr-FR" sz="2400" dirty="0"/>
              <a:t> </a:t>
            </a:r>
            <a:r>
              <a:rPr lang="fr-FR" sz="2400" dirty="0" smtClean="0"/>
              <a:t>Analyse de la forme globale de la courbe.</a:t>
            </a:r>
          </a:p>
          <a:p>
            <a:pPr marL="0" indent="0">
              <a:buNone/>
            </a:pPr>
            <a:r>
              <a:rPr lang="fr-FR" sz="2400" dirty="0" smtClean="0"/>
              <a:t>Analyse semi-quantitative : diagnostique à partir de certains paramètres de la courbe (</a:t>
            </a:r>
            <a:r>
              <a:rPr lang="fr-FR" sz="2400" dirty="0" err="1" smtClean="0"/>
              <a:t>wash</a:t>
            </a:r>
            <a:r>
              <a:rPr lang="fr-FR" sz="2400" dirty="0" smtClean="0"/>
              <a:t>-in, </a:t>
            </a:r>
            <a:r>
              <a:rPr lang="fr-FR" sz="2400" dirty="0" err="1" smtClean="0"/>
              <a:t>wash</a:t>
            </a:r>
            <a:r>
              <a:rPr lang="fr-FR" sz="2400" dirty="0" smtClean="0"/>
              <a:t>-out, temps de pic…).</a:t>
            </a:r>
          </a:p>
          <a:p>
            <a:pPr marL="0" indent="0">
              <a:buNone/>
            </a:pPr>
            <a:r>
              <a:rPr lang="fr-FR" sz="2400" dirty="0" smtClean="0"/>
              <a:t>Analyse quantitative : Méthode qui va ici nous intéresser afin réaliser un CAD (computer </a:t>
            </a:r>
            <a:r>
              <a:rPr lang="fr-FR" sz="2400" dirty="0" err="1" smtClean="0"/>
              <a:t>aided</a:t>
            </a:r>
            <a:r>
              <a:rPr lang="fr-FR" sz="2400" dirty="0" smtClean="0"/>
              <a:t> </a:t>
            </a:r>
            <a:r>
              <a:rPr lang="fr-FR" sz="2400" dirty="0" err="1" smtClean="0"/>
              <a:t>Diagnosis</a:t>
            </a:r>
            <a:r>
              <a:rPr lang="fr-FR" sz="2400" dirty="0" smtClean="0"/>
              <a:t>).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A132-9A40-47A6-8B15-3A393C238DE6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10" y="787782"/>
            <a:ext cx="3772323" cy="47913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31206" y="824248"/>
            <a:ext cx="4498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Méthodologie proposée:</a:t>
            </a:r>
          </a:p>
          <a:p>
            <a:endParaRPr lang="fr-FR" sz="2800" b="1" dirty="0"/>
          </a:p>
          <a:p>
            <a:pPr marL="514350" indent="-514350">
              <a:buAutoNum type="arabicParenR"/>
            </a:pPr>
            <a:r>
              <a:rPr lang="fr-FR" sz="2800" b="1" dirty="0" smtClean="0"/>
              <a:t>Extraction de </a:t>
            </a:r>
            <a:r>
              <a:rPr lang="fr-FR" sz="2800" b="1" dirty="0"/>
              <a:t>paramètres </a:t>
            </a:r>
            <a:r>
              <a:rPr lang="fr-FR" sz="2800" b="1" dirty="0" smtClean="0"/>
              <a:t>pharmacocinétique</a:t>
            </a:r>
          </a:p>
          <a:p>
            <a:pPr marL="514350" indent="-514350">
              <a:buAutoNum type="arabicParenR"/>
            </a:pPr>
            <a:endParaRPr lang="fr-FR" sz="2800" b="1" dirty="0"/>
          </a:p>
          <a:p>
            <a:pPr marL="514350" indent="-514350">
              <a:buAutoNum type="arabicParenR"/>
            </a:pPr>
            <a:r>
              <a:rPr lang="fr-FR" sz="2800" b="1" dirty="0" smtClean="0"/>
              <a:t>Classification sur les courbes concentration / temps.</a:t>
            </a:r>
            <a:endParaRPr lang="en-US" sz="2800" b="1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DFB-C97B-4DA6-AC90-7707F8A3ECBC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6329449" y="2545509"/>
            <a:ext cx="476519" cy="397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colade ouvrante 6"/>
          <p:cNvSpPr/>
          <p:nvPr/>
        </p:nvSpPr>
        <p:spPr>
          <a:xfrm>
            <a:off x="6849077" y="1728302"/>
            <a:ext cx="246724" cy="2032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8055</TotalTime>
  <Words>685</Words>
  <Application>Microsoft Office PowerPoint</Application>
  <PresentationFormat>Grand écran</PresentationFormat>
  <Paragraphs>116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Brin</vt:lpstr>
      <vt:lpstr>Détection et caractérisation de callot sanguin grâce au IRMs</vt:lpstr>
      <vt:lpstr>Présentation PowerPoint</vt:lpstr>
      <vt:lpstr>Piste proposée utilisant les IRMs</vt:lpstr>
      <vt:lpstr>Présentation PowerPoint</vt:lpstr>
      <vt:lpstr>Présentation PowerPoint</vt:lpstr>
      <vt:lpstr>IRM de perfusion</vt:lpstr>
      <vt:lpstr>Extraction de descripteur à partir de la courbe de rehaussement</vt:lpstr>
      <vt:lpstr>3 Méthodes d’analyse</vt:lpstr>
      <vt:lpstr>Présentation PowerPoint</vt:lpstr>
      <vt:lpstr>AIF / Fonction d’entrée arterielle</vt:lpstr>
      <vt:lpstr>Présentation PowerPoint</vt:lpstr>
      <vt:lpstr>Présentation PowerPoint</vt:lpstr>
      <vt:lpstr>Obtention des paramètres pharmacocinétiques</vt:lpstr>
      <vt:lpstr>Exemple de carte pertinente pour le diagnostique</vt:lpstr>
      <vt:lpstr>Classification sur les courbes concentration / temps.</vt:lpstr>
      <vt:lpstr>Présentation PowerPoint</vt:lpstr>
      <vt:lpstr>Présentation PowerPoint</vt:lpstr>
      <vt:lpstr>Conclusion</vt:lpstr>
      <vt:lpstr>MRI of Clot in Cerebral Venous Thrombosis</vt:lpstr>
      <vt:lpstr>Le thrombus en IRM</vt:lpstr>
      <vt:lpstr>Classification spectrale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classification of Clot thanks to MRI</dc:title>
  <dc:creator>Chuch</dc:creator>
  <cp:lastModifiedBy>Chuch</cp:lastModifiedBy>
  <cp:revision>41</cp:revision>
  <dcterms:created xsi:type="dcterms:W3CDTF">2016-03-25T13:29:05Z</dcterms:created>
  <dcterms:modified xsi:type="dcterms:W3CDTF">2016-04-05T09:30:52Z</dcterms:modified>
</cp:coreProperties>
</file>