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70" r:id="rId2"/>
    <p:sldId id="271" r:id="rId3"/>
    <p:sldId id="272" r:id="rId4"/>
    <p:sldId id="258" r:id="rId5"/>
    <p:sldId id="265" r:id="rId6"/>
    <p:sldId id="266" r:id="rId7"/>
    <p:sldId id="276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0090662-0F3D-40A8-BFF6-7FFDA8D73D4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185A825-AD96-457E-B83B-50BF12BCDC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526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0662-0F3D-40A8-BFF6-7FFDA8D73D4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A825-AD96-457E-B83B-50BF12BC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1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0662-0F3D-40A8-BFF6-7FFDA8D73D4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A825-AD96-457E-B83B-50BF12BC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0662-0F3D-40A8-BFF6-7FFDA8D73D4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A825-AD96-457E-B83B-50BF12BC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0662-0F3D-40A8-BFF6-7FFDA8D73D4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A825-AD96-457E-B83B-50BF12BCDC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393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0662-0F3D-40A8-BFF6-7FFDA8D73D4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A825-AD96-457E-B83B-50BF12BC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5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0662-0F3D-40A8-BFF6-7FFDA8D73D4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A825-AD96-457E-B83B-50BF12BC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0662-0F3D-40A8-BFF6-7FFDA8D73D4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A825-AD96-457E-B83B-50BF12BC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2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0662-0F3D-40A8-BFF6-7FFDA8D73D4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A825-AD96-457E-B83B-50BF12BC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0662-0F3D-40A8-BFF6-7FFDA8D73D4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A825-AD96-457E-B83B-50BF12BC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7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0662-0F3D-40A8-BFF6-7FFDA8D73D4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A825-AD96-457E-B83B-50BF12BC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3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0090662-0F3D-40A8-BFF6-7FFDA8D73D4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185A825-AD96-457E-B83B-50BF12BC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9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titanic/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unsdsn/world-happine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arrie1/ecommerce-data/dat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9506" y="1214438"/>
            <a:ext cx="9144000" cy="2387600"/>
          </a:xfrm>
        </p:spPr>
        <p:txBody>
          <a:bodyPr/>
          <a:lstStyle/>
          <a:p>
            <a:r>
              <a:rPr lang="en-US" dirty="0" smtClean="0"/>
              <a:t>World Happiness </a:t>
            </a:r>
            <a:r>
              <a:rPr lang="en-US" altLang="zh-CN" dirty="0" smtClean="0"/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0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4831975"/>
            <a:ext cx="8839201" cy="2358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Data Source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www.kaggle.com/c/titanic/data</a:t>
            </a:r>
            <a:r>
              <a:rPr lang="en-US" sz="1400" dirty="0" smtClean="0"/>
              <a:t> </a:t>
            </a:r>
          </a:p>
          <a:p>
            <a:pPr marL="0" indent="0">
              <a:buNone/>
            </a:pPr>
            <a:r>
              <a:rPr lang="en-US" sz="1400" dirty="0" smtClean="0"/>
              <a:t>Data has been split into two groups: training and test set. </a:t>
            </a:r>
          </a:p>
          <a:p>
            <a:pPr marL="0" indent="0">
              <a:buNone/>
            </a:pPr>
            <a:r>
              <a:rPr lang="en-US" sz="1400" dirty="0" smtClean="0"/>
              <a:t>Data includes 11 features, 419 rows. Included some of the following categories:</a:t>
            </a:r>
          </a:p>
          <a:p>
            <a:pPr marL="0" indent="0">
              <a:buNone/>
            </a:pPr>
            <a:r>
              <a:rPr lang="en-US" sz="1400" dirty="0" err="1" smtClean="0"/>
              <a:t>PassengerId</a:t>
            </a:r>
            <a:r>
              <a:rPr lang="en-US" sz="1400" dirty="0" smtClean="0"/>
              <a:t>, Survived, </a:t>
            </a:r>
            <a:r>
              <a:rPr lang="en-US" sz="1400" dirty="0" err="1" smtClean="0"/>
              <a:t>Pclass</a:t>
            </a:r>
            <a:r>
              <a:rPr lang="en-US" sz="1400" dirty="0" smtClean="0"/>
              <a:t>, Name, Sex, Age, etc.</a:t>
            </a:r>
          </a:p>
          <a:p>
            <a:pPr marL="0" indent="0">
              <a:buNone/>
            </a:pPr>
            <a:r>
              <a:rPr lang="en-US" sz="1400" dirty="0" smtClean="0"/>
              <a:t>Feature engineering might be required to create additional features (ex. </a:t>
            </a:r>
            <a:r>
              <a:rPr lang="en-US" sz="1400" dirty="0" err="1" smtClean="0"/>
              <a:t>Pclass</a:t>
            </a:r>
            <a:r>
              <a:rPr lang="en-US" sz="1400" dirty="0" err="1"/>
              <a:t>_</a:t>
            </a:r>
            <a:r>
              <a:rPr lang="en-US" sz="1400" dirty="0" err="1" smtClean="0"/>
              <a:t>Cabin</a:t>
            </a:r>
            <a:r>
              <a:rPr lang="en-US" sz="1400" dirty="0" smtClean="0"/>
              <a:t>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899013"/>
            <a:ext cx="7304188" cy="272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5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Problem: The World Happiness Report is a survey of the state of global happiness among nations. The 2017 update ranks 155 countries by their happiness level, which is effected by six factors.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Hypothesis: </a:t>
            </a:r>
            <a:r>
              <a:rPr lang="en-US" altLang="zh-CN" dirty="0" smtClean="0"/>
              <a:t>Among the six key factors, life expectancy and GDP per capita are weighted heavier than other features when it comes to determining happiness score.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Goal: Build and train statistical model to predict the happiness score of a country.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3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4505138"/>
            <a:ext cx="9809540" cy="505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Data Source: </a:t>
            </a:r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www.kaggle.com/unsdsn/world-happiness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Data comes in 3 separate sets from 3 years: 2015, 2016, and 2017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Depends on the year dataset there are minor differences, all data sets contain 8 main features and 155 rows representing 155 countries. The main features are: Country, Rank, Happiness Score, Economy (GDP per capita), Family (social support), Health (life expectancy), Freedom, Trust (Government Corruption), Generosity, and Dystopia Residual</a:t>
            </a:r>
          </a:p>
          <a:p>
            <a:pPr marL="0" indent="0">
              <a:buNone/>
            </a:pPr>
            <a:r>
              <a:rPr lang="en-US" sz="1200" dirty="0" smtClean="0"/>
              <a:t>Dystopia- the happiness score of the country Dystopia is 1.85, it is set up as a baseline metric/ benchmark which all countries can be favorably compared in terms of each of the six key variables.</a:t>
            </a:r>
          </a:p>
          <a:p>
            <a:pPr marL="0" indent="0">
              <a:buNone/>
            </a:pPr>
            <a:r>
              <a:rPr lang="en-US" sz="1200" dirty="0" smtClean="0"/>
              <a:t>Residuals – are unexplained component, differ for each country, that effect overall happiness score.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793" y="1530323"/>
            <a:ext cx="5639360" cy="277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9506" y="1214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E-Commerce Activity from </a:t>
            </a:r>
            <a:r>
              <a:rPr lang="en-US" altLang="zh-CN" dirty="0" smtClean="0"/>
              <a:t>Actual Online Retailer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Problem: A non-proprietary data set of actual e-commerce transactions from 2010 to 2011. The data come from a UK-based non-store online retail that ships globally. 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Hypothesis: Order size (quantity) has a positive correlation with whether a customer is a returned customer from 2010.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Goal: Develop </a:t>
            </a:r>
            <a:r>
              <a:rPr lang="en-US" dirty="0"/>
              <a:t>a model that allows to anticipate the purchases </a:t>
            </a:r>
            <a:r>
              <a:rPr lang="en-US" dirty="0" smtClean="0"/>
              <a:t>made </a:t>
            </a:r>
            <a:r>
              <a:rPr lang="en-US" dirty="0"/>
              <a:t>by a new customer, during the following year and this, from its first purchase.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5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495" y="1894788"/>
            <a:ext cx="6075289" cy="273691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53660" y="4835169"/>
            <a:ext cx="9809540" cy="505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/>
              <a:t>Data Source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www.kaggle.com/carrie1/ecommerce-data/data</a:t>
            </a:r>
            <a:r>
              <a:rPr lang="en-US" sz="1200" dirty="0" smtClean="0"/>
              <a:t> , made available by </a:t>
            </a:r>
            <a:r>
              <a:rPr lang="en-US" sz="1200" dirty="0" err="1">
                <a:latin typeface="Atlas Grotesk"/>
              </a:rPr>
              <a:t>Dr</a:t>
            </a:r>
            <a:r>
              <a:rPr lang="en-US" sz="1200" dirty="0">
                <a:latin typeface="Atlas Grotesk"/>
              </a:rPr>
              <a:t> Daqing Chen, Director: Public Analytics group. </a:t>
            </a:r>
            <a:r>
              <a:rPr lang="en-US" sz="1200" dirty="0" err="1">
                <a:latin typeface="Atlas Grotesk"/>
              </a:rPr>
              <a:t>chend</a:t>
            </a:r>
            <a:r>
              <a:rPr lang="en-US" sz="1200" dirty="0">
                <a:latin typeface="Atlas Grotesk"/>
              </a:rPr>
              <a:t> '@' lsbu.ac.uk, School of Engineering, London South Bank University, London SE1 0AA, UK.</a:t>
            </a:r>
            <a:endParaRPr lang="en-US" sz="1200" dirty="0" smtClean="0"/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The database contain 8 main features and 541910 rows of individual transactions. The main features are: </a:t>
            </a:r>
            <a:r>
              <a:rPr lang="en-US" sz="1200" dirty="0" err="1" smtClean="0"/>
              <a:t>InvoiceNo</a:t>
            </a:r>
            <a:r>
              <a:rPr lang="en-US" sz="1200" dirty="0" smtClean="0"/>
              <a:t>, </a:t>
            </a:r>
            <a:r>
              <a:rPr lang="en-US" sz="1200" dirty="0" err="1" smtClean="0"/>
              <a:t>StockCode</a:t>
            </a:r>
            <a:r>
              <a:rPr lang="en-US" sz="1200" dirty="0" smtClean="0"/>
              <a:t>, Description, Quantity, </a:t>
            </a:r>
            <a:r>
              <a:rPr lang="en-US" sz="1200" dirty="0" err="1" smtClean="0"/>
              <a:t>InvoiceDate</a:t>
            </a:r>
            <a:r>
              <a:rPr lang="en-US" sz="1200" dirty="0" smtClean="0"/>
              <a:t>, </a:t>
            </a:r>
            <a:r>
              <a:rPr lang="en-US" sz="1200" dirty="0" err="1" smtClean="0"/>
              <a:t>UnitPrice</a:t>
            </a:r>
            <a:r>
              <a:rPr lang="en-US" sz="1200" dirty="0" smtClean="0"/>
              <a:t>, </a:t>
            </a:r>
            <a:r>
              <a:rPr lang="en-US" sz="1200" dirty="0" err="1" smtClean="0"/>
              <a:t>CustomerID</a:t>
            </a:r>
            <a:r>
              <a:rPr lang="en-US" sz="1200" dirty="0" smtClean="0"/>
              <a:t>, Country. Data time frame is Jan 12, 2010 – Sept 12, 2011.</a:t>
            </a:r>
            <a:r>
              <a:rPr lang="en-US" sz="1200" dirty="0"/>
              <a:t> </a:t>
            </a:r>
            <a:r>
              <a:rPr lang="en-US" sz="1200" dirty="0" smtClean="0"/>
              <a:t>There are around 4,000 customers in this database, identified by </a:t>
            </a:r>
            <a:r>
              <a:rPr lang="en-US" sz="1200" dirty="0" err="1" smtClean="0"/>
              <a:t>CustomerID</a:t>
            </a:r>
            <a:r>
              <a:rPr lang="en-US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075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981" y="2088485"/>
            <a:ext cx="8595360" cy="4351337"/>
          </a:xfrm>
        </p:spPr>
        <p:txBody>
          <a:bodyPr>
            <a:normAutofit/>
          </a:bodyPr>
          <a:lstStyle/>
          <a:p>
            <a:r>
              <a:rPr lang="en-US" sz="1600" dirty="0"/>
              <a:t>This </a:t>
            </a:r>
            <a:r>
              <a:rPr lang="en-US" sz="1600" dirty="0" err="1"/>
              <a:t>dataframe</a:t>
            </a:r>
            <a:r>
              <a:rPr lang="en-US" sz="1600" dirty="0"/>
              <a:t> contains 8 variables that correspond to:</a:t>
            </a:r>
          </a:p>
          <a:p>
            <a:r>
              <a:rPr lang="en-US" sz="1600" b="1" dirty="0" err="1"/>
              <a:t>InvoiceNo</a:t>
            </a:r>
            <a:r>
              <a:rPr lang="en-US" sz="1600" dirty="0"/>
              <a:t>: Invoice number. Nominal, a 6-digit integral number uniquely assigned to each transaction. If this code starts with letter 'c', it indicates a cancellation. </a:t>
            </a:r>
            <a:br>
              <a:rPr lang="en-US" sz="1600" dirty="0"/>
            </a:br>
            <a:r>
              <a:rPr lang="en-US" sz="1600" b="1" dirty="0" err="1"/>
              <a:t>StockCode</a:t>
            </a:r>
            <a:r>
              <a:rPr lang="en-US" sz="1600" dirty="0"/>
              <a:t>: Product (item) code. Nominal, a 5-digit integral number uniquely assigned to each distinct product. </a:t>
            </a:r>
            <a:br>
              <a:rPr lang="en-US" sz="1600" dirty="0"/>
            </a:br>
            <a:r>
              <a:rPr lang="en-US" sz="1600" b="1" dirty="0"/>
              <a:t>Description</a:t>
            </a:r>
            <a:r>
              <a:rPr lang="en-US" sz="1600" dirty="0"/>
              <a:t>: Product (item) name. Nominal. </a:t>
            </a:r>
            <a:br>
              <a:rPr lang="en-US" sz="1600" dirty="0"/>
            </a:br>
            <a:r>
              <a:rPr lang="en-US" sz="1600" b="1" dirty="0"/>
              <a:t>Quantity</a:t>
            </a:r>
            <a:r>
              <a:rPr lang="en-US" sz="1600" dirty="0"/>
              <a:t>: The quantities of each product (item) per transaction. Numeric. </a:t>
            </a:r>
            <a:br>
              <a:rPr lang="en-US" sz="1600" dirty="0"/>
            </a:br>
            <a:r>
              <a:rPr lang="en-US" sz="1600" b="1" dirty="0" err="1"/>
              <a:t>InvoiceDate</a:t>
            </a:r>
            <a:r>
              <a:rPr lang="en-US" sz="1600" dirty="0"/>
              <a:t>: </a:t>
            </a:r>
            <a:r>
              <a:rPr lang="en-US" sz="1600" dirty="0" err="1"/>
              <a:t>Invice</a:t>
            </a:r>
            <a:r>
              <a:rPr lang="en-US" sz="1600" dirty="0"/>
              <a:t> Date and time. Numeric, the day and time when each transaction was generated. </a:t>
            </a:r>
            <a:br>
              <a:rPr lang="en-US" sz="1600" dirty="0"/>
            </a:br>
            <a:r>
              <a:rPr lang="en-US" sz="1600" b="1" dirty="0" err="1"/>
              <a:t>UnitPrice</a:t>
            </a:r>
            <a:r>
              <a:rPr lang="en-US" sz="1600" dirty="0"/>
              <a:t>: Unit price. Numeric, Product price per unit in sterling. </a:t>
            </a:r>
            <a:br>
              <a:rPr lang="en-US" sz="1600" dirty="0"/>
            </a:br>
            <a:r>
              <a:rPr lang="en-US" sz="1600" b="1" dirty="0" err="1"/>
              <a:t>CustomerID</a:t>
            </a:r>
            <a:r>
              <a:rPr lang="en-US" sz="1600" dirty="0"/>
              <a:t>: Customer number. Nominal, a 5-digit integral number uniquely assigned to each customer. </a:t>
            </a:r>
            <a:br>
              <a:rPr lang="en-US" sz="1600" dirty="0"/>
            </a:br>
            <a:r>
              <a:rPr lang="en-US" sz="1600" b="1" dirty="0"/>
              <a:t>Country</a:t>
            </a:r>
            <a:r>
              <a:rPr lang="en-US" sz="1600" dirty="0"/>
              <a:t>: Country name. Nominal, the name of the country where each customer resides.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7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9506" y="1214438"/>
            <a:ext cx="9144000" cy="2387600"/>
          </a:xfrm>
        </p:spPr>
        <p:txBody>
          <a:bodyPr/>
          <a:lstStyle/>
          <a:p>
            <a:r>
              <a:rPr lang="en-US" dirty="0" smtClean="0"/>
              <a:t>Titanic Shipwreck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Problem: predict survivability of passenger from the Titanic shipwreck incident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Hypothesis: Sex and Age are better predictor to survivability than other variables such as </a:t>
            </a:r>
            <a:r>
              <a:rPr lang="en-US" dirty="0" err="1" smtClean="0"/>
              <a:t>pclass</a:t>
            </a:r>
            <a:r>
              <a:rPr lang="en-US" dirty="0" smtClean="0"/>
              <a:t> or fare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Goal: Predict which factors are related to survivability. The context for this question is some clusters of personnel tend to have lower survivability than others.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199</TotalTime>
  <Words>583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Atlas Grotesk</vt:lpstr>
      <vt:lpstr>宋体</vt:lpstr>
      <vt:lpstr>Arial</vt:lpstr>
      <vt:lpstr>Century Schoolbook</vt:lpstr>
      <vt:lpstr>Wingdings 2</vt:lpstr>
      <vt:lpstr>View</vt:lpstr>
      <vt:lpstr>World Happiness Report</vt:lpstr>
      <vt:lpstr>Project Background</vt:lpstr>
      <vt:lpstr>Data Overview</vt:lpstr>
      <vt:lpstr>E-Commerce Activity from Actual Online Retailer</vt:lpstr>
      <vt:lpstr>Project Background</vt:lpstr>
      <vt:lpstr>Data Overview</vt:lpstr>
      <vt:lpstr>Data Dictionary</vt:lpstr>
      <vt:lpstr>Titanic Shipwreck </vt:lpstr>
      <vt:lpstr>Project Background</vt:lpstr>
      <vt:lpstr>Data Overview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</dc:title>
  <dc:creator>Brian Zeng</dc:creator>
  <cp:lastModifiedBy>Brian Zeng</cp:lastModifiedBy>
  <cp:revision>15</cp:revision>
  <dcterms:created xsi:type="dcterms:W3CDTF">2018-04-17T19:55:17Z</dcterms:created>
  <dcterms:modified xsi:type="dcterms:W3CDTF">2018-04-17T23:14:40Z</dcterms:modified>
</cp:coreProperties>
</file>