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56" r:id="rId3"/>
    <p:sldId id="269" r:id="rId5"/>
    <p:sldId id="258" r:id="rId6"/>
    <p:sldId id="270" r:id="rId7"/>
    <p:sldId id="310" r:id="rId8"/>
    <p:sldId id="309" r:id="rId9"/>
    <p:sldId id="286" r:id="rId10"/>
    <p:sldId id="277" r:id="rId11"/>
    <p:sldId id="288" r:id="rId12"/>
    <p:sldId id="287" r:id="rId13"/>
    <p:sldId id="326" r:id="rId14"/>
    <p:sldId id="327" r:id="rId15"/>
    <p:sldId id="328" r:id="rId16"/>
    <p:sldId id="329" r:id="rId17"/>
    <p:sldId id="278" r:id="rId18"/>
    <p:sldId id="291" r:id="rId19"/>
    <p:sldId id="299" r:id="rId20"/>
    <p:sldId id="300" r:id="rId21"/>
    <p:sldId id="304" r:id="rId22"/>
    <p:sldId id="305" r:id="rId23"/>
    <p:sldId id="306" r:id="rId24"/>
    <p:sldId id="26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CA0"/>
    <a:srgbClr val="FDD9D7"/>
    <a:srgbClr val="FBBAB7"/>
    <a:srgbClr val="F99691"/>
    <a:srgbClr val="FFFFFF"/>
    <a:srgbClr val="FCC7C4"/>
    <a:srgbClr val="FCC3C0"/>
    <a:srgbClr val="FF99CC"/>
    <a:srgbClr val="A20000"/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Objects="1">
      <p:cViewPr>
        <p:scale>
          <a:sx n="75" d="100"/>
          <a:sy n="75" d="100"/>
        </p:scale>
        <p:origin x="1950" y="8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418" y="10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D6916-ABC3-4985-B87D-2597144686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E9960-EE78-4B3E-8A9A-E53B5F4F3B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函数节流和函数去抖的核心其实就是限制某一个方法被频发触发，而一个方法之所以会被频发触发，大多数情况下因为DOM事件的监听回调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二叉树最多只能有两个节点，一个是左侧子节点，一个是右侧子节点</a:t>
            </a:r>
            <a:endParaRPr lang="zh-CN" altLang="en-US"/>
          </a:p>
          <a:p>
            <a:r>
              <a:rPr lang="zh-CN" altLang="en-US"/>
              <a:t>下面可以看一幅图来详细说明一下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首先二叉树是由一些节点组成</a:t>
            </a:r>
            <a:endParaRPr lang="zh-CN" altLang="en-US"/>
          </a:p>
          <a:p>
            <a:r>
              <a:rPr lang="zh-CN" altLang="en-US"/>
              <a:t>树的每个元素都叫做节点</a:t>
            </a:r>
            <a:endParaRPr lang="zh-CN" altLang="en-US"/>
          </a:p>
          <a:p>
            <a:r>
              <a:rPr lang="zh-CN" altLang="en-US">
                <a:sym typeface="+mn-ea"/>
              </a:rPr>
              <a:t>位于树顶部的节点是根节点</a:t>
            </a:r>
            <a:endParaRPr lang="zh-CN" altLang="en-US"/>
          </a:p>
          <a:p>
            <a:r>
              <a:rPr lang="zh-CN" altLang="en-US"/>
              <a:t>节点分为内部节点和外部节点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至少有一个子节点的节点称为内部节点</a:t>
            </a:r>
            <a:endParaRPr lang="zh-CN" altLang="en-US"/>
          </a:p>
          <a:p>
            <a:r>
              <a:rPr lang="zh-CN" altLang="en-US"/>
              <a:t>没有子元素的节点称为外部节点或叶节点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有关树的另一个术语是子树，子树由节点和它的后代构成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节点的深度取决于它的祖先节点的数量 </a:t>
            </a:r>
            <a:r>
              <a:rPr lang="en-US" altLang="zh-CN"/>
              <a:t>3</a:t>
            </a:r>
            <a:endParaRPr lang="en-US" altLang="zh-CN"/>
          </a:p>
          <a:p>
            <a:r>
              <a:rPr lang="zh-CN" altLang="en-US"/>
              <a:t>树的高度取决于所有节点深度的最大值 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遍历一棵树是指访问树的每个节点并对他们进行某种操作的过程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从最小到最大的顺序访问</a:t>
            </a:r>
            <a:endParaRPr lang="zh-CN" altLang="en-US"/>
          </a:p>
          <a:p>
            <a:r>
              <a:rPr lang="zh-CN" altLang="en-US"/>
              <a:t>先找到一棵树的根节点，看它有没有左子树，有左子树先遍历它的左子树，一直找到没有左孩子就打印当前节点，再看有没有右孩子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利用先序遍历复制一棵二叉树（复制比重新构造一棵二叉树效率要高得多）</a:t>
            </a:r>
            <a:endParaRPr lang="zh-CN" altLang="en-US"/>
          </a:p>
          <a:p>
            <a:r>
              <a:rPr lang="zh-CN" altLang="en-US"/>
              <a:t>先访问当前节点本身，再访问当前节点的左侧子节点，最后访问当前节点的右侧子节点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先访问左侧子节点，然后是右侧子节点，最后是节点本身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说到异步呢 肯定还会有同步</a:t>
            </a:r>
            <a:endParaRPr lang="zh-CN" altLang="en-US"/>
          </a:p>
          <a:p>
            <a:r>
              <a:rPr lang="zh-CN" altLang="en-US"/>
              <a:t>那么异步和同步之间的区别在哪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/>
              <a:t>我们可以从</a:t>
            </a:r>
            <a:r>
              <a:rPr lang="en-US" altLang="zh-CN"/>
              <a:t>4</a:t>
            </a:r>
            <a:r>
              <a:rPr lang="zh-CN" altLang="en-US"/>
              <a:t>个方面来对比看下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那么阻塞与非阻塞的区别在哪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阻塞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I/O的一个特点是调用之后一定要等到系统内核层面完成所有操作后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调用才结束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所以会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造成CPU等待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浪费等待时间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让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CPU的处理能力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不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能得到充分利用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为了提高性能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，内核提供了非阻塞I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/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O。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非阻塞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I/O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调用之后会立即返回。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由于完整的I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/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O并没有完成，立即返回的并不是业务层期望的数据，而仅仅是当前调用的状态。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为了获取完整的数据，需要使用轮询的方法一直重复调用I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/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O操作来确认是否完成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read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在得到最终数据前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CPU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一直耗用在等待上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select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轮询具有一个较弱的限制，那就是由于它采用一个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1024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长度的数组来存储状态，所以它最多可以同时检查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1024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个文件描述符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poll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当文件描述符较多的时候，它的性能还是十分低下的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epoll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它是真实利用了事件通知，执行回调的方式，而不是遍历查询，所以不会浪费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CPU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，执行效率较高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轮询技术满足了非阻塞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I/O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的确保完整获取数据的需求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但是对于应用程序而言它仍然算是一种同步。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因为应用程序仍然需要等待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IO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完全返回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我们可以通过一些方法，如生命周期，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callback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回调里面拿到返回的数据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定时器的问题在于，它并非精确的，尽管事件循环十分快，但是如果某一次循环占用的时间较多，那么下次循环时它也许已经超时很久了。</a:t>
            </a:r>
            <a:endParaRPr lang="zh-CN" altLang="en-US"/>
          </a:p>
          <a:p>
            <a:r>
              <a:rPr lang="zh-CN" altLang="en-US"/>
              <a:t>下面是三种异步执行的方法</a:t>
            </a:r>
            <a:endParaRPr lang="zh-CN" altLang="en-US"/>
          </a:p>
          <a:p>
            <a:r>
              <a:rPr lang="zh-CN" altLang="en-US"/>
              <a:t>他们执行的优先级也是不同的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原理就是定时器</a:t>
            </a:r>
            <a:endParaRPr lang="zh-CN" altLang="en-US" dirty="0">
              <a:sym typeface="+mn-ea"/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原理是判断两次执行函数的时间间隔是否大于延迟的时间。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节流主要有两种实现：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1.时间戳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2.定时器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原理是，维护一个定时器，只有定时器结束才可以继续触发事件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去抖debounce实现的效果是：</a:t>
            </a:r>
            <a:endParaRPr lang="zh-CN" altLang="en-US"/>
          </a:p>
          <a:p>
            <a:r>
              <a:rPr lang="zh-CN" altLang="en-US"/>
              <a:t>以scroll举例，当scroll执行一次后，会设置一个定时器来控制接下来的一段时间内scroll不会被触发，如果这段时间内又触发了scroll，会在当前时间点重新设置定时器，知道定时器时间结束后才可以被继续触发。因此，debounce保证了一段时间内的连续函数调用，会使其只执行一次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生活中的实例： </a:t>
            </a:r>
            <a:endParaRPr lang="zh-CN" altLang="en-US"/>
          </a:p>
          <a:p>
            <a:r>
              <a:rPr lang="zh-CN" altLang="en-US">
                <a:sym typeface="+mn-ea"/>
              </a:rPr>
              <a:t>如果有人进电梯（触发事件），那电梯将在10秒钟后出发（执行事件监听器），这时如果又有人进电梯了（在10秒内再次触发该事件），我们又得等10秒再出发（重新计时）。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565022" y="0"/>
            <a:ext cx="56007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2283730" y="0"/>
            <a:ext cx="109348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736600" y="1720849"/>
            <a:ext cx="5239481" cy="341812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518767" y="3301896"/>
            <a:ext cx="492760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518767" y="1928840"/>
            <a:ext cx="4927601" cy="1373056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6" name="矩形 15"/>
          <p:cNvSpPr/>
          <p:nvPr userDrawn="1"/>
        </p:nvSpPr>
        <p:spPr>
          <a:xfrm>
            <a:off x="1177903" y="0"/>
            <a:ext cx="925217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518768" y="4674952"/>
            <a:ext cx="2398810" cy="29627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18767" y="5057549"/>
            <a:ext cx="492760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1014097" y="582930"/>
            <a:ext cx="432271" cy="4322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10811895" y="1058852"/>
            <a:ext cx="167912" cy="167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096425" y="1714500"/>
            <a:ext cx="523863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855828" y="1719936"/>
            <a:ext cx="5239481" cy="341812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423872" y="3132908"/>
            <a:ext cx="5095500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424988" y="4028258"/>
            <a:ext cx="50955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4043088"/>
            <a:ext cx="4322985" cy="282022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697730" y="0"/>
            <a:ext cx="7494270" cy="3644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320540" y="3644126"/>
            <a:ext cx="377190" cy="377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530850" y="1222934"/>
            <a:ext cx="4961890" cy="1621509"/>
          </a:xfrm>
        </p:spPr>
        <p:txBody>
          <a:bodyPr anchor="b">
            <a:normAutofit/>
          </a:bodyPr>
          <a:lstStyle>
            <a:lvl1pPr marL="0" indent="0" algn="l">
              <a:buFont typeface="Arial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530848" y="3621980"/>
            <a:ext cx="496189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defTabSz="-635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530850" y="3325709"/>
            <a:ext cx="496189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2.xml"/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hemeOverride" Target="../theme/themeOverride5.xml"/><Relationship Id="rId2" Type="http://schemas.openxmlformats.org/officeDocument/2006/relationships/image" Target="../media/image11.png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6.xml"/><Relationship Id="rId5" Type="http://schemas.openxmlformats.org/officeDocument/2006/relationships/themeOverride" Target="../theme/themeOverride7.xml"/><Relationship Id="rId4" Type="http://schemas.openxmlformats.org/officeDocument/2006/relationships/tags" Target="../tags/tag7.xml"/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hemeOverride" Target="../theme/themeOverride4.xml"/><Relationship Id="rId2" Type="http://schemas.openxmlformats.org/officeDocument/2006/relationships/image" Target="../media/image6.png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itchFamily="34" charset="0"/>
              <a:ea typeface="微软雅黑" pitchFamily="34" charset="-122"/>
              <a:cs typeface="+mj-cs"/>
              <a:sym typeface="Arial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dirty="0"/>
              <a:t>异步，节流与防抖，二叉树</a:t>
            </a:r>
            <a:endParaRPr lang="zh-CN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学习分享</a:t>
            </a:r>
            <a:endParaRPr lang="zh-CN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/>
              <a:t>分享人：徐飏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2019.2.25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函数防抖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62" name="Group 6"/>
          <p:cNvGrpSpPr/>
          <p:nvPr/>
        </p:nvGrpSpPr>
        <p:grpSpPr>
          <a:xfrm rot="1149135">
            <a:off x="10120630" y="5055870"/>
            <a:ext cx="951230" cy="1059180"/>
            <a:chOff x="5330730" y="9778276"/>
            <a:chExt cx="1146637" cy="1289966"/>
          </a:xfrm>
          <a:solidFill>
            <a:schemeClr val="tx1"/>
          </a:solidFill>
        </p:grpSpPr>
        <p:sp>
          <p:nvSpPr>
            <p:cNvPr id="214" name="Freeform: Shape 209"/>
            <p:cNvSpPr/>
            <p:nvPr/>
          </p:nvSpPr>
          <p:spPr>
            <a:xfrm>
              <a:off x="5330730" y="9778276"/>
              <a:ext cx="1146637" cy="12899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3" h="937">
                  <a:moveTo>
                    <a:pt x="386" y="538"/>
                  </a:moveTo>
                  <a:cubicBezTo>
                    <a:pt x="261" y="585"/>
                    <a:pt x="121" y="518"/>
                    <a:pt x="76" y="392"/>
                  </a:cubicBezTo>
                  <a:cubicBezTo>
                    <a:pt x="30" y="264"/>
                    <a:pt x="95" y="123"/>
                    <a:pt x="222" y="76"/>
                  </a:cubicBezTo>
                  <a:cubicBezTo>
                    <a:pt x="347" y="31"/>
                    <a:pt x="486" y="98"/>
                    <a:pt x="532" y="225"/>
                  </a:cubicBezTo>
                  <a:cubicBezTo>
                    <a:pt x="578" y="351"/>
                    <a:pt x="512" y="493"/>
                    <a:pt x="386" y="538"/>
                  </a:cubicBezTo>
                  <a:close/>
                  <a:moveTo>
                    <a:pt x="585" y="424"/>
                  </a:moveTo>
                  <a:cubicBezTo>
                    <a:pt x="613" y="355"/>
                    <a:pt x="616" y="278"/>
                    <a:pt x="590" y="203"/>
                  </a:cubicBezTo>
                  <a:cubicBezTo>
                    <a:pt x="532" y="43"/>
                    <a:pt x="358" y="-40"/>
                    <a:pt x="201" y="19"/>
                  </a:cubicBezTo>
                  <a:cubicBezTo>
                    <a:pt x="42" y="76"/>
                    <a:pt x="-39" y="253"/>
                    <a:pt x="18" y="413"/>
                  </a:cubicBezTo>
                  <a:cubicBezTo>
                    <a:pt x="43" y="486"/>
                    <a:pt x="94" y="542"/>
                    <a:pt x="156" y="577"/>
                  </a:cubicBezTo>
                  <a:lnTo>
                    <a:pt x="69" y="881"/>
                  </a:lnTo>
                  <a:lnTo>
                    <a:pt x="184" y="842"/>
                  </a:lnTo>
                  <a:lnTo>
                    <a:pt x="260" y="937"/>
                  </a:lnTo>
                  <a:lnTo>
                    <a:pt x="353" y="612"/>
                  </a:lnTo>
                  <a:cubicBezTo>
                    <a:pt x="371" y="608"/>
                    <a:pt x="389" y="605"/>
                    <a:pt x="407" y="597"/>
                  </a:cubicBezTo>
                  <a:cubicBezTo>
                    <a:pt x="423" y="591"/>
                    <a:pt x="438" y="584"/>
                    <a:pt x="452" y="577"/>
                  </a:cubicBezTo>
                  <a:lnTo>
                    <a:pt x="722" y="757"/>
                  </a:lnTo>
                  <a:lnTo>
                    <a:pt x="719" y="633"/>
                  </a:lnTo>
                  <a:lnTo>
                    <a:pt x="833" y="59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p>
              <a:pPr marL="0" marR="0" lvl="0" indent="0" defTabSz="-635" rtl="0" hangingPunct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: Shape 210"/>
            <p:cNvSpPr/>
            <p:nvPr/>
          </p:nvSpPr>
          <p:spPr>
            <a:xfrm>
              <a:off x="5450631" y="9898177"/>
              <a:ext cx="598125" cy="6063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" h="441">
                  <a:moveTo>
                    <a:pt x="143" y="13"/>
                  </a:moveTo>
                  <a:cubicBezTo>
                    <a:pt x="31" y="54"/>
                    <a:pt x="-27" y="181"/>
                    <a:pt x="13" y="297"/>
                  </a:cubicBezTo>
                  <a:cubicBezTo>
                    <a:pt x="53" y="410"/>
                    <a:pt x="179" y="470"/>
                    <a:pt x="292" y="428"/>
                  </a:cubicBezTo>
                  <a:cubicBezTo>
                    <a:pt x="405" y="387"/>
                    <a:pt x="462" y="260"/>
                    <a:pt x="422" y="146"/>
                  </a:cubicBezTo>
                  <a:cubicBezTo>
                    <a:pt x="381" y="32"/>
                    <a:pt x="257" y="-28"/>
                    <a:pt x="143" y="1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p>
              <a:pPr marL="0" marR="0" lvl="0" indent="0" defTabSz="-635" rtl="0" hangingPunct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69925" y="1341120"/>
            <a:ext cx="1081405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概念：</a:t>
            </a:r>
            <a:endParaRPr lang="zh-CN" altLang="en-US"/>
          </a:p>
          <a:p>
            <a:r>
              <a:rPr lang="en-US" altLang="zh-CN"/>
              <a:t>	对于一定时间段的连续的函数调用，只让其执行一次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9925" y="2708910"/>
            <a:ext cx="842645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/>
              <a:t>应用场景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7145" y="3207385"/>
            <a:ext cx="7838440" cy="1325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给按钮加函数防抖防止表单多次提交。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对于输入框连续输入进行AJAX验证时，用函数防抖能有效减少请求次数。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判断scroll是否滑到底部，滚动事件+函数防抖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50900" y="5302250"/>
            <a:ext cx="7241540" cy="4565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6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6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9310" y="5304155"/>
            <a:ext cx="76200" cy="456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34085" y="5312410"/>
            <a:ext cx="3975100" cy="709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lnSpc>
                <a:spcPct val="130000"/>
              </a:lnSpc>
            </a:pP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sym typeface="+mn-ea"/>
              </a:rPr>
              <a:t>适合多次事件</a:t>
            </a:r>
            <a:r>
              <a:rPr lang="zh-CN" altLang="en-US" sz="1600" b="1">
                <a:solidFill>
                  <a:schemeClr val="bg2">
                    <a:lumMod val="25000"/>
                  </a:schemeClr>
                </a:solidFill>
                <a:sym typeface="+mn-ea"/>
              </a:rPr>
              <a:t>一次响应</a:t>
            </a: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sym typeface="+mn-ea"/>
              </a:rPr>
              <a:t>的情况。</a:t>
            </a:r>
            <a:endParaRPr lang="zh-CN" altLang="en-US" sz="1600">
              <a:solidFill>
                <a:schemeClr val="bg2">
                  <a:lumMod val="25000"/>
                </a:schemeClr>
              </a:solidFill>
            </a:endParaRPr>
          </a:p>
          <a:p>
            <a:pPr algn="dist">
              <a:lnSpc>
                <a:spcPct val="11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分析图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9925" y="1196975"/>
            <a:ext cx="10853420" cy="352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假设，我们观察的总时间为10秒钟，规定1秒作为一次事件的最小间隔时间。</a:t>
            </a:r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669925" y="1630045"/>
            <a:ext cx="5132705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新宋体" charset="0"/>
                <a:ea typeface="新宋体" charset="0"/>
              </a:rPr>
              <a:t>如果触发事件的频率是 0.5s/次，那么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新宋体" charset="0"/>
              <a:ea typeface="新宋体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1195" y="2468245"/>
            <a:ext cx="25400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新宋体" charset="0"/>
                <a:ea typeface="新宋体" charset="0"/>
              </a:rPr>
              <a:t>函数防抖如图</a:t>
            </a:r>
            <a:endParaRPr lang="zh-CN" altLang="en-US" b="1">
              <a:latin typeface="新宋体" charset="0"/>
              <a:ea typeface="新宋体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9925" y="5417820"/>
            <a:ext cx="892429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新宋体" charset="0"/>
                <a:ea typeface="新宋体" charset="0"/>
              </a:rPr>
              <a:t>因为始终没法等一秒钟就被再次触发了，所以最终没有一次事件是成功的。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新宋体" charset="0"/>
              <a:ea typeface="新宋体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2997835"/>
            <a:ext cx="10830560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分析图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9925" y="1196975"/>
            <a:ext cx="10853420" cy="352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假设，我们观察的总时间为10秒钟，规定1秒作为一次事件的最小间隔时间。</a:t>
            </a:r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669925" y="1630045"/>
            <a:ext cx="5132705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新宋体" charset="0"/>
                <a:ea typeface="新宋体" charset="0"/>
              </a:rPr>
              <a:t>如果触发事件的频率是 0.5s/次，那么</a:t>
            </a:r>
            <a:endParaRPr lang="zh-CN" altLang="en-US" sz="2000" b="1">
              <a:latin typeface="新宋体" charset="0"/>
              <a:ea typeface="新宋体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0560" y="2420620"/>
            <a:ext cx="25400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新宋体" charset="0"/>
                <a:ea typeface="新宋体" charset="0"/>
              </a:rPr>
              <a:t>函数节流如图</a:t>
            </a:r>
            <a:endParaRPr lang="zh-CN" altLang="en-US" b="1">
              <a:latin typeface="新宋体" charset="0"/>
              <a:ea typeface="新宋体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9925" y="5417820"/>
            <a:ext cx="1023239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新宋体" charset="0"/>
                <a:ea typeface="新宋体" charset="0"/>
              </a:rPr>
              <a:t>因为控制了最多一秒一次，频率为0.5s/次，所以每一秒钟就有一次事件作废。最终控制成1s/次</a:t>
            </a:r>
            <a:endParaRPr lang="zh-CN" altLang="en-US">
              <a:latin typeface="新宋体" charset="0"/>
              <a:ea typeface="新宋体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560" y="2924810"/>
            <a:ext cx="1083500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分析图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9925" y="1196975"/>
            <a:ext cx="10853420" cy="352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假设，我们观察的总时间为10秒钟，规定1秒作为一次事件的最小间隔时间。</a:t>
            </a:r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669925" y="1630045"/>
            <a:ext cx="5132705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新宋体" charset="0"/>
                <a:ea typeface="新宋体" charset="0"/>
              </a:rPr>
              <a:t>如果触发事件的频率是 </a:t>
            </a:r>
            <a:r>
              <a:rPr lang="en-US" altLang="zh-CN" sz="2000" b="1">
                <a:latin typeface="新宋体" charset="0"/>
                <a:ea typeface="新宋体" charset="0"/>
              </a:rPr>
              <a:t>2</a:t>
            </a:r>
            <a:r>
              <a:rPr lang="zh-CN" altLang="en-US" sz="2000" b="1">
                <a:latin typeface="新宋体" charset="0"/>
                <a:ea typeface="新宋体" charset="0"/>
              </a:rPr>
              <a:t>s/次，那么</a:t>
            </a:r>
            <a:endParaRPr lang="zh-CN" altLang="en-US" sz="2000" b="1">
              <a:latin typeface="新宋体" charset="0"/>
              <a:ea typeface="新宋体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1195" y="2396490"/>
            <a:ext cx="25400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新宋体" charset="0"/>
                <a:ea typeface="新宋体" charset="0"/>
              </a:rPr>
              <a:t>函数防抖如图</a:t>
            </a:r>
            <a:endParaRPr lang="zh-CN" altLang="en-US" b="1">
              <a:latin typeface="新宋体" charset="0"/>
              <a:ea typeface="新宋体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9925" y="5417820"/>
            <a:ext cx="892429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新宋体" charset="0"/>
                <a:ea typeface="新宋体" charset="0"/>
              </a:rPr>
              <a:t>因为2s/次已经大于了规定的最小时间，所以每计时两秒便触发一次。</a:t>
            </a:r>
            <a:endParaRPr lang="zh-CN" altLang="en-US">
              <a:latin typeface="新宋体" charset="0"/>
              <a:ea typeface="新宋体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990" y="2978785"/>
            <a:ext cx="10814685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分析图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9925" y="1196975"/>
            <a:ext cx="10853420" cy="352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假设，我们观察的总时间为10秒钟，规定1秒作为一次事件的最小间隔时间。</a:t>
            </a:r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669925" y="1630045"/>
            <a:ext cx="5132705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新宋体" charset="0"/>
                <a:ea typeface="新宋体" charset="0"/>
              </a:rPr>
              <a:t>如果触发事件的频率是 </a:t>
            </a:r>
            <a:r>
              <a:rPr lang="en-US" altLang="zh-CN" sz="2000" b="1">
                <a:latin typeface="新宋体" charset="0"/>
                <a:ea typeface="新宋体" charset="0"/>
              </a:rPr>
              <a:t>2</a:t>
            </a:r>
            <a:r>
              <a:rPr lang="zh-CN" altLang="en-US" sz="2000" b="1">
                <a:latin typeface="新宋体" charset="0"/>
                <a:ea typeface="新宋体" charset="0"/>
              </a:rPr>
              <a:t>s/次，那么</a:t>
            </a:r>
            <a:endParaRPr lang="zh-CN" altLang="en-US" sz="2000" b="1">
              <a:latin typeface="新宋体" charset="0"/>
              <a:ea typeface="新宋体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1195" y="2324735"/>
            <a:ext cx="25400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新宋体" charset="0"/>
                <a:ea typeface="新宋体" charset="0"/>
              </a:rPr>
              <a:t>函数节流如图</a:t>
            </a:r>
            <a:endParaRPr lang="zh-CN" altLang="en-US" b="1">
              <a:latin typeface="新宋体" charset="0"/>
              <a:ea typeface="新宋体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9925" y="5417820"/>
            <a:ext cx="1023239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新宋体" charset="0"/>
                <a:ea typeface="新宋体" charset="0"/>
              </a:rPr>
              <a:t>同样，2s/次 大于了最小时间规定，所以每一次触发都生效。</a:t>
            </a:r>
            <a:endParaRPr lang="zh-CN" altLang="en-US">
              <a:latin typeface="新宋体" charset="0"/>
              <a:ea typeface="新宋体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805" y="2912110"/>
            <a:ext cx="10779125" cy="2038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7282" y="1690013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/>
              <p:cNvSpPr txBox="1"/>
              <p:nvPr/>
            </p:nvSpPr>
            <p:spPr bwMode="auto">
              <a:xfrm>
                <a:off x="3822192" y="1771275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itchFamily="34" charset="0"/>
                    <a:ea typeface="微软雅黑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itchFamily="34" charset="0"/>
                    <a:ea typeface="黑体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itchFamily="34" charset="0"/>
                    <a:ea typeface="黑体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itchFamily="34" charset="0"/>
                    <a:ea typeface="黑体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itchFamily="34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itchFamily="34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itchFamily="34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itchFamily="34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itchFamily="34" charset="0"/>
                    <a:ea typeface="黑体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zh-CN" b="0" dirty="0">
                    <a:latin typeface="+mn-lt"/>
                    <a:ea typeface="+mn-ea"/>
                    <a:sym typeface="+mn-lt"/>
                  </a:rPr>
                  <a:t>什么是二叉树</a:t>
                </a:r>
                <a:endParaRPr lang="zh-CN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zh-CN" b="0" dirty="0">
                    <a:latin typeface="+mn-lt"/>
                    <a:ea typeface="+mn-ea"/>
                    <a:sym typeface="+mn-lt"/>
                  </a:rPr>
                  <a:t>二叉树的结构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zh-CN" b="0" dirty="0">
                    <a:latin typeface="+mn-lt"/>
                    <a:ea typeface="+mn-ea"/>
                    <a:sym typeface="+mn-lt"/>
                  </a:rPr>
                  <a:t>树的遍历</a:t>
                </a:r>
                <a:endParaRPr lang="zh-CN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/>
              <p:cNvSpPr txBox="1"/>
              <p:nvPr/>
            </p:nvSpPr>
            <p:spPr>
              <a:xfrm>
                <a:off x="1175743" y="1700808"/>
                <a:ext cx="2521108" cy="5486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2800" b="1" dirty="0">
                    <a:solidFill>
                      <a:srgbClr val="E39CA0"/>
                    </a:solidFill>
                    <a:cs typeface="+mn-ea"/>
                    <a:sym typeface="+mn-lt"/>
                  </a:rPr>
                  <a:t>二叉树</a:t>
                </a:r>
                <a:endParaRPr lang="zh-CN" altLang="zh-CN" sz="2800" b="1" dirty="0">
                  <a:solidFill>
                    <a:srgbClr val="E39CA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370" y="301625"/>
            <a:ext cx="123825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36970" y="3251835"/>
            <a:ext cx="5095240" cy="678815"/>
          </a:xfrm>
        </p:spPr>
        <p:txBody>
          <a:bodyPr/>
          <a:lstStyle/>
          <a:p>
            <a:r>
              <a:rPr lang="zh-CN" altLang="zh-CN" b="0" dirty="0">
                <a:latin typeface="+mn-lt"/>
                <a:ea typeface="+mn-ea"/>
                <a:sym typeface="+mn-lt"/>
              </a:rPr>
              <a:t>什么是二叉树？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247130" y="4124325"/>
            <a:ext cx="5095240" cy="814705"/>
          </a:xfrm>
        </p:spPr>
        <p:txBody>
          <a:bodyPr>
            <a:noAutofit/>
          </a:bodyPr>
          <a:lstStyle/>
          <a:p>
            <a:pPr lvl="0"/>
            <a:r>
              <a:rPr lang="zh-CN" altLang="en-US" sz="1800" dirty="0"/>
              <a:t>由各个节点以及它们之间的关系所构成的一种数据结构</a:t>
            </a:r>
            <a:endParaRPr lang="zh-CN" altLang="en-US" sz="1800" dirty="0"/>
          </a:p>
        </p:txBody>
      </p:sp>
      <p:sp>
        <p:nvSpPr>
          <p:cNvPr id="9" name="文本框 8"/>
          <p:cNvSpPr txBox="1"/>
          <p:nvPr/>
        </p:nvSpPr>
        <p:spPr>
          <a:xfrm>
            <a:off x="6371693" y="1950414"/>
            <a:ext cx="1452386" cy="126279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latin typeface="Impact" pitchFamily="34" charset="0"/>
                <a:cs typeface="Arial" pitchFamily="34" charset="0"/>
              </a:rPr>
              <a:t>/03</a:t>
            </a:r>
            <a:endParaRPr lang="zh-CN" altLang="en-US" spc="100" dirty="0">
              <a:latin typeface="Impact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二叉树的结构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6320" y="5370830"/>
            <a:ext cx="2580640" cy="10763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05" y="5370830"/>
            <a:ext cx="2580640" cy="10763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05" y="3572510"/>
            <a:ext cx="342900" cy="276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525" y="3648710"/>
            <a:ext cx="200025" cy="200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860" y="1544955"/>
            <a:ext cx="10845165" cy="48577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树的遍历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62" name="Group 6"/>
          <p:cNvGrpSpPr/>
          <p:nvPr/>
        </p:nvGrpSpPr>
        <p:grpSpPr>
          <a:xfrm rot="1149135">
            <a:off x="10374630" y="5055235"/>
            <a:ext cx="951230" cy="1059180"/>
            <a:chOff x="5330730" y="9778276"/>
            <a:chExt cx="1146637" cy="1289966"/>
          </a:xfrm>
          <a:solidFill>
            <a:schemeClr val="tx1"/>
          </a:solidFill>
        </p:grpSpPr>
        <p:sp>
          <p:nvSpPr>
            <p:cNvPr id="214" name="Freeform: Shape 209"/>
            <p:cNvSpPr/>
            <p:nvPr/>
          </p:nvSpPr>
          <p:spPr>
            <a:xfrm>
              <a:off x="5330730" y="9778276"/>
              <a:ext cx="1146637" cy="12899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3" h="937">
                  <a:moveTo>
                    <a:pt x="386" y="538"/>
                  </a:moveTo>
                  <a:cubicBezTo>
                    <a:pt x="261" y="585"/>
                    <a:pt x="121" y="518"/>
                    <a:pt x="76" y="392"/>
                  </a:cubicBezTo>
                  <a:cubicBezTo>
                    <a:pt x="30" y="264"/>
                    <a:pt x="95" y="123"/>
                    <a:pt x="222" y="76"/>
                  </a:cubicBezTo>
                  <a:cubicBezTo>
                    <a:pt x="347" y="31"/>
                    <a:pt x="486" y="98"/>
                    <a:pt x="532" y="225"/>
                  </a:cubicBezTo>
                  <a:cubicBezTo>
                    <a:pt x="578" y="351"/>
                    <a:pt x="512" y="493"/>
                    <a:pt x="386" y="538"/>
                  </a:cubicBezTo>
                  <a:close/>
                  <a:moveTo>
                    <a:pt x="585" y="424"/>
                  </a:moveTo>
                  <a:cubicBezTo>
                    <a:pt x="613" y="355"/>
                    <a:pt x="616" y="278"/>
                    <a:pt x="590" y="203"/>
                  </a:cubicBezTo>
                  <a:cubicBezTo>
                    <a:pt x="532" y="43"/>
                    <a:pt x="358" y="-40"/>
                    <a:pt x="201" y="19"/>
                  </a:cubicBezTo>
                  <a:cubicBezTo>
                    <a:pt x="42" y="76"/>
                    <a:pt x="-39" y="253"/>
                    <a:pt x="18" y="413"/>
                  </a:cubicBezTo>
                  <a:cubicBezTo>
                    <a:pt x="43" y="486"/>
                    <a:pt x="94" y="542"/>
                    <a:pt x="156" y="577"/>
                  </a:cubicBezTo>
                  <a:lnTo>
                    <a:pt x="69" y="881"/>
                  </a:lnTo>
                  <a:lnTo>
                    <a:pt x="184" y="842"/>
                  </a:lnTo>
                  <a:lnTo>
                    <a:pt x="260" y="937"/>
                  </a:lnTo>
                  <a:lnTo>
                    <a:pt x="353" y="612"/>
                  </a:lnTo>
                  <a:cubicBezTo>
                    <a:pt x="371" y="608"/>
                    <a:pt x="389" y="605"/>
                    <a:pt x="407" y="597"/>
                  </a:cubicBezTo>
                  <a:cubicBezTo>
                    <a:pt x="423" y="591"/>
                    <a:pt x="438" y="584"/>
                    <a:pt x="452" y="577"/>
                  </a:cubicBezTo>
                  <a:lnTo>
                    <a:pt x="722" y="757"/>
                  </a:lnTo>
                  <a:lnTo>
                    <a:pt x="719" y="633"/>
                  </a:lnTo>
                  <a:lnTo>
                    <a:pt x="833" y="59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p>
              <a:pPr marL="0" marR="0" lvl="0" indent="0" defTabSz="-635" rtl="0" hangingPunct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: Shape 210"/>
            <p:cNvSpPr/>
            <p:nvPr/>
          </p:nvSpPr>
          <p:spPr>
            <a:xfrm>
              <a:off x="5450631" y="9898177"/>
              <a:ext cx="598125" cy="6063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" h="441">
                  <a:moveTo>
                    <a:pt x="143" y="13"/>
                  </a:moveTo>
                  <a:cubicBezTo>
                    <a:pt x="31" y="54"/>
                    <a:pt x="-27" y="181"/>
                    <a:pt x="13" y="297"/>
                  </a:cubicBezTo>
                  <a:cubicBezTo>
                    <a:pt x="53" y="410"/>
                    <a:pt x="179" y="470"/>
                    <a:pt x="292" y="428"/>
                  </a:cubicBezTo>
                  <a:cubicBezTo>
                    <a:pt x="405" y="387"/>
                    <a:pt x="462" y="260"/>
                    <a:pt x="422" y="146"/>
                  </a:cubicBezTo>
                  <a:cubicBezTo>
                    <a:pt x="381" y="32"/>
                    <a:pt x="257" y="-28"/>
                    <a:pt x="143" y="1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p>
              <a:pPr marL="0" marR="0" lvl="0" indent="0" defTabSz="-635" rtl="0" hangingPunct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39445" y="1362075"/>
            <a:ext cx="1787525" cy="3375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10000"/>
              </a:lnSpc>
              <a:buFont typeface="Wingdings" charset="0"/>
              <a:buChar char="Ø"/>
            </a:pP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中序遍历</a:t>
            </a:r>
            <a:endParaRPr lang="zh-CN" alt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110000"/>
              </a:lnSpc>
              <a:buFont typeface="Wingdings" charset="0"/>
              <a:buChar char="Ø"/>
            </a:pP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lnSpc>
                <a:spcPct val="110000"/>
              </a:lnSpc>
              <a:buFont typeface="Wingdings" charset="0"/>
              <a:buChar char="Ø"/>
            </a:pPr>
            <a:endParaRPr lang="zh-CN" altLang="en-US" sz="32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110000"/>
              </a:lnSpc>
              <a:buFont typeface="Wingdings" charset="0"/>
              <a:buChar char="Ø"/>
            </a:pP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先序遍历</a:t>
            </a:r>
            <a:endParaRPr lang="zh-CN" alt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lnSpc>
                <a:spcPct val="110000"/>
              </a:lnSpc>
              <a:buFont typeface="Wingdings" charset="0"/>
              <a:buChar char="Ø"/>
            </a:pPr>
            <a:endParaRPr lang="zh-CN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lnSpc>
                <a:spcPct val="110000"/>
              </a:lnSpc>
              <a:buFont typeface="Wingdings" charset="0"/>
              <a:buChar char="Ø"/>
            </a:pPr>
            <a:endParaRPr lang="zh-CN" altLang="en-US" sz="32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110000"/>
              </a:lnSpc>
              <a:buFont typeface="Wingdings" charset="0"/>
              <a:buChar char="Ø"/>
            </a:pP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后序遍历</a:t>
            </a:r>
            <a:endParaRPr lang="zh-CN" alt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110000"/>
              </a:lnSpc>
              <a:buFont typeface="Wingdings" charset="0"/>
              <a:buChar char="Ø"/>
            </a:pPr>
            <a:endParaRPr lang="zh-CN" alt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53055" y="1240790"/>
            <a:ext cx="8655685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是一种以上行顺序访问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BST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所有节点的遍历方式，也就是以从最小到最大的顺序访问。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所有节点中序遍历的一种应用就是对树进行排序操作。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52420" y="2492375"/>
            <a:ext cx="7109460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是以优先于后代节点的顺序访问每个节点的。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先序遍历的一种应用是打印一个结构化的文档。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52420" y="3865245"/>
            <a:ext cx="8620760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先访问节点的后代节点，在访问节点本身。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后序遍历的一种应用是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计算一个目录和它的子目录中所有文件所占的空间大小。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中序遍历</a:t>
            </a: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62" name="Group 6"/>
          <p:cNvGrpSpPr/>
          <p:nvPr/>
        </p:nvGrpSpPr>
        <p:grpSpPr>
          <a:xfrm rot="1149135">
            <a:off x="10120630" y="5055870"/>
            <a:ext cx="951230" cy="1059180"/>
            <a:chOff x="5330730" y="9778276"/>
            <a:chExt cx="1146637" cy="1289966"/>
          </a:xfrm>
          <a:solidFill>
            <a:schemeClr val="tx1"/>
          </a:solidFill>
        </p:grpSpPr>
        <p:sp>
          <p:nvSpPr>
            <p:cNvPr id="214" name="Freeform: Shape 209"/>
            <p:cNvSpPr/>
            <p:nvPr/>
          </p:nvSpPr>
          <p:spPr>
            <a:xfrm>
              <a:off x="5330730" y="9778276"/>
              <a:ext cx="1146637" cy="12899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3" h="937">
                  <a:moveTo>
                    <a:pt x="386" y="538"/>
                  </a:moveTo>
                  <a:cubicBezTo>
                    <a:pt x="261" y="585"/>
                    <a:pt x="121" y="518"/>
                    <a:pt x="76" y="392"/>
                  </a:cubicBezTo>
                  <a:cubicBezTo>
                    <a:pt x="30" y="264"/>
                    <a:pt x="95" y="123"/>
                    <a:pt x="222" y="76"/>
                  </a:cubicBezTo>
                  <a:cubicBezTo>
                    <a:pt x="347" y="31"/>
                    <a:pt x="486" y="98"/>
                    <a:pt x="532" y="225"/>
                  </a:cubicBezTo>
                  <a:cubicBezTo>
                    <a:pt x="578" y="351"/>
                    <a:pt x="512" y="493"/>
                    <a:pt x="386" y="538"/>
                  </a:cubicBezTo>
                  <a:close/>
                  <a:moveTo>
                    <a:pt x="585" y="424"/>
                  </a:moveTo>
                  <a:cubicBezTo>
                    <a:pt x="613" y="355"/>
                    <a:pt x="616" y="278"/>
                    <a:pt x="590" y="203"/>
                  </a:cubicBezTo>
                  <a:cubicBezTo>
                    <a:pt x="532" y="43"/>
                    <a:pt x="358" y="-40"/>
                    <a:pt x="201" y="19"/>
                  </a:cubicBezTo>
                  <a:cubicBezTo>
                    <a:pt x="42" y="76"/>
                    <a:pt x="-39" y="253"/>
                    <a:pt x="18" y="413"/>
                  </a:cubicBezTo>
                  <a:cubicBezTo>
                    <a:pt x="43" y="486"/>
                    <a:pt x="94" y="542"/>
                    <a:pt x="156" y="577"/>
                  </a:cubicBezTo>
                  <a:lnTo>
                    <a:pt x="69" y="881"/>
                  </a:lnTo>
                  <a:lnTo>
                    <a:pt x="184" y="842"/>
                  </a:lnTo>
                  <a:lnTo>
                    <a:pt x="260" y="937"/>
                  </a:lnTo>
                  <a:lnTo>
                    <a:pt x="353" y="612"/>
                  </a:lnTo>
                  <a:cubicBezTo>
                    <a:pt x="371" y="608"/>
                    <a:pt x="389" y="605"/>
                    <a:pt x="407" y="597"/>
                  </a:cubicBezTo>
                  <a:cubicBezTo>
                    <a:pt x="423" y="591"/>
                    <a:pt x="438" y="584"/>
                    <a:pt x="452" y="577"/>
                  </a:cubicBezTo>
                  <a:lnTo>
                    <a:pt x="722" y="757"/>
                  </a:lnTo>
                  <a:lnTo>
                    <a:pt x="719" y="633"/>
                  </a:lnTo>
                  <a:lnTo>
                    <a:pt x="833" y="59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p>
              <a:pPr marL="0" marR="0" lvl="0" indent="0" defTabSz="-635" rtl="0" hangingPunct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: Shape 210"/>
            <p:cNvSpPr/>
            <p:nvPr/>
          </p:nvSpPr>
          <p:spPr>
            <a:xfrm>
              <a:off x="5450631" y="9898177"/>
              <a:ext cx="598125" cy="6063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" h="441">
                  <a:moveTo>
                    <a:pt x="143" y="13"/>
                  </a:moveTo>
                  <a:cubicBezTo>
                    <a:pt x="31" y="54"/>
                    <a:pt x="-27" y="181"/>
                    <a:pt x="13" y="297"/>
                  </a:cubicBezTo>
                  <a:cubicBezTo>
                    <a:pt x="53" y="410"/>
                    <a:pt x="179" y="470"/>
                    <a:pt x="292" y="428"/>
                  </a:cubicBezTo>
                  <a:cubicBezTo>
                    <a:pt x="405" y="387"/>
                    <a:pt x="462" y="260"/>
                    <a:pt x="422" y="146"/>
                  </a:cubicBezTo>
                  <a:cubicBezTo>
                    <a:pt x="381" y="32"/>
                    <a:pt x="257" y="-28"/>
                    <a:pt x="143" y="1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p>
              <a:pPr marL="0" marR="0" lvl="0" indent="0" defTabSz="-635" rtl="0" hangingPunct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7505" y="3572510"/>
            <a:ext cx="342900" cy="276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60" y="1196975"/>
            <a:ext cx="8782050" cy="44551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280" y="1340485"/>
            <a:ext cx="1133475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6744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/>
              <p:cNvSpPr txBox="1"/>
              <p:nvPr/>
            </p:nvSpPr>
            <p:spPr bwMode="auto">
              <a:xfrm>
                <a:off x="3822192" y="1771275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itchFamily="34" charset="0"/>
                    <a:ea typeface="微软雅黑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itchFamily="34" charset="0"/>
                    <a:ea typeface="黑体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itchFamily="34" charset="0"/>
                    <a:ea typeface="黑体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itchFamily="34" charset="0"/>
                    <a:ea typeface="黑体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itchFamily="34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itchFamily="34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itchFamily="34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itchFamily="34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itchFamily="34" charset="0"/>
                    <a:ea typeface="黑体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zh-CN" b="0" dirty="0">
                    <a:latin typeface="+mn-lt"/>
                    <a:ea typeface="+mn-ea"/>
                    <a:sym typeface="+mn-lt"/>
                  </a:rPr>
                  <a:t>什么是异步</a:t>
                </a:r>
                <a:endParaRPr lang="zh-CN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zh-CN" b="0" dirty="0">
                    <a:latin typeface="+mn-lt"/>
                    <a:ea typeface="+mn-ea"/>
                    <a:sym typeface="+mn-lt"/>
                  </a:rPr>
                  <a:t>异步和同步的区别</a:t>
                </a:r>
                <a:endParaRPr lang="zh-CN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zh-CN" b="0" dirty="0">
                    <a:latin typeface="+mn-lt"/>
                    <a:ea typeface="+mn-ea"/>
                    <a:sym typeface="+mn-lt"/>
                  </a:rPr>
                  <a:t>阻塞与非阻塞</a:t>
                </a:r>
                <a:endParaRPr lang="zh-CN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轮询</a:t>
                </a:r>
                <a:endParaRPr lang="zh-CN" altLang="en-US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zh-CN" b="0" dirty="0">
                    <a:latin typeface="+mn-lt"/>
                    <a:ea typeface="+mn-ea"/>
                    <a:sym typeface="+mn-lt"/>
                  </a:rPr>
                  <a:t>定时器</a:t>
                </a:r>
                <a:endParaRPr lang="zh-CN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/>
              <p:cNvSpPr txBox="1"/>
              <p:nvPr/>
            </p:nvSpPr>
            <p:spPr>
              <a:xfrm>
                <a:off x="1175743" y="1700808"/>
                <a:ext cx="2521108" cy="5486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tr-TR" sz="2800" b="1" dirty="0">
                    <a:solidFill>
                      <a:srgbClr val="E39CA0"/>
                    </a:solidFill>
                    <a:cs typeface="+mn-ea"/>
                    <a:sym typeface="+mn-lt"/>
                  </a:rPr>
                  <a:t>异步</a:t>
                </a:r>
                <a:endParaRPr lang="zh-CN" altLang="tr-TR" sz="2800" b="1" dirty="0">
                  <a:solidFill>
                    <a:srgbClr val="E39CA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425" y="272415"/>
            <a:ext cx="123825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先序遍历</a:t>
            </a: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62" name="Group 6"/>
          <p:cNvGrpSpPr/>
          <p:nvPr/>
        </p:nvGrpSpPr>
        <p:grpSpPr>
          <a:xfrm rot="1149135">
            <a:off x="10120630" y="5055870"/>
            <a:ext cx="951230" cy="1059180"/>
            <a:chOff x="5330730" y="9778276"/>
            <a:chExt cx="1146637" cy="1289966"/>
          </a:xfrm>
          <a:solidFill>
            <a:schemeClr val="tx1"/>
          </a:solidFill>
        </p:grpSpPr>
        <p:sp>
          <p:nvSpPr>
            <p:cNvPr id="214" name="Freeform: Shape 209"/>
            <p:cNvSpPr/>
            <p:nvPr/>
          </p:nvSpPr>
          <p:spPr>
            <a:xfrm>
              <a:off x="5330730" y="9778276"/>
              <a:ext cx="1146637" cy="12899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3" h="937">
                  <a:moveTo>
                    <a:pt x="386" y="538"/>
                  </a:moveTo>
                  <a:cubicBezTo>
                    <a:pt x="261" y="585"/>
                    <a:pt x="121" y="518"/>
                    <a:pt x="76" y="392"/>
                  </a:cubicBezTo>
                  <a:cubicBezTo>
                    <a:pt x="30" y="264"/>
                    <a:pt x="95" y="123"/>
                    <a:pt x="222" y="76"/>
                  </a:cubicBezTo>
                  <a:cubicBezTo>
                    <a:pt x="347" y="31"/>
                    <a:pt x="486" y="98"/>
                    <a:pt x="532" y="225"/>
                  </a:cubicBezTo>
                  <a:cubicBezTo>
                    <a:pt x="578" y="351"/>
                    <a:pt x="512" y="493"/>
                    <a:pt x="386" y="538"/>
                  </a:cubicBezTo>
                  <a:close/>
                  <a:moveTo>
                    <a:pt x="585" y="424"/>
                  </a:moveTo>
                  <a:cubicBezTo>
                    <a:pt x="613" y="355"/>
                    <a:pt x="616" y="278"/>
                    <a:pt x="590" y="203"/>
                  </a:cubicBezTo>
                  <a:cubicBezTo>
                    <a:pt x="532" y="43"/>
                    <a:pt x="358" y="-40"/>
                    <a:pt x="201" y="19"/>
                  </a:cubicBezTo>
                  <a:cubicBezTo>
                    <a:pt x="42" y="76"/>
                    <a:pt x="-39" y="253"/>
                    <a:pt x="18" y="413"/>
                  </a:cubicBezTo>
                  <a:cubicBezTo>
                    <a:pt x="43" y="486"/>
                    <a:pt x="94" y="542"/>
                    <a:pt x="156" y="577"/>
                  </a:cubicBezTo>
                  <a:lnTo>
                    <a:pt x="69" y="881"/>
                  </a:lnTo>
                  <a:lnTo>
                    <a:pt x="184" y="842"/>
                  </a:lnTo>
                  <a:lnTo>
                    <a:pt x="260" y="937"/>
                  </a:lnTo>
                  <a:lnTo>
                    <a:pt x="353" y="612"/>
                  </a:lnTo>
                  <a:cubicBezTo>
                    <a:pt x="371" y="608"/>
                    <a:pt x="389" y="605"/>
                    <a:pt x="407" y="597"/>
                  </a:cubicBezTo>
                  <a:cubicBezTo>
                    <a:pt x="423" y="591"/>
                    <a:pt x="438" y="584"/>
                    <a:pt x="452" y="577"/>
                  </a:cubicBezTo>
                  <a:lnTo>
                    <a:pt x="722" y="757"/>
                  </a:lnTo>
                  <a:lnTo>
                    <a:pt x="719" y="633"/>
                  </a:lnTo>
                  <a:lnTo>
                    <a:pt x="833" y="59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p>
              <a:pPr marL="0" marR="0" lvl="0" indent="0" defTabSz="-635" rtl="0" hangingPunct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: Shape 210"/>
            <p:cNvSpPr/>
            <p:nvPr/>
          </p:nvSpPr>
          <p:spPr>
            <a:xfrm>
              <a:off x="5450631" y="9898177"/>
              <a:ext cx="598125" cy="6063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" h="441">
                  <a:moveTo>
                    <a:pt x="143" y="13"/>
                  </a:moveTo>
                  <a:cubicBezTo>
                    <a:pt x="31" y="54"/>
                    <a:pt x="-27" y="181"/>
                    <a:pt x="13" y="297"/>
                  </a:cubicBezTo>
                  <a:cubicBezTo>
                    <a:pt x="53" y="410"/>
                    <a:pt x="179" y="470"/>
                    <a:pt x="292" y="428"/>
                  </a:cubicBezTo>
                  <a:cubicBezTo>
                    <a:pt x="405" y="387"/>
                    <a:pt x="462" y="260"/>
                    <a:pt x="422" y="146"/>
                  </a:cubicBezTo>
                  <a:cubicBezTo>
                    <a:pt x="381" y="32"/>
                    <a:pt x="257" y="-28"/>
                    <a:pt x="143" y="1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p>
              <a:pPr marL="0" marR="0" lvl="0" indent="0" defTabSz="-635" rtl="0" hangingPunct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7505" y="3572510"/>
            <a:ext cx="342900" cy="276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178560"/>
            <a:ext cx="8620760" cy="47885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后序遍历</a:t>
            </a: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62" name="Group 6"/>
          <p:cNvGrpSpPr/>
          <p:nvPr/>
        </p:nvGrpSpPr>
        <p:grpSpPr>
          <a:xfrm rot="1149135">
            <a:off x="10120630" y="5055870"/>
            <a:ext cx="951230" cy="1059180"/>
            <a:chOff x="5330730" y="9778276"/>
            <a:chExt cx="1146637" cy="1289966"/>
          </a:xfrm>
          <a:solidFill>
            <a:schemeClr val="tx1"/>
          </a:solidFill>
        </p:grpSpPr>
        <p:sp>
          <p:nvSpPr>
            <p:cNvPr id="214" name="Freeform: Shape 209"/>
            <p:cNvSpPr/>
            <p:nvPr/>
          </p:nvSpPr>
          <p:spPr>
            <a:xfrm>
              <a:off x="5330730" y="9778276"/>
              <a:ext cx="1146637" cy="12899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3" h="937">
                  <a:moveTo>
                    <a:pt x="386" y="538"/>
                  </a:moveTo>
                  <a:cubicBezTo>
                    <a:pt x="261" y="585"/>
                    <a:pt x="121" y="518"/>
                    <a:pt x="76" y="392"/>
                  </a:cubicBezTo>
                  <a:cubicBezTo>
                    <a:pt x="30" y="264"/>
                    <a:pt x="95" y="123"/>
                    <a:pt x="222" y="76"/>
                  </a:cubicBezTo>
                  <a:cubicBezTo>
                    <a:pt x="347" y="31"/>
                    <a:pt x="486" y="98"/>
                    <a:pt x="532" y="225"/>
                  </a:cubicBezTo>
                  <a:cubicBezTo>
                    <a:pt x="578" y="351"/>
                    <a:pt x="512" y="493"/>
                    <a:pt x="386" y="538"/>
                  </a:cubicBezTo>
                  <a:close/>
                  <a:moveTo>
                    <a:pt x="585" y="424"/>
                  </a:moveTo>
                  <a:cubicBezTo>
                    <a:pt x="613" y="355"/>
                    <a:pt x="616" y="278"/>
                    <a:pt x="590" y="203"/>
                  </a:cubicBezTo>
                  <a:cubicBezTo>
                    <a:pt x="532" y="43"/>
                    <a:pt x="358" y="-40"/>
                    <a:pt x="201" y="19"/>
                  </a:cubicBezTo>
                  <a:cubicBezTo>
                    <a:pt x="42" y="76"/>
                    <a:pt x="-39" y="253"/>
                    <a:pt x="18" y="413"/>
                  </a:cubicBezTo>
                  <a:cubicBezTo>
                    <a:pt x="43" y="486"/>
                    <a:pt x="94" y="542"/>
                    <a:pt x="156" y="577"/>
                  </a:cubicBezTo>
                  <a:lnTo>
                    <a:pt x="69" y="881"/>
                  </a:lnTo>
                  <a:lnTo>
                    <a:pt x="184" y="842"/>
                  </a:lnTo>
                  <a:lnTo>
                    <a:pt x="260" y="937"/>
                  </a:lnTo>
                  <a:lnTo>
                    <a:pt x="353" y="612"/>
                  </a:lnTo>
                  <a:cubicBezTo>
                    <a:pt x="371" y="608"/>
                    <a:pt x="389" y="605"/>
                    <a:pt x="407" y="597"/>
                  </a:cubicBezTo>
                  <a:cubicBezTo>
                    <a:pt x="423" y="591"/>
                    <a:pt x="438" y="584"/>
                    <a:pt x="452" y="577"/>
                  </a:cubicBezTo>
                  <a:lnTo>
                    <a:pt x="722" y="757"/>
                  </a:lnTo>
                  <a:lnTo>
                    <a:pt x="719" y="633"/>
                  </a:lnTo>
                  <a:lnTo>
                    <a:pt x="833" y="59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p>
              <a:pPr marL="0" marR="0" lvl="0" indent="0" defTabSz="-635" rtl="0" hangingPunct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: Shape 210"/>
            <p:cNvSpPr/>
            <p:nvPr/>
          </p:nvSpPr>
          <p:spPr>
            <a:xfrm>
              <a:off x="5450631" y="9898177"/>
              <a:ext cx="598125" cy="6063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" h="441">
                  <a:moveTo>
                    <a:pt x="143" y="13"/>
                  </a:moveTo>
                  <a:cubicBezTo>
                    <a:pt x="31" y="54"/>
                    <a:pt x="-27" y="181"/>
                    <a:pt x="13" y="297"/>
                  </a:cubicBezTo>
                  <a:cubicBezTo>
                    <a:pt x="53" y="410"/>
                    <a:pt x="179" y="470"/>
                    <a:pt x="292" y="428"/>
                  </a:cubicBezTo>
                  <a:cubicBezTo>
                    <a:pt x="405" y="387"/>
                    <a:pt x="462" y="260"/>
                    <a:pt x="422" y="146"/>
                  </a:cubicBezTo>
                  <a:cubicBezTo>
                    <a:pt x="381" y="32"/>
                    <a:pt x="257" y="-28"/>
                    <a:pt x="143" y="1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p>
              <a:pPr marL="0" marR="0" lvl="0" indent="0" defTabSz="-635" rtl="0" hangingPunct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7505" y="3572510"/>
            <a:ext cx="342900" cy="276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90" y="1158875"/>
            <a:ext cx="8481695" cy="47282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itchFamily="34" charset="0"/>
              <a:ea typeface="微软雅黑" pitchFamily="34" charset="-122"/>
              <a:cs typeface="+mj-cs"/>
              <a:sym typeface="Arial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Ending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en-US" dirty="0"/>
              <a:t>2019.3.16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徐飏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448688" y="3134159"/>
            <a:ext cx="2642236" cy="9756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414347" y="3340553"/>
            <a:ext cx="5095500" cy="895350"/>
          </a:xfrm>
        </p:spPr>
        <p:txBody>
          <a:bodyPr/>
          <a:lstStyle/>
          <a:p>
            <a:r>
              <a:rPr lang="zh-CN" altLang="zh-CN" b="0" dirty="0">
                <a:latin typeface="+mn-lt"/>
                <a:ea typeface="+mn-ea"/>
                <a:sym typeface="+mn-lt"/>
              </a:rPr>
              <a:t>什么是异步？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sz="1800" dirty="0"/>
          </a:p>
          <a:p>
            <a:pPr lvl="0"/>
            <a:r>
              <a:rPr lang="zh-CN" altLang="en-US" sz="1800" dirty="0"/>
              <a:t>不等任务执行完，直接执行下一个任务</a:t>
            </a:r>
            <a:endParaRPr lang="zh-CN" altLang="en-US" sz="1800" dirty="0"/>
          </a:p>
        </p:txBody>
      </p:sp>
      <p:sp>
        <p:nvSpPr>
          <p:cNvPr id="9" name="文本框 8"/>
          <p:cNvSpPr txBox="1"/>
          <p:nvPr/>
        </p:nvSpPr>
        <p:spPr>
          <a:xfrm>
            <a:off x="6549493" y="2246324"/>
            <a:ext cx="1452386" cy="126279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latin typeface="Impact" pitchFamily="34" charset="0"/>
                <a:cs typeface="Arial" pitchFamily="34" charset="0"/>
              </a:rPr>
              <a:t>/01</a:t>
            </a:r>
            <a:endParaRPr lang="zh-CN" altLang="en-US" spc="100" dirty="0">
              <a:latin typeface="Impact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同步</a:t>
            </a:r>
            <a:r>
              <a:rPr lang="zh-CN" altLang="en-US">
                <a:sym typeface="+mn-ea"/>
              </a:rPr>
              <a:t>和异步</a:t>
            </a:r>
            <a:r>
              <a:rPr lang="zh-CN" altLang="en-US"/>
              <a:t>的区别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62" name="Group 6"/>
          <p:cNvGrpSpPr/>
          <p:nvPr/>
        </p:nvGrpSpPr>
        <p:grpSpPr>
          <a:xfrm rot="1149135">
            <a:off x="10120630" y="5055870"/>
            <a:ext cx="951230" cy="1059180"/>
            <a:chOff x="5330730" y="9778276"/>
            <a:chExt cx="1146637" cy="1289966"/>
          </a:xfrm>
          <a:solidFill>
            <a:schemeClr val="tx1"/>
          </a:solidFill>
        </p:grpSpPr>
        <p:sp>
          <p:nvSpPr>
            <p:cNvPr id="214" name="Freeform: Shape 209"/>
            <p:cNvSpPr/>
            <p:nvPr/>
          </p:nvSpPr>
          <p:spPr>
            <a:xfrm>
              <a:off x="5330730" y="9778276"/>
              <a:ext cx="1146637" cy="12899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3" h="937">
                  <a:moveTo>
                    <a:pt x="386" y="538"/>
                  </a:moveTo>
                  <a:cubicBezTo>
                    <a:pt x="261" y="585"/>
                    <a:pt x="121" y="518"/>
                    <a:pt x="76" y="392"/>
                  </a:cubicBezTo>
                  <a:cubicBezTo>
                    <a:pt x="30" y="264"/>
                    <a:pt x="95" y="123"/>
                    <a:pt x="222" y="76"/>
                  </a:cubicBezTo>
                  <a:cubicBezTo>
                    <a:pt x="347" y="31"/>
                    <a:pt x="486" y="98"/>
                    <a:pt x="532" y="225"/>
                  </a:cubicBezTo>
                  <a:cubicBezTo>
                    <a:pt x="578" y="351"/>
                    <a:pt x="512" y="493"/>
                    <a:pt x="386" y="538"/>
                  </a:cubicBezTo>
                  <a:close/>
                  <a:moveTo>
                    <a:pt x="585" y="424"/>
                  </a:moveTo>
                  <a:cubicBezTo>
                    <a:pt x="613" y="355"/>
                    <a:pt x="616" y="278"/>
                    <a:pt x="590" y="203"/>
                  </a:cubicBezTo>
                  <a:cubicBezTo>
                    <a:pt x="532" y="43"/>
                    <a:pt x="358" y="-40"/>
                    <a:pt x="201" y="19"/>
                  </a:cubicBezTo>
                  <a:cubicBezTo>
                    <a:pt x="42" y="76"/>
                    <a:pt x="-39" y="253"/>
                    <a:pt x="18" y="413"/>
                  </a:cubicBezTo>
                  <a:cubicBezTo>
                    <a:pt x="43" y="486"/>
                    <a:pt x="94" y="542"/>
                    <a:pt x="156" y="577"/>
                  </a:cubicBezTo>
                  <a:lnTo>
                    <a:pt x="69" y="881"/>
                  </a:lnTo>
                  <a:lnTo>
                    <a:pt x="184" y="842"/>
                  </a:lnTo>
                  <a:lnTo>
                    <a:pt x="260" y="937"/>
                  </a:lnTo>
                  <a:lnTo>
                    <a:pt x="353" y="612"/>
                  </a:lnTo>
                  <a:cubicBezTo>
                    <a:pt x="371" y="608"/>
                    <a:pt x="389" y="605"/>
                    <a:pt x="407" y="597"/>
                  </a:cubicBezTo>
                  <a:cubicBezTo>
                    <a:pt x="423" y="591"/>
                    <a:pt x="438" y="584"/>
                    <a:pt x="452" y="577"/>
                  </a:cubicBezTo>
                  <a:lnTo>
                    <a:pt x="722" y="757"/>
                  </a:lnTo>
                  <a:lnTo>
                    <a:pt x="719" y="633"/>
                  </a:lnTo>
                  <a:lnTo>
                    <a:pt x="833" y="59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p>
              <a:pPr marL="0" marR="0" lvl="0" indent="0" defTabSz="-635" rtl="0" hangingPunct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: Shape 210"/>
            <p:cNvSpPr/>
            <p:nvPr/>
          </p:nvSpPr>
          <p:spPr>
            <a:xfrm>
              <a:off x="5450631" y="9898177"/>
              <a:ext cx="598125" cy="6063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" h="441">
                  <a:moveTo>
                    <a:pt x="143" y="13"/>
                  </a:moveTo>
                  <a:cubicBezTo>
                    <a:pt x="31" y="54"/>
                    <a:pt x="-27" y="181"/>
                    <a:pt x="13" y="297"/>
                  </a:cubicBezTo>
                  <a:cubicBezTo>
                    <a:pt x="53" y="410"/>
                    <a:pt x="179" y="470"/>
                    <a:pt x="292" y="428"/>
                  </a:cubicBezTo>
                  <a:cubicBezTo>
                    <a:pt x="405" y="387"/>
                    <a:pt x="462" y="260"/>
                    <a:pt x="422" y="146"/>
                  </a:cubicBezTo>
                  <a:cubicBezTo>
                    <a:pt x="381" y="32"/>
                    <a:pt x="257" y="-28"/>
                    <a:pt x="143" y="1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p>
              <a:pPr marL="0" marR="0" lvl="0" indent="0" defTabSz="-635" rtl="0" hangingPunct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73735" y="1389380"/>
            <a:ext cx="9328150" cy="3566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SzPct val="50000"/>
              <a:buFont typeface="Wingdings" charset="0"/>
              <a:buChar char="¡"/>
            </a:pP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：         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同步有返回值无回调，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异步有回调函数无返回值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Tx/>
              <a:buSzPct val="50000"/>
              <a:buFont typeface="Wingdings" charset="0"/>
              <a:buChar char="¡"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Tx/>
              <a:buSzPct val="50000"/>
              <a:buFont typeface="Wingdings" charset="0"/>
              <a:buChar char="¡"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Tx/>
              <a:buSzPct val="50000"/>
              <a:buFont typeface="Wingdings" charset="0"/>
              <a:buChar char="¡"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性能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：          同步性能低，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异步性能高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Tx/>
              <a:buSzPct val="50000"/>
              <a:buFont typeface="Wingdings" charset="0"/>
              <a:buChar char="¡"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Tx/>
              <a:buSzPct val="50000"/>
              <a:buFont typeface="Wingdings" charset="0"/>
              <a:buChar char="¡"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Tx/>
              <a:buSzPct val="50000"/>
              <a:buFont typeface="Wingdings" charset="0"/>
              <a:buChar char="¡"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执行顺序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：  同步按照从上往下顺序执行，异步无序执行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Tx/>
              <a:buSzPct val="50000"/>
              <a:buFont typeface="Wingdings" charset="0"/>
              <a:buChar char="¡"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Tx/>
              <a:buSzPct val="50000"/>
              <a:buFont typeface="Wingdings" charset="0"/>
              <a:buChar char="¡"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Tx/>
              <a:buSzPct val="50000"/>
              <a:buFont typeface="Wingdings" charset="0"/>
              <a:buChar char="¡"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线程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：         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同步会阻塞线程，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异步不会阻塞线程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0">
              <a:buFont typeface="Arial" charset="0"/>
              <a:buNone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阻塞与非阻塞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4690" y="1212850"/>
            <a:ext cx="1084326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690" y="1212850"/>
            <a:ext cx="5313045" cy="51803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227455"/>
            <a:ext cx="5464810" cy="5267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轮询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9925" y="1483360"/>
            <a:ext cx="1387475" cy="4606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charset="0"/>
              <a:buChar char="Ø"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read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30000"/>
              </a:lnSpc>
              <a:buFont typeface="Wingdings" charset="0"/>
              <a:buChar char="Ø"/>
            </a:pP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30000"/>
              </a:lnSpc>
              <a:buFont typeface="Wingdings" charset="0"/>
              <a:buChar char="Ø"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select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30000"/>
              </a:lnSpc>
              <a:buFont typeface="Wingdings" charset="0"/>
              <a:buChar char="Ø"/>
            </a:pPr>
            <a:endParaRPr lang="en-US" altLang="zh-CN" sz="2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30000"/>
              </a:lnSpc>
              <a:buFont typeface="Wingdings" charset="0"/>
              <a:buChar char="Ø"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poll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30000"/>
              </a:lnSpc>
              <a:buFont typeface="Wingdings" charset="0"/>
              <a:buChar char="Ø"/>
            </a:pPr>
            <a:endParaRPr lang="en-US" altLang="zh-CN" sz="2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30000"/>
              </a:lnSpc>
              <a:buFont typeface="Wingdings" charset="0"/>
              <a:buChar char="Ø"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epoll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30000"/>
              </a:lnSpc>
              <a:buFont typeface="Wingdings" charset="0"/>
              <a:buChar char="Ø"/>
            </a:pPr>
            <a:endParaRPr lang="en-US" altLang="zh-CN" sz="2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30000"/>
              </a:lnSpc>
              <a:buFont typeface="Wingdings" charset="0"/>
              <a:buChar char="Ø"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kqueue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30000"/>
              </a:lnSpc>
              <a:buFont typeface="Wingdings" charset="0"/>
              <a:buChar char="Ø"/>
            </a:pP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86635" y="1555115"/>
            <a:ext cx="923417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原始，性能最低的一种。通过重复调用来检查状态是否完成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86635" y="2493010"/>
            <a:ext cx="9196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read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基础上改进的一种方案，通过对文件描述符上的事件状态来进行判断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86635" y="3429000"/>
            <a:ext cx="9196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较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select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有所改进，采用链表的方式避免数组长度的限制，其次它能避免不需要的检查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86635" y="4221480"/>
            <a:ext cx="919670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该方案是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下效率最高的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I/O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时间通知机制，在进入轮询的时候如果没有检查到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I/O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事件，将会进行休眠，直到事件发生将它唤醒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86635" y="5300980"/>
            <a:ext cx="9196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epoll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实现方式类似，不过仅在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FreeBSD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系统下存在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定时器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62" name="Group 6"/>
          <p:cNvGrpSpPr/>
          <p:nvPr/>
        </p:nvGrpSpPr>
        <p:grpSpPr>
          <a:xfrm rot="1149135">
            <a:off x="10120630" y="5055870"/>
            <a:ext cx="951230" cy="1059180"/>
            <a:chOff x="5330730" y="9778276"/>
            <a:chExt cx="1146637" cy="1289966"/>
          </a:xfrm>
          <a:solidFill>
            <a:schemeClr val="tx1"/>
          </a:solidFill>
        </p:grpSpPr>
        <p:sp>
          <p:nvSpPr>
            <p:cNvPr id="214" name="Freeform: Shape 209"/>
            <p:cNvSpPr/>
            <p:nvPr/>
          </p:nvSpPr>
          <p:spPr>
            <a:xfrm>
              <a:off x="5330730" y="9778276"/>
              <a:ext cx="1146637" cy="12899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3" h="937">
                  <a:moveTo>
                    <a:pt x="386" y="538"/>
                  </a:moveTo>
                  <a:cubicBezTo>
                    <a:pt x="261" y="585"/>
                    <a:pt x="121" y="518"/>
                    <a:pt x="76" y="392"/>
                  </a:cubicBezTo>
                  <a:cubicBezTo>
                    <a:pt x="30" y="264"/>
                    <a:pt x="95" y="123"/>
                    <a:pt x="222" y="76"/>
                  </a:cubicBezTo>
                  <a:cubicBezTo>
                    <a:pt x="347" y="31"/>
                    <a:pt x="486" y="98"/>
                    <a:pt x="532" y="225"/>
                  </a:cubicBezTo>
                  <a:cubicBezTo>
                    <a:pt x="578" y="351"/>
                    <a:pt x="512" y="493"/>
                    <a:pt x="386" y="538"/>
                  </a:cubicBezTo>
                  <a:close/>
                  <a:moveTo>
                    <a:pt x="585" y="424"/>
                  </a:moveTo>
                  <a:cubicBezTo>
                    <a:pt x="613" y="355"/>
                    <a:pt x="616" y="278"/>
                    <a:pt x="590" y="203"/>
                  </a:cubicBezTo>
                  <a:cubicBezTo>
                    <a:pt x="532" y="43"/>
                    <a:pt x="358" y="-40"/>
                    <a:pt x="201" y="19"/>
                  </a:cubicBezTo>
                  <a:cubicBezTo>
                    <a:pt x="42" y="76"/>
                    <a:pt x="-39" y="253"/>
                    <a:pt x="18" y="413"/>
                  </a:cubicBezTo>
                  <a:cubicBezTo>
                    <a:pt x="43" y="486"/>
                    <a:pt x="94" y="542"/>
                    <a:pt x="156" y="577"/>
                  </a:cubicBezTo>
                  <a:lnTo>
                    <a:pt x="69" y="881"/>
                  </a:lnTo>
                  <a:lnTo>
                    <a:pt x="184" y="842"/>
                  </a:lnTo>
                  <a:lnTo>
                    <a:pt x="260" y="937"/>
                  </a:lnTo>
                  <a:lnTo>
                    <a:pt x="353" y="612"/>
                  </a:lnTo>
                  <a:cubicBezTo>
                    <a:pt x="371" y="608"/>
                    <a:pt x="389" y="605"/>
                    <a:pt x="407" y="597"/>
                  </a:cubicBezTo>
                  <a:cubicBezTo>
                    <a:pt x="423" y="591"/>
                    <a:pt x="438" y="584"/>
                    <a:pt x="452" y="577"/>
                  </a:cubicBezTo>
                  <a:lnTo>
                    <a:pt x="722" y="757"/>
                  </a:lnTo>
                  <a:lnTo>
                    <a:pt x="719" y="633"/>
                  </a:lnTo>
                  <a:lnTo>
                    <a:pt x="833" y="59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p>
              <a:pPr marL="0" marR="0" lvl="0" indent="0" defTabSz="-635" rtl="0" hangingPunct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: Shape 210"/>
            <p:cNvSpPr/>
            <p:nvPr/>
          </p:nvSpPr>
          <p:spPr>
            <a:xfrm>
              <a:off x="5450631" y="9898177"/>
              <a:ext cx="598125" cy="6063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" h="441">
                  <a:moveTo>
                    <a:pt x="143" y="13"/>
                  </a:moveTo>
                  <a:cubicBezTo>
                    <a:pt x="31" y="54"/>
                    <a:pt x="-27" y="181"/>
                    <a:pt x="13" y="297"/>
                  </a:cubicBezTo>
                  <a:cubicBezTo>
                    <a:pt x="53" y="410"/>
                    <a:pt x="179" y="470"/>
                    <a:pt x="292" y="428"/>
                  </a:cubicBezTo>
                  <a:cubicBezTo>
                    <a:pt x="405" y="387"/>
                    <a:pt x="462" y="260"/>
                    <a:pt x="422" y="146"/>
                  </a:cubicBezTo>
                  <a:cubicBezTo>
                    <a:pt x="381" y="32"/>
                    <a:pt x="257" y="-28"/>
                    <a:pt x="143" y="1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p>
              <a:pPr marL="0" marR="0" lvl="0" indent="0" defTabSz="-635" rtl="0" hangingPunct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69925" y="1412875"/>
            <a:ext cx="1077087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定时器的原理与异步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IO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比较类似，只是不需要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I/O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线程池的参与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8815" y="3572510"/>
            <a:ext cx="9283700" cy="1114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setTimeout采用的是类似IO观察者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setImmediate采用的是check观察者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process.nextTick()采用的是idle观察者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1040" y="5289550"/>
            <a:ext cx="7254240" cy="4565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6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dist"/>
            <a:endParaRPr lang="zh-CN" altLang="en-US" sz="1600">
              <a:solidFill>
                <a:schemeClr val="bg2">
                  <a:lumMod val="25000"/>
                </a:schemeClr>
              </a:solidFill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8815" y="5287645"/>
            <a:ext cx="76200" cy="456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2155" y="2149475"/>
            <a:ext cx="9818370" cy="1114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40000"/>
              </a:lnSpc>
              <a:buFont typeface="Arial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process.nextTick()，效率最高，消费资源小，但会阻塞CPU的后续调用； 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buFont typeface="Arial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setTimeout()，精确度不高，可能有延迟执行的情况发生，消耗资源大； 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buFont typeface="Arial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setImmediate()，消耗的资源小，也不会造成阻塞，但效率也是最低的。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2635" y="5315585"/>
            <a:ext cx="6726555" cy="712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lnSpc>
                <a:spcPct val="120000"/>
              </a:lnSpc>
            </a:pP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sym typeface="+mn-ea"/>
              </a:rPr>
              <a:t>三种观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察者的优先</a:t>
            </a: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sym typeface="+mn-ea"/>
              </a:rPr>
              <a:t>顺序是：</a:t>
            </a:r>
            <a:r>
              <a:rPr lang="en-US" altLang="zh-CN" sz="1600" b="1">
                <a:solidFill>
                  <a:schemeClr val="bg2">
                    <a:lumMod val="25000"/>
                  </a:schemeClr>
                </a:solidFill>
                <a:sym typeface="+mn-ea"/>
              </a:rPr>
              <a:t>idle</a:t>
            </a:r>
            <a:r>
              <a:rPr lang="zh-CN" altLang="en-US" sz="1600" b="1">
                <a:solidFill>
                  <a:schemeClr val="bg2">
                    <a:lumMod val="25000"/>
                  </a:schemeClr>
                </a:solidFill>
                <a:sym typeface="+mn-ea"/>
              </a:rPr>
              <a:t>观察者 </a:t>
            </a:r>
            <a:r>
              <a:rPr lang="en-US" altLang="zh-CN" sz="1600">
                <a:solidFill>
                  <a:schemeClr val="bg2">
                    <a:lumMod val="25000"/>
                  </a:schemeClr>
                </a:solidFill>
                <a:sym typeface="+mn-ea"/>
              </a:rPr>
              <a:t>&gt; </a:t>
            </a:r>
            <a:r>
              <a:rPr lang="en-US" altLang="zh-CN" sz="1600" b="1">
                <a:solidFill>
                  <a:schemeClr val="bg2">
                    <a:lumMod val="25000"/>
                  </a:schemeClr>
                </a:solidFill>
                <a:sym typeface="+mn-ea"/>
              </a:rPr>
              <a:t>io</a:t>
            </a:r>
            <a:r>
              <a:rPr lang="zh-CN" altLang="en-US" sz="1600" b="1">
                <a:solidFill>
                  <a:schemeClr val="bg2">
                    <a:lumMod val="25000"/>
                  </a:schemeClr>
                </a:solidFill>
                <a:sym typeface="+mn-ea"/>
              </a:rPr>
              <a:t>观察者 </a:t>
            </a:r>
            <a:r>
              <a:rPr lang="en-US" altLang="zh-CN" sz="1600">
                <a:solidFill>
                  <a:schemeClr val="bg2">
                    <a:lumMod val="25000"/>
                  </a:schemeClr>
                </a:solidFill>
                <a:sym typeface="+mn-ea"/>
              </a:rPr>
              <a:t>&gt; </a:t>
            </a:r>
            <a:r>
              <a:rPr lang="en-US" altLang="zh-CN" sz="1600" b="1">
                <a:solidFill>
                  <a:schemeClr val="bg2">
                    <a:lumMod val="25000"/>
                  </a:schemeClr>
                </a:solidFill>
                <a:sym typeface="+mn-ea"/>
              </a:rPr>
              <a:t>check</a:t>
            </a:r>
            <a:r>
              <a:rPr lang="zh-CN" altLang="en-US" sz="1600" b="1">
                <a:solidFill>
                  <a:schemeClr val="bg2">
                    <a:lumMod val="25000"/>
                  </a:schemeClr>
                </a:solidFill>
                <a:sym typeface="+mn-ea"/>
              </a:rPr>
              <a:t>观察者</a:t>
            </a:r>
            <a:endParaRPr lang="zh-CN" altLang="en-US" sz="1600" b="1">
              <a:solidFill>
                <a:schemeClr val="bg2">
                  <a:lumMod val="25000"/>
                </a:schemeClr>
              </a:solidFill>
              <a:sym typeface="+mn-ea"/>
            </a:endParaRPr>
          </a:p>
          <a:p>
            <a:pPr algn="dist"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/>
              <p:cNvSpPr txBox="1"/>
              <p:nvPr/>
            </p:nvSpPr>
            <p:spPr bwMode="auto">
              <a:xfrm>
                <a:off x="3822192" y="1771275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itchFamily="34" charset="0"/>
                    <a:ea typeface="微软雅黑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itchFamily="34" charset="0"/>
                    <a:ea typeface="黑体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itchFamily="34" charset="0"/>
                    <a:ea typeface="黑体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itchFamily="34" charset="0"/>
                    <a:ea typeface="黑体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itchFamily="34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itchFamily="34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itchFamily="34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itchFamily="34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itchFamily="34" charset="0"/>
                    <a:ea typeface="黑体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zh-CN" b="0" dirty="0">
                    <a:latin typeface="+mn-lt"/>
                    <a:ea typeface="+mn-ea"/>
                    <a:sym typeface="+mn-lt"/>
                  </a:rPr>
                  <a:t>函数节流</a:t>
                </a:r>
                <a:endParaRPr lang="zh-CN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zh-CN" b="0" dirty="0">
                    <a:latin typeface="+mn-lt"/>
                    <a:ea typeface="+mn-ea"/>
                    <a:sym typeface="+mn-lt"/>
                  </a:rPr>
                  <a:t>函数防抖</a:t>
                </a:r>
                <a:endParaRPr lang="zh-CN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/>
              <p:cNvSpPr txBox="1"/>
              <p:nvPr/>
            </p:nvSpPr>
            <p:spPr>
              <a:xfrm>
                <a:off x="1175743" y="1700808"/>
                <a:ext cx="2521108" cy="5486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tr-TR" sz="2800" b="1" dirty="0">
                    <a:solidFill>
                      <a:srgbClr val="E39CA0"/>
                    </a:solidFill>
                    <a:cs typeface="+mn-ea"/>
                    <a:sym typeface="+mn-lt"/>
                  </a:rPr>
                  <a:t>节流与防抖</a:t>
                </a:r>
                <a:endParaRPr lang="zh-CN" altLang="tr-TR" sz="2800" b="1" dirty="0">
                  <a:solidFill>
                    <a:srgbClr val="E39CA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745" y="262890"/>
            <a:ext cx="123825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函数节流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62" name="Group 6"/>
          <p:cNvGrpSpPr/>
          <p:nvPr/>
        </p:nvGrpSpPr>
        <p:grpSpPr>
          <a:xfrm rot="1149135">
            <a:off x="10120630" y="5055870"/>
            <a:ext cx="951230" cy="1059180"/>
            <a:chOff x="5330730" y="9778276"/>
            <a:chExt cx="1146637" cy="1289966"/>
          </a:xfrm>
          <a:solidFill>
            <a:schemeClr val="tx1"/>
          </a:solidFill>
        </p:grpSpPr>
        <p:sp>
          <p:nvSpPr>
            <p:cNvPr id="214" name="Freeform: Shape 209"/>
            <p:cNvSpPr/>
            <p:nvPr/>
          </p:nvSpPr>
          <p:spPr>
            <a:xfrm>
              <a:off x="5330730" y="9778276"/>
              <a:ext cx="1146637" cy="12899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3" h="937">
                  <a:moveTo>
                    <a:pt x="386" y="538"/>
                  </a:moveTo>
                  <a:cubicBezTo>
                    <a:pt x="261" y="585"/>
                    <a:pt x="121" y="518"/>
                    <a:pt x="76" y="392"/>
                  </a:cubicBezTo>
                  <a:cubicBezTo>
                    <a:pt x="30" y="264"/>
                    <a:pt x="95" y="123"/>
                    <a:pt x="222" y="76"/>
                  </a:cubicBezTo>
                  <a:cubicBezTo>
                    <a:pt x="347" y="31"/>
                    <a:pt x="486" y="98"/>
                    <a:pt x="532" y="225"/>
                  </a:cubicBezTo>
                  <a:cubicBezTo>
                    <a:pt x="578" y="351"/>
                    <a:pt x="512" y="493"/>
                    <a:pt x="386" y="538"/>
                  </a:cubicBezTo>
                  <a:close/>
                  <a:moveTo>
                    <a:pt x="585" y="424"/>
                  </a:moveTo>
                  <a:cubicBezTo>
                    <a:pt x="613" y="355"/>
                    <a:pt x="616" y="278"/>
                    <a:pt x="590" y="203"/>
                  </a:cubicBezTo>
                  <a:cubicBezTo>
                    <a:pt x="532" y="43"/>
                    <a:pt x="358" y="-40"/>
                    <a:pt x="201" y="19"/>
                  </a:cubicBezTo>
                  <a:cubicBezTo>
                    <a:pt x="42" y="76"/>
                    <a:pt x="-39" y="253"/>
                    <a:pt x="18" y="413"/>
                  </a:cubicBezTo>
                  <a:cubicBezTo>
                    <a:pt x="43" y="486"/>
                    <a:pt x="94" y="542"/>
                    <a:pt x="156" y="577"/>
                  </a:cubicBezTo>
                  <a:lnTo>
                    <a:pt x="69" y="881"/>
                  </a:lnTo>
                  <a:lnTo>
                    <a:pt x="184" y="842"/>
                  </a:lnTo>
                  <a:lnTo>
                    <a:pt x="260" y="937"/>
                  </a:lnTo>
                  <a:lnTo>
                    <a:pt x="353" y="612"/>
                  </a:lnTo>
                  <a:cubicBezTo>
                    <a:pt x="371" y="608"/>
                    <a:pt x="389" y="605"/>
                    <a:pt x="407" y="597"/>
                  </a:cubicBezTo>
                  <a:cubicBezTo>
                    <a:pt x="423" y="591"/>
                    <a:pt x="438" y="584"/>
                    <a:pt x="452" y="577"/>
                  </a:cubicBezTo>
                  <a:lnTo>
                    <a:pt x="722" y="757"/>
                  </a:lnTo>
                  <a:lnTo>
                    <a:pt x="719" y="633"/>
                  </a:lnTo>
                  <a:lnTo>
                    <a:pt x="833" y="59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p>
              <a:pPr marL="0" marR="0" lvl="0" indent="0" defTabSz="-635" rtl="0" hangingPunct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: Shape 210"/>
            <p:cNvSpPr/>
            <p:nvPr/>
          </p:nvSpPr>
          <p:spPr>
            <a:xfrm>
              <a:off x="5450631" y="9898177"/>
              <a:ext cx="598125" cy="6063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" h="441">
                  <a:moveTo>
                    <a:pt x="143" y="13"/>
                  </a:moveTo>
                  <a:cubicBezTo>
                    <a:pt x="31" y="54"/>
                    <a:pt x="-27" y="181"/>
                    <a:pt x="13" y="297"/>
                  </a:cubicBezTo>
                  <a:cubicBezTo>
                    <a:pt x="53" y="410"/>
                    <a:pt x="179" y="470"/>
                    <a:pt x="292" y="428"/>
                  </a:cubicBezTo>
                  <a:cubicBezTo>
                    <a:pt x="405" y="387"/>
                    <a:pt x="462" y="260"/>
                    <a:pt x="422" y="146"/>
                  </a:cubicBezTo>
                  <a:cubicBezTo>
                    <a:pt x="381" y="32"/>
                    <a:pt x="257" y="-28"/>
                    <a:pt x="143" y="1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p>
              <a:pPr marL="0" marR="0" lvl="0" indent="0" defTabSz="-635" rtl="0" hangingPunct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32460" y="1416685"/>
            <a:ext cx="1087882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 dirty="0">
                <a:sym typeface="+mn-ea"/>
              </a:rPr>
              <a:t>概念：</a:t>
            </a:r>
            <a:endParaRPr lang="zh-CN" altLang="en-US" dirty="0">
              <a:sym typeface="+mn-ea"/>
            </a:endParaRPr>
          </a:p>
          <a:p>
            <a:pPr lvl="0"/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让连续执行的函数，变成固定时间段间断地执行。</a:t>
            </a:r>
            <a:endParaRPr lang="zh-CN" altLang="en-US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8820" y="3248025"/>
            <a:ext cx="9432925" cy="1325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游戏中的刷新率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DOM元素拖拽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Canvas画笔功能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9925" y="2732405"/>
            <a:ext cx="2540000" cy="38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应用场景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7875" y="5303520"/>
            <a:ext cx="127000" cy="456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0900" y="5302250"/>
            <a:ext cx="7241540" cy="4565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6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14400" y="5333365"/>
            <a:ext cx="50857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lnSpc>
                <a:spcPct val="120000"/>
              </a:lnSpc>
            </a:pP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effectLst/>
              </a:rPr>
              <a:t>适合</a:t>
            </a:r>
            <a:r>
              <a:rPr lang="zh-CN" altLang="en-US" sz="1600" b="1">
                <a:solidFill>
                  <a:schemeClr val="bg2">
                    <a:lumMod val="25000"/>
                  </a:schemeClr>
                </a:solidFill>
                <a:effectLst/>
              </a:rPr>
              <a:t>大量事件</a:t>
            </a: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effectLst/>
              </a:rPr>
              <a:t>按时间做</a:t>
            </a:r>
            <a:r>
              <a:rPr lang="zh-CN" altLang="en-US" sz="1600" b="1">
                <a:solidFill>
                  <a:schemeClr val="bg2">
                    <a:lumMod val="25000"/>
                  </a:schemeClr>
                </a:solidFill>
                <a:effectLst/>
              </a:rPr>
              <a:t>平均</a:t>
            </a: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effectLst/>
              </a:rPr>
              <a:t>分配触发。</a:t>
            </a:r>
            <a:endParaRPr lang="zh-CN" altLang="en-US" sz="1600">
              <a:solidFill>
                <a:schemeClr val="bg2">
                  <a:lumMod val="25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A6S0wzOvQ8a50SA42PUNRg"/>
</p:tagLst>
</file>

<file path=ppt/tags/tag3.xml><?xml version="1.0" encoding="utf-8"?>
<p:tagLst xmlns:p="http://schemas.openxmlformats.org/presentationml/2006/main">
  <p:tag name="ISLIDE.DIAGRAM" val="2b751056-6b97-492c-b763-340acee7e99d"/>
</p:tagLst>
</file>

<file path=ppt/tags/tag4.xml><?xml version="1.0" encoding="utf-8"?>
<p:tagLst xmlns:p="http://schemas.openxmlformats.org/presentationml/2006/main">
  <p:tag name="ISLIDE.DIAGRAM" val="2b751056-6b97-492c-b763-340acee7e99d"/>
</p:tagLst>
</file>

<file path=ppt/tags/tag5.xml><?xml version="1.0" encoding="utf-8"?>
<p:tagLst xmlns:p="http://schemas.openxmlformats.org/presentationml/2006/main">
  <p:tag name="ISLIDE.DIAGRAM" val="2b751056-6b97-492c-b763-340acee7e99d"/>
</p:tagLst>
</file>

<file path=ppt/tags/tag6.xml><?xml version="1.0" encoding="utf-8"?>
<p:tagLst xmlns:p="http://schemas.openxmlformats.org/presentationml/2006/main">
  <p:tag name="THINKCELLSHAPEDONOTDELETE" val="thinkcellActiveDocDoNotDelete"/>
</p:tagLst>
</file>

<file path=ppt/tags/tag7.xml><?xml version="1.0" encoding="utf-8"?>
<p:tagLst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E39B9F"/>
      </a:accent1>
      <a:accent2>
        <a:srgbClr val="FDD9D7"/>
      </a:accent2>
      <a:accent3>
        <a:srgbClr val="6A6A6A"/>
      </a:accent3>
      <a:accent4>
        <a:srgbClr val="707070"/>
      </a:accent4>
      <a:accent5>
        <a:srgbClr val="7E7E7E"/>
      </a:accent5>
      <a:accent6>
        <a:srgbClr val="A1A1A1"/>
      </a:accent6>
      <a:hlink>
        <a:srgbClr val="4C4C4C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E39B9F"/>
    </a:accent1>
    <a:accent2>
      <a:srgbClr val="FDD9D7"/>
    </a:accent2>
    <a:accent3>
      <a:srgbClr val="6A6A6A"/>
    </a:accent3>
    <a:accent4>
      <a:srgbClr val="707070"/>
    </a:accent4>
    <a:accent5>
      <a:srgbClr val="7E7E7E"/>
    </a:accent5>
    <a:accent6>
      <a:srgbClr val="A1A1A1"/>
    </a:accent6>
    <a:hlink>
      <a:srgbClr val="4C4C4C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E39B9F"/>
    </a:accent1>
    <a:accent2>
      <a:srgbClr val="FDD9D7"/>
    </a:accent2>
    <a:accent3>
      <a:srgbClr val="6A6A6A"/>
    </a:accent3>
    <a:accent4>
      <a:srgbClr val="707070"/>
    </a:accent4>
    <a:accent5>
      <a:srgbClr val="7E7E7E"/>
    </a:accent5>
    <a:accent6>
      <a:srgbClr val="A1A1A1"/>
    </a:accent6>
    <a:hlink>
      <a:srgbClr val="4C4C4C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E39B9F"/>
    </a:accent1>
    <a:accent2>
      <a:srgbClr val="FDD9D7"/>
    </a:accent2>
    <a:accent3>
      <a:srgbClr val="6A6A6A"/>
    </a:accent3>
    <a:accent4>
      <a:srgbClr val="707070"/>
    </a:accent4>
    <a:accent5>
      <a:srgbClr val="7E7E7E"/>
    </a:accent5>
    <a:accent6>
      <a:srgbClr val="A1A1A1"/>
    </a:accent6>
    <a:hlink>
      <a:srgbClr val="4C4C4C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E39B9F"/>
    </a:accent1>
    <a:accent2>
      <a:srgbClr val="FDD9D7"/>
    </a:accent2>
    <a:accent3>
      <a:srgbClr val="6A6A6A"/>
    </a:accent3>
    <a:accent4>
      <a:srgbClr val="707070"/>
    </a:accent4>
    <a:accent5>
      <a:srgbClr val="7E7E7E"/>
    </a:accent5>
    <a:accent6>
      <a:srgbClr val="A1A1A1"/>
    </a:accent6>
    <a:hlink>
      <a:srgbClr val="4C4C4C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E39B9F"/>
    </a:accent1>
    <a:accent2>
      <a:srgbClr val="FDD9D7"/>
    </a:accent2>
    <a:accent3>
      <a:srgbClr val="6A6A6A"/>
    </a:accent3>
    <a:accent4>
      <a:srgbClr val="707070"/>
    </a:accent4>
    <a:accent5>
      <a:srgbClr val="7E7E7E"/>
    </a:accent5>
    <a:accent6>
      <a:srgbClr val="A1A1A1"/>
    </a:accent6>
    <a:hlink>
      <a:srgbClr val="4C4C4C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E39B9F"/>
    </a:accent1>
    <a:accent2>
      <a:srgbClr val="FDD9D7"/>
    </a:accent2>
    <a:accent3>
      <a:srgbClr val="6A6A6A"/>
    </a:accent3>
    <a:accent4>
      <a:srgbClr val="707070"/>
    </a:accent4>
    <a:accent5>
      <a:srgbClr val="7E7E7E"/>
    </a:accent5>
    <a:accent6>
      <a:srgbClr val="A1A1A1"/>
    </a:accent6>
    <a:hlink>
      <a:srgbClr val="4C4C4C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E39B9F"/>
    </a:accent1>
    <a:accent2>
      <a:srgbClr val="FDD9D7"/>
    </a:accent2>
    <a:accent3>
      <a:srgbClr val="6A6A6A"/>
    </a:accent3>
    <a:accent4>
      <a:srgbClr val="707070"/>
    </a:accent4>
    <a:accent5>
      <a:srgbClr val="7E7E7E"/>
    </a:accent5>
    <a:accent6>
      <a:srgbClr val="A1A1A1"/>
    </a:accent6>
    <a:hlink>
      <a:srgbClr val="4C4C4C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1583</Words>
  <Application>Kingsoft Office WPP</Application>
  <PresentationFormat>宽屏</PresentationFormat>
  <Paragraphs>227</Paragraphs>
  <Slides>22</Slides>
  <Notes>3</Notes>
  <HiddenSlides>3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主题5</vt:lpstr>
      <vt:lpstr>TCLayout.ActiveDocument.1</vt:lpstr>
      <vt:lpstr>学习分享</vt:lpstr>
      <vt:lpstr>PowerPoint 演示文稿</vt:lpstr>
      <vt:lpstr>什么是异步？</vt:lpstr>
      <vt:lpstr>同步和异步的区别</vt:lpstr>
      <vt:lpstr>阻塞与非阻塞</vt:lpstr>
      <vt:lpstr>轮询</vt:lpstr>
      <vt:lpstr>定时器</vt:lpstr>
      <vt:lpstr>PowerPoint 演示文稿</vt:lpstr>
      <vt:lpstr>函数节流</vt:lpstr>
      <vt:lpstr>函数防抖</vt:lpstr>
      <vt:lpstr>分析图</vt:lpstr>
      <vt:lpstr>分析图</vt:lpstr>
      <vt:lpstr>分析图</vt:lpstr>
      <vt:lpstr>分析图</vt:lpstr>
      <vt:lpstr>PowerPoint 演示文稿</vt:lpstr>
      <vt:lpstr>什么是二叉树？</vt:lpstr>
      <vt:lpstr>二叉树的结构</vt:lpstr>
      <vt:lpstr>树的遍历</vt:lpstr>
      <vt:lpstr>中序遍历</vt:lpstr>
      <vt:lpstr>先序遍历</vt:lpstr>
      <vt:lpstr>后序遍历</vt:lpstr>
      <vt:lpstr>Ending</vt:lpstr>
    </vt:vector>
  </TitlesOfParts>
  <Company>iSlide</Company>
  <LinksUpToDate>false</LinksUpToDate>
  <SharedDoc>false</SharedDoc>
  <HyperlinksChanged>false</HyperlinksChanged>
  <AppVersion>12.0000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Administrator</cp:lastModifiedBy>
  <cp:revision>61</cp:revision>
  <cp:lastPrinted>2018-08-20T16:00:00Z</cp:lastPrinted>
  <dcterms:created xsi:type="dcterms:W3CDTF">2018-08-20T16:00:00Z</dcterms:created>
  <dcterms:modified xsi:type="dcterms:W3CDTF">2019-03-22T08:25:20Z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2052-10.1.0.5554</vt:lpwstr>
  </property>
</Properties>
</file>