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673" r:id="rId3"/>
    <p:sldId id="680" r:id="rId5"/>
    <p:sldId id="668" r:id="rId6"/>
    <p:sldId id="690" r:id="rId7"/>
    <p:sldId id="693" r:id="rId8"/>
    <p:sldId id="694" r:id="rId9"/>
    <p:sldId id="679" r:id="rId10"/>
    <p:sldId id="675" r:id="rId11"/>
    <p:sldId id="672" r:id="rId12"/>
  </p:sldIdLst>
  <p:sldSz cx="24377650" cy="13716000"/>
  <p:notesSz cx="6858000" cy="9144000"/>
  <p:defaultTextStyle>
    <a:defPPr>
      <a:defRPr lang="en-US"/>
    </a:defPPr>
    <a:lvl1pPr marL="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1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9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F7F7F"/>
    <a:srgbClr val="54AEC9"/>
    <a:srgbClr val="06919A"/>
    <a:srgbClr val="242C35"/>
    <a:srgbClr val="B8B8B8"/>
    <a:srgbClr val="566A86"/>
    <a:srgbClr val="525252"/>
    <a:srgbClr val="0E80C9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4" autoAdjust="0"/>
    <p:restoredTop sz="96411" autoAdjust="0"/>
  </p:normalViewPr>
  <p:slideViewPr>
    <p:cSldViewPr snapToGrid="0" snapToObjects="1">
      <p:cViewPr varScale="1">
        <p:scale>
          <a:sx n="70" d="100"/>
          <a:sy n="70" d="100"/>
        </p:scale>
        <p:origin x="1888" y="224"/>
      </p:cViewPr>
      <p:guideLst>
        <p:guide orient="horz" pos="8112"/>
        <p:guide pos="14830"/>
        <p:guide pos="542"/>
        <p:guide orient="horz" pos="504"/>
        <p:guide pos="7683"/>
        <p:guide orient="horz" pos="42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400" algn="l" defTabSz="913765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165" algn="l" defTabSz="913765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565" algn="l" defTabSz="913765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965" algn="l" defTabSz="913765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365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493741" y="0"/>
            <a:ext cx="14901838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493741" y="0"/>
            <a:ext cx="14901838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493741" y="0"/>
            <a:ext cx="14901838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645824" y="2955755"/>
            <a:ext cx="4435953" cy="78627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932389" y="2591059"/>
            <a:ext cx="6424524" cy="8529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246761" y="3169429"/>
            <a:ext cx="11573828" cy="7279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493741" y="0"/>
            <a:ext cx="14901838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165" rtl="0" eaLnBrk="1" latinLnBrk="0" hangingPunct="1">
        <a:lnSpc>
          <a:spcPct val="90000"/>
        </a:lnSpc>
        <a:spcBef>
          <a:spcPts val="2000"/>
        </a:spcBef>
        <a:buFont typeface="Arial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400" indent="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165" indent="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65" indent="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965" indent="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896" y="24765"/>
            <a:ext cx="24395578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2310" y="4940408"/>
            <a:ext cx="16719550" cy="156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D3</a:t>
            </a:r>
            <a:r>
              <a:rPr lang="zh-CN" altLang="en-US" sz="9600" b="1" dirty="0">
                <a:solidFill>
                  <a:schemeClr val="tx2"/>
                </a:solidFill>
                <a:latin typeface="Lato Black" panose="020F0502020204030203" pitchFamily="34" charset="0"/>
                <a:ea typeface="宋体" charset="0"/>
                <a:cs typeface="Lato Black" panose="020F0502020204030203" pitchFamily="34" charset="0"/>
              </a:rPr>
              <a:t>学习分享之静态图表</a:t>
            </a:r>
            <a:endParaRPr lang="zh-CN" altLang="en-US" sz="9600" b="1" dirty="0">
              <a:solidFill>
                <a:schemeClr val="tx2"/>
              </a:solidFill>
              <a:latin typeface="Lato Black" panose="020F0502020204030203" pitchFamily="34" charset="0"/>
              <a:ea typeface="宋体" charset="0"/>
              <a:cs typeface="Lato Black" panose="020F050202020403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26400" y="7277100"/>
            <a:ext cx="8570595" cy="921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	  </a:t>
            </a:r>
            <a:r>
              <a:rPr lang="zh-CN" altLang="en-US" sz="5400" b="1"/>
              <a:t>分享人：徐飏</a:t>
            </a:r>
            <a:endParaRPr lang="zh-CN" altLang="en-US" sz="5400" b="1"/>
          </a:p>
        </p:txBody>
      </p:sp>
      <p:grpSp>
        <p:nvGrpSpPr>
          <p:cNvPr id="7" name="Group 6"/>
          <p:cNvGrpSpPr/>
          <p:nvPr/>
        </p:nvGrpSpPr>
        <p:grpSpPr>
          <a:xfrm rot="1149135">
            <a:off x="18593217" y="2591397"/>
            <a:ext cx="1751495" cy="1970430"/>
            <a:chOff x="5330730" y="9778276"/>
            <a:chExt cx="1146637" cy="1289966"/>
          </a:xfrm>
          <a:solidFill>
            <a:schemeClr val="tx1"/>
          </a:solidFill>
        </p:grpSpPr>
        <p:sp>
          <p:nvSpPr>
            <p:cNvPr id="214" name="Freeform: Shape 209"/>
            <p:cNvSpPr/>
            <p:nvPr/>
          </p:nvSpPr>
          <p:spPr>
            <a:xfrm>
              <a:off x="5330730" y="9778276"/>
              <a:ext cx="1146637" cy="128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3" h="937">
                  <a:moveTo>
                    <a:pt x="386" y="538"/>
                  </a:moveTo>
                  <a:cubicBezTo>
                    <a:pt x="261" y="585"/>
                    <a:pt x="121" y="518"/>
                    <a:pt x="76" y="392"/>
                  </a:cubicBezTo>
                  <a:cubicBezTo>
                    <a:pt x="30" y="264"/>
                    <a:pt x="95" y="123"/>
                    <a:pt x="222" y="76"/>
                  </a:cubicBezTo>
                  <a:cubicBezTo>
                    <a:pt x="347" y="31"/>
                    <a:pt x="486" y="98"/>
                    <a:pt x="532" y="225"/>
                  </a:cubicBezTo>
                  <a:cubicBezTo>
                    <a:pt x="578" y="351"/>
                    <a:pt x="512" y="493"/>
                    <a:pt x="386" y="538"/>
                  </a:cubicBezTo>
                  <a:close/>
                  <a:moveTo>
                    <a:pt x="585" y="424"/>
                  </a:moveTo>
                  <a:cubicBezTo>
                    <a:pt x="613" y="355"/>
                    <a:pt x="616" y="278"/>
                    <a:pt x="590" y="203"/>
                  </a:cubicBezTo>
                  <a:cubicBezTo>
                    <a:pt x="532" y="43"/>
                    <a:pt x="358" y="-40"/>
                    <a:pt x="201" y="19"/>
                  </a:cubicBezTo>
                  <a:cubicBezTo>
                    <a:pt x="42" y="76"/>
                    <a:pt x="-39" y="253"/>
                    <a:pt x="18" y="413"/>
                  </a:cubicBezTo>
                  <a:cubicBezTo>
                    <a:pt x="43" y="486"/>
                    <a:pt x="94" y="542"/>
                    <a:pt x="156" y="577"/>
                  </a:cubicBezTo>
                  <a:lnTo>
                    <a:pt x="69" y="881"/>
                  </a:lnTo>
                  <a:lnTo>
                    <a:pt x="184" y="842"/>
                  </a:lnTo>
                  <a:lnTo>
                    <a:pt x="260" y="937"/>
                  </a:lnTo>
                  <a:lnTo>
                    <a:pt x="353" y="612"/>
                  </a:lnTo>
                  <a:cubicBezTo>
                    <a:pt x="371" y="608"/>
                    <a:pt x="389" y="605"/>
                    <a:pt x="407" y="597"/>
                  </a:cubicBezTo>
                  <a:cubicBezTo>
                    <a:pt x="423" y="591"/>
                    <a:pt x="438" y="584"/>
                    <a:pt x="452" y="577"/>
                  </a:cubicBezTo>
                  <a:lnTo>
                    <a:pt x="722" y="757"/>
                  </a:lnTo>
                  <a:lnTo>
                    <a:pt x="719" y="633"/>
                  </a:lnTo>
                  <a:lnTo>
                    <a:pt x="833" y="59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p>
              <a:pPr marL="0" marR="0" lvl="0" indent="0" defTabSz="-635" rtl="0" hangingPunc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210"/>
            <p:cNvSpPr/>
            <p:nvPr/>
          </p:nvSpPr>
          <p:spPr>
            <a:xfrm>
              <a:off x="5450631" y="9898177"/>
              <a:ext cx="598125" cy="6063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" h="441">
                  <a:moveTo>
                    <a:pt x="143" y="13"/>
                  </a:moveTo>
                  <a:cubicBezTo>
                    <a:pt x="31" y="54"/>
                    <a:pt x="-27" y="181"/>
                    <a:pt x="13" y="297"/>
                  </a:cubicBezTo>
                  <a:cubicBezTo>
                    <a:pt x="53" y="410"/>
                    <a:pt x="179" y="470"/>
                    <a:pt x="292" y="428"/>
                  </a:cubicBezTo>
                  <a:cubicBezTo>
                    <a:pt x="405" y="387"/>
                    <a:pt x="462" y="260"/>
                    <a:pt x="422" y="146"/>
                  </a:cubicBezTo>
                  <a:cubicBezTo>
                    <a:pt x="381" y="32"/>
                    <a:pt x="257" y="-28"/>
                    <a:pt x="143" y="1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p>
              <a:pPr marL="0" marR="0" lvl="0" indent="0" defTabSz="-635" rtl="0" hangingPunc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70" y="0"/>
            <a:ext cx="8982075" cy="13716000"/>
            <a:chOff x="1" y="0"/>
            <a:chExt cx="10589936" cy="1371600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1" y="0"/>
              <a:ext cx="9493740" cy="1371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riangle 16"/>
            <p:cNvSpPr/>
            <p:nvPr/>
          </p:nvSpPr>
          <p:spPr>
            <a:xfrm rot="5400000">
              <a:off x="8222153" y="1543055"/>
              <a:ext cx="2543175" cy="219239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90" y="1389380"/>
            <a:ext cx="10644172" cy="10800000"/>
          </a:xfrm>
          <a:prstGeom prst="rect">
            <a:avLst/>
          </a:prstGeom>
        </p:spPr>
      </p:pic>
      <p:grpSp>
        <p:nvGrpSpPr>
          <p:cNvPr id="4" name="Group 1"/>
          <p:cNvGrpSpPr/>
          <p:nvPr/>
        </p:nvGrpSpPr>
        <p:grpSpPr>
          <a:xfrm>
            <a:off x="15625445" y="631190"/>
            <a:ext cx="4792345" cy="12390120"/>
            <a:chOff x="12494787" y="1280160"/>
            <a:chExt cx="4057858" cy="11231880"/>
          </a:xfrm>
        </p:grpSpPr>
        <p:sp>
          <p:nvSpPr>
            <p:cNvPr id="44" name="Oval 43"/>
            <p:cNvSpPr/>
            <p:nvPr/>
          </p:nvSpPr>
          <p:spPr>
            <a:xfrm>
              <a:off x="12494788" y="4867172"/>
              <a:ext cx="4057857" cy="4057855"/>
            </a:xfrm>
            <a:prstGeom prst="ellipse">
              <a:avLst/>
            </a:prstGeom>
            <a:noFill/>
            <a:ln w="254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Box 45"/>
            <p:cNvSpPr txBox="1"/>
            <p:nvPr/>
          </p:nvSpPr>
          <p:spPr>
            <a:xfrm>
              <a:off x="12964797" y="9679505"/>
              <a:ext cx="3166230" cy="1748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6000" b="1" dirty="0">
                  <a:solidFill>
                    <a:schemeClr val="tx2"/>
                  </a:solidFill>
                  <a:latin typeface="Lato" panose="020F0502020204030203" pitchFamily="34" charset="0"/>
                  <a:ea typeface="宋体" charset="0"/>
                  <a:cs typeface="Lato" panose="020F0502020204030203" pitchFamily="34" charset="0"/>
                </a:rPr>
                <a:t>理解</a:t>
              </a:r>
              <a:r>
                <a:rPr lang="en-US" altLang="zh-CN" sz="6000" b="1" dirty="0">
                  <a:solidFill>
                    <a:schemeClr val="tx2"/>
                  </a:solidFill>
                  <a:latin typeface="Lato" panose="020F0502020204030203" pitchFamily="34" charset="0"/>
                  <a:ea typeface="宋体" charset="0"/>
                  <a:cs typeface="Lato" panose="020F0502020204030203" pitchFamily="34" charset="0"/>
                </a:rPr>
                <a:t>D3</a:t>
              </a:r>
              <a:r>
                <a:rPr lang="zh-CN" altLang="zh-CN" sz="6000" b="1" dirty="0">
                  <a:solidFill>
                    <a:schemeClr val="tx2"/>
                  </a:solidFill>
                  <a:latin typeface="Lato" panose="020F0502020204030203" pitchFamily="34" charset="0"/>
                  <a:ea typeface="宋体" charset="0"/>
                  <a:cs typeface="Lato" panose="020F0502020204030203" pitchFamily="34" charset="0"/>
                </a:rPr>
                <a:t>的模式</a:t>
              </a:r>
              <a:endParaRPr lang="zh-CN" altLang="zh-CN" sz="6000" b="1" dirty="0">
                <a:solidFill>
                  <a:schemeClr val="tx2"/>
                </a:solidFill>
                <a:latin typeface="Lato" panose="020F0502020204030203" pitchFamily="34" charset="0"/>
                <a:ea typeface="宋体" charset="0"/>
                <a:cs typeface="Lato" panose="020F0502020204030203" pitchFamily="34" charset="0"/>
              </a:endParaRPr>
            </a:p>
          </p:txBody>
        </p:sp>
        <p:sp>
          <p:nvSpPr>
            <p:cNvPr id="6" name="Oval 42"/>
            <p:cNvSpPr/>
            <p:nvPr/>
          </p:nvSpPr>
          <p:spPr>
            <a:xfrm>
              <a:off x="12494787" y="8454185"/>
              <a:ext cx="4057857" cy="4057855"/>
            </a:xfrm>
            <a:prstGeom prst="ellipse">
              <a:avLst/>
            </a:prstGeom>
            <a:noFill/>
            <a:ln w="254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Box 46"/>
            <p:cNvSpPr txBox="1"/>
            <p:nvPr/>
          </p:nvSpPr>
          <p:spPr>
            <a:xfrm>
              <a:off x="12915868" y="6068189"/>
              <a:ext cx="3166230" cy="17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6000" b="1" dirty="0">
                  <a:solidFill>
                    <a:schemeClr val="tx2"/>
                  </a:solidFill>
                  <a:latin typeface="Lato" panose="020F0502020204030203" pitchFamily="34" charset="0"/>
                  <a:ea typeface="宋体" charset="0"/>
                  <a:cs typeface="Lato" panose="020F0502020204030203" pitchFamily="34" charset="0"/>
                </a:rPr>
                <a:t>如何</a:t>
              </a:r>
              <a:endParaRPr lang="zh-CN" altLang="en-US" sz="6000" b="1" dirty="0">
                <a:solidFill>
                  <a:schemeClr val="tx2"/>
                </a:solidFill>
                <a:latin typeface="Lato" panose="020F0502020204030203" pitchFamily="34" charset="0"/>
                <a:ea typeface="宋体" charset="0"/>
                <a:cs typeface="Lato" panose="020F0502020204030203" pitchFamily="34" charset="0"/>
              </a:endParaRPr>
            </a:p>
            <a:p>
              <a:pPr algn="ctr"/>
              <a:r>
                <a:rPr lang="zh-CN" altLang="en-US" sz="6000" b="1" dirty="0">
                  <a:solidFill>
                    <a:schemeClr val="tx2"/>
                  </a:solidFill>
                  <a:latin typeface="Lato" panose="020F0502020204030203" pitchFamily="34" charset="0"/>
                  <a:ea typeface="宋体" charset="0"/>
                  <a:cs typeface="Lato" panose="020F0502020204030203" pitchFamily="34" charset="0"/>
                </a:rPr>
                <a:t>实现</a:t>
              </a:r>
              <a:endParaRPr lang="zh-CN" altLang="en-US" sz="6000" b="1" dirty="0">
                <a:solidFill>
                  <a:schemeClr val="tx2"/>
                </a:solidFill>
                <a:latin typeface="Lato" panose="020F0502020204030203" pitchFamily="34" charset="0"/>
                <a:ea typeface="宋体" charset="0"/>
                <a:cs typeface="Lato" panose="020F0502020204030203" pitchFamily="34" charset="0"/>
              </a:endParaRPr>
            </a:p>
          </p:txBody>
        </p:sp>
        <p:sp>
          <p:nvSpPr>
            <p:cNvPr id="8" name="Oval 41"/>
            <p:cNvSpPr/>
            <p:nvPr/>
          </p:nvSpPr>
          <p:spPr>
            <a:xfrm>
              <a:off x="12494788" y="1280160"/>
              <a:ext cx="4057857" cy="4057855"/>
            </a:xfrm>
            <a:prstGeom prst="ellipse">
              <a:avLst/>
            </a:prstGeom>
            <a:noFill/>
            <a:ln w="254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Box 44"/>
            <p:cNvSpPr txBox="1"/>
            <p:nvPr/>
          </p:nvSpPr>
          <p:spPr>
            <a:xfrm>
              <a:off x="12940601" y="2828526"/>
              <a:ext cx="3166230" cy="919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D3</a:t>
              </a:r>
              <a:r>
                <a:rPr lang="zh-CN" sz="6000" b="1" dirty="0">
                  <a:solidFill>
                    <a:schemeClr val="tx2"/>
                  </a:solidFill>
                  <a:latin typeface="Lato" panose="020F0502020204030203" pitchFamily="34" charset="0"/>
                  <a:ea typeface="宋体" charset="0"/>
                  <a:cs typeface="Lato" panose="020F0502020204030203" pitchFamily="34" charset="0"/>
                </a:rPr>
                <a:t>介绍</a:t>
              </a:r>
              <a:endParaRPr lang="zh-CN" sz="6000" b="1" dirty="0">
                <a:solidFill>
                  <a:schemeClr val="tx2"/>
                </a:solidFill>
                <a:latin typeface="Lato" panose="020F0502020204030203" pitchFamily="34" charset="0"/>
                <a:ea typeface="宋体" charset="0"/>
                <a:cs typeface="Lato" panose="020F0502020204030203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501361" y="0"/>
            <a:ext cx="14901838" cy="13716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55" y="0"/>
            <a:ext cx="13457555" cy="13716000"/>
            <a:chOff x="1" y="0"/>
            <a:chExt cx="10643030" cy="13716000"/>
          </a:xfrm>
          <a:solidFill>
            <a:schemeClr val="accent2"/>
          </a:solidFill>
        </p:grpSpPr>
        <p:sp>
          <p:nvSpPr>
            <p:cNvPr id="14" name="Rectangle 13"/>
            <p:cNvSpPr/>
            <p:nvPr/>
          </p:nvSpPr>
          <p:spPr>
            <a:xfrm>
              <a:off x="1" y="0"/>
              <a:ext cx="9493740" cy="1371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riangle 2"/>
            <p:cNvSpPr/>
            <p:nvPr/>
          </p:nvSpPr>
          <p:spPr>
            <a:xfrm rot="5400000">
              <a:off x="8275247" y="1543055"/>
              <a:ext cx="2543175" cy="219239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76705" y="1165225"/>
            <a:ext cx="6999605" cy="25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>
                <a:solidFill>
                  <a:schemeClr val="tx2"/>
                </a:solidFill>
                <a:sym typeface="+mn-ea"/>
              </a:rPr>
              <a:t>1.</a:t>
            </a:r>
            <a:r>
              <a:rPr lang="zh-CN" altLang="en-US" sz="8000" b="1">
                <a:solidFill>
                  <a:schemeClr val="tx2"/>
                </a:solidFill>
                <a:sym typeface="+mn-ea"/>
              </a:rPr>
              <a:t>什么是</a:t>
            </a:r>
            <a:r>
              <a:rPr lang="en-US" altLang="zh-CN" sz="8000" b="1">
                <a:solidFill>
                  <a:schemeClr val="tx2"/>
                </a:solidFill>
                <a:sym typeface="+mn-ea"/>
              </a:rPr>
              <a:t>D3?</a:t>
            </a:r>
            <a:endParaRPr lang="en-US" altLang="zh-CN" sz="8000" b="1">
              <a:solidFill>
                <a:schemeClr val="tx2"/>
              </a:solidFill>
              <a:sym typeface="+mn-ea"/>
            </a:endParaRPr>
          </a:p>
          <a:p>
            <a:endParaRPr lang="en-US" altLang="zh-CN" sz="8000" b="1" spc="3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76705" y="3788410"/>
            <a:ext cx="872299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tx2"/>
                </a:solidFill>
                <a:latin typeface="楷体" charset="0"/>
                <a:ea typeface="楷体" charset="0"/>
                <a:sym typeface="+mn-ea"/>
              </a:rPr>
              <a:t>全称：</a:t>
            </a:r>
            <a:endParaRPr lang="zh-CN" sz="6000">
              <a:solidFill>
                <a:schemeClr val="tx2"/>
              </a:solidFill>
              <a:latin typeface="楷体" charset="0"/>
              <a:ea typeface="楷体" charset="0"/>
              <a:sym typeface="+mn-ea"/>
            </a:endParaRPr>
          </a:p>
          <a:p>
            <a:r>
              <a:rPr sz="6000">
                <a:solidFill>
                  <a:schemeClr val="tx2"/>
                </a:solidFill>
                <a:latin typeface="楷体" charset="0"/>
                <a:ea typeface="楷体" charset="0"/>
                <a:sym typeface="+mn-ea"/>
              </a:rPr>
              <a:t>Data-Driven Documents</a:t>
            </a:r>
            <a:endParaRPr sz="6000">
              <a:solidFill>
                <a:schemeClr val="tx2"/>
              </a:solidFill>
              <a:latin typeface="楷体" charset="0"/>
              <a:ea typeface="楷体" charset="0"/>
              <a:sym typeface="+mn-ea"/>
            </a:endParaRPr>
          </a:p>
          <a:p>
            <a:endParaRPr sz="6000">
              <a:solidFill>
                <a:schemeClr val="tx2"/>
              </a:solidFill>
              <a:latin typeface="楷体" charset="0"/>
              <a:ea typeface="楷体" charset="0"/>
              <a:sym typeface="+mn-ea"/>
            </a:endParaRPr>
          </a:p>
          <a:p>
            <a:r>
              <a:rPr sz="6000">
                <a:solidFill>
                  <a:schemeClr val="tx2"/>
                </a:solidFill>
                <a:latin typeface="楷体" charset="0"/>
                <a:ea typeface="楷体" charset="0"/>
                <a:sym typeface="+mn-ea"/>
              </a:rPr>
              <a:t>数据驱动的可视化前端库</a:t>
            </a:r>
            <a:endParaRPr sz="6000">
              <a:solidFill>
                <a:schemeClr val="tx2"/>
              </a:solidFill>
              <a:latin typeface="楷体" charset="0"/>
              <a:ea typeface="楷体" charset="0"/>
              <a:sym typeface="+mn-ea"/>
            </a:endParaRPr>
          </a:p>
          <a:p>
            <a:endParaRPr lang="zh-CN" altLang="en-US" sz="6000">
              <a:solidFill>
                <a:schemeClr val="tx2"/>
              </a:solidFill>
              <a:latin typeface="楷体" charset="0"/>
              <a:ea typeface="楷体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983335" y="1165225"/>
            <a:ext cx="9182100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tx2"/>
                </a:solidFill>
                <a:sym typeface="+mn-ea"/>
              </a:rPr>
              <a:t>2.</a:t>
            </a:r>
            <a:r>
              <a:rPr lang="zh-CN" altLang="en-US" sz="7200" b="1">
                <a:solidFill>
                  <a:schemeClr val="tx2"/>
                </a:solidFill>
                <a:sym typeface="+mn-ea"/>
              </a:rPr>
              <a:t>为什么要使用</a:t>
            </a:r>
            <a:r>
              <a:rPr lang="en-US" altLang="zh-CN" sz="7200" b="1">
                <a:solidFill>
                  <a:schemeClr val="tx2"/>
                </a:solidFill>
                <a:sym typeface="+mn-ea"/>
              </a:rPr>
              <a:t>D3</a:t>
            </a:r>
            <a:r>
              <a:rPr lang="zh-CN" altLang="en-US" sz="7200" b="1">
                <a:solidFill>
                  <a:schemeClr val="tx2"/>
                </a:solidFill>
                <a:sym typeface="+mn-ea"/>
              </a:rPr>
              <a:t>？</a:t>
            </a:r>
            <a:endParaRPr lang="zh-CN" altLang="en-US" sz="72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13970" y="3788410"/>
            <a:ext cx="10465435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tx2"/>
                </a:solidFill>
                <a:latin typeface="楷体" charset="0"/>
                <a:ea typeface="楷体" charset="0"/>
                <a:sym typeface="+mn-ea"/>
              </a:rPr>
              <a:t>开源 、免费 、灵活 、方便定制</a:t>
            </a:r>
            <a:endParaRPr lang="zh-CN" altLang="en-US" sz="6000">
              <a:solidFill>
                <a:schemeClr val="tx2"/>
              </a:solidFill>
              <a:latin typeface="楷体" charset="0"/>
              <a:ea typeface="楷体" charset="0"/>
              <a:sym typeface="+mn-ea"/>
            </a:endParaRPr>
          </a:p>
          <a:p>
            <a:endParaRPr lang="zh-CN" altLang="en-US" sz="6000">
              <a:solidFill>
                <a:schemeClr val="tx2"/>
              </a:solidFill>
              <a:latin typeface="楷体" charset="0"/>
              <a:ea typeface="楷体" charset="0"/>
              <a:sym typeface="+mn-ea"/>
            </a:endParaRPr>
          </a:p>
          <a:p>
            <a:r>
              <a:rPr lang="zh-CN" altLang="en-US" sz="6000">
                <a:solidFill>
                  <a:schemeClr val="tx2"/>
                </a:solidFill>
                <a:latin typeface="楷体" charset="0"/>
                <a:ea typeface="楷体" charset="0"/>
                <a:sym typeface="+mn-ea"/>
              </a:rPr>
              <a:t>图表类型非常丰富，几乎可以满足所有开发需求</a:t>
            </a:r>
            <a:endParaRPr lang="zh-CN" altLang="en-US" sz="6000">
              <a:solidFill>
                <a:schemeClr val="tx2"/>
              </a:solidFill>
              <a:latin typeface="楷体" charset="0"/>
              <a:ea typeface="楷体" charset="0"/>
              <a:sym typeface="+mn-ea"/>
            </a:endParaRPr>
          </a:p>
          <a:p>
            <a:endParaRPr lang="zh-CN" altLang="en-US" sz="6000">
              <a:solidFill>
                <a:schemeClr val="tx2"/>
              </a:solidFill>
              <a:latin typeface="楷体" charset="0"/>
              <a:ea typeface="楷体" charset="0"/>
              <a:sym typeface="+mn-ea"/>
            </a:endParaRPr>
          </a:p>
        </p:txBody>
      </p:sp>
      <p:sp>
        <p:nvSpPr>
          <p:cNvPr id="13" name="Triangle 2"/>
          <p:cNvSpPr/>
          <p:nvPr/>
        </p:nvSpPr>
        <p:spPr>
          <a:xfrm rot="16200000">
            <a:off x="9778538" y="7292980"/>
            <a:ext cx="2543175" cy="219239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ubtitle 2"/>
          <p:cNvSpPr txBox="1"/>
          <p:nvPr/>
        </p:nvSpPr>
        <p:spPr>
          <a:xfrm>
            <a:off x="8554085" y="4170045"/>
            <a:ext cx="6666230" cy="544639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18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18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18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18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18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itchFamily="18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itchFamily="18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itchFamily="18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itchFamily="18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</a:rPr>
              <a:t> 1. 太底层，学习成本大</a:t>
            </a:r>
            <a:endParaRPr lang="en-US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</a:endParaRPr>
          </a:p>
          <a:p>
            <a:pPr algn="l"/>
            <a:r>
              <a:rPr 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</a:rPr>
              <a:t> 2. 兼容到IE9以上以及所有的主流浏览器</a:t>
            </a:r>
            <a:endParaRPr lang="en-US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</a:endParaRPr>
          </a:p>
          <a:p>
            <a:pPr algn="l"/>
            <a:r>
              <a:rPr 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</a:rPr>
              <a:t> 3. D3通过svg来绘制图形</a:t>
            </a:r>
            <a:endParaRPr lang="en-US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</a:endParaRPr>
          </a:p>
          <a:p>
            <a:pPr algn="l"/>
            <a:r>
              <a:rPr 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</a:rPr>
              <a:t> 4. 可以自定义事件</a:t>
            </a:r>
            <a:endParaRPr lang="en-US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15940" y="1194901"/>
            <a:ext cx="4014615" cy="156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D3</a:t>
            </a:r>
            <a:endParaRPr lang="en-US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35" y="0"/>
            <a:ext cx="8553450" cy="13716000"/>
            <a:chOff x="1" y="0"/>
            <a:chExt cx="10589936" cy="13716000"/>
          </a:xfrm>
          <a:solidFill>
            <a:schemeClr val="accent2"/>
          </a:solidFill>
        </p:grpSpPr>
        <p:sp>
          <p:nvSpPr>
            <p:cNvPr id="24" name="Rectangle 23"/>
            <p:cNvSpPr/>
            <p:nvPr/>
          </p:nvSpPr>
          <p:spPr>
            <a:xfrm>
              <a:off x="1" y="0"/>
              <a:ext cx="9493740" cy="1371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/>
            <p:cNvSpPr/>
            <p:nvPr/>
          </p:nvSpPr>
          <p:spPr>
            <a:xfrm rot="5400000">
              <a:off x="8222153" y="1543055"/>
              <a:ext cx="2543175" cy="219239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70770" y="5888504"/>
            <a:ext cx="6683216" cy="101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D3</a:t>
            </a:r>
            <a:r>
              <a:rPr lang="zh-CN" altLang="en-US" sz="6000" b="1" dirty="0">
                <a:solidFill>
                  <a:schemeClr val="tx2"/>
                </a:solidFill>
                <a:latin typeface="Lato Black" panose="020F0502020204030203" pitchFamily="34" charset="0"/>
                <a:ea typeface="宋体" charset="0"/>
                <a:cs typeface="Lato Black" panose="020F0502020204030203" pitchFamily="34" charset="0"/>
              </a:rPr>
              <a:t>和</a:t>
            </a:r>
            <a:r>
              <a:rPr lang="en-US" altLang="zh-CN" sz="6000" b="1" dirty="0">
                <a:solidFill>
                  <a:schemeClr val="tx2"/>
                </a:solidFill>
                <a:latin typeface="Lato Black" panose="020F0502020204030203" pitchFamily="34" charset="0"/>
                <a:ea typeface="宋体" charset="0"/>
                <a:cs typeface="Lato Black" panose="020F0502020204030203" pitchFamily="34" charset="0"/>
              </a:rPr>
              <a:t>Echars</a:t>
            </a:r>
            <a:r>
              <a:rPr lang="zh-CN" altLang="en-US" sz="6000" b="1" dirty="0">
                <a:solidFill>
                  <a:schemeClr val="tx2"/>
                </a:solidFill>
                <a:latin typeface="Lato Black" panose="020F0502020204030203" pitchFamily="34" charset="0"/>
                <a:ea typeface="宋体" charset="0"/>
                <a:cs typeface="Lato Black" panose="020F0502020204030203" pitchFamily="34" charset="0"/>
              </a:rPr>
              <a:t>的对比</a:t>
            </a:r>
            <a:endParaRPr lang="zh-CN" altLang="en-US" sz="6000" b="1" dirty="0">
              <a:solidFill>
                <a:schemeClr val="tx2"/>
              </a:solidFill>
              <a:latin typeface="Lato Black" panose="020F0502020204030203" pitchFamily="34" charset="0"/>
              <a:ea typeface="宋体" charset="0"/>
              <a:cs typeface="Lato Black" panose="020F050202020403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541750" y="4170045"/>
            <a:ext cx="7079615" cy="618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 1. 封装好的方法直接调用</a:t>
            </a:r>
            <a:endParaRPr lang="en-US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 2. 兼容到ie6以及以上的所有主流浏览器</a:t>
            </a:r>
            <a:endParaRPr lang="en-US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 3. echarts通过canvas来绘制图形</a:t>
            </a:r>
            <a:endParaRPr lang="en-US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 4. 封装好的，直接用，不能修改</a:t>
            </a:r>
            <a:endParaRPr lang="en-US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  <a:sym typeface="+mn-ea"/>
            </a:endParaRPr>
          </a:p>
        </p:txBody>
      </p:sp>
      <p:sp>
        <p:nvSpPr>
          <p:cNvPr id="3" name="TextBox 46"/>
          <p:cNvSpPr txBox="1"/>
          <p:nvPr/>
        </p:nvSpPr>
        <p:spPr>
          <a:xfrm>
            <a:off x="16706450" y="1194901"/>
            <a:ext cx="4014615" cy="156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Echars</a:t>
            </a:r>
            <a:endParaRPr lang="en-US" sz="9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ubtitle 2"/>
          <p:cNvSpPr txBox="1"/>
          <p:nvPr/>
        </p:nvSpPr>
        <p:spPr>
          <a:xfrm>
            <a:off x="8554085" y="3275330"/>
            <a:ext cx="6666230" cy="812800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18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18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18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18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18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itchFamily="18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itchFamily="18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itchFamily="18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itchFamily="18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 1. </a:t>
            </a:r>
            <a:r>
              <a:rPr lang="zh-CN" alt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不依赖分辨率</a:t>
            </a:r>
            <a:endParaRPr lang="zh-CN" altLang="en-US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</a:endParaRPr>
          </a:p>
          <a:p>
            <a:pPr algn="l"/>
            <a:r>
              <a:rPr 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 2. </a:t>
            </a:r>
            <a:r>
              <a:rPr lang="zh-CN" alt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支持事件处理器</a:t>
            </a:r>
            <a:endParaRPr lang="zh-CN" altLang="en-US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</a:endParaRPr>
          </a:p>
          <a:p>
            <a:pPr algn="l"/>
            <a:r>
              <a:rPr 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 3. </a:t>
            </a:r>
            <a:r>
              <a:rPr lang="zh-CN" alt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最适合带有大型渲染区域的应用程序（如地图）</a:t>
            </a:r>
            <a:endParaRPr lang="zh-CN" altLang="en-US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</a:endParaRPr>
          </a:p>
          <a:p>
            <a:pPr algn="l"/>
            <a:r>
              <a:rPr 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 4. </a:t>
            </a:r>
            <a:r>
              <a:rPr lang="zh-CN" alt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复杂度高会减慢渲染速度</a:t>
            </a:r>
            <a:endParaRPr lang="zh-CN" altLang="en-US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</a:endParaRPr>
          </a:p>
          <a:p>
            <a:pPr algn="l"/>
            <a:r>
              <a:rPr lang="en-US" altLang="zh-CN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 5. </a:t>
            </a:r>
            <a:r>
              <a:rPr lang="zh-CN" alt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不适合游戏应用</a:t>
            </a:r>
            <a:endParaRPr lang="zh-CN" altLang="en-US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</a:endParaRPr>
          </a:p>
          <a:p>
            <a:pPr algn="l"/>
            <a:r>
              <a:rPr lang="zh-CN" alt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 </a:t>
            </a:r>
            <a:r>
              <a:rPr lang="en-US" altLang="zh-CN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6. </a:t>
            </a:r>
            <a:r>
              <a:rPr lang="zh-CN" alt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可以为某个元素附加</a:t>
            </a:r>
            <a:r>
              <a:rPr lang="en-US" altLang="zh-CN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javascript</a:t>
            </a:r>
            <a:r>
              <a:rPr lang="zh-CN" alt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事件处理器</a:t>
            </a:r>
            <a:endParaRPr lang="zh-CN" altLang="en-US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47080" y="1194901"/>
            <a:ext cx="4014615" cy="156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chemeClr val="tx2"/>
                </a:solidFill>
                <a:latin typeface="Lato Black" panose="020F0502020204030203" pitchFamily="34" charset="0"/>
                <a:ea typeface="宋体" charset="0"/>
                <a:cs typeface="Lato Black" panose="020F0502020204030203" pitchFamily="34" charset="0"/>
                <a:sym typeface="+mn-ea"/>
              </a:rPr>
              <a:t>SVG</a:t>
            </a:r>
            <a:endParaRPr lang="en-US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35" y="0"/>
            <a:ext cx="8553450" cy="13716000"/>
            <a:chOff x="1" y="0"/>
            <a:chExt cx="10589936" cy="13716000"/>
          </a:xfrm>
          <a:solidFill>
            <a:schemeClr val="accent2"/>
          </a:solidFill>
        </p:grpSpPr>
        <p:sp>
          <p:nvSpPr>
            <p:cNvPr id="24" name="Rectangle 23"/>
            <p:cNvSpPr/>
            <p:nvPr/>
          </p:nvSpPr>
          <p:spPr>
            <a:xfrm>
              <a:off x="1" y="0"/>
              <a:ext cx="9493740" cy="1371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/>
            <p:cNvSpPr/>
            <p:nvPr/>
          </p:nvSpPr>
          <p:spPr>
            <a:xfrm rot="5400000">
              <a:off x="8222153" y="1543055"/>
              <a:ext cx="2543175" cy="219239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73835" y="5788660"/>
            <a:ext cx="5043170" cy="101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2"/>
                </a:solidFill>
                <a:latin typeface="Lato Black" panose="020F0502020204030203" pitchFamily="34" charset="0"/>
                <a:ea typeface="宋体" charset="0"/>
                <a:cs typeface="Lato Black" panose="020F0502020204030203" pitchFamily="34" charset="0"/>
              </a:rPr>
              <a:t>SVG</a:t>
            </a:r>
            <a:r>
              <a:rPr lang="zh-CN" altLang="en-US" sz="6000" b="1" dirty="0">
                <a:solidFill>
                  <a:schemeClr val="tx2"/>
                </a:solidFill>
                <a:latin typeface="Lato Black" panose="020F0502020204030203" pitchFamily="34" charset="0"/>
                <a:ea typeface="宋体" charset="0"/>
                <a:cs typeface="Lato Black" panose="020F0502020204030203" pitchFamily="34" charset="0"/>
              </a:rPr>
              <a:t>和</a:t>
            </a:r>
            <a:r>
              <a:rPr lang="en-US" altLang="zh-CN" sz="6000" b="1" dirty="0">
                <a:solidFill>
                  <a:schemeClr val="tx2"/>
                </a:solidFill>
                <a:latin typeface="Lato Black" panose="020F0502020204030203" pitchFamily="34" charset="0"/>
                <a:ea typeface="宋体" charset="0"/>
                <a:cs typeface="Lato Black" panose="020F0502020204030203" pitchFamily="34" charset="0"/>
              </a:rPr>
              <a:t>Canvas</a:t>
            </a:r>
            <a:endParaRPr lang="en-US" altLang="zh-CN" sz="6000" b="1" dirty="0">
              <a:solidFill>
                <a:schemeClr val="tx2"/>
              </a:solidFill>
              <a:latin typeface="Lato Black" panose="020F0502020204030203" pitchFamily="34" charset="0"/>
              <a:ea typeface="宋体" charset="0"/>
              <a:cs typeface="Lato Black" panose="020F050202020403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40125" y="3275330"/>
            <a:ext cx="7612380" cy="813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 1. </a:t>
            </a:r>
            <a:r>
              <a:rPr lang="zh-CN" alt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依赖分辨率</a:t>
            </a:r>
            <a:endParaRPr lang="zh-CN" altLang="en-US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 2. </a:t>
            </a:r>
            <a:r>
              <a:rPr lang="zh-CN" alt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不</a:t>
            </a:r>
            <a:r>
              <a:rPr lang="zh-CN" alt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支持事件处理器</a:t>
            </a:r>
            <a:endParaRPr lang="zh-CN" altLang="en-US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 3. </a:t>
            </a:r>
            <a:r>
              <a:rPr lang="zh-CN" alt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弱的文本渲染能力</a:t>
            </a:r>
            <a:endParaRPr lang="zh-CN" altLang="en-US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 4. </a:t>
            </a:r>
            <a:r>
              <a:rPr lang="zh-CN" alt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能够以</a:t>
            </a:r>
            <a:r>
              <a:rPr lang="en-US" altLang="zh-CN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.png</a:t>
            </a:r>
            <a:r>
              <a:rPr lang="zh-CN" alt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或</a:t>
            </a:r>
            <a:r>
              <a:rPr lang="en-US" altLang="zh-CN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.jpg</a:t>
            </a:r>
            <a:r>
              <a:rPr lang="zh-CN" alt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格式保存结果图像</a:t>
            </a:r>
            <a:endParaRPr lang="zh-CN" altLang="en-US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 5. </a:t>
            </a:r>
            <a:r>
              <a:rPr lang="zh-CN" alt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最适合图像密集型的游戏</a:t>
            </a:r>
            <a:endParaRPr lang="zh-CN" altLang="en-US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 </a:t>
            </a:r>
            <a:r>
              <a:rPr lang="en-US" altLang="zh-CN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6. </a:t>
            </a:r>
            <a:r>
              <a:rPr lang="zh-CN" altLang="en-US" sz="4400" dirty="0">
                <a:solidFill>
                  <a:srgbClr val="7F7F7F"/>
                </a:solidFill>
                <a:latin typeface="楷体" charset="0"/>
                <a:ea typeface="楷体" charset="0"/>
                <a:cs typeface="Lato" panose="020F0502020204030203" pitchFamily="34" charset="0"/>
                <a:sym typeface="+mn-ea"/>
              </a:rPr>
              <a:t>一旦图像被绘制完成，它就不会继续得到浏览器的关注。</a:t>
            </a:r>
            <a:endParaRPr lang="en-US" altLang="zh-CN" sz="4400" dirty="0">
              <a:solidFill>
                <a:srgbClr val="7F7F7F"/>
              </a:solidFill>
              <a:latin typeface="楷体" charset="0"/>
              <a:ea typeface="楷体" charset="0"/>
              <a:cs typeface="Lato" panose="020F0502020204030203" pitchFamily="34" charset="0"/>
              <a:sym typeface="+mn-ea"/>
            </a:endParaRPr>
          </a:p>
        </p:txBody>
      </p:sp>
      <p:sp>
        <p:nvSpPr>
          <p:cNvPr id="3" name="TextBox 46"/>
          <p:cNvSpPr txBox="1"/>
          <p:nvPr/>
        </p:nvSpPr>
        <p:spPr>
          <a:xfrm>
            <a:off x="16774395" y="1194901"/>
            <a:ext cx="4014615" cy="156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 b="1" dirty="0">
                <a:solidFill>
                  <a:schemeClr val="tx2"/>
                </a:solidFill>
                <a:latin typeface="Lato Black" panose="020F0502020204030203" pitchFamily="34" charset="0"/>
                <a:ea typeface="宋体" charset="0"/>
                <a:cs typeface="Lato Black" panose="020F0502020204030203" pitchFamily="34" charset="0"/>
                <a:sym typeface="+mn-ea"/>
              </a:rPr>
              <a:t>Canvas</a:t>
            </a:r>
            <a:endParaRPr lang="en-US" sz="9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占位符 2" descr="如何实现(API)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0" y="3945890"/>
            <a:ext cx="24320185" cy="705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3653790" y="993775"/>
            <a:ext cx="20248919" cy="1159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97280" y="697230"/>
            <a:ext cx="1808480" cy="12483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500" b="1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</a:rPr>
              <a:t>理</a:t>
            </a:r>
            <a:endParaRPr lang="zh-CN" altLang="en-US" sz="11500" b="1">
              <a:solidFill>
                <a:schemeClr val="tx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1500" b="1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</a:rPr>
              <a:t>解</a:t>
            </a:r>
            <a:endParaRPr lang="zh-CN" altLang="en-US" sz="11500" b="1">
              <a:solidFill>
                <a:schemeClr val="tx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1500" b="1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</a:rPr>
              <a:t>D</a:t>
            </a:r>
            <a:endParaRPr lang="en-US" altLang="zh-CN" sz="11500" b="1">
              <a:solidFill>
                <a:schemeClr val="tx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</a:t>
            </a:r>
            <a:r>
              <a:rPr lang="en-US" altLang="zh-CN" sz="11500" b="1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 sz="11500" b="1">
              <a:solidFill>
                <a:schemeClr val="tx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1500" b="1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</a:rPr>
              <a:t>的</a:t>
            </a:r>
            <a:endParaRPr lang="zh-CN" altLang="en-US" sz="11500" b="1">
              <a:solidFill>
                <a:schemeClr val="tx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1500" b="1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</a:rPr>
              <a:t>模</a:t>
            </a:r>
            <a:endParaRPr lang="zh-CN" altLang="en-US" sz="11500" b="1">
              <a:solidFill>
                <a:schemeClr val="tx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1500" b="1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</a:rPr>
              <a:t>式</a:t>
            </a:r>
            <a:endParaRPr lang="zh-CN" altLang="en-US" sz="11500" b="1">
              <a:solidFill>
                <a:schemeClr val="tx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7940" y="-55245"/>
            <a:ext cx="2437764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charset="0"/>
              <a:buChar char="•"/>
            </a:pP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36211" y="4009949"/>
            <a:ext cx="11255323" cy="5366199"/>
            <a:chOff x="2136211" y="4872132"/>
            <a:chExt cx="11255323" cy="5366199"/>
          </a:xfrm>
        </p:grpSpPr>
        <p:sp>
          <p:nvSpPr>
            <p:cNvPr id="15" name="Rectangle 14"/>
            <p:cNvSpPr/>
            <p:nvPr/>
          </p:nvSpPr>
          <p:spPr>
            <a:xfrm>
              <a:off x="2136211" y="9224236"/>
              <a:ext cx="11255323" cy="10140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60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89895" y="4872132"/>
              <a:ext cx="6322060" cy="4663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0" indent="-857250">
                <a:buFont typeface="Wingdings" charset="0"/>
                <a:buChar char="u"/>
              </a:pPr>
              <a:r>
                <a:rPr lang="zh-CN" altLang="en-US" sz="6000" b="1" dirty="0">
                  <a:solidFill>
                    <a:schemeClr val="tx2"/>
                  </a:solidFill>
                  <a:latin typeface="Lato Black" panose="020F0502020204030203" pitchFamily="34" charset="0"/>
                  <a:ea typeface="宋体" charset="0"/>
                  <a:cs typeface="Lato Black" panose="020F0502020204030203" pitchFamily="34" charset="0"/>
                </a:rPr>
                <a:t>坐标轴学习</a:t>
              </a:r>
              <a:endParaRPr lang="zh-CN" altLang="en-US" sz="6000" b="1" dirty="0">
                <a:solidFill>
                  <a:schemeClr val="tx2"/>
                </a:solidFill>
                <a:latin typeface="Lato Black" panose="020F0502020204030203" pitchFamily="34" charset="0"/>
                <a:ea typeface="宋体" charset="0"/>
                <a:cs typeface="Lato Black" panose="020F0502020204030203" pitchFamily="34" charset="0"/>
              </a:endParaRPr>
            </a:p>
            <a:p>
              <a:pPr marL="857250" indent="-857250">
                <a:buFont typeface="Wingdings" charset="0"/>
                <a:buChar char="u"/>
              </a:pPr>
              <a:endParaRPr lang="zh-CN" altLang="en-US" sz="6000" b="1" dirty="0">
                <a:solidFill>
                  <a:schemeClr val="tx2"/>
                </a:solidFill>
                <a:latin typeface="Lato Black" panose="020F0502020204030203" pitchFamily="34" charset="0"/>
                <a:ea typeface="宋体" charset="0"/>
                <a:cs typeface="Lato Black" panose="020F0502020204030203" pitchFamily="34" charset="0"/>
              </a:endParaRPr>
            </a:p>
            <a:p>
              <a:pPr marL="857250" indent="-857250">
                <a:buFont typeface="Wingdings" charset="0"/>
                <a:buChar char="u"/>
              </a:pPr>
              <a:r>
                <a:rPr lang="zh-CN" altLang="en-US" sz="6000" b="1" dirty="0">
                  <a:solidFill>
                    <a:schemeClr val="tx2"/>
                  </a:solidFill>
                  <a:latin typeface="Lato Black" panose="020F0502020204030203" pitchFamily="34" charset="0"/>
                  <a:ea typeface="宋体" charset="0"/>
                  <a:cs typeface="Lato Black" panose="020F0502020204030203" pitchFamily="34" charset="0"/>
                </a:rPr>
                <a:t>使用数据文件</a:t>
              </a:r>
              <a:endParaRPr lang="zh-CN" altLang="en-US" sz="6000" b="1" dirty="0">
                <a:solidFill>
                  <a:schemeClr val="tx2"/>
                </a:solidFill>
                <a:latin typeface="Lato Black" panose="020F0502020204030203" pitchFamily="34" charset="0"/>
                <a:ea typeface="宋体" charset="0"/>
                <a:cs typeface="Lato Black" panose="020F0502020204030203" pitchFamily="34" charset="0"/>
              </a:endParaRPr>
            </a:p>
            <a:p>
              <a:pPr marL="857250" indent="-857250">
                <a:buFont typeface="Wingdings" charset="0"/>
                <a:buChar char="u"/>
              </a:pPr>
              <a:endParaRPr lang="zh-CN" altLang="en-US" sz="6000" b="1" dirty="0">
                <a:solidFill>
                  <a:schemeClr val="tx2"/>
                </a:solidFill>
                <a:latin typeface="Lato Black" panose="020F0502020204030203" pitchFamily="34" charset="0"/>
                <a:ea typeface="宋体" charset="0"/>
                <a:cs typeface="Lato Black" panose="020F0502020204030203" pitchFamily="34" charset="0"/>
              </a:endParaRPr>
            </a:p>
            <a:p>
              <a:pPr marL="857250" indent="-857250">
                <a:buFont typeface="Wingdings" charset="0"/>
                <a:buChar char="u"/>
              </a:pPr>
              <a:r>
                <a:rPr lang="zh-CN" altLang="en-US" sz="6000" b="1" dirty="0">
                  <a:solidFill>
                    <a:schemeClr val="tx2"/>
                  </a:solidFill>
                  <a:latin typeface="Lato Black" panose="020F0502020204030203" pitchFamily="34" charset="0"/>
                  <a:ea typeface="宋体" charset="0"/>
                  <a:cs typeface="Lato Black" panose="020F0502020204030203" pitchFamily="34" charset="0"/>
                </a:rPr>
                <a:t>饼状图绘制</a:t>
              </a:r>
              <a:endParaRPr lang="zh-CN" altLang="en-US" sz="6000" b="1" dirty="0">
                <a:solidFill>
                  <a:schemeClr val="tx2"/>
                </a:solidFill>
                <a:latin typeface="Lato Black" panose="020F0502020204030203" pitchFamily="34" charset="0"/>
                <a:ea typeface="宋体" charset="0"/>
                <a:cs typeface="Lato Black" panose="020F0502020204030203" pitchFamily="34" charset="0"/>
              </a:endParaRPr>
            </a:p>
          </p:txBody>
        </p:sp>
      </p:grpSp>
      <p:sp>
        <p:nvSpPr>
          <p:cNvPr id="13" name="Freeform: Shape 223"/>
          <p:cNvSpPr/>
          <p:nvPr/>
        </p:nvSpPr>
        <p:spPr>
          <a:xfrm rot="21350498">
            <a:off x="12917576" y="4357987"/>
            <a:ext cx="9785770" cy="50000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2" h="911">
                <a:moveTo>
                  <a:pt x="1254" y="364"/>
                </a:moveTo>
                <a:lnTo>
                  <a:pt x="871" y="614"/>
                </a:lnTo>
                <a:cubicBezTo>
                  <a:pt x="860" y="622"/>
                  <a:pt x="848" y="626"/>
                  <a:pt x="836" y="629"/>
                </a:cubicBezTo>
                <a:cubicBezTo>
                  <a:pt x="824" y="631"/>
                  <a:pt x="811" y="632"/>
                  <a:pt x="798" y="629"/>
                </a:cubicBezTo>
                <a:lnTo>
                  <a:pt x="339" y="553"/>
                </a:lnTo>
                <a:cubicBezTo>
                  <a:pt x="330" y="551"/>
                  <a:pt x="324" y="541"/>
                  <a:pt x="325" y="531"/>
                </a:cubicBezTo>
                <a:cubicBezTo>
                  <a:pt x="327" y="521"/>
                  <a:pt x="336" y="515"/>
                  <a:pt x="345" y="516"/>
                </a:cubicBezTo>
                <a:lnTo>
                  <a:pt x="805" y="594"/>
                </a:lnTo>
                <a:cubicBezTo>
                  <a:pt x="821" y="597"/>
                  <a:pt x="837" y="594"/>
                  <a:pt x="851" y="585"/>
                </a:cubicBezTo>
                <a:lnTo>
                  <a:pt x="1236" y="335"/>
                </a:lnTo>
                <a:cubicBezTo>
                  <a:pt x="1244" y="330"/>
                  <a:pt x="1254" y="332"/>
                  <a:pt x="1260" y="340"/>
                </a:cubicBezTo>
                <a:cubicBezTo>
                  <a:pt x="1265" y="348"/>
                  <a:pt x="1262" y="359"/>
                  <a:pt x="1254" y="364"/>
                </a:cubicBezTo>
                <a:close/>
                <a:moveTo>
                  <a:pt x="1782" y="316"/>
                </a:moveTo>
                <a:cubicBezTo>
                  <a:pt x="1782" y="316"/>
                  <a:pt x="1770" y="254"/>
                  <a:pt x="1725" y="216"/>
                </a:cubicBezTo>
                <a:cubicBezTo>
                  <a:pt x="1733" y="207"/>
                  <a:pt x="1738" y="194"/>
                  <a:pt x="1735" y="181"/>
                </a:cubicBezTo>
                <a:cubicBezTo>
                  <a:pt x="1732" y="165"/>
                  <a:pt x="1723" y="155"/>
                  <a:pt x="1712" y="150"/>
                </a:cubicBezTo>
                <a:lnTo>
                  <a:pt x="1709" y="136"/>
                </a:lnTo>
                <a:cubicBezTo>
                  <a:pt x="1691" y="44"/>
                  <a:pt x="1602" y="-16"/>
                  <a:pt x="1510" y="4"/>
                </a:cubicBezTo>
                <a:lnTo>
                  <a:pt x="1152" y="78"/>
                </a:lnTo>
                <a:lnTo>
                  <a:pt x="741" y="21"/>
                </a:lnTo>
                <a:cubicBezTo>
                  <a:pt x="734" y="20"/>
                  <a:pt x="726" y="22"/>
                  <a:pt x="719" y="24"/>
                </a:cubicBezTo>
                <a:lnTo>
                  <a:pt x="17" y="419"/>
                </a:lnTo>
                <a:cubicBezTo>
                  <a:pt x="-11" y="434"/>
                  <a:pt x="-3" y="478"/>
                  <a:pt x="28" y="483"/>
                </a:cubicBezTo>
                <a:lnTo>
                  <a:pt x="248" y="518"/>
                </a:lnTo>
                <a:lnTo>
                  <a:pt x="306" y="803"/>
                </a:lnTo>
                <a:cubicBezTo>
                  <a:pt x="310" y="827"/>
                  <a:pt x="328" y="845"/>
                  <a:pt x="352" y="850"/>
                </a:cubicBezTo>
                <a:cubicBezTo>
                  <a:pt x="460" y="871"/>
                  <a:pt x="774" y="938"/>
                  <a:pt x="904" y="899"/>
                </a:cubicBezTo>
                <a:cubicBezTo>
                  <a:pt x="1065" y="852"/>
                  <a:pt x="1191" y="744"/>
                  <a:pt x="1356" y="638"/>
                </a:cubicBezTo>
                <a:cubicBezTo>
                  <a:pt x="1379" y="623"/>
                  <a:pt x="1391" y="597"/>
                  <a:pt x="1386" y="571"/>
                </a:cubicBezTo>
                <a:lnTo>
                  <a:pt x="1328" y="285"/>
                </a:lnTo>
                <a:lnTo>
                  <a:pt x="1495" y="190"/>
                </a:lnTo>
                <a:cubicBezTo>
                  <a:pt x="1523" y="173"/>
                  <a:pt x="1515" y="130"/>
                  <a:pt x="1483" y="126"/>
                </a:cubicBezTo>
                <a:lnTo>
                  <a:pt x="1290" y="99"/>
                </a:lnTo>
                <a:lnTo>
                  <a:pt x="1519" y="50"/>
                </a:lnTo>
                <a:cubicBezTo>
                  <a:pt x="1585" y="37"/>
                  <a:pt x="1650" y="78"/>
                  <a:pt x="1663" y="145"/>
                </a:cubicBezTo>
                <a:lnTo>
                  <a:pt x="1666" y="160"/>
                </a:lnTo>
                <a:cubicBezTo>
                  <a:pt x="1657" y="169"/>
                  <a:pt x="1653" y="184"/>
                  <a:pt x="1656" y="197"/>
                </a:cubicBezTo>
                <a:cubicBezTo>
                  <a:pt x="1659" y="211"/>
                  <a:pt x="1670" y="222"/>
                  <a:pt x="1682" y="227"/>
                </a:cubicBezTo>
                <a:cubicBezTo>
                  <a:pt x="1673" y="251"/>
                  <a:pt x="1663" y="290"/>
                  <a:pt x="1669" y="341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defTabSz="-635" rtl="0" hangingPunc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1060" y="950595"/>
            <a:ext cx="9951085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solidFill>
                  <a:schemeClr val="accent1">
                    <a:lumMod val="10000"/>
                  </a:schemeClr>
                </a:solidFill>
              </a:rPr>
              <a:t>下一步学习计划：</a:t>
            </a:r>
            <a:endParaRPr lang="zh-CN" altLang="en-US" sz="6600">
              <a:solidFill>
                <a:schemeClr val="accent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0543" y="3543300"/>
            <a:ext cx="16036560" cy="7497050"/>
            <a:chOff x="7073898" y="4900611"/>
            <a:chExt cx="10229850" cy="4782428"/>
          </a:xfrm>
          <a:solidFill>
            <a:schemeClr val="accent2"/>
          </a:solidFill>
        </p:grpSpPr>
        <p:sp>
          <p:nvSpPr>
            <p:cNvPr id="3" name="Rectangle 2"/>
            <p:cNvSpPr/>
            <p:nvPr/>
          </p:nvSpPr>
          <p:spPr>
            <a:xfrm>
              <a:off x="7073898" y="4900611"/>
              <a:ext cx="10229850" cy="39147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/>
            <p:cNvSpPr/>
            <p:nvPr/>
          </p:nvSpPr>
          <p:spPr>
            <a:xfrm rot="10800000">
              <a:off x="14054088" y="8121965"/>
              <a:ext cx="1810846" cy="156107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30370" y="5796280"/>
            <a:ext cx="15912465" cy="161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0" b="1" dirty="0">
                <a:solidFill>
                  <a:schemeClr val="tx2"/>
                </a:solidFill>
                <a:latin typeface="Lato Black" panose="020F0502020204030203" pitchFamily="34" charset="0"/>
                <a:ea typeface="宋体" charset="0"/>
                <a:cs typeface="Lato Black" panose="020F0502020204030203" pitchFamily="34" charset="0"/>
              </a:rPr>
              <a:t>大胆说出你的想法！</a:t>
            </a:r>
            <a:endParaRPr lang="zh-CN" altLang="en-US" sz="10000" b="1" dirty="0">
              <a:solidFill>
                <a:schemeClr val="tx2"/>
              </a:solidFill>
              <a:latin typeface="Lato Black" panose="020F0502020204030203" pitchFamily="34" charset="0"/>
              <a:ea typeface="宋体" charset="0"/>
              <a:cs typeface="Lato Black" panose="020F050202020403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D9E9D2"/>
      </a:accent1>
      <a:accent2>
        <a:srgbClr val="F5F1BC"/>
      </a:accent2>
      <a:accent3>
        <a:srgbClr val="EAD1E2"/>
      </a:accent3>
      <a:accent4>
        <a:srgbClr val="78C8E9"/>
      </a:accent4>
      <a:accent5>
        <a:srgbClr val="DBD6D2"/>
      </a:accent5>
      <a:accent6>
        <a:srgbClr val="A69388"/>
      </a:accent6>
      <a:hlink>
        <a:srgbClr val="4B5050"/>
      </a:hlink>
      <a:folHlink>
        <a:srgbClr val="19BB9B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550</Words>
  <Application>Kingsoft Office WPP</Application>
  <PresentationFormat>Custom</PresentationFormat>
  <Paragraphs>81</Paragraphs>
  <Slides>9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creator/>
  <cp:lastModifiedBy>Administrator</cp:lastModifiedBy>
  <cp:revision>9897</cp:revision>
  <dcterms:created xsi:type="dcterms:W3CDTF">2014-11-12T21:47:00Z</dcterms:created>
  <dcterms:modified xsi:type="dcterms:W3CDTF">2018-11-16T07:29:11Z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