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4" r:id="rId2"/>
  </p:sldMasterIdLst>
  <p:notesMasterIdLst>
    <p:notesMasterId r:id="rId7"/>
  </p:notesMasterIdLst>
  <p:handoutMasterIdLst>
    <p:handoutMasterId r:id="rId8"/>
  </p:handoutMasterIdLst>
  <p:sldIdLst>
    <p:sldId id="431" r:id="rId3"/>
    <p:sldId id="432" r:id="rId4"/>
    <p:sldId id="433" r:id="rId5"/>
    <p:sldId id="434" r:id="rId6"/>
  </p:sldIdLst>
  <p:sldSz cx="9144000" cy="6858000" type="letter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rey Holcomb" initials="" lastIdx="3" clrIdx="0"/>
  <p:cmAuthor id="1" name="Ruchi Sachdev" initials="" lastIdx="8" clrIdx="1"/>
  <p:cmAuthor id="2" name="Sarah Reusché" initials="" lastIdx="13" clrIdx="2"/>
  <p:cmAuthor id="3" name="Nitin Shankar" initials="" lastIdx="6" clrIdx="3"/>
  <p:cmAuthor id="4" name="Kristen Flathman" initials="" lastIdx="1" clrIdx="4"/>
  <p:cmAuthor id="5" name="Ben Schroeter" initials="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9630F-82C1-40B7-BC3A-925EFCFF5E92}">
  <a:tblStyle styleId="{40F9630F-82C1-40B7-BC3A-925EFCFF5E9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 autoAdjust="0"/>
    <p:restoredTop sz="94364" autoAdjust="0"/>
  </p:normalViewPr>
  <p:slideViewPr>
    <p:cSldViewPr snapToGrid="0" snapToObjects="1">
      <p:cViewPr varScale="1">
        <p:scale>
          <a:sx n="104" d="100"/>
          <a:sy n="104" d="100"/>
        </p:scale>
        <p:origin x="426" y="108"/>
      </p:cViewPr>
      <p:guideLst>
        <p:guide orient="horz" pos="2137"/>
        <p:guide pos="2880"/>
      </p:guideLst>
    </p:cSldViewPr>
  </p:slideViewPr>
  <p:outlineViewPr>
    <p:cViewPr>
      <p:scale>
        <a:sx n="33" d="100"/>
        <a:sy n="33" d="100"/>
      </p:scale>
      <p:origin x="0" y="-301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5CB01-6679-D646-ACB3-8B04B786C15F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C0F4D-8A6F-1C4A-B6BF-1558431E4F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63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1027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15373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1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1"/>
            </a:lvl2pPr>
            <a:lvl3pPr lvl="2" indent="0">
              <a:spcBef>
                <a:spcPts val="0"/>
              </a:spcBef>
              <a:buNone/>
              <a:defRPr sz="1801"/>
            </a:lvl3pPr>
            <a:lvl4pPr lvl="3" indent="0">
              <a:spcBef>
                <a:spcPts val="0"/>
              </a:spcBef>
              <a:buNone/>
              <a:defRPr sz="1801"/>
            </a:lvl4pPr>
            <a:lvl5pPr lvl="4" indent="0">
              <a:spcBef>
                <a:spcPts val="0"/>
              </a:spcBef>
              <a:buNone/>
              <a:defRPr sz="1801"/>
            </a:lvl5pPr>
            <a:lvl6pPr lvl="5" indent="0">
              <a:spcBef>
                <a:spcPts val="0"/>
              </a:spcBef>
              <a:buNone/>
              <a:defRPr sz="1801"/>
            </a:lvl6pPr>
            <a:lvl7pPr lvl="6" indent="0">
              <a:spcBef>
                <a:spcPts val="0"/>
              </a:spcBef>
              <a:buNone/>
              <a:defRPr sz="1801"/>
            </a:lvl7pPr>
            <a:lvl8pPr lvl="7" indent="0">
              <a:spcBef>
                <a:spcPts val="0"/>
              </a:spcBef>
              <a:buNone/>
              <a:defRPr sz="1801"/>
            </a:lvl8pPr>
            <a:lvl9pPr lvl="8" indent="0">
              <a:spcBef>
                <a:spcPts val="0"/>
              </a:spcBef>
              <a:buNone/>
              <a:defRPr sz="1801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16430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3657600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29200" y="3200402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93971" y="6165339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77" marR="0" lvl="1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54" marR="0" lvl="2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31" marR="0" lvl="3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09" marR="0" lvl="4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886" marR="0" lvl="5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063" marR="0" lvl="6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240" marR="0" lvl="7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417" marR="0" lvl="8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335715" y="113073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77" marR="0" lvl="1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54" marR="0" lvl="2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31" marR="0" lvl="3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09" marR="0" lvl="4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886" marR="0" lvl="5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063" marR="0" lvl="6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240" marR="0" lvl="7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417" marR="0" lvl="8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69314" y="113073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lt1"/>
              </a:solidFill>
            </a:endParaRPr>
          </a:p>
        </p:txBody>
      </p:sp>
      <p:sp>
        <p:nvSpPr>
          <p:cNvPr id="9" name="Shape 39"/>
          <p:cNvSpPr txBox="1">
            <a:spLocks noGrp="1"/>
          </p:cNvSpPr>
          <p:nvPr>
            <p:ph type="body" idx="13"/>
          </p:nvPr>
        </p:nvSpPr>
        <p:spPr>
          <a:xfrm>
            <a:off x="474779" y="1500549"/>
            <a:ext cx="8229600" cy="2051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885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5720-9B37-482E-87C9-639E6E871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53A5AA-DA6D-4EC3-9597-68BA88C3A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7"/>
            <a:ext cx="4629151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C37CA-B0C0-4018-BFF8-4FF1DD3B0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4ACC7-0B70-4B3C-B45B-9235B5F7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798BE-1539-4577-94A9-39EA4E17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B2728-71AF-4C58-9E1B-8D12B677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</a:rPr>
              <a:pPr>
                <a:buSzPct val="25000"/>
              </a:p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9000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78FB-078E-48FA-832D-D44CBB2F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772F7-747E-4097-80CE-9BC375363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2A733-5CA7-439F-B9AC-09942474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94E1A-9AF1-4A3E-9BF6-6A49032CF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80A73-F2C1-4EBE-B581-230613B7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</a:rPr>
              <a:pPr>
                <a:buSzPct val="25000"/>
              </a:p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4585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C4FC57-3331-4D7E-A333-F5CE6936A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ABD3F-C2C1-43A1-80BA-D56254189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94902-1050-4D9B-8999-6DEF3DA3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F87BC-A159-47EA-9369-760C01D9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CC24C-9070-4EEC-A4C3-7114DCA2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</a:rPr>
              <a:pPr>
                <a:buSzPct val="25000"/>
              </a:p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6914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DE6D-F668-4EFE-B198-F5CDCA152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A33B3-A0A0-4908-B725-150BB8308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3BFDF-C061-4762-AB6A-68D2021C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5B47F-62E0-408B-9691-BEABBD24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1CC13-3572-424E-B167-CEDEDE9C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</a:rPr>
              <a:pPr>
                <a:buSzPct val="25000"/>
              </a:p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6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C3AA-466C-4DAC-BC35-C29786BA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BA79-6C1F-4595-9BD8-F8EA79094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4B4BC-3963-40BC-8706-9382C241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76A3-FE80-4BA0-8C12-F7CBD6405273}" type="datetimeFigureOut">
              <a:rPr lang="en-CA" smtClean="0"/>
              <a:t>2023-11-27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8DA58-7F8F-4AF2-8CAA-8623C10C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95A7B-A8C3-458C-8805-BEF9A61A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8880-B7DD-45A8-AE64-317F779C8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493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E4FF-A01B-4716-BC54-40BBF248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D1958-8E54-426B-BC5B-0DD326FBE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0FECB-1E74-405A-903B-35BFF88D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5B9-0E23-4FDB-A5FB-13A56B21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02406-76E6-4DB5-AB15-67CDA1AF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</a:rPr>
              <a:pPr>
                <a:buSzPct val="25000"/>
              </a:p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A16B-3D0D-4347-9BB7-FD2C78D4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3A198-1D08-4A8E-8A24-7DEEF640B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47C67-1183-4664-876B-89FB989DB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DA193-B3A3-43FA-B697-2DEBC913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E7A90-1F66-4D01-9A90-8F15C19E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A079B-4B6C-4C88-A988-83993008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</a:rPr>
              <a:pPr>
                <a:buSzPct val="25000"/>
              </a:p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549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FC31-BE0B-497D-92AE-88FEB7A9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2603A-5FFA-47D5-A2A4-969A8FFEA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0046D-D5ED-48FE-A689-5BD316BF4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5819C-F5DB-4B97-BE90-E37746239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C9864-5967-4E82-A4BA-EFD850955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9E448-6685-41BA-9F82-9B51E4D4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A83D5-92E6-4746-BCA4-D9B4132B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006BE-E40C-4486-BD68-67A8E730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</a:rPr>
              <a:pPr>
                <a:buSzPct val="25000"/>
              </a:p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6245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214D-AD0F-4208-B0BA-598C91FC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A38A6-A4D0-4BD4-AB93-1268A4EB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43675-1ED9-47AE-9D62-007C1390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5C8CC-7633-4600-8983-B2334BB1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</a:rPr>
              <a:pPr>
                <a:buSzPct val="25000"/>
              </a:p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7777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68443-319E-4C75-82F2-2641C134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A9A2F-6B5B-49B4-BE13-B95887AF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3C5DF-11DF-4B12-9274-0FFB364E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</a:rPr>
              <a:pPr>
                <a:buSzPct val="25000"/>
              </a:p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5006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DE1C-A12D-46B5-BC93-022FEE92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C489-5042-4D78-A4B0-DF28FB0AA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7"/>
            <a:ext cx="4629151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88024-1E48-48D9-A417-F6182209E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E9F19-20E4-4912-A6CA-2169FF69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372C9-6F22-4E76-86D0-E28D7F55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0ECB7-4D84-4F57-AE84-D3D2608A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</a:rPr>
              <a:pPr>
                <a:buSzPct val="25000"/>
              </a:p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456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15373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93971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77" marR="0" lvl="1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54" marR="0" lvl="2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31" marR="0" lvl="3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09" marR="0" lvl="4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886" marR="0" lvl="5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063" marR="0" lvl="6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240" marR="0" lvl="7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417" marR="0" lvl="8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335715" y="113073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77" marR="0" lvl="1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54" marR="0" lvl="2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31" marR="0" lvl="3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09" marR="0" lvl="4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886" marR="0" lvl="5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063" marR="0" lvl="6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240" marR="0" lvl="7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417" marR="0" lvl="8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69314" y="113073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839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55575" marR="0" lvl="0" indent="-256019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D10A51-F845-405C-B7FA-38B1BA7B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09CCB-DD9D-4851-8385-11C044603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4FC48-7FDE-4F59-9D27-5E7BB8115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8F8E1-B658-40A4-BC53-253C87965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275C-CF57-41E8-9C62-34505C029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</a:rPr>
              <a:pPr>
                <a:buSzPct val="25000"/>
              </a:p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09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AC789-12E2-90EF-F0E3-297E3279505A}"/>
              </a:ext>
            </a:extLst>
          </p:cNvPr>
          <p:cNvSpPr txBox="1"/>
          <p:nvPr/>
        </p:nvSpPr>
        <p:spPr>
          <a:xfrm>
            <a:off x="444640" y="1381320"/>
            <a:ext cx="825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u="sng" dirty="0">
                <a:latin typeface="+mn-lt"/>
              </a:rPr>
              <a:t>Assignment 4 | Questions 1 - 4</a:t>
            </a:r>
            <a:endParaRPr lang="en-CA" sz="1800" b="1" u="sng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4D072-E375-8AD4-946E-E6F35C4B44E0}"/>
              </a:ext>
            </a:extLst>
          </p:cNvPr>
          <p:cNvSpPr txBox="1"/>
          <p:nvPr/>
        </p:nvSpPr>
        <p:spPr>
          <a:xfrm>
            <a:off x="499061" y="1997839"/>
            <a:ext cx="81458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l-GR" sz="2000" dirty="0">
                <a:latin typeface="+mn-lt"/>
                <a:ea typeface="Cambria Math" panose="02040503050406030204" pitchFamily="18" charset="0"/>
              </a:rPr>
              <a:t>π</a:t>
            </a:r>
            <a:r>
              <a:rPr lang="en-CA" sz="2000" baseline="-25000" dirty="0">
                <a:latin typeface="+mn-lt"/>
                <a:ea typeface="Cambria Math" panose="02040503050406030204" pitchFamily="18" charset="0"/>
              </a:rPr>
              <a:t>FName, </a:t>
            </a:r>
            <a:r>
              <a:rPr lang="en-CA" sz="2000" baseline="-25000" dirty="0" err="1">
                <a:latin typeface="+mn-lt"/>
                <a:ea typeface="Cambria Math" panose="02040503050406030204" pitchFamily="18" charset="0"/>
              </a:rPr>
              <a:t>LName</a:t>
            </a:r>
            <a:r>
              <a:rPr lang="en-CA" sz="2000" baseline="-25000" dirty="0">
                <a:latin typeface="+mn-lt"/>
                <a:ea typeface="Cambria Math" panose="02040503050406030204" pitchFamily="18" charset="0"/>
              </a:rPr>
              <a:t> </a:t>
            </a:r>
            <a:r>
              <a:rPr lang="en-CA" sz="2000" dirty="0">
                <a:latin typeface="+mn-lt"/>
                <a:ea typeface="Cambria Math" panose="02040503050406030204" pitchFamily="18" charset="0"/>
              </a:rPr>
              <a:t>(</a:t>
            </a:r>
            <a:r>
              <a:rPr lang="en-US" sz="2000" dirty="0">
                <a:latin typeface="+mn-lt"/>
                <a:ea typeface="Cambria Math" panose="02040503050406030204" pitchFamily="18" charset="0"/>
              </a:rPr>
              <a:t>COMPETITOR</a:t>
            </a:r>
            <a:r>
              <a:rPr lang="en-CA" sz="2000" dirty="0">
                <a:latin typeface="+mn-lt"/>
                <a:ea typeface="Cambria Math" panose="02040503050406030204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CA" sz="2000" dirty="0">
              <a:latin typeface="+mn-lt"/>
              <a:ea typeface="Cambria Math" panose="02040503050406030204" pitchFamily="18" charset="0"/>
            </a:endParaRPr>
          </a:p>
          <a:p>
            <a:pPr marL="457200" indent="-457200">
              <a:buAutoNum type="arabicPeriod"/>
            </a:pPr>
            <a:r>
              <a:rPr lang="el-GR" sz="2000" dirty="0">
                <a:latin typeface="+mn-lt"/>
                <a:ea typeface="Cambria Math" panose="02040503050406030204" pitchFamily="18" charset="0"/>
              </a:rPr>
              <a:t>π</a:t>
            </a:r>
            <a:r>
              <a:rPr lang="en-CA" sz="2000" baseline="-25000" dirty="0">
                <a:latin typeface="+mn-lt"/>
                <a:ea typeface="Cambria Math" panose="02040503050406030204" pitchFamily="18" charset="0"/>
              </a:rPr>
              <a:t> FName, </a:t>
            </a:r>
            <a:r>
              <a:rPr lang="en-CA" sz="2000" baseline="-25000" dirty="0" err="1">
                <a:latin typeface="+mn-lt"/>
                <a:ea typeface="Cambria Math" panose="02040503050406030204" pitchFamily="18" charset="0"/>
              </a:rPr>
              <a:t>LName</a:t>
            </a:r>
            <a:r>
              <a:rPr lang="en-CA" sz="2000" dirty="0">
                <a:latin typeface="+mn-lt"/>
                <a:ea typeface="Cambria Math" panose="02040503050406030204" pitchFamily="18" charset="0"/>
              </a:rPr>
              <a:t>(</a:t>
            </a:r>
            <a:r>
              <a:rPr lang="el-GR" sz="2000" dirty="0">
                <a:latin typeface="+mn-lt"/>
                <a:ea typeface="Cambria Math" panose="02040503050406030204" pitchFamily="18" charset="0"/>
              </a:rPr>
              <a:t>σ</a:t>
            </a:r>
            <a:r>
              <a:rPr lang="en-CA" sz="2000" baseline="-25000" dirty="0">
                <a:latin typeface="+mn-lt"/>
                <a:ea typeface="Cambria Math" panose="02040503050406030204" pitchFamily="18" charset="0"/>
              </a:rPr>
              <a:t>Instrument = “Oboe” AND Age &lt; 12 </a:t>
            </a:r>
            <a:r>
              <a:rPr lang="en-CA" sz="2000" dirty="0">
                <a:latin typeface="+mn-lt"/>
                <a:ea typeface="Cambria Math" panose="02040503050406030204" pitchFamily="18" charset="0"/>
              </a:rPr>
              <a:t>(COMPETITOR) )</a:t>
            </a:r>
          </a:p>
          <a:p>
            <a:pPr marL="457200" indent="-457200">
              <a:buFont typeface="+mj-lt"/>
              <a:buAutoNum type="arabicPeriod"/>
            </a:pPr>
            <a:endParaRPr lang="en-CA" sz="2000" dirty="0">
              <a:latin typeface="+mn-lt"/>
              <a:ea typeface="Cambria Math" panose="02040503050406030204" pitchFamily="18" charset="0"/>
            </a:endParaRPr>
          </a:p>
          <a:p>
            <a:pPr marL="457200" indent="-457200">
              <a:buAutoNum type="arabicPeriod"/>
            </a:pPr>
            <a:r>
              <a:rPr lang="el-GR" sz="2000" dirty="0">
                <a:latin typeface="+mn-lt"/>
                <a:ea typeface="Cambria Math" panose="02040503050406030204" pitchFamily="18" charset="0"/>
              </a:rPr>
              <a:t>π</a:t>
            </a:r>
            <a:r>
              <a:rPr lang="en-CA" sz="2000" baseline="-25000" dirty="0" err="1">
                <a:latin typeface="+mn-lt"/>
                <a:ea typeface="Cambria Math" panose="02040503050406030204" pitchFamily="18" charset="0"/>
              </a:rPr>
              <a:t>CompetitorID</a:t>
            </a:r>
            <a:r>
              <a:rPr lang="en-CA" sz="2000" baseline="-25000" dirty="0">
                <a:latin typeface="+mn-lt"/>
                <a:ea typeface="Cambria Math" panose="02040503050406030204" pitchFamily="18" charset="0"/>
              </a:rPr>
              <a:t>, </a:t>
            </a:r>
            <a:r>
              <a:rPr lang="en-CA" sz="2000" baseline="-25000" dirty="0" err="1">
                <a:latin typeface="+mn-lt"/>
                <a:ea typeface="Cambria Math" panose="02040503050406030204" pitchFamily="18" charset="0"/>
              </a:rPr>
              <a:t>StudioName</a:t>
            </a:r>
            <a:r>
              <a:rPr lang="en-CA" sz="2000" dirty="0">
                <a:latin typeface="+mn-lt"/>
                <a:ea typeface="Cambria Math" panose="02040503050406030204" pitchFamily="18" charset="0"/>
              </a:rPr>
              <a:t>(</a:t>
            </a:r>
            <a:r>
              <a:rPr lang="en-CA" sz="2000" dirty="0" err="1">
                <a:latin typeface="+mn-lt"/>
                <a:ea typeface="Cambria Math" panose="02040503050406030204" pitchFamily="18" charset="0"/>
              </a:rPr>
              <a:t>COMPETITOR⋈</a:t>
            </a:r>
            <a:r>
              <a:rPr lang="en-CA" sz="2000" baseline="-25000" dirty="0" err="1">
                <a:latin typeface="+mn-lt"/>
                <a:ea typeface="Cambria Math" panose="02040503050406030204" pitchFamily="18" charset="0"/>
              </a:rPr>
              <a:t>COMPETITOR.TeacherID</a:t>
            </a:r>
            <a:r>
              <a:rPr lang="en-CA" sz="2000" baseline="-25000" dirty="0">
                <a:latin typeface="+mn-lt"/>
                <a:ea typeface="Cambria Math" panose="02040503050406030204" pitchFamily="18" charset="0"/>
              </a:rPr>
              <a:t> = </a:t>
            </a:r>
            <a:r>
              <a:rPr lang="en-CA" sz="2000" baseline="-25000" dirty="0" err="1">
                <a:latin typeface="+mn-lt"/>
                <a:ea typeface="Cambria Math" panose="02040503050406030204" pitchFamily="18" charset="0"/>
              </a:rPr>
              <a:t>TEACHER.TeacherID</a:t>
            </a:r>
            <a:r>
              <a:rPr lang="en-CA" sz="2000" dirty="0">
                <a:latin typeface="+mn-lt"/>
                <a:ea typeface="Cambria Math" panose="02040503050406030204" pitchFamily="18" charset="0"/>
              </a:rPr>
              <a:t> TEACHER)</a:t>
            </a:r>
          </a:p>
          <a:p>
            <a:pPr marL="457200" indent="-457200">
              <a:buFont typeface="+mj-lt"/>
              <a:buAutoNum type="arabicPeriod"/>
            </a:pPr>
            <a:endParaRPr lang="en-CA" sz="2000" dirty="0">
              <a:latin typeface="+mn-lt"/>
              <a:ea typeface="Cambria Math" panose="02040503050406030204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l-GR" sz="2000" dirty="0">
                <a:latin typeface="+mn-lt"/>
                <a:ea typeface="Cambria Math" panose="02040503050406030204" pitchFamily="18" charset="0"/>
              </a:rPr>
              <a:t>π</a:t>
            </a:r>
            <a:r>
              <a:rPr lang="en-CA" sz="2000" baseline="-25000" dirty="0">
                <a:latin typeface="+mn-lt"/>
                <a:ea typeface="Cambria Math" panose="02040503050406030204" pitchFamily="18" charset="0"/>
              </a:rPr>
              <a:t>FName, Score</a:t>
            </a:r>
            <a:r>
              <a:rPr lang="en-CA" sz="2000" dirty="0">
                <a:latin typeface="+mn-lt"/>
                <a:ea typeface="Cambria Math" panose="02040503050406030204" pitchFamily="18" charset="0"/>
              </a:rPr>
              <a:t>(</a:t>
            </a:r>
            <a:r>
              <a:rPr lang="en-CA" sz="2000" dirty="0" err="1">
                <a:latin typeface="+mn-lt"/>
                <a:ea typeface="Cambria Math" panose="02040503050406030204" pitchFamily="18" charset="0"/>
              </a:rPr>
              <a:t>COMPETITOR⋈</a:t>
            </a:r>
            <a:r>
              <a:rPr lang="en-CA" sz="2000" baseline="-25000" dirty="0" err="1">
                <a:latin typeface="+mn-lt"/>
                <a:ea typeface="Cambria Math" panose="02040503050406030204" pitchFamily="18" charset="0"/>
              </a:rPr>
              <a:t>COMPETITOR.CompetitorID</a:t>
            </a:r>
            <a:r>
              <a:rPr lang="en-CA" sz="2000" baseline="-25000" dirty="0">
                <a:latin typeface="+mn-lt"/>
                <a:ea typeface="Cambria Math" panose="02040503050406030204" pitchFamily="18" charset="0"/>
              </a:rPr>
              <a:t> =</a:t>
            </a:r>
            <a:r>
              <a:rPr lang="en-CA" sz="2000" baseline="-25000" dirty="0" err="1">
                <a:latin typeface="+mn-lt"/>
                <a:ea typeface="Cambria Math" panose="02040503050406030204" pitchFamily="18" charset="0"/>
              </a:rPr>
              <a:t>PERFORMANCE.CompetitorID</a:t>
            </a:r>
            <a:r>
              <a:rPr lang="en-CA" sz="2000" dirty="0">
                <a:latin typeface="+mn-lt"/>
                <a:ea typeface="Cambria Math" panose="02040503050406030204" pitchFamily="18" charset="0"/>
              </a:rPr>
              <a:t> PERFORMANCE)</a:t>
            </a:r>
          </a:p>
        </p:txBody>
      </p:sp>
    </p:spTree>
    <p:extLst>
      <p:ext uri="{BB962C8B-B14F-4D97-AF65-F5344CB8AC3E}">
        <p14:creationId xmlns:p14="http://schemas.microsoft.com/office/powerpoint/2010/main" val="247485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74D072-E375-8AD4-946E-E6F35C4B44E0}"/>
              </a:ext>
            </a:extLst>
          </p:cNvPr>
          <p:cNvSpPr txBox="1"/>
          <p:nvPr/>
        </p:nvSpPr>
        <p:spPr>
          <a:xfrm>
            <a:off x="499061" y="1074510"/>
            <a:ext cx="814587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5"/>
            </a:pPr>
            <a:r>
              <a:rPr lang="en-CA" sz="2000" dirty="0">
                <a:latin typeface="+mn-lt"/>
                <a:ea typeface="Cambria Math" panose="02040503050406030204" pitchFamily="18" charset="0"/>
              </a:rPr>
              <a:t>PER_CAT </a:t>
            </a:r>
            <a:r>
              <a:rPr lang="en-CA" sz="2000" dirty="0">
                <a:latin typeface="+mn-lt"/>
                <a:ea typeface="Cambria Math" panose="02040503050406030204" pitchFamily="18" charset="0"/>
                <a:sym typeface="Wingdings" panose="05000000000000000000" pitchFamily="2" charset="2"/>
              </a:rPr>
              <a:t> </a:t>
            </a:r>
            <a:r>
              <a:rPr lang="en-CA" sz="2000" dirty="0" err="1">
                <a:latin typeface="+mn-lt"/>
                <a:ea typeface="Cambria Math" panose="02040503050406030204" pitchFamily="18" charset="0"/>
                <a:sym typeface="Wingdings" panose="05000000000000000000" pitchFamily="2" charset="2"/>
              </a:rPr>
              <a:t>PERFORMANCE</a:t>
            </a:r>
            <a:r>
              <a:rPr lang="en-CA" sz="2000" dirty="0" err="1">
                <a:latin typeface="+mn-lt"/>
                <a:ea typeface="Cambria Math" panose="02040503050406030204" pitchFamily="18" charset="0"/>
              </a:rPr>
              <a:t>⋈</a:t>
            </a:r>
            <a:r>
              <a:rPr lang="en-CA" sz="2000" baseline="-25000" dirty="0" err="1">
                <a:latin typeface="+mn-lt"/>
                <a:ea typeface="Cambria Math" panose="02040503050406030204" pitchFamily="18" charset="0"/>
              </a:rPr>
              <a:t>PERFORMANCE.CategoryID</a:t>
            </a:r>
            <a:r>
              <a:rPr lang="en-CA" sz="2000" baseline="-25000" dirty="0">
                <a:latin typeface="+mn-lt"/>
                <a:ea typeface="Cambria Math" panose="02040503050406030204" pitchFamily="18" charset="0"/>
              </a:rPr>
              <a:t> = CATEGORY. </a:t>
            </a:r>
            <a:r>
              <a:rPr lang="en-CA" sz="2000" baseline="-25000" dirty="0" err="1">
                <a:latin typeface="+mn-lt"/>
                <a:ea typeface="Cambria Math" panose="02040503050406030204" pitchFamily="18" charset="0"/>
              </a:rPr>
              <a:t>CategoryID</a:t>
            </a:r>
            <a:r>
              <a:rPr lang="en-CA" sz="2000" dirty="0">
                <a:latin typeface="+mn-lt"/>
                <a:ea typeface="Cambria Math" panose="02040503050406030204" pitchFamily="18" charset="0"/>
              </a:rPr>
              <a:t>     CATEGORY </a:t>
            </a:r>
          </a:p>
          <a:p>
            <a:endParaRPr lang="en-CA" sz="2000" dirty="0">
              <a:latin typeface="+mn-lt"/>
              <a:ea typeface="Cambria Math" panose="02040503050406030204" pitchFamily="18" charset="0"/>
            </a:endParaRPr>
          </a:p>
          <a:p>
            <a:r>
              <a:rPr lang="en-CA" sz="2000" dirty="0">
                <a:latin typeface="+mn-lt"/>
                <a:ea typeface="Cambria Math" panose="02040503050406030204" pitchFamily="18" charset="0"/>
                <a:sym typeface="Wingdings" panose="05000000000000000000" pitchFamily="2" charset="2"/>
              </a:rPr>
              <a:t>        PER_CAT_COMP  </a:t>
            </a:r>
            <a:r>
              <a:rPr lang="en-CA" sz="2000" dirty="0" err="1">
                <a:latin typeface="+mn-lt"/>
                <a:ea typeface="Cambria Math" panose="02040503050406030204" pitchFamily="18" charset="0"/>
                <a:sym typeface="Wingdings" panose="05000000000000000000" pitchFamily="2" charset="2"/>
              </a:rPr>
              <a:t>PERFORMANCE</a:t>
            </a:r>
            <a:r>
              <a:rPr lang="en-CA" sz="2000" dirty="0" err="1">
                <a:latin typeface="+mn-lt"/>
                <a:ea typeface="Cambria Math" panose="02040503050406030204" pitchFamily="18" charset="0"/>
              </a:rPr>
              <a:t>⋈</a:t>
            </a:r>
            <a:r>
              <a:rPr lang="en-CA" sz="2000" baseline="-25000" dirty="0" err="1">
                <a:latin typeface="+mn-lt"/>
                <a:ea typeface="Cambria Math" panose="02040503050406030204" pitchFamily="18" charset="0"/>
              </a:rPr>
              <a:t>PERFORMANCE.MusicID</a:t>
            </a:r>
            <a:r>
              <a:rPr lang="en-CA" sz="2000" baseline="-25000" dirty="0">
                <a:latin typeface="+mn-lt"/>
                <a:ea typeface="Cambria Math" panose="02040503050406030204" pitchFamily="18" charset="0"/>
              </a:rPr>
              <a:t> =COMPOSITION. </a:t>
            </a:r>
            <a:r>
              <a:rPr lang="en-CA" sz="2000" baseline="-25000" dirty="0" err="1">
                <a:latin typeface="+mn-lt"/>
                <a:ea typeface="Cambria Math" panose="02040503050406030204" pitchFamily="18" charset="0"/>
              </a:rPr>
              <a:t>Music</a:t>
            </a:r>
            <a:r>
              <a:rPr lang="en-CA" sz="2000" dirty="0" err="1">
                <a:latin typeface="+mn-lt"/>
                <a:ea typeface="Cambria Math" panose="02040503050406030204" pitchFamily="18" charset="0"/>
              </a:rPr>
              <a:t>COMPOSITION</a:t>
            </a:r>
            <a:r>
              <a:rPr lang="en-CA" sz="2000" dirty="0">
                <a:latin typeface="+mn-lt"/>
                <a:ea typeface="Cambria Math" panose="02040503050406030204" pitchFamily="18" charset="0"/>
              </a:rPr>
              <a:t> </a:t>
            </a:r>
          </a:p>
          <a:p>
            <a:endParaRPr lang="en-CA" sz="2000" dirty="0">
              <a:latin typeface="+mn-lt"/>
              <a:ea typeface="Cambria Math" panose="02040503050406030204" pitchFamily="18" charset="0"/>
            </a:endParaRPr>
          </a:p>
          <a:p>
            <a:r>
              <a:rPr lang="en-US" sz="2000" dirty="0">
                <a:latin typeface="+mn-lt"/>
                <a:ea typeface="Cambria Math" panose="02040503050406030204" pitchFamily="18" charset="0"/>
              </a:rPr>
              <a:t>        </a:t>
            </a:r>
            <a:r>
              <a:rPr lang="el-GR" sz="2000" dirty="0">
                <a:latin typeface="+mn-lt"/>
                <a:ea typeface="Cambria Math" panose="02040503050406030204" pitchFamily="18" charset="0"/>
              </a:rPr>
              <a:t>π</a:t>
            </a:r>
            <a:r>
              <a:rPr lang="en-CA" sz="2000" baseline="-25000" dirty="0">
                <a:latin typeface="+mn-lt"/>
                <a:ea typeface="Cambria Math" panose="02040503050406030204" pitchFamily="18" charset="0"/>
              </a:rPr>
              <a:t> Title</a:t>
            </a:r>
            <a:r>
              <a:rPr lang="en-CA" sz="2000" dirty="0">
                <a:latin typeface="+mn-lt"/>
                <a:ea typeface="Cambria Math" panose="02040503050406030204" pitchFamily="18" charset="0"/>
              </a:rPr>
              <a:t>(</a:t>
            </a:r>
            <a:r>
              <a:rPr lang="el-GR" sz="2000" dirty="0">
                <a:latin typeface="+mn-lt"/>
                <a:ea typeface="Cambria Math" panose="02040503050406030204" pitchFamily="18" charset="0"/>
              </a:rPr>
              <a:t>σ</a:t>
            </a:r>
            <a:r>
              <a:rPr lang="en-CA" sz="2000" baseline="-25000" dirty="0" err="1">
                <a:latin typeface="+mn-lt"/>
                <a:ea typeface="Cambria Math" panose="02040503050406030204" pitchFamily="18" charset="0"/>
              </a:rPr>
              <a:t>CompTime</a:t>
            </a:r>
            <a:r>
              <a:rPr lang="en-CA" sz="2000" baseline="-25000" dirty="0">
                <a:latin typeface="+mn-lt"/>
                <a:ea typeface="Cambria Math" panose="02040503050406030204" pitchFamily="18" charset="0"/>
              </a:rPr>
              <a:t> = ‘13:00’ </a:t>
            </a:r>
            <a:r>
              <a:rPr lang="en-CA" sz="2000" dirty="0">
                <a:latin typeface="+mn-lt"/>
                <a:ea typeface="Cambria Math" panose="02040503050406030204" pitchFamily="18" charset="0"/>
              </a:rPr>
              <a:t>(PER_CAT_COMP) )</a:t>
            </a:r>
          </a:p>
          <a:p>
            <a:pPr marL="457200" indent="-457200">
              <a:buFont typeface="+mj-lt"/>
              <a:buAutoNum type="arabicPeriod"/>
            </a:pPr>
            <a:endParaRPr lang="en-CA" sz="2000" dirty="0">
              <a:latin typeface="+mn-lt"/>
              <a:ea typeface="Cambria Math" panose="02040503050406030204" pitchFamily="18" charset="0"/>
            </a:endParaRPr>
          </a:p>
          <a:p>
            <a:pPr marL="457200" indent="-457200">
              <a:buAutoNum type="arabicPeriod" startAt="6"/>
            </a:pPr>
            <a:r>
              <a:rPr lang="en-CA" sz="2000" dirty="0">
                <a:latin typeface="+mn-lt"/>
                <a:ea typeface="Cambria Math" panose="02040503050406030204" pitchFamily="18" charset="0"/>
              </a:rPr>
              <a:t>COMP </a:t>
            </a:r>
            <a:r>
              <a:rPr lang="en-CA" sz="2000" dirty="0">
                <a:latin typeface="+mn-lt"/>
                <a:ea typeface="Cambria Math" panose="02040503050406030204" pitchFamily="18" charset="0"/>
                <a:sym typeface="Wingdings" panose="05000000000000000000" pitchFamily="2" charset="2"/>
              </a:rPr>
              <a:t> </a:t>
            </a:r>
            <a:r>
              <a:rPr lang="el-GR" sz="2000" dirty="0">
                <a:latin typeface="+mn-lt"/>
                <a:ea typeface="Cambria Math" panose="02040503050406030204" pitchFamily="18" charset="0"/>
              </a:rPr>
              <a:t>π</a:t>
            </a:r>
            <a:r>
              <a:rPr lang="en-CA" sz="2000" baseline="-25000" dirty="0" err="1">
                <a:latin typeface="+mn-lt"/>
                <a:ea typeface="Cambria Math" panose="02040503050406030204" pitchFamily="18" charset="0"/>
              </a:rPr>
              <a:t>MusicID</a:t>
            </a:r>
            <a:r>
              <a:rPr lang="en-CA" sz="2000" baseline="-25000" dirty="0">
                <a:latin typeface="+mn-lt"/>
                <a:ea typeface="Cambria Math" panose="02040503050406030204" pitchFamily="18" charset="0"/>
              </a:rPr>
              <a:t>, Title </a:t>
            </a:r>
            <a:r>
              <a:rPr lang="en-CA" sz="2000" dirty="0">
                <a:latin typeface="+mn-lt"/>
                <a:ea typeface="Cambria Math" panose="02040503050406030204" pitchFamily="18" charset="0"/>
              </a:rPr>
              <a:t>(COMPOSITION)</a:t>
            </a:r>
          </a:p>
          <a:p>
            <a:pPr marL="457200" indent="-457200">
              <a:buAutoNum type="arabicPeriod" startAt="6"/>
            </a:pPr>
            <a:endParaRPr lang="en-CA" sz="2000" dirty="0">
              <a:latin typeface="+mn-lt"/>
              <a:ea typeface="Cambria Math" panose="02040503050406030204" pitchFamily="18" charset="0"/>
            </a:endParaRPr>
          </a:p>
          <a:p>
            <a:r>
              <a:rPr lang="en-CA" sz="2000" dirty="0">
                <a:latin typeface="+mn-lt"/>
                <a:ea typeface="Cambria Math" panose="02040503050406030204" pitchFamily="18" charset="0"/>
              </a:rPr>
              <a:t>        PERF  </a:t>
            </a:r>
            <a:r>
              <a:rPr lang="en-CA" sz="2000" dirty="0">
                <a:latin typeface="+mn-lt"/>
                <a:ea typeface="Cambria Math" panose="02040503050406030204" pitchFamily="18" charset="0"/>
                <a:sym typeface="Wingdings" panose="05000000000000000000" pitchFamily="2" charset="2"/>
              </a:rPr>
              <a:t> </a:t>
            </a:r>
            <a:r>
              <a:rPr lang="el-GR" sz="2000" dirty="0">
                <a:latin typeface="+mn-lt"/>
                <a:ea typeface="Cambria Math" panose="02040503050406030204" pitchFamily="18" charset="0"/>
              </a:rPr>
              <a:t>π</a:t>
            </a:r>
            <a:r>
              <a:rPr lang="en-CA" sz="2000" baseline="-25000" dirty="0" err="1">
                <a:latin typeface="+mn-lt"/>
                <a:ea typeface="Cambria Math" panose="02040503050406030204" pitchFamily="18" charset="0"/>
              </a:rPr>
              <a:t>MusicID</a:t>
            </a:r>
            <a:r>
              <a:rPr lang="en-CA" sz="2000" baseline="-25000" dirty="0">
                <a:latin typeface="+mn-lt"/>
                <a:ea typeface="Cambria Math" panose="02040503050406030204" pitchFamily="18" charset="0"/>
              </a:rPr>
              <a:t> </a:t>
            </a:r>
            <a:r>
              <a:rPr lang="en-CA" sz="2000" dirty="0">
                <a:latin typeface="+mn-lt"/>
                <a:ea typeface="Cambria Math" panose="02040503050406030204" pitchFamily="18" charset="0"/>
              </a:rPr>
              <a:t>(PERFORMANCE)</a:t>
            </a:r>
          </a:p>
          <a:p>
            <a:endParaRPr lang="en-CA" sz="2000" dirty="0">
              <a:latin typeface="+mn-lt"/>
              <a:ea typeface="Cambria Math" panose="02040503050406030204" pitchFamily="18" charset="0"/>
            </a:endParaRPr>
          </a:p>
          <a:p>
            <a:r>
              <a:rPr lang="en-CA" sz="2000" dirty="0">
                <a:latin typeface="+mn-lt"/>
                <a:ea typeface="Cambria Math" panose="02040503050406030204" pitchFamily="18" charset="0"/>
              </a:rPr>
              <a:t>        COMP_PERF_DIFF </a:t>
            </a:r>
            <a:r>
              <a:rPr lang="en-CA" sz="2000" dirty="0">
                <a:latin typeface="+mn-lt"/>
                <a:ea typeface="Cambria Math" panose="02040503050406030204" pitchFamily="18" charset="0"/>
                <a:sym typeface="Wingdings" panose="05000000000000000000" pitchFamily="2" charset="2"/>
              </a:rPr>
              <a:t> COMP – PERF</a:t>
            </a:r>
          </a:p>
          <a:p>
            <a:endParaRPr lang="en-CA" sz="2000" dirty="0">
              <a:latin typeface="+mn-lt"/>
              <a:ea typeface="Cambria Math" panose="02040503050406030204" pitchFamily="18" charset="0"/>
            </a:endParaRPr>
          </a:p>
          <a:p>
            <a:r>
              <a:rPr lang="en-CA" sz="2000" dirty="0">
                <a:latin typeface="+mn-lt"/>
                <a:ea typeface="Cambria Math" panose="02040503050406030204" pitchFamily="18" charset="0"/>
              </a:rPr>
              <a:t>        COMP_NOT_SELECTED </a:t>
            </a:r>
            <a:r>
              <a:rPr lang="en-CA" sz="2000" dirty="0">
                <a:latin typeface="+mn-lt"/>
                <a:ea typeface="Cambria Math" panose="02040503050406030204" pitchFamily="18" charset="0"/>
                <a:sym typeface="Wingdings" panose="05000000000000000000" pitchFamily="2" charset="2"/>
              </a:rPr>
              <a:t> </a:t>
            </a:r>
            <a:r>
              <a:rPr lang="el-GR" sz="2000" dirty="0">
                <a:latin typeface="+mn-lt"/>
                <a:ea typeface="Cambria Math" panose="02040503050406030204" pitchFamily="18" charset="0"/>
              </a:rPr>
              <a:t>π</a:t>
            </a:r>
            <a:r>
              <a:rPr lang="en-CA" sz="2000" baseline="-25000" dirty="0">
                <a:latin typeface="+mn-lt"/>
                <a:ea typeface="Cambria Math" panose="02040503050406030204" pitchFamily="18" charset="0"/>
              </a:rPr>
              <a:t>Titles</a:t>
            </a:r>
            <a:r>
              <a:rPr lang="en-CA" sz="2000" dirty="0">
                <a:latin typeface="+mn-lt"/>
                <a:ea typeface="Cambria Math" panose="02040503050406030204" pitchFamily="18" charset="0"/>
                <a:sym typeface="Wingdings" panose="05000000000000000000" pitchFamily="2" charset="2"/>
              </a:rPr>
              <a:t> (COMP_PERF_DIFF)</a:t>
            </a:r>
            <a:endParaRPr lang="en-CA" sz="2000" dirty="0">
              <a:latin typeface="+mn-lt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BAC789-12E2-90EF-F0E3-297E3279505A}"/>
              </a:ext>
            </a:extLst>
          </p:cNvPr>
          <p:cNvSpPr txBox="1"/>
          <p:nvPr/>
        </p:nvSpPr>
        <p:spPr>
          <a:xfrm>
            <a:off x="444640" y="448444"/>
            <a:ext cx="825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u="sng" dirty="0">
                <a:latin typeface="+mn-lt"/>
              </a:rPr>
              <a:t>Assignment 4 | Questions 5 - 6</a:t>
            </a:r>
            <a:endParaRPr lang="en-CA" sz="1800" b="1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670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AC789-12E2-90EF-F0E3-297E3279505A}"/>
              </a:ext>
            </a:extLst>
          </p:cNvPr>
          <p:cNvSpPr txBox="1"/>
          <p:nvPr/>
        </p:nvSpPr>
        <p:spPr>
          <a:xfrm>
            <a:off x="444640" y="1788532"/>
            <a:ext cx="825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u="sng" dirty="0">
                <a:latin typeface="+mn-lt"/>
              </a:rPr>
              <a:t>Assignment 4 | Question 7-1</a:t>
            </a:r>
            <a:endParaRPr lang="en-CA" sz="1800" b="1" u="sng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4D072-E375-8AD4-946E-E6F35C4B44E0}"/>
              </a:ext>
            </a:extLst>
          </p:cNvPr>
          <p:cNvSpPr txBox="1"/>
          <p:nvPr/>
        </p:nvSpPr>
        <p:spPr>
          <a:xfrm>
            <a:off x="499061" y="2305616"/>
            <a:ext cx="81458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7"/>
            </a:pPr>
            <a:r>
              <a:rPr lang="en-CA" sz="2000" dirty="0">
                <a:latin typeface="+mn-lt"/>
                <a:ea typeface="Cambria Math" panose="02040503050406030204" pitchFamily="18" charset="0"/>
              </a:rPr>
              <a:t>COMPETITOR_TEACH </a:t>
            </a:r>
            <a:r>
              <a:rPr lang="en-CA" sz="2000" dirty="0">
                <a:latin typeface="+mn-lt"/>
                <a:ea typeface="Cambria Math" panose="02040503050406030204" pitchFamily="18" charset="0"/>
                <a:sym typeface="Wingdings" panose="05000000000000000000" pitchFamily="2" charset="2"/>
              </a:rPr>
              <a:t> </a:t>
            </a:r>
            <a:r>
              <a:rPr lang="el-GR" sz="2000" dirty="0">
                <a:latin typeface="+mn-lt"/>
                <a:ea typeface="Cambria Math" panose="02040503050406030204" pitchFamily="18" charset="0"/>
              </a:rPr>
              <a:t>σ</a:t>
            </a:r>
            <a:r>
              <a:rPr lang="en-CA" sz="2000" baseline="-25000" dirty="0" err="1">
                <a:latin typeface="+mn-lt"/>
                <a:ea typeface="Cambria Math" panose="02040503050406030204" pitchFamily="18" charset="0"/>
              </a:rPr>
              <a:t>StudioName</a:t>
            </a:r>
            <a:r>
              <a:rPr lang="en-CA" sz="2000" baseline="-25000" dirty="0">
                <a:latin typeface="+mn-lt"/>
                <a:ea typeface="Cambria Math" panose="02040503050406030204" pitchFamily="18" charset="0"/>
              </a:rPr>
              <a:t> = “Music Mastery”</a:t>
            </a:r>
            <a:r>
              <a:rPr lang="en-CA" sz="2000" dirty="0">
                <a:latin typeface="+mn-lt"/>
                <a:ea typeface="Cambria Math" panose="02040503050406030204" pitchFamily="18" charset="0"/>
                <a:sym typeface="Wingdings" panose="05000000000000000000" pitchFamily="2" charset="2"/>
              </a:rPr>
              <a:t>(</a:t>
            </a:r>
            <a:r>
              <a:rPr lang="en-CA" sz="2000" dirty="0" err="1">
                <a:latin typeface="+mn-lt"/>
                <a:ea typeface="Cambria Math" panose="02040503050406030204" pitchFamily="18" charset="0"/>
                <a:sym typeface="Wingdings" panose="05000000000000000000" pitchFamily="2" charset="2"/>
              </a:rPr>
              <a:t>COMPETITOR</a:t>
            </a:r>
            <a:r>
              <a:rPr lang="en-CA" sz="2000" dirty="0" err="1">
                <a:latin typeface="+mn-lt"/>
                <a:ea typeface="Cambria Math" panose="02040503050406030204" pitchFamily="18" charset="0"/>
              </a:rPr>
              <a:t>⋈</a:t>
            </a:r>
            <a:r>
              <a:rPr lang="en-CA" sz="2000" baseline="-25000" dirty="0" err="1">
                <a:latin typeface="+mn-lt"/>
                <a:ea typeface="Cambria Math" panose="02040503050406030204" pitchFamily="18" charset="0"/>
              </a:rPr>
              <a:t>COMPETITOR.CompetitorID</a:t>
            </a:r>
            <a:r>
              <a:rPr lang="en-CA" sz="2000" baseline="-25000" dirty="0">
                <a:latin typeface="+mn-lt"/>
                <a:ea typeface="Cambria Math" panose="02040503050406030204" pitchFamily="18" charset="0"/>
              </a:rPr>
              <a:t> =TEACHER. </a:t>
            </a:r>
            <a:r>
              <a:rPr lang="en-CA" sz="2000" baseline="-25000" dirty="0" err="1">
                <a:latin typeface="+mn-lt"/>
                <a:ea typeface="Cambria Math" panose="02040503050406030204" pitchFamily="18" charset="0"/>
              </a:rPr>
              <a:t>TeacherID</a:t>
            </a:r>
            <a:r>
              <a:rPr lang="en-CA" sz="2000" dirty="0" err="1">
                <a:latin typeface="+mn-lt"/>
                <a:ea typeface="Cambria Math" panose="02040503050406030204" pitchFamily="18" charset="0"/>
              </a:rPr>
              <a:t>TEACHER</a:t>
            </a:r>
            <a:r>
              <a:rPr lang="en-CA" sz="2000" dirty="0">
                <a:latin typeface="+mn-lt"/>
                <a:ea typeface="Cambria Math" panose="02040503050406030204" pitchFamily="18" charset="0"/>
              </a:rPr>
              <a:t>)</a:t>
            </a:r>
          </a:p>
          <a:p>
            <a:endParaRPr lang="en-CA" sz="2000" dirty="0">
              <a:latin typeface="+mn-lt"/>
              <a:ea typeface="Cambria Math" panose="02040503050406030204" pitchFamily="18" charset="0"/>
            </a:endParaRPr>
          </a:p>
          <a:p>
            <a:r>
              <a:rPr lang="en-CA" sz="2000" dirty="0">
                <a:latin typeface="+mn-lt"/>
                <a:ea typeface="Cambria Math" panose="02040503050406030204" pitchFamily="18" charset="0"/>
              </a:rPr>
              <a:t>        COMETITOR_TEACH_PERF </a:t>
            </a:r>
            <a:r>
              <a:rPr lang="en-CA" sz="2000" dirty="0">
                <a:latin typeface="+mn-lt"/>
                <a:ea typeface="Cambria Math" panose="02040503050406030204" pitchFamily="18" charset="0"/>
                <a:sym typeface="Wingdings" panose="05000000000000000000" pitchFamily="2" charset="2"/>
              </a:rPr>
              <a:t> </a:t>
            </a:r>
            <a:r>
              <a:rPr lang="en-CA" sz="2000" dirty="0">
                <a:latin typeface="+mn-lt"/>
                <a:ea typeface="Cambria Math" panose="02040503050406030204" pitchFamily="18" charset="0"/>
              </a:rPr>
              <a:t>COMPETITOR_TEACH ⋈</a:t>
            </a:r>
            <a:r>
              <a:rPr lang="en-CA" sz="2000" baseline="-25000" dirty="0" err="1">
                <a:latin typeface="+mn-lt"/>
                <a:ea typeface="Cambria Math" panose="02040503050406030204" pitchFamily="18" charset="0"/>
              </a:rPr>
              <a:t>COMPETITOR.CompetitorID</a:t>
            </a:r>
            <a:r>
              <a:rPr lang="en-CA" sz="2000" baseline="-25000" dirty="0">
                <a:latin typeface="+mn-lt"/>
                <a:ea typeface="Cambria Math" panose="02040503050406030204" pitchFamily="18" charset="0"/>
              </a:rPr>
              <a:t>=</a:t>
            </a:r>
            <a:r>
              <a:rPr lang="en-CA" sz="2000" baseline="-25000" dirty="0" err="1">
                <a:latin typeface="+mn-lt"/>
                <a:ea typeface="Cambria Math" panose="02040503050406030204" pitchFamily="18" charset="0"/>
              </a:rPr>
              <a:t>PERFORMANCE.CompetitorID</a:t>
            </a:r>
            <a:r>
              <a:rPr lang="en-CA" sz="2000" dirty="0" err="1">
                <a:latin typeface="+mn-lt"/>
                <a:ea typeface="Cambria Math" panose="02040503050406030204" pitchFamily="18" charset="0"/>
              </a:rPr>
              <a:t>PERFORMANCE</a:t>
            </a:r>
            <a:endParaRPr lang="en-CA" sz="2000" dirty="0">
              <a:latin typeface="+mn-lt"/>
              <a:ea typeface="Cambria Math" panose="02040503050406030204" pitchFamily="18" charset="0"/>
            </a:endParaRPr>
          </a:p>
          <a:p>
            <a:endParaRPr lang="en-CA" sz="2000" dirty="0">
              <a:latin typeface="+mn-lt"/>
              <a:ea typeface="Cambria Math" panose="02040503050406030204" pitchFamily="18" charset="0"/>
            </a:endParaRPr>
          </a:p>
          <a:p>
            <a:r>
              <a:rPr lang="en-CA" sz="2000" dirty="0">
                <a:latin typeface="+mn-lt"/>
                <a:ea typeface="Cambria Math" panose="02040503050406030204" pitchFamily="18" charset="0"/>
              </a:rPr>
              <a:t>        COMP_NOT_SELECTED </a:t>
            </a:r>
            <a:r>
              <a:rPr lang="en-CA" sz="2000" dirty="0">
                <a:latin typeface="+mn-lt"/>
                <a:ea typeface="Cambria Math" panose="02040503050406030204" pitchFamily="18" charset="0"/>
                <a:sym typeface="Wingdings" panose="05000000000000000000" pitchFamily="2" charset="2"/>
              </a:rPr>
              <a:t> </a:t>
            </a:r>
            <a:r>
              <a:rPr lang="el-GR" sz="2000" dirty="0">
                <a:latin typeface="+mn-lt"/>
                <a:ea typeface="Cambria Math" panose="02040503050406030204" pitchFamily="18" charset="0"/>
              </a:rPr>
              <a:t>π</a:t>
            </a:r>
            <a:r>
              <a:rPr lang="en-CA" sz="2000" baseline="-25000" dirty="0">
                <a:latin typeface="+mn-lt"/>
                <a:ea typeface="Cambria Math" panose="02040503050406030204" pitchFamily="18" charset="0"/>
              </a:rPr>
              <a:t>Score</a:t>
            </a:r>
            <a:r>
              <a:rPr lang="en-CA" sz="2000" dirty="0">
                <a:latin typeface="+mn-lt"/>
                <a:ea typeface="Cambria Math" panose="02040503050406030204" pitchFamily="18" charset="0"/>
                <a:sym typeface="Wingdings" panose="05000000000000000000" pitchFamily="2" charset="2"/>
              </a:rPr>
              <a:t> (COMP_TEACH_PERF)</a:t>
            </a:r>
            <a:endParaRPr lang="en-CA" sz="2000" dirty="0">
              <a:latin typeface="+mn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50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AC789-12E2-90EF-F0E3-297E3279505A}"/>
              </a:ext>
            </a:extLst>
          </p:cNvPr>
          <p:cNvSpPr txBox="1"/>
          <p:nvPr/>
        </p:nvSpPr>
        <p:spPr>
          <a:xfrm>
            <a:off x="444640" y="754065"/>
            <a:ext cx="825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u="sng" dirty="0">
                <a:latin typeface="+mn-lt"/>
              </a:rPr>
              <a:t>Assignment 4 | Question 7-2</a:t>
            </a:r>
            <a:endParaRPr lang="en-CA" sz="1800" b="1" u="sng" dirty="0">
              <a:latin typeface="+mn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38AC191-7F7E-8559-DFF9-5E0A188C4985}"/>
              </a:ext>
            </a:extLst>
          </p:cNvPr>
          <p:cNvGrpSpPr/>
          <p:nvPr/>
        </p:nvGrpSpPr>
        <p:grpSpPr>
          <a:xfrm>
            <a:off x="1223818" y="1277713"/>
            <a:ext cx="6696364" cy="4302575"/>
            <a:chOff x="1440872" y="1692679"/>
            <a:chExt cx="6696364" cy="43025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B97B35-69B3-5C82-CE50-A86599A8282D}"/>
                </a:ext>
              </a:extLst>
            </p:cNvPr>
            <p:cNvSpPr txBox="1"/>
            <p:nvPr/>
          </p:nvSpPr>
          <p:spPr>
            <a:xfrm>
              <a:off x="4026450" y="1692679"/>
              <a:ext cx="1091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Cambria Math" panose="02040503050406030204" pitchFamily="18" charset="0"/>
                </a:rPr>
                <a:t>π</a:t>
              </a:r>
              <a:r>
                <a:rPr lang="en-CA" sz="1800" baseline="-25000" dirty="0">
                  <a:solidFill>
                    <a:sysClr val="windowText" lastClr="000000"/>
                  </a:solidFill>
                  <a:latin typeface="+mn-lt"/>
                  <a:ea typeface="Cambria Math" panose="02040503050406030204" pitchFamily="18" charset="0"/>
                </a:rPr>
                <a:t>P</a:t>
              </a:r>
              <a:r>
                <a:rPr kumimoji="0" lang="en-CA" sz="18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Cambria Math" panose="02040503050406030204" pitchFamily="18" charset="0"/>
                </a:rPr>
                <a:t>.Score</a:t>
              </a:r>
              <a:endPara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197E5B-B7FE-243C-F128-42BFB0E03639}"/>
                </a:ext>
              </a:extLst>
            </p:cNvPr>
            <p:cNvSpPr txBox="1"/>
            <p:nvPr/>
          </p:nvSpPr>
          <p:spPr>
            <a:xfrm>
              <a:off x="2276237" y="3424221"/>
              <a:ext cx="2427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Cambria Math" panose="02040503050406030204" pitchFamily="18" charset="0"/>
                </a:rPr>
                <a:t>⋈</a:t>
              </a:r>
              <a:r>
                <a:rPr kumimoji="0" lang="en-CA" sz="2000" b="0" i="0" u="none" strike="noStrike" kern="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Cambria Math" panose="02040503050406030204" pitchFamily="18" charset="0"/>
                </a:rPr>
                <a:t>C.TeacherID</a:t>
              </a:r>
              <a:r>
                <a:rPr kumimoji="0" lang="en-CA" sz="20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Cambria Math" panose="02040503050406030204" pitchFamily="18" charset="0"/>
                </a:rPr>
                <a:t> =</a:t>
              </a:r>
              <a:r>
                <a:rPr kumimoji="0" lang="en-CA" sz="2000" b="0" i="0" u="none" strike="noStrike" kern="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Cambria Math" panose="02040503050406030204" pitchFamily="18" charset="0"/>
                </a:rPr>
                <a:t>T.TeacherID</a:t>
              </a:r>
              <a:endPara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4B714B-2E05-0EB2-C5FA-4E52CFE09978}"/>
                </a:ext>
              </a:extLst>
            </p:cNvPr>
            <p:cNvSpPr txBox="1"/>
            <p:nvPr/>
          </p:nvSpPr>
          <p:spPr>
            <a:xfrm>
              <a:off x="1440872" y="4460018"/>
              <a:ext cx="26725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Cambria Math" panose="02040503050406030204" pitchFamily="18" charset="0"/>
                </a:rPr>
                <a:t>σ</a:t>
              </a:r>
              <a:r>
                <a:rPr lang="en-CA" sz="2000" baseline="-25000" dirty="0">
                  <a:solidFill>
                    <a:sysClr val="windowText" lastClr="000000"/>
                  </a:solidFill>
                  <a:latin typeface="+mn-lt"/>
                  <a:ea typeface="Cambria Math" panose="02040503050406030204" pitchFamily="18" charset="0"/>
                </a:rPr>
                <a:t>T</a:t>
              </a:r>
              <a:r>
                <a:rPr kumimoji="0" lang="en-CA" sz="20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Cambria Math" panose="02040503050406030204" pitchFamily="18" charset="0"/>
                </a:rPr>
                <a:t>.</a:t>
              </a:r>
              <a:r>
                <a:rPr kumimoji="0" lang="en-CA" sz="2000" b="0" i="0" u="none" strike="noStrike" kern="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Cambria Math" panose="02040503050406030204" pitchFamily="18" charset="0"/>
                </a:rPr>
                <a:t>StudioName</a:t>
              </a:r>
              <a:r>
                <a:rPr kumimoji="0" lang="en-CA" sz="20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Cambria Math" panose="02040503050406030204" pitchFamily="18" charset="0"/>
                </a:rPr>
                <a:t> = “</a:t>
              </a:r>
              <a:r>
                <a:rPr lang="en-CA" sz="2000" baseline="-25000" dirty="0">
                  <a:solidFill>
                    <a:sysClr val="windowText" lastClr="000000"/>
                  </a:solidFill>
                  <a:latin typeface="+mn-lt"/>
                  <a:ea typeface="Cambria Math" panose="02040503050406030204" pitchFamily="18" charset="0"/>
                </a:rPr>
                <a:t>Music Mastery”</a:t>
              </a:r>
              <a:endPara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F10D77E-849A-45B3-56A9-4B3C74C04965}"/>
                </a:ext>
              </a:extLst>
            </p:cNvPr>
            <p:cNvCxnSpPr>
              <a:cxnSpLocks/>
            </p:cNvCxnSpPr>
            <p:nvPr/>
          </p:nvCxnSpPr>
          <p:spPr>
            <a:xfrm>
              <a:off x="4441635" y="2168749"/>
              <a:ext cx="0" cy="48447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07BA260-9599-DB8E-CE6C-2DBD5F1183DC}"/>
                </a:ext>
              </a:extLst>
            </p:cNvPr>
            <p:cNvCxnSpPr>
              <a:cxnSpLocks/>
            </p:cNvCxnSpPr>
            <p:nvPr/>
          </p:nvCxnSpPr>
          <p:spPr>
            <a:xfrm>
              <a:off x="3607069" y="3919657"/>
              <a:ext cx="611887" cy="64613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BD7C1A-4A8C-0EF4-490B-2BC3E71060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6712" y="3927725"/>
              <a:ext cx="611887" cy="64613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3840477-7A39-9581-AD5B-3B1CEC5F646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479" y="4933030"/>
              <a:ext cx="0" cy="60676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D070CD-6EF7-DF2C-84F6-F44B1CC19D6D}"/>
                </a:ext>
              </a:extLst>
            </p:cNvPr>
            <p:cNvSpPr/>
            <p:nvPr/>
          </p:nvSpPr>
          <p:spPr>
            <a:xfrm>
              <a:off x="4235684" y="4447867"/>
              <a:ext cx="468000" cy="46634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>
                  <a:solidFill>
                    <a:prstClr val="black"/>
                  </a:solidFill>
                  <a:latin typeface="+mn-lt"/>
                  <a:ea typeface="+mn-ea"/>
                  <a:cs typeface="+mn-cs"/>
                </a:rPr>
                <a:t>C</a:t>
              </a:r>
              <a:endPara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36CCC37-94B5-7D72-33CD-17497880B6D9}"/>
                </a:ext>
              </a:extLst>
            </p:cNvPr>
            <p:cNvSpPr/>
            <p:nvPr/>
          </p:nvSpPr>
          <p:spPr>
            <a:xfrm>
              <a:off x="2482580" y="5528910"/>
              <a:ext cx="468000" cy="46634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</a:t>
              </a:r>
              <a:endPara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C9870-53EE-C9CA-1DC1-7E19BF14991E}"/>
                </a:ext>
              </a:extLst>
            </p:cNvPr>
            <p:cNvSpPr/>
            <p:nvPr/>
          </p:nvSpPr>
          <p:spPr>
            <a:xfrm>
              <a:off x="3233181" y="5521337"/>
              <a:ext cx="1867640" cy="46755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TEACHER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43B638-716B-88A0-EC8D-32C51083759D}"/>
                </a:ext>
              </a:extLst>
            </p:cNvPr>
            <p:cNvSpPr/>
            <p:nvPr/>
          </p:nvSpPr>
          <p:spPr>
            <a:xfrm>
              <a:off x="5015276" y="4482822"/>
              <a:ext cx="3121960" cy="45020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COMPETITOR_TEACHER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0032870-FCA9-0285-0A66-B79AE6938C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9113" y="5742359"/>
              <a:ext cx="264068" cy="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E82B502-6FF1-0A45-0D9E-D3D20F793A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0842" y="4690711"/>
              <a:ext cx="264068" cy="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8BEB43-03B5-4104-9BC8-06CCB04DE8B7}"/>
                </a:ext>
              </a:extLst>
            </p:cNvPr>
            <p:cNvSpPr txBox="1"/>
            <p:nvPr/>
          </p:nvSpPr>
          <p:spPr>
            <a:xfrm>
              <a:off x="3336336" y="2494897"/>
              <a:ext cx="3211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Cambria Math" panose="02040503050406030204" pitchFamily="18" charset="0"/>
                </a:rPr>
                <a:t>⋈</a:t>
              </a:r>
              <a:r>
                <a:rPr kumimoji="0" lang="en-CA" sz="20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Cambria Math" panose="02040503050406030204" pitchFamily="18" charset="0"/>
                </a:rPr>
                <a:t>C.</a:t>
              </a:r>
              <a:r>
                <a:rPr lang="en-CA" sz="2000" baseline="-25000" dirty="0" err="1">
                  <a:solidFill>
                    <a:sysClr val="windowText" lastClr="000000"/>
                  </a:solidFill>
                  <a:latin typeface="+mn-lt"/>
                  <a:ea typeface="Cambria Math" panose="02040503050406030204" pitchFamily="18" charset="0"/>
                </a:rPr>
                <a:t>CompetitorID</a:t>
              </a:r>
              <a:r>
                <a:rPr kumimoji="0" lang="en-CA" sz="20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Cambria Math" panose="02040503050406030204" pitchFamily="18" charset="0"/>
                </a:rPr>
                <a:t> = </a:t>
              </a:r>
              <a:r>
                <a:rPr lang="en-CA" sz="2000" baseline="-25000" dirty="0">
                  <a:solidFill>
                    <a:sysClr val="windowText" lastClr="000000"/>
                  </a:solidFill>
                  <a:latin typeface="+mn-lt"/>
                  <a:ea typeface="Cambria Math" panose="02040503050406030204" pitchFamily="18" charset="0"/>
                </a:rPr>
                <a:t>P</a:t>
              </a:r>
              <a:r>
                <a:rPr kumimoji="0" lang="en-CA" sz="20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Cambria Math" panose="02040503050406030204" pitchFamily="18" charset="0"/>
                </a:rPr>
                <a:t>.</a:t>
              </a:r>
              <a:r>
                <a:rPr kumimoji="0" lang="en-CA" sz="2000" b="0" i="0" u="none" strike="noStrike" kern="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Cambria Math" panose="02040503050406030204" pitchFamily="18" charset="0"/>
                </a:rPr>
                <a:t>CompetitorID</a:t>
              </a:r>
              <a:endPara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D99C81D-192B-38C3-D99D-68D75155E605}"/>
                </a:ext>
              </a:extLst>
            </p:cNvPr>
            <p:cNvCxnSpPr>
              <a:cxnSpLocks/>
            </p:cNvCxnSpPr>
            <p:nvPr/>
          </p:nvCxnSpPr>
          <p:spPr>
            <a:xfrm>
              <a:off x="4488935" y="2970071"/>
              <a:ext cx="611887" cy="64613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D8074E-9316-4EA8-643C-8D2496D1B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578" y="2978139"/>
              <a:ext cx="611887" cy="64613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2C43FD2-8ABB-D508-EFA6-7EEB7B2E2930}"/>
                </a:ext>
              </a:extLst>
            </p:cNvPr>
            <p:cNvSpPr/>
            <p:nvPr/>
          </p:nvSpPr>
          <p:spPr>
            <a:xfrm>
              <a:off x="5117550" y="3498281"/>
              <a:ext cx="468000" cy="46634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</a:t>
              </a:r>
              <a:endPara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B7EAF6C-FB1E-DA84-4878-2AD0781EE277}"/>
                </a:ext>
              </a:extLst>
            </p:cNvPr>
            <p:cNvSpPr/>
            <p:nvPr/>
          </p:nvSpPr>
          <p:spPr>
            <a:xfrm>
              <a:off x="5897143" y="3533236"/>
              <a:ext cx="2166202" cy="45020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COMPETITOR_TEACHER_PERFORMANCE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22D46C0-92AA-1275-CAC2-39BD64E7E7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2708" y="3741125"/>
              <a:ext cx="264068" cy="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C6814E9-ABCC-9C8A-138C-E44C705B73F6}"/>
                </a:ext>
              </a:extLst>
            </p:cNvPr>
            <p:cNvSpPr txBox="1"/>
            <p:nvPr/>
          </p:nvSpPr>
          <p:spPr>
            <a:xfrm>
              <a:off x="2377413" y="4279268"/>
              <a:ext cx="573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Cambria Math" panose="02040503050406030204" pitchFamily="18" charset="0"/>
                </a:rPr>
                <a:t>(1)</a:t>
              </a:r>
              <a:endPara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9BE604-AADF-AF3C-BFB3-85F12C76BCC5}"/>
                </a:ext>
              </a:extLst>
            </p:cNvPr>
            <p:cNvSpPr txBox="1"/>
            <p:nvPr/>
          </p:nvSpPr>
          <p:spPr>
            <a:xfrm>
              <a:off x="3295152" y="3282237"/>
              <a:ext cx="573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Cambria Math" panose="02040503050406030204" pitchFamily="18" charset="0"/>
                </a:rPr>
                <a:t>(2)</a:t>
              </a:r>
              <a:endPara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998E2C-7A1A-A73C-C494-0D540F03A973}"/>
                </a:ext>
              </a:extLst>
            </p:cNvPr>
            <p:cNvSpPr txBox="1"/>
            <p:nvPr/>
          </p:nvSpPr>
          <p:spPr>
            <a:xfrm>
              <a:off x="4020719" y="2362340"/>
              <a:ext cx="573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Cambria Math" panose="02040503050406030204" pitchFamily="18" charset="0"/>
                </a:rPr>
                <a:t>(3)</a:t>
              </a:r>
              <a:endPara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0358324"/>
      </p:ext>
    </p:extLst>
  </p:cSld>
  <p:clrMapOvr>
    <a:masterClrMapping/>
  </p:clrMapOvr>
</p:sld>
</file>

<file path=ppt/theme/theme1.xml><?xml version="1.0" encoding="utf-8"?>
<a:theme xmlns:a="http://schemas.openxmlformats.org/drawingml/2006/main" name="1_508 Lectur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16906</TotalTime>
  <Words>278</Words>
  <Application>Microsoft Office PowerPoint</Application>
  <PresentationFormat>Letter Paper (8.5x11 in)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Noto Sans Symbols</vt:lpstr>
      <vt:lpstr>Times New Roman</vt:lpstr>
      <vt:lpstr>1_508 Lecture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Database Systems, 7e</dc:title>
  <dc:subject>Computer Science</dc:subject>
  <dc:creator>Elmasri/Navathe</dc:creator>
  <cp:keywords>Fundamentals of Database Systems</cp:keywords>
  <cp:lastModifiedBy>Christian Valdez</cp:lastModifiedBy>
  <cp:revision>1387</cp:revision>
  <dcterms:modified xsi:type="dcterms:W3CDTF">2023-11-27T19:27:50Z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682739</vt:lpwstr>
  </property>
  <property fmtid="{D5CDD505-2E9C-101B-9397-08002B2CF9AE}" pid="3" name="Offisync_ServerID">
    <vt:lpwstr>7e960520-0e88-4f05-9fa0-24079b61e486</vt:lpwstr>
  </property>
  <property fmtid="{D5CDD505-2E9C-101B-9397-08002B2CF9AE}" pid="4" name="Offisync_UpdateToken">
    <vt:lpwstr>2</vt:lpwstr>
  </property>
  <property fmtid="{D5CDD505-2E9C-101B-9397-08002B2CF9AE}" pid="5" name="Jive_VersionGuid">
    <vt:lpwstr>2e874262-9747-49d3-bf1e-677aeb587663</vt:lpwstr>
  </property>
  <property fmtid="{D5CDD505-2E9C-101B-9397-08002B2CF9AE}" pid="6" name="Offisync_ProviderInitializationData">
    <vt:lpwstr>https://neo.pearson.com</vt:lpwstr>
  </property>
  <property fmtid="{D5CDD505-2E9C-101B-9397-08002B2CF9AE}" pid="7" name="Jive_LatestUserAccountName">
    <vt:lpwstr>joel</vt:lpwstr>
  </property>
</Properties>
</file>