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1944">
          <p15:clr>
            <a:srgbClr val="747775"/>
          </p15:clr>
        </p15:guide>
        <p15:guide id="3" pos="3853">
          <p15:clr>
            <a:srgbClr val="747775"/>
          </p15:clr>
        </p15:guide>
        <p15:guide id="4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44"/>
        <p:guide pos="3853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168e76066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6168e76066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16b3c4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616b3c413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e3e4178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8e3e4178a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e22d60d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9e22d60d8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16b3c413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616b3c4135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2abb9e2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9e2abb9e2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168e76066_4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168e76066_4_2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8d80b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18d80bc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cdddf0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9cdddf06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e8bf8bc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9e8bf8bc2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e8bf8bc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9e8bf8bc2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cdddf06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9cdddf06d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cdddf06d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9cdddf06d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1350500" y="2382406"/>
            <a:ext cx="6442993" cy="396204"/>
            <a:chOff x="-3" y="0"/>
            <a:chExt cx="2944830" cy="135135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2944827" cy="134860"/>
            </a:xfrm>
            <a:custGeom>
              <a:rect b="b" l="l" r="r" t="t"/>
              <a:pathLst>
                <a:path extrusionOk="0" h="134860" w="2944827">
                  <a:moveTo>
                    <a:pt x="0" y="0"/>
                  </a:moveTo>
                  <a:lnTo>
                    <a:pt x="2944827" y="0"/>
                  </a:lnTo>
                  <a:lnTo>
                    <a:pt x="2944827" y="134860"/>
                  </a:lnTo>
                  <a:lnTo>
                    <a:pt x="0" y="134860"/>
                  </a:lnTo>
                  <a:close/>
                </a:path>
              </a:pathLst>
            </a:custGeom>
            <a:solidFill>
              <a:srgbClr val="F47C00"/>
            </a:solidFill>
            <a:ln>
              <a:noFill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-3" y="135"/>
              <a:ext cx="2944800" cy="1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“Implementing Cutting-Edge Tech for Superior Support and Reliability”</a:t>
              </a:r>
              <a:endParaRPr/>
            </a:p>
          </p:txBody>
        </p:sp>
      </p:grpSp>
      <p:sp>
        <p:nvSpPr>
          <p:cNvPr id="132" name="Google Shape;132;p25"/>
          <p:cNvSpPr txBox="1"/>
          <p:nvPr/>
        </p:nvSpPr>
        <p:spPr>
          <a:xfrm>
            <a:off x="0" y="1548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1100E"/>
                </a:solidFill>
              </a:rPr>
              <a:t>Transforming Best Appliances</a:t>
            </a:r>
            <a:endParaRPr b="1" sz="4200"/>
          </a:p>
        </p:txBody>
      </p:sp>
      <p:sp>
        <p:nvSpPr>
          <p:cNvPr id="133" name="Google Shape;133;p25"/>
          <p:cNvSpPr txBox="1"/>
          <p:nvPr/>
        </p:nvSpPr>
        <p:spPr>
          <a:xfrm>
            <a:off x="492150" y="228175"/>
            <a:ext cx="500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00E"/>
                </a:solidFill>
              </a:rPr>
              <a:t>Principles of Software Development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3072000" y="28630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Redge Santillan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Christian Valdez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Chioma Ukaegbu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50" y="3322918"/>
            <a:ext cx="4419599" cy="297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34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5768250" y="4692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Software Architecture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4">
            <a:alphaModFix/>
          </a:blip>
          <a:srcRect b="2335" l="524" r="514" t="2344"/>
          <a:stretch/>
        </p:blipFill>
        <p:spPr>
          <a:xfrm>
            <a:off x="1319111" y="30075"/>
            <a:ext cx="6508902" cy="47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35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411" y="2027525"/>
            <a:ext cx="4127177" cy="25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195725" y="1714175"/>
            <a:ext cx="1918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 Environment</a:t>
            </a:r>
            <a:endParaRPr b="1" sz="11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Scrum meetings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Sprint plannings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“CI” and regular commit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1521575" y="682775"/>
            <a:ext cx="228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QA Environment</a:t>
            </a:r>
            <a:endParaRPr b="1" sz="11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CD” to QA environment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Assess integration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 system tests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 bugs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375750" y="0"/>
            <a:ext cx="2392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UAT</a:t>
            </a:r>
            <a:endParaRPr b="1" sz="11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Mirror production data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Verify RTM 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 sprint retrospective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CAB approval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4950375" y="76751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 Environment</a:t>
            </a:r>
            <a:endParaRPr b="1" sz="11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Setup Blue and Green environments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Gradual switch 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Ensures zero downtime Facilitate rollback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6635600" y="1798925"/>
            <a:ext cx="2508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Post-Deployment</a:t>
            </a:r>
            <a:endParaRPr b="1" sz="11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Continuous monitoring 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Gather use stories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Continuous updates and improvement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5768250" y="4692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Agile Development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36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768250" y="4692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Deployment Strategy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275" y="1796600"/>
            <a:ext cx="5323049" cy="2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147319" y="451600"/>
            <a:ext cx="3000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Helvetica Neue"/>
                <a:ea typeface="Helvetica Neue"/>
                <a:cs typeface="Helvetica Neue"/>
                <a:sym typeface="Helvetica Neue"/>
              </a:rPr>
              <a:t>Preparation</a:t>
            </a:r>
            <a:endParaRPr b="1" sz="1200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Set up Blue and Green environments.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Conduct extensive testing on the Green environment.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Helvetica Neue"/>
                <a:ea typeface="Helvetica Neue"/>
                <a:cs typeface="Helvetica Neue"/>
                <a:sym typeface="Helvetica Neue"/>
              </a:rPr>
              <a:t>Deployment</a:t>
            </a:r>
            <a:endParaRPr b="1" sz="1200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Direct traffic to the </a:t>
            </a: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Blue 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Prepare load balancer or DNS for traffic switching.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Synchronize data from Blue to Green before the switch.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 Strategy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Immediately redirect traffic back to Blue.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Reconcile data changes between Green and Blue.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Analyze and fix issues in Green before retrying.</a:t>
            </a:r>
            <a:endParaRPr b="1" sz="12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072000" y="4516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Helvetica Neue"/>
                <a:ea typeface="Helvetica Neue"/>
                <a:cs typeface="Helvetica Neue"/>
                <a:sym typeface="Helvetica Neue"/>
              </a:rPr>
              <a:t>Post-Deployment</a:t>
            </a:r>
            <a:endParaRPr b="1" sz="1200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Evaluate Green's performance; clean up and prepare Blue for standby.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●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Collect feedback for deployment process improvement.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996681" y="4516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endParaRPr b="1" sz="12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downtime during the switch.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 risk with immediate fallback option.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Transparent to users.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7C0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37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551325" y="0"/>
            <a:ext cx="4057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Metrics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 Time (Web ≤ 2 sec, API ≤ 500 ms)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Throughput (≥ 1000 ticket requests/min)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Resource Efficiency (≤ 70% resource utilization)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Reliability &amp; Availability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System Uptime (Target: 99.9%)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Failover Time (Goal: ≤ 30 sec)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Accuracy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Error Rate (Target: &lt; 0.01%)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Load Handling (Capability: 2x peak load)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Load Balancing (Variance: ≤ 5% between instances)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Quality Assurance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Code Coverage (90-95%)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4572000" y="0"/>
            <a:ext cx="4181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Performance</a:t>
            </a:r>
            <a:endParaRPr b="1" sz="1500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Latency and Response Times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Server/App Performance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Uptime/Downtime Records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Failover Process Effectiveness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and Traffic Patterns</a:t>
            </a:r>
            <a:endParaRPr b="1" sz="1500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 Traffic and Behaviour Analytics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Security Monitoring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Monitoring</a:t>
            </a:r>
            <a:endParaRPr b="1" sz="1500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 Logs &amp; Breach Attempts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Compliance with Security Policies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Health &amp; Diagnostics</a:t>
            </a:r>
            <a:endParaRPr b="1" sz="1500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Error Rates &amp; Exceptions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Automated Alerts &amp; Notifications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Feedback</a:t>
            </a:r>
            <a:endParaRPr b="1" sz="1500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Satisfaction Metrics</a:t>
            </a:r>
            <a:endParaRPr sz="1500"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859" y="-2348650"/>
            <a:ext cx="43624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Fitness Function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200" y="313850"/>
            <a:ext cx="4276799" cy="41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514350" y="313850"/>
            <a:ext cx="40575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 Business Process Disruptions</a:t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architecture closely follows the previous functionality to minimize disruptions to existing business processes. 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Actors/Personas</a:t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actors have access to the same services and privileges, as to not change roles too much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26"/>
          <p:cNvSpPr txBox="1"/>
          <p:nvPr/>
        </p:nvSpPr>
        <p:spPr>
          <a:xfrm>
            <a:off x="4648850" y="351488"/>
            <a:ext cx="40575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UIs</a:t>
            </a:r>
            <a:endParaRPr b="1"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Client-facing web app, and the Expert-facing mobile app is fully functional - we will utilize this in our architecture.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Sizeable project resources</a:t>
            </a:r>
            <a:endParaRPr b="1"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designed our architecture based on the assumption that the project will be well-funded, enabling us to deploy resources flexibly and generously.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Assumptions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425" y="1010742"/>
            <a:ext cx="416549" cy="3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7613" y="708827"/>
            <a:ext cx="474133" cy="2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176" y="1875600"/>
            <a:ext cx="328000" cy="3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24" y="761675"/>
            <a:ext cx="368900" cy="3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0688" y="1885763"/>
            <a:ext cx="328001" cy="30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200" y="313850"/>
            <a:ext cx="4276799" cy="41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514350" y="313850"/>
            <a:ext cx="40575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Registration and Support Plan Purchase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should be able to register for support plans and purchase them through the Best Appliance website.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Ticket Creation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Customers with support plans should be able to create problem tickets via the website, including necessary details about the issue.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Resolution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Experts should be able to mark tickets as complete and update the knowledge base with resolution details.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Expert Assignment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should determine and assign the most suitable appliance expert based on skills, location, availability, and workload. Expert gets automatically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27"/>
          <p:cNvSpPr txBox="1"/>
          <p:nvPr/>
        </p:nvSpPr>
        <p:spPr>
          <a:xfrm>
            <a:off x="4648850" y="351488"/>
            <a:ext cx="40575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Notification (Expert &amp; Customer)</a:t>
            </a:r>
            <a:endParaRPr b="1"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Upon ticket assignment, the selected repair expert should be notified via text message, and the customer should receive notification based on their preferred communication channel (email or SMS).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Access for Experts</a:t>
            </a:r>
            <a:endParaRPr b="1"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Repair experts should be able to access ticket information, customer location, and a knowledge base through a mobile application.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Feedback</a:t>
            </a:r>
            <a:endParaRPr b="1"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ticket completion, the system should send a survey link to the customer for feedback.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</a:t>
            </a:r>
            <a:r>
              <a:rPr lang="en" sz="1100">
                <a:solidFill>
                  <a:schemeClr val="lt1"/>
                </a:solidFill>
              </a:rPr>
              <a:t>unctional Requirements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825" y="716325"/>
            <a:ext cx="312699" cy="3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762" y="3005175"/>
            <a:ext cx="392826" cy="34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7900" y="2113401"/>
            <a:ext cx="416549" cy="3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357" y="1662786"/>
            <a:ext cx="293637" cy="29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725" y="716325"/>
            <a:ext cx="368900" cy="3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357" y="2685735"/>
            <a:ext cx="293636" cy="27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3184" y="3507517"/>
            <a:ext cx="327981" cy="327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647700"/>
            <a:ext cx="4276799" cy="16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8"/>
          <p:cNvSpPr txBox="1"/>
          <p:nvPr/>
        </p:nvSpPr>
        <p:spPr>
          <a:xfrm>
            <a:off x="514350" y="647700"/>
            <a:ext cx="4057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Time: ≤ 2 sec for web, ≤ 500 ms for API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Throughput: ≥ 1000 ticket requests/min at peak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Efficiency: Resource use ≤ 70% under normal load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Helvetica Neue"/>
                <a:ea typeface="Helvetica Neue"/>
                <a:cs typeface="Helvetica Neue"/>
                <a:sym typeface="Helvetica Neue"/>
              </a:rPr>
              <a:t>Reliability &amp; Availability</a:t>
            </a:r>
            <a:endParaRPr b="1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Uptime: 99.9% (excluding maintenance)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Failover: ≤ 30 sec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Accuracy: Error rate &lt; 0.01%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  <a:endParaRPr b="1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Horizontal Scalability: Handle 2x peak load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Load Balancing: ≤ 5% variance between instances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678325" y="1065600"/>
            <a:ext cx="4057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 b="1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Encryption: Secure both in transit and at rest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Maintainability &amp; Supportability</a:t>
            </a:r>
            <a:endParaRPr b="1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Deployment Downtime: &lt; 1 min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 Resolution: &lt; 24 hrs for critical, &lt; 72 hrs for others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Documentation: Updated quarterly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Testing: 90-95% code coverage for new features pre-staging merge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100" y="3671560"/>
            <a:ext cx="933200" cy="93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6025" y="3670804"/>
            <a:ext cx="932688" cy="93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Non-functional Requirements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500" y="2496025"/>
            <a:ext cx="4982600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575" y="782775"/>
            <a:ext cx="4982600" cy="16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9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14300" y="755400"/>
            <a:ext cx="4057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and Access Management</a:t>
            </a:r>
            <a:endParaRPr b="1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 System: </a:t>
            </a:r>
            <a:r>
              <a:rPr lang="en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single module may handle all types of user data.</a:t>
            </a:r>
            <a:endParaRPr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1400"/>
              <a:buChar char="●"/>
            </a:pPr>
            <a:r>
              <a:rPr b="1" lang="en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System: </a:t>
            </a:r>
            <a:r>
              <a:rPr lang="en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Separate microservices for customer management, expert management, and internal user management.</a:t>
            </a:r>
            <a:endParaRPr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572000" y="324450"/>
            <a:ext cx="4181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Knowledge Base and Support Content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Original System: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Embedded as part of the main application.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New System: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 standalone Knowledge Base microservice with its own search and update capabilities.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Billing and Payment Processing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Original System: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Tightly coupled with customer profiles.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New System: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A separate Billing Service that interacts with Customer Profiles via events, allowing independent updates and scaling.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Notification System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Original System: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Integrated notification logic.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New System: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 dedicated Notification Service that subscribes to relevant events across services to send emails and SMS messages.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14300" y="2469938"/>
            <a:ext cx="4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Ticket Management</a:t>
            </a:r>
            <a:endParaRPr b="1">
              <a:solidFill>
                <a:srgbClr val="FDFBF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 System: </a:t>
            </a:r>
            <a:r>
              <a:rPr lang="en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component handles ticket creation, assignment, tracking, and completion.</a:t>
            </a:r>
            <a:endParaRPr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rgbClr val="FDFB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System:</a:t>
            </a:r>
            <a:r>
              <a:rPr lang="en">
                <a:solidFill>
                  <a:srgbClr val="FDFBF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Distinct microservices for ticket creation, expert assignment, and ticket lifecycle management. Each has its own database.</a:t>
            </a:r>
            <a:endParaRPr>
              <a:solidFill>
                <a:srgbClr val="FDFBF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Coupling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30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Microservices-1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88" y="754913"/>
            <a:ext cx="3461225" cy="34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1043150" y="19407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Microservices:</a:t>
            </a:r>
            <a:endParaRPr b="1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Management Service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Billing Service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Survey Service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Payment History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31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Microservices-2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980550" y="1186500"/>
            <a:ext cx="4211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Assignment &amp; Routing Service: </a:t>
            </a:r>
            <a:r>
              <a:rPr lang="en"/>
              <a:t>Ticket Assignment, Ticket Routing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Ticket Management Service: </a:t>
            </a:r>
            <a:r>
              <a:rPr lang="en"/>
              <a:t>Ticket Creation, Ticket Completion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Expert Management Service: </a:t>
            </a:r>
            <a:r>
              <a:rPr lang="en"/>
              <a:t>Admin Login. Expert Profile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Knowledge Base Service: </a:t>
            </a:r>
            <a:r>
              <a:rPr lang="en"/>
              <a:t>Search KB, Retrieve KB, Add KB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Notification Service: </a:t>
            </a:r>
            <a:r>
              <a:rPr lang="en"/>
              <a:t>Customer Notification, Customer Survey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Customer Management Service: </a:t>
            </a:r>
            <a:r>
              <a:rPr lang="en"/>
              <a:t>Customer Profile, Customer Login, Customer UI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88" y="754913"/>
            <a:ext cx="3461225" cy="34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514350" y="4732428"/>
            <a:ext cx="8239151" cy="275038"/>
          </a:xfrm>
          <a:custGeom>
            <a:rect b="b" l="l" r="r" t="t"/>
            <a:pathLst>
              <a:path extrusionOk="0" h="719053" w="16478302">
                <a:moveTo>
                  <a:pt x="0" y="0"/>
                </a:moveTo>
                <a:lnTo>
                  <a:pt x="16478302" y="0"/>
                </a:lnTo>
                <a:lnTo>
                  <a:pt x="16478302" y="719054"/>
                </a:lnTo>
                <a:lnTo>
                  <a:pt x="0" y="71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32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Best Appliances - Commitment to Excellence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Software Architecture Characteristics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723300" y="1294200"/>
            <a:ext cx="7697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Ease for Upgrades and Patching: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 can be upgraded or patched independently, reducing downtime and risk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Elasticity: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Each microservice can scale in or out independently, based on demand, improving resource utilization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Fault Tolerance: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The failure of one microservice doesn’t affect others. Event-driven systems can queue messages until the service is restored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Performance: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 allow for distributed processing, which can enhance performance, especially when paired with caching and optimized databases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Reliability: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Each service is isolated, reducing the chances of a cascading failure. Reliable event mediators and brokers ensure event delivery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Testability: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Smaller, decoupled services are easier to test in isolation.</a:t>
            </a:r>
            <a:endParaRPr>
              <a:highlight>
                <a:srgbClr val="FF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3"/>
          <p:cNvGrpSpPr/>
          <p:nvPr/>
        </p:nvGrpSpPr>
        <p:grpSpPr>
          <a:xfrm>
            <a:off x="152398" y="406850"/>
            <a:ext cx="8839204" cy="431100"/>
            <a:chOff x="152400" y="585675"/>
            <a:chExt cx="8839204" cy="431100"/>
          </a:xfrm>
        </p:grpSpPr>
        <p:pic>
          <p:nvPicPr>
            <p:cNvPr id="223" name="Google Shape;22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624275"/>
              <a:ext cx="8839204" cy="353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3"/>
            <p:cNvSpPr txBox="1"/>
            <p:nvPr/>
          </p:nvSpPr>
          <p:spPr>
            <a:xfrm>
              <a:off x="152400" y="585675"/>
              <a:ext cx="243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strict</a:t>
              </a:r>
              <a:endParaRPr b="1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33"/>
            <p:cNvSpPr txBox="1"/>
            <p:nvPr/>
          </p:nvSpPr>
          <p:spPr>
            <a:xfrm>
              <a:off x="6555300" y="585675"/>
              <a:ext cx="243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loose</a:t>
              </a:r>
              <a:endParaRPr b="1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6" name="Google Shape;226;p33"/>
          <p:cNvSpPr txBox="1"/>
          <p:nvPr/>
        </p:nvSpPr>
        <p:spPr>
          <a:xfrm>
            <a:off x="152400" y="18092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Customer Management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Strict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JSON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ACID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7239000" y="837950"/>
            <a:ext cx="175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Ticket Management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Loose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JSON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BASE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152400" y="27851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Expert Management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Strict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JSON, RPC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ACID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869025" y="18092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Assignment &amp; Routing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Loose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KVP (maps) in JSON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BASE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152400" y="37609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Notification Service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Strict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JSON, XML Schema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BASE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52400" y="837950"/>
            <a:ext cx="215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Billing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Strict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JSON, XML Schema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ACID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991600" y="27993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Knowledge Base Service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Loose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GraphQL, JSON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BASE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5215300" y="861888"/>
            <a:ext cx="170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Survey Service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Moderate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Simple JSON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BASE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514350" y="473225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Best Appliances - Commitment to Excellence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753550" y="4732400"/>
            <a:ext cx="300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Strict/Loose </a:t>
            </a:r>
            <a:r>
              <a:rPr lang="en" sz="1100">
                <a:solidFill>
                  <a:schemeClr val="dk1"/>
                </a:solidFill>
              </a:rPr>
              <a:t>Contracts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2626700" y="837950"/>
            <a:ext cx="226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User Management Service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Contract: Strict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Data: JSON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Transactions: ACID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Roles: Customer, Expert,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Admin/Manager</a:t>
            </a:r>
            <a:endParaRPr sz="1200">
              <a:solidFill>
                <a:srgbClr val="0F0F0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