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B695BC-49F9-4DE4-BD44-5BF3E3172A06}">
  <a:tblStyle styleId="{4BB695BC-49F9-4DE4-BD44-5BF3E3172A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Edouard - 0’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69c291c4b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69c291c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Edouard - 1’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b66e3801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b66e38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Edouard - 0’30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b66e38019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b66e380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Edouard - 1’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69c291c4b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69c291c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Edouard - 1’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69c291c4b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69c291c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Edouard - 1’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69c291c4b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69c291c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Edouard - 1’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9c291c4b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9c291c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Charles - 1’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une base Postgres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Robustesse (compatibilité ACID) : s’assurer de l’intégrité des données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Techniques d’indexation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Evolutivité et scalabilité (on pourrait imaginer scaler verticalement et horizontalement avec le partitionnement, la réplication)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Open source &amp; gratuit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4a9a9e770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4a9a9e7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Charles - 1’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69c291c4b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69c291c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Edouard - 1’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11" Type="http://schemas.openxmlformats.org/officeDocument/2006/relationships/image" Target="../media/image2.png"/><Relationship Id="rId10" Type="http://schemas.openxmlformats.org/officeDocument/2006/relationships/image" Target="../media/image8.png"/><Relationship Id="rId12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Recofilm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 de recommandation de films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004250" y="4304350"/>
            <a:ext cx="7136700" cy="7926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500">
                <a:solidFill>
                  <a:schemeClr val="lt1"/>
                </a:solidFill>
              </a:rPr>
              <a:t>Datascientest - Promo FEV 24 MLOps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500">
                <a:solidFill>
                  <a:schemeClr val="lt1"/>
                </a:solidFill>
              </a:rPr>
              <a:t>Aurore Gailhard, Charles de Valois, Edouard Gobinet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500">
                <a:solidFill>
                  <a:schemeClr val="lt1"/>
                </a:solidFill>
              </a:rPr>
              <a:t>Soutenance du 02/07/2024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r>
              <a:rPr lang="fr"/>
              <a:t> - Conclusion </a:t>
            </a:r>
            <a:endParaRPr/>
          </a:p>
        </p:txBody>
      </p:sp>
      <p:sp>
        <p:nvSpPr>
          <p:cNvPr id="185" name="Google Shape;185;p22"/>
          <p:cNvSpPr txBox="1"/>
          <p:nvPr>
            <p:ph idx="4294967295" type="body"/>
          </p:nvPr>
        </p:nvSpPr>
        <p:spPr>
          <a:xfrm>
            <a:off x="653556" y="1304875"/>
            <a:ext cx="7106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Contexte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51650" y="1042650"/>
            <a:ext cx="81207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Conclusion: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Faisabilité et efficacité de la mise en place d'un système de recommandation de films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Amélioration de  la pertinence et de la person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nalisation des recommandations de films pour les utilisateurs avec un modèle hybride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Architecture fiable et 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adaptable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assurant la scalabilité et la maintenance de l’application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Ouverture: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Application Streamlit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Gestion d’un modèle plus gros avec les 20M de ratings/Réentrainement partiel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Insertion de nouveaux ratings et de nouveau users dans la database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Déclenchement partiel de 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l'entraînement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du modèle en fonction du feedback user ou des actions users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Utilisation de Kubernetes et déploiement sur le cloud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Monitoring de l’activité API et ajout d’alertes dans Grafana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Monitoring du 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décrochage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 la performance du modèle dans MLFlow pour déclencher des actions correctives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Amélioration de la sécurité en utilisant Github Secrets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Gestion du cold start: demande du genre préféré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731300" y="0"/>
            <a:ext cx="4297200" cy="48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1 - Présentation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Contexte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Objectifs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/>
              <a:t>2 - Architecture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Modèles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API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BDD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/>
              <a:t>3 - Démo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API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Outils de monitoring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000"/>
              <a:t>4 - Conclusion</a:t>
            </a:r>
            <a:endParaRPr sz="1000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r>
              <a:rPr lang="fr"/>
              <a:t> - Contexte </a:t>
            </a:r>
            <a:endParaRPr/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653556" y="1304875"/>
            <a:ext cx="7106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Contexte</a:t>
            </a:r>
            <a:endParaRPr sz="1600">
              <a:solidFill>
                <a:schemeClr val="lt1"/>
              </a:solidFill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561825" y="12234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43541"/>
                </a:solidFill>
                <a:tableStyleId>{4BB695BC-49F9-4DE4-BD44-5BF3E3172A06}</a:tableStyleId>
              </a:tblPr>
              <a:tblGrid>
                <a:gridCol w="2029875"/>
                <a:gridCol w="5511450"/>
              </a:tblGrid>
              <a:tr h="525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Catégorie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Détails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6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Problématique 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Offre personnalisée de contenu pour améliorer l'engagement et la satisfaction des utilisateurs sur une plateforme de streaming.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Commanditaire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Entreprise opérant dans le secteur du streaming vidéo, telle que Netflix ou un service similaire cherchant à optimiser ou à redéfinir son système de recommandation.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0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Utilisateurs/Administrateurs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Equipe Data/Engineering de la plateforme de streaming: alimentation et optimisation de l’interface utilisateur, gestion du cycle de vie des modèles de ML, de la maintenance et de la disponibilité de l’application.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0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Support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Accès via une API qui permettra de récupérer les recommandations de films et de renvoyer des données sur les interactions des utilisateurs.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Objectifs </a:t>
            </a:r>
            <a:endParaRPr/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653556" y="1304875"/>
            <a:ext cx="7106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Contexte</a:t>
            </a:r>
            <a:endParaRPr sz="1600">
              <a:solidFill>
                <a:schemeClr val="lt1"/>
              </a:solidFill>
            </a:endParaRPr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561825" y="13758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43541"/>
                </a:solidFill>
                <a:tableStyleId>{4BB695BC-49F9-4DE4-BD44-5BF3E3172A06}</a:tableStyleId>
              </a:tblPr>
              <a:tblGrid>
                <a:gridCol w="2029875"/>
                <a:gridCol w="5511450"/>
              </a:tblGrid>
              <a:tr h="525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Catégorie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Détails</a:t>
                      </a:r>
                      <a:endParaRPr sz="10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b">
                    <a:lnL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6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Amélioration du moteur de recommandation</a:t>
                      </a: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000"/>
                        <a:buFont typeface="Open Sans"/>
                        <a:buChar char="-"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Collaborative filtering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000"/>
                        <a:buFont typeface="Open Sans"/>
                        <a:buChar char="-"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Content based filtering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000"/>
                        <a:buFont typeface="Open Sans"/>
                        <a:buChar char="-"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Modèle hybride combinant les deux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Architecture Robuste et Évolutive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000"/>
                        <a:buFont typeface="Open Sans"/>
                        <a:buChar char="-"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PostgreSQL pour la gestion des données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000"/>
                        <a:buFont typeface="Open Sans"/>
                        <a:buChar char="-"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FastAPI pour l'interfaçage API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000"/>
                        <a:buFont typeface="Open Sans"/>
                        <a:buChar char="-"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Docker pour la conteneurisation et le déploiement 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0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Testing et monitoring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000"/>
                        <a:buFont typeface="Open Sans"/>
                        <a:buChar char="-"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Pytest pour l’intégration des tests unitaires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000"/>
                        <a:buFont typeface="Open Sans"/>
                        <a:buChar char="-"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Airflow pour l’orchestration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000"/>
                        <a:buFont typeface="Open Sans"/>
                        <a:buChar char="-"/>
                      </a:pPr>
                      <a:r>
                        <a:rPr lang="fr" sz="1000">
                          <a:solidFill>
                            <a:srgbClr val="1F1F1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MLFlow/Grafana pour le monitoring</a:t>
                      </a:r>
                      <a:endParaRPr sz="1000">
                        <a:solidFill>
                          <a:srgbClr val="1F1F1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r>
              <a:rPr lang="fr"/>
              <a:t> - Modèles</a:t>
            </a:r>
            <a:endParaRPr/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653556" y="1304875"/>
            <a:ext cx="7106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Contexte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38625" y="1207363"/>
            <a:ext cx="3231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Content Based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Données:</a:t>
            </a:r>
            <a:endParaRPr sz="1200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→ tags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→ genres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Matrice TF-IDF:</a:t>
            </a:r>
            <a:endParaRPr sz="1200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Quantifier 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l'importance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 genres et des tags en fonction de leur 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fréquence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Similarité cosinus:</a:t>
            </a:r>
            <a:endParaRPr sz="1200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Mesurer la similitude entre le film recherché et les autres films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8625" y="3709725"/>
            <a:ext cx="6471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Hybrid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Combinaison des 2 modèles: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Normalisation des scores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Facteur de 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pondération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pour 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équilibrer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les deux </a:t>
            </a: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méthodes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Enregistrement dans MLflow et dans une table Recommendations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104000" y="1071000"/>
            <a:ext cx="3231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Collaborative Filtering (SVD)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Données:</a:t>
            </a:r>
            <a:endParaRPr sz="1200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→ userId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→ ratings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→ movieId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Evaluation du modèle:</a:t>
            </a:r>
            <a:endParaRPr sz="1200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Validation croisée avec les mesures de RMSE et MAE pour quantifier l’efficacité du modèle.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fr" sz="12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Entraînement et enregistrement du modèle:</a:t>
            </a:r>
            <a:endParaRPr sz="1200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Entraînement sur l’ensemble des données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API</a:t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987350" y="1152425"/>
            <a:ext cx="7106700" cy="3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Authentification et sécurité:</a:t>
            </a:r>
            <a:endParaRPr b="1"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Utilisation de JSON Web Token → Généré lors de la connexion avec un user_id valide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Durée de vie de 10 minutes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Nécessaire</a:t>
            </a:r>
            <a:r>
              <a:rPr lang="fr" sz="1200"/>
              <a:t> pour valider chaque </a:t>
            </a:r>
            <a:r>
              <a:rPr lang="fr" sz="1200"/>
              <a:t>requête</a:t>
            </a:r>
            <a:r>
              <a:rPr lang="fr" sz="1200"/>
              <a:t> </a:t>
            </a:r>
            <a:r>
              <a:rPr lang="fr" sz="1200"/>
              <a:t>ultérieure → sera passé dans l’en-tête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Fonctionnalitées:</a:t>
            </a:r>
            <a:endParaRPr b="1"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Modèle chargé au </a:t>
            </a:r>
            <a:r>
              <a:rPr lang="fr" sz="1200"/>
              <a:t>démarrage</a:t>
            </a:r>
            <a:r>
              <a:rPr lang="fr" sz="1200"/>
              <a:t> de l’api → GET“/”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Authentification</a:t>
            </a:r>
            <a:r>
              <a:rPr lang="fr" sz="1200"/>
              <a:t> avec un user_id → POST “/login”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Recommandations</a:t>
            </a:r>
            <a:r>
              <a:rPr lang="fr" sz="1200"/>
              <a:t> Collaborative Filtering → GET”/recommendations”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Recommandations Hybrides → POST”/hybrid”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Cold-Start → POST “/genre_recommendations”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Surveillance et analyse: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/>
              <a:t>Enregistrement des </a:t>
            </a:r>
            <a:r>
              <a:rPr lang="fr" sz="1150"/>
              <a:t>requêtes</a:t>
            </a:r>
            <a:r>
              <a:rPr lang="fr" sz="1150"/>
              <a:t> et du status-code dans un fichier log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000" y="507937"/>
            <a:ext cx="1613924" cy="5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BDD</a:t>
            </a:r>
            <a:endParaRPr/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653556" y="1304875"/>
            <a:ext cx="7106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Contexte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9050"/>
            <a:ext cx="2962367" cy="30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4294967295" type="subTitle"/>
          </p:nvPr>
        </p:nvSpPr>
        <p:spPr>
          <a:xfrm>
            <a:off x="311700" y="1070300"/>
            <a:ext cx="81300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Création d’une base Postgres à partir des fichiers CSV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367" y="1687038"/>
            <a:ext cx="4893592" cy="285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1595175" y="3304175"/>
            <a:ext cx="6772800" cy="1254900"/>
          </a:xfrm>
          <a:prstGeom prst="rect">
            <a:avLst/>
          </a:prstGeom>
          <a:noFill/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095875" y="1495925"/>
            <a:ext cx="7825500" cy="1574100"/>
          </a:xfrm>
          <a:prstGeom prst="rect">
            <a:avLst/>
          </a:prstGeom>
          <a:noFill/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441813" y="811286"/>
            <a:ext cx="2396400" cy="4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6441813" y="277273"/>
            <a:ext cx="2396400" cy="4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441813" y="230425"/>
            <a:ext cx="13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Services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containerized with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Stack &amp; Conteneurisation</a:t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025" y="1851150"/>
            <a:ext cx="696900" cy="62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875" y="3813174"/>
            <a:ext cx="548700" cy="60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5574" y="845737"/>
            <a:ext cx="404222" cy="3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0054" y="819038"/>
            <a:ext cx="467471" cy="4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9498" y="1933712"/>
            <a:ext cx="899848" cy="3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2112" y="3870514"/>
            <a:ext cx="774612" cy="27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9">
            <a:alphaModFix/>
          </a:blip>
          <a:srcRect b="22154" l="0" r="0" t="25410"/>
          <a:stretch/>
        </p:blipFill>
        <p:spPr>
          <a:xfrm>
            <a:off x="7322175" y="3371548"/>
            <a:ext cx="846900" cy="444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10">
            <a:alphaModFix/>
          </a:blip>
          <a:srcRect b="0" l="16041" r="17535" t="0"/>
          <a:stretch/>
        </p:blipFill>
        <p:spPr>
          <a:xfrm>
            <a:off x="4256062" y="2394550"/>
            <a:ext cx="741274" cy="57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11">
            <a:alphaModFix/>
          </a:blip>
          <a:srcRect b="53399" l="0" r="0" t="0"/>
          <a:stretch/>
        </p:blipFill>
        <p:spPr>
          <a:xfrm>
            <a:off x="5437425" y="3855350"/>
            <a:ext cx="1010700" cy="3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23837" y="360925"/>
            <a:ext cx="1037700" cy="26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4294967295" type="subTitle"/>
          </p:nvPr>
        </p:nvSpPr>
        <p:spPr>
          <a:xfrm>
            <a:off x="1990000" y="3813275"/>
            <a:ext cx="73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FF0000"/>
                </a:solidFill>
              </a:rPr>
              <a:t>User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2857050" y="3931325"/>
            <a:ext cx="696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>
            <p:ph idx="4294967295" type="subTitle"/>
          </p:nvPr>
        </p:nvSpPr>
        <p:spPr>
          <a:xfrm>
            <a:off x="2700150" y="3571975"/>
            <a:ext cx="1010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asks for recommendations</a:t>
            </a:r>
            <a:endParaRPr/>
          </a:p>
        </p:txBody>
      </p:sp>
      <p:cxnSp>
        <p:nvCxnSpPr>
          <p:cNvPr id="145" name="Google Shape;145;p20"/>
          <p:cNvCxnSpPr/>
          <p:nvPr/>
        </p:nvCxnSpPr>
        <p:spPr>
          <a:xfrm>
            <a:off x="4571050" y="3931325"/>
            <a:ext cx="6969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0"/>
          <p:cNvSpPr txBox="1"/>
          <p:nvPr>
            <p:ph idx="4294967295" type="subTitle"/>
          </p:nvPr>
        </p:nvSpPr>
        <p:spPr>
          <a:xfrm>
            <a:off x="4466725" y="3571975"/>
            <a:ext cx="87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interrogates model</a:t>
            </a:r>
            <a:endParaRPr/>
          </a:p>
        </p:txBody>
      </p:sp>
      <p:cxnSp>
        <p:nvCxnSpPr>
          <p:cNvPr id="147" name="Google Shape;147;p20"/>
          <p:cNvCxnSpPr/>
          <p:nvPr/>
        </p:nvCxnSpPr>
        <p:spPr>
          <a:xfrm rot="10800000">
            <a:off x="4545575" y="4077325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0"/>
          <p:cNvSpPr txBox="1"/>
          <p:nvPr>
            <p:ph idx="4294967295" type="subTitle"/>
          </p:nvPr>
        </p:nvSpPr>
        <p:spPr>
          <a:xfrm>
            <a:off x="4439038" y="4015875"/>
            <a:ext cx="960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fr" sz="685"/>
              <a:t>returns recommendations</a:t>
            </a:r>
            <a:endParaRPr sz="685"/>
          </a:p>
        </p:txBody>
      </p:sp>
      <p:cxnSp>
        <p:nvCxnSpPr>
          <p:cNvPr id="149" name="Google Shape;149;p20"/>
          <p:cNvCxnSpPr/>
          <p:nvPr/>
        </p:nvCxnSpPr>
        <p:spPr>
          <a:xfrm rot="10800000">
            <a:off x="2832150" y="4073450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 txBox="1"/>
          <p:nvPr>
            <p:ph idx="4294967295" type="subTitle"/>
          </p:nvPr>
        </p:nvSpPr>
        <p:spPr>
          <a:xfrm>
            <a:off x="2712588" y="3997125"/>
            <a:ext cx="960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fr" sz="685"/>
              <a:t>returns recommendations</a:t>
            </a:r>
            <a:endParaRPr sz="685"/>
          </a:p>
        </p:txBody>
      </p:sp>
      <p:cxnSp>
        <p:nvCxnSpPr>
          <p:cNvPr id="151" name="Google Shape;151;p20"/>
          <p:cNvCxnSpPr>
            <a:endCxn id="138" idx="1"/>
          </p:cNvCxnSpPr>
          <p:nvPr/>
        </p:nvCxnSpPr>
        <p:spPr>
          <a:xfrm flipH="1" rot="10800000">
            <a:off x="6565875" y="3593590"/>
            <a:ext cx="75630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6560775" y="4011525"/>
            <a:ext cx="767100" cy="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 txBox="1"/>
          <p:nvPr>
            <p:ph idx="4294967295" type="subTitle"/>
          </p:nvPr>
        </p:nvSpPr>
        <p:spPr>
          <a:xfrm rot="491322">
            <a:off x="6413126" y="4007860"/>
            <a:ext cx="954128" cy="393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fr" sz="685"/>
              <a:t>logs </a:t>
            </a:r>
            <a:r>
              <a:rPr lang="fr" sz="685"/>
              <a:t>recommendations</a:t>
            </a:r>
            <a:endParaRPr sz="685"/>
          </a:p>
        </p:txBody>
      </p:sp>
      <p:sp>
        <p:nvSpPr>
          <p:cNvPr id="154" name="Google Shape;154;p20"/>
          <p:cNvSpPr txBox="1"/>
          <p:nvPr>
            <p:ph idx="4294967295" type="subTitle"/>
          </p:nvPr>
        </p:nvSpPr>
        <p:spPr>
          <a:xfrm rot="-1399811">
            <a:off x="6362881" y="3394496"/>
            <a:ext cx="960535" cy="3938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fr" sz="685"/>
              <a:t>logs recommendations</a:t>
            </a:r>
            <a:endParaRPr sz="685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025" y="1860174"/>
            <a:ext cx="548700" cy="60914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idx="4294967295" type="subTitle"/>
          </p:nvPr>
        </p:nvSpPr>
        <p:spPr>
          <a:xfrm>
            <a:off x="1506975" y="1581425"/>
            <a:ext cx="73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fr" sz="755"/>
              <a:t>Database</a:t>
            </a:r>
            <a:endParaRPr sz="755"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11">
            <a:alphaModFix/>
          </a:blip>
          <a:srcRect b="53399" l="0" r="0" t="0"/>
          <a:stretch/>
        </p:blipFill>
        <p:spPr>
          <a:xfrm>
            <a:off x="5847300" y="1952800"/>
            <a:ext cx="1010700" cy="30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0"/>
          <p:cNvCxnSpPr/>
          <p:nvPr/>
        </p:nvCxnSpPr>
        <p:spPr>
          <a:xfrm>
            <a:off x="2794325" y="2107525"/>
            <a:ext cx="8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0"/>
          <p:cNvSpPr txBox="1"/>
          <p:nvPr>
            <p:ph idx="4294967295" type="subTitle"/>
          </p:nvPr>
        </p:nvSpPr>
        <p:spPr>
          <a:xfrm>
            <a:off x="5986950" y="1505213"/>
            <a:ext cx="73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Model training</a:t>
            </a:r>
            <a:endParaRPr/>
          </a:p>
        </p:txBody>
      </p:sp>
      <p:sp>
        <p:nvSpPr>
          <p:cNvPr id="160" name="Google Shape;160;p20"/>
          <p:cNvSpPr txBox="1"/>
          <p:nvPr>
            <p:ph idx="4294967295" type="subTitle"/>
          </p:nvPr>
        </p:nvSpPr>
        <p:spPr>
          <a:xfrm>
            <a:off x="3887425" y="1505225"/>
            <a:ext cx="846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Job Orchestration</a:t>
            </a:r>
            <a:endParaRPr/>
          </a:p>
        </p:txBody>
      </p:sp>
      <p:cxnSp>
        <p:nvCxnSpPr>
          <p:cNvPr id="161" name="Google Shape;161;p20"/>
          <p:cNvCxnSpPr/>
          <p:nvPr/>
        </p:nvCxnSpPr>
        <p:spPr>
          <a:xfrm>
            <a:off x="4869725" y="2107525"/>
            <a:ext cx="8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2" name="Google Shape;162;p20"/>
          <p:cNvPicPr preferRelativeResize="0"/>
          <p:nvPr/>
        </p:nvPicPr>
        <p:blipFill rotWithShape="1">
          <a:blip r:embed="rId9">
            <a:alphaModFix/>
          </a:blip>
          <a:srcRect b="22154" l="0" r="0" t="25410"/>
          <a:stretch/>
        </p:blipFill>
        <p:spPr>
          <a:xfrm>
            <a:off x="7970975" y="1893275"/>
            <a:ext cx="817200" cy="428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0"/>
          <p:cNvCxnSpPr/>
          <p:nvPr/>
        </p:nvCxnSpPr>
        <p:spPr>
          <a:xfrm>
            <a:off x="7022375" y="2107525"/>
            <a:ext cx="81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0"/>
          <p:cNvSpPr txBox="1"/>
          <p:nvPr>
            <p:ph idx="4294967295" type="subTitle"/>
          </p:nvPr>
        </p:nvSpPr>
        <p:spPr>
          <a:xfrm>
            <a:off x="8013875" y="1505213"/>
            <a:ext cx="73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Logs models &amp; metrics</a:t>
            </a:r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4891850" y="2186750"/>
            <a:ext cx="5475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0"/>
          <p:cNvSpPr txBox="1"/>
          <p:nvPr>
            <p:ph idx="4294967295" type="subTitle"/>
          </p:nvPr>
        </p:nvSpPr>
        <p:spPr>
          <a:xfrm>
            <a:off x="5267950" y="2538588"/>
            <a:ext cx="73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Unit tests</a:t>
            </a:r>
            <a:endParaRPr/>
          </a:p>
        </p:txBody>
      </p:sp>
      <p:cxnSp>
        <p:nvCxnSpPr>
          <p:cNvPr id="167" name="Google Shape;167;p20"/>
          <p:cNvCxnSpPr/>
          <p:nvPr/>
        </p:nvCxnSpPr>
        <p:spPr>
          <a:xfrm>
            <a:off x="4957025" y="2708100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0"/>
          <p:cNvSpPr txBox="1"/>
          <p:nvPr/>
        </p:nvSpPr>
        <p:spPr>
          <a:xfrm>
            <a:off x="6441813" y="773263"/>
            <a:ext cx="13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Services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monitored with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0"/>
          <p:cNvSpPr txBox="1"/>
          <p:nvPr>
            <p:ph idx="4294967295" type="subTitle"/>
          </p:nvPr>
        </p:nvSpPr>
        <p:spPr>
          <a:xfrm>
            <a:off x="1990000" y="4028725"/>
            <a:ext cx="73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user profile with ratings</a:t>
            </a:r>
            <a:endParaRPr/>
          </a:p>
        </p:txBody>
      </p:sp>
      <p:sp>
        <p:nvSpPr>
          <p:cNvPr id="170" name="Google Shape;170;p20"/>
          <p:cNvSpPr txBox="1"/>
          <p:nvPr>
            <p:ph idx="4294967295" type="subTitle"/>
          </p:nvPr>
        </p:nvSpPr>
        <p:spPr>
          <a:xfrm>
            <a:off x="218800" y="1860163"/>
            <a:ext cx="73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fr" sz="1120"/>
              <a:t>Model training</a:t>
            </a:r>
            <a:endParaRPr sz="1120"/>
          </a:p>
        </p:txBody>
      </p:sp>
      <p:sp>
        <p:nvSpPr>
          <p:cNvPr id="171" name="Google Shape;171;p20"/>
          <p:cNvSpPr txBox="1"/>
          <p:nvPr>
            <p:ph idx="4294967295" type="subTitle"/>
          </p:nvPr>
        </p:nvSpPr>
        <p:spPr>
          <a:xfrm>
            <a:off x="138475" y="3734825"/>
            <a:ext cx="139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fr" sz="1120"/>
              <a:t>User recommendation</a:t>
            </a:r>
            <a:endParaRPr sz="11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r>
              <a:rPr lang="fr"/>
              <a:t> - Démo</a:t>
            </a:r>
            <a:endParaRPr/>
          </a:p>
        </p:txBody>
      </p:sp>
      <p:sp>
        <p:nvSpPr>
          <p:cNvPr id="177" name="Google Shape;177;p21"/>
          <p:cNvSpPr txBox="1"/>
          <p:nvPr>
            <p:ph idx="4294967295" type="body"/>
          </p:nvPr>
        </p:nvSpPr>
        <p:spPr>
          <a:xfrm>
            <a:off x="653556" y="1304875"/>
            <a:ext cx="7106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Contexte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8012" l="0" r="0" t="0"/>
          <a:stretch/>
        </p:blipFill>
        <p:spPr>
          <a:xfrm>
            <a:off x="1301150" y="1197575"/>
            <a:ext cx="6156676" cy="375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