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6" roundtripDataSignature="AMtx7mj1ZugP3MKyZVFge+sRrKlfv5Qn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1" name="Shape 21"/>
        <p:cNvGrpSpPr/>
        <p:nvPr/>
      </p:nvGrpSpPr>
      <p:grpSpPr>
        <a:xfrm>
          <a:off x="0" y="0"/>
          <a:ext cx="0" cy="0"/>
          <a:chOff x="0" y="0"/>
          <a:chExt cx="0" cy="0"/>
        </a:xfrm>
      </p:grpSpPr>
      <p:sp>
        <p:nvSpPr>
          <p:cNvPr id="22" name="Google Shape;22;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4" name="Google Shape;24;p1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5" name="Google Shape;25;p1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6" name="Google Shape;26;p1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7" name="Google Shape;2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5" name="Shape 35"/>
        <p:cNvGrpSpPr/>
        <p:nvPr/>
      </p:nvGrpSpPr>
      <p:grpSpPr>
        <a:xfrm>
          <a:off x="0" y="0"/>
          <a:ext cx="0" cy="0"/>
          <a:chOff x="0" y="0"/>
          <a:chExt cx="0" cy="0"/>
        </a:xfrm>
      </p:grpSpPr>
      <p:sp>
        <p:nvSpPr>
          <p:cNvPr id="36" name="Google Shape;36;p1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8" name="Google Shape;38;p1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9" name="Google Shape;39;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2" name="Shape 42"/>
        <p:cNvGrpSpPr/>
        <p:nvPr/>
      </p:nvGrpSpPr>
      <p:grpSpPr>
        <a:xfrm>
          <a:off x="0" y="0"/>
          <a:ext cx="0" cy="0"/>
          <a:chOff x="0" y="0"/>
          <a:chExt cx="0" cy="0"/>
        </a:xfrm>
      </p:grpSpPr>
      <p:sp>
        <p:nvSpPr>
          <p:cNvPr id="43" name="Google Shape;43;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 name="Google Shape;4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2" name="Shape 52"/>
        <p:cNvGrpSpPr/>
        <p:nvPr/>
      </p:nvGrpSpPr>
      <p:grpSpPr>
        <a:xfrm>
          <a:off x="0" y="0"/>
          <a:ext cx="0" cy="0"/>
          <a:chOff x="0" y="0"/>
          <a:chExt cx="0" cy="0"/>
        </a:xfrm>
      </p:grpSpPr>
      <p:sp>
        <p:nvSpPr>
          <p:cNvPr id="53" name="Google Shape;53;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55" name="Google Shape;5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8" name="Shape 58"/>
        <p:cNvGrpSpPr/>
        <p:nvPr/>
      </p:nvGrpSpPr>
      <p:grpSpPr>
        <a:xfrm>
          <a:off x="0" y="0"/>
          <a:ext cx="0" cy="0"/>
          <a:chOff x="0" y="0"/>
          <a:chExt cx="0" cy="0"/>
        </a:xfrm>
      </p:grpSpPr>
      <p:sp>
        <p:nvSpPr>
          <p:cNvPr id="59" name="Google Shape;5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1" name="Google Shape;61;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2" name="Google Shape;6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4.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
          <p:cNvSpPr txBox="1"/>
          <p:nvPr>
            <p:ph type="ctrTitle"/>
          </p:nvPr>
        </p:nvSpPr>
        <p:spPr>
          <a:xfrm>
            <a:off x="1752600" y="228601"/>
            <a:ext cx="60960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Getting to know plants</a:t>
            </a:r>
            <a:endParaRPr/>
          </a:p>
        </p:txBody>
      </p:sp>
      <p:sp>
        <p:nvSpPr>
          <p:cNvPr id="89" name="Google Shape;89;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pic>
        <p:nvPicPr>
          <p:cNvPr id="90" name="Google Shape;90;p1"/>
          <p:cNvPicPr preferRelativeResize="0"/>
          <p:nvPr/>
        </p:nvPicPr>
        <p:blipFill rotWithShape="1">
          <a:blip r:embed="rId3">
            <a:alphaModFix/>
          </a:blip>
          <a:srcRect b="0" l="0" r="0" t="0"/>
          <a:stretch/>
        </p:blipFill>
        <p:spPr>
          <a:xfrm>
            <a:off x="533400" y="1110344"/>
            <a:ext cx="8153400" cy="505233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10"/>
          <p:cNvPicPr preferRelativeResize="0"/>
          <p:nvPr/>
        </p:nvPicPr>
        <p:blipFill rotWithShape="1">
          <a:blip r:embed="rId3">
            <a:alphaModFix/>
          </a:blip>
          <a:srcRect b="26312" l="0" r="0" t="0"/>
          <a:stretch/>
        </p:blipFill>
        <p:spPr>
          <a:xfrm>
            <a:off x="1905000" y="1752600"/>
            <a:ext cx="4876799" cy="24144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
          <p:cNvSpPr txBox="1"/>
          <p:nvPr>
            <p:ph idx="1" type="body"/>
          </p:nvPr>
        </p:nvSpPr>
        <p:spPr>
          <a:xfrm>
            <a:off x="152400" y="990600"/>
            <a:ext cx="4040188" cy="381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     Plants with woody stems</a:t>
            </a:r>
            <a:endParaRPr/>
          </a:p>
        </p:txBody>
      </p:sp>
      <p:sp>
        <p:nvSpPr>
          <p:cNvPr id="96" name="Google Shape;96;p2"/>
          <p:cNvSpPr txBox="1"/>
          <p:nvPr>
            <p:ph idx="3" type="body"/>
          </p:nvPr>
        </p:nvSpPr>
        <p:spPr>
          <a:xfrm>
            <a:off x="4572000" y="990600"/>
            <a:ext cx="4041775" cy="45719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Plants with non woody stems</a:t>
            </a:r>
            <a:endParaRPr/>
          </a:p>
        </p:txBody>
      </p:sp>
      <p:pic>
        <p:nvPicPr>
          <p:cNvPr descr="Image result for kinds of plants with pictures and names | Climber ..." id="97" name="Google Shape;97;p2"/>
          <p:cNvPicPr preferRelativeResize="0"/>
          <p:nvPr>
            <p:ph idx="2" type="body"/>
          </p:nvPr>
        </p:nvPicPr>
        <p:blipFill rotWithShape="1">
          <a:blip r:embed="rId3">
            <a:alphaModFix/>
          </a:blip>
          <a:srcRect b="4527" l="0" r="0" t="10074"/>
          <a:stretch/>
        </p:blipFill>
        <p:spPr>
          <a:xfrm>
            <a:off x="4800588" y="1600200"/>
            <a:ext cx="4343400" cy="4757700"/>
          </a:xfrm>
          <a:prstGeom prst="rect">
            <a:avLst/>
          </a:prstGeom>
          <a:noFill/>
          <a:ln>
            <a:noFill/>
          </a:ln>
        </p:spPr>
      </p:pic>
      <p:pic>
        <p:nvPicPr>
          <p:cNvPr id="98" name="Google Shape;98;p2"/>
          <p:cNvPicPr preferRelativeResize="0"/>
          <p:nvPr/>
        </p:nvPicPr>
        <p:blipFill rotWithShape="1">
          <a:blip r:embed="rId4">
            <a:alphaModFix/>
          </a:blip>
          <a:srcRect b="0" l="0" r="0" t="0"/>
          <a:stretch/>
        </p:blipFill>
        <p:spPr>
          <a:xfrm>
            <a:off x="384175" y="1600200"/>
            <a:ext cx="4187825" cy="50625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104" name="Google Shape;104;p3"/>
          <p:cNvPicPr preferRelativeResize="0"/>
          <p:nvPr/>
        </p:nvPicPr>
        <p:blipFill rotWithShape="1">
          <a:blip r:embed="rId3">
            <a:alphaModFix/>
          </a:blip>
          <a:srcRect b="0" l="0" r="0" t="0"/>
          <a:stretch/>
        </p:blipFill>
        <p:spPr>
          <a:xfrm>
            <a:off x="457199" y="533400"/>
            <a:ext cx="8252461" cy="58975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4"/>
          <p:cNvSpPr txBox="1"/>
          <p:nvPr>
            <p:ph type="title"/>
          </p:nvPr>
        </p:nvSpPr>
        <p:spPr>
          <a:xfrm>
            <a:off x="457992" y="894806"/>
            <a:ext cx="3008313" cy="324394"/>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Font typeface="Calibri"/>
              <a:buNone/>
            </a:pPr>
            <a:r>
              <a:rPr lang="en-US" sz="2400"/>
              <a:t>Functions of a leaf</a:t>
            </a:r>
            <a:endParaRPr sz="2400"/>
          </a:p>
        </p:txBody>
      </p:sp>
      <p:sp>
        <p:nvSpPr>
          <p:cNvPr id="110" name="Google Shape;110;p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  Leaves</a:t>
            </a:r>
            <a:endParaRPr/>
          </a:p>
        </p:txBody>
      </p:sp>
      <p:sp>
        <p:nvSpPr>
          <p:cNvPr id="111" name="Google Shape;111;p4"/>
          <p:cNvSpPr txBox="1"/>
          <p:nvPr>
            <p:ph idx="2" type="body"/>
          </p:nvPr>
        </p:nvSpPr>
        <p:spPr>
          <a:xfrm>
            <a:off x="457200" y="1435100"/>
            <a:ext cx="3008400" cy="4065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400"/>
              <a:buNone/>
            </a:pPr>
            <a:r>
              <a:t/>
            </a:r>
            <a:endParaRPr/>
          </a:p>
        </p:txBody>
      </p:sp>
      <p:pic>
        <p:nvPicPr>
          <p:cNvPr id="112" name="Google Shape;112;p4"/>
          <p:cNvPicPr preferRelativeResize="0"/>
          <p:nvPr/>
        </p:nvPicPr>
        <p:blipFill rotWithShape="1">
          <a:blip r:embed="rId3">
            <a:alphaModFix/>
          </a:blip>
          <a:srcRect b="0" l="0" r="0" t="0"/>
          <a:stretch/>
        </p:blipFill>
        <p:spPr>
          <a:xfrm>
            <a:off x="5334000" y="457200"/>
            <a:ext cx="3467100" cy="2667000"/>
          </a:xfrm>
          <a:prstGeom prst="rect">
            <a:avLst/>
          </a:prstGeom>
          <a:noFill/>
          <a:ln>
            <a:noFill/>
          </a:ln>
        </p:spPr>
      </p:pic>
      <p:pic>
        <p:nvPicPr>
          <p:cNvPr descr="C:\Users\HP\Desktop\suguna school files\photo.png" id="113" name="Google Shape;113;p4"/>
          <p:cNvPicPr preferRelativeResize="0"/>
          <p:nvPr/>
        </p:nvPicPr>
        <p:blipFill rotWithShape="1">
          <a:blip r:embed="rId4">
            <a:alphaModFix/>
          </a:blip>
          <a:srcRect b="22203" l="9746" r="50000" t="23428"/>
          <a:stretch/>
        </p:blipFill>
        <p:spPr>
          <a:xfrm>
            <a:off x="3733800" y="3581400"/>
            <a:ext cx="4836522" cy="2899954"/>
          </a:xfrm>
          <a:prstGeom prst="rect">
            <a:avLst/>
          </a:prstGeom>
          <a:noFill/>
          <a:ln>
            <a:noFill/>
          </a:ln>
        </p:spPr>
      </p:pic>
      <p:pic>
        <p:nvPicPr>
          <p:cNvPr id="114" name="Google Shape;114;p4"/>
          <p:cNvPicPr preferRelativeResize="0"/>
          <p:nvPr/>
        </p:nvPicPr>
        <p:blipFill rotWithShape="1">
          <a:blip r:embed="rId5">
            <a:alphaModFix/>
          </a:blip>
          <a:srcRect b="0" l="0" r="0" t="0"/>
          <a:stretch/>
        </p:blipFill>
        <p:spPr>
          <a:xfrm>
            <a:off x="231900" y="1480138"/>
            <a:ext cx="3654850" cy="39758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5"/>
          <p:cNvSpPr txBox="1"/>
          <p:nvPr>
            <p:ph type="title"/>
          </p:nvPr>
        </p:nvSpPr>
        <p:spPr>
          <a:xfrm>
            <a:off x="457200" y="273050"/>
            <a:ext cx="3008313" cy="717550"/>
          </a:xfrm>
          <a:prstGeom prst="rect">
            <a:avLst/>
          </a:prstGeom>
          <a:noFill/>
          <a:ln>
            <a:noFill/>
          </a:ln>
        </p:spPr>
        <p:txBody>
          <a:bodyPr anchorCtr="0" anchor="b" bIns="45700" lIns="91425" spcFirstLastPara="1" rIns="91425" wrap="square" tIns="45700">
            <a:noAutofit/>
          </a:bodyPr>
          <a:lstStyle/>
          <a:p>
            <a:pPr indent="-571500" lvl="0" marL="571500" rtl="0" algn="l">
              <a:spcBef>
                <a:spcPts val="0"/>
              </a:spcBef>
              <a:spcAft>
                <a:spcPts val="0"/>
              </a:spcAft>
              <a:buClr>
                <a:schemeClr val="dk1"/>
              </a:buClr>
              <a:buSzPts val="4400"/>
              <a:buFont typeface="Noto Sans Symbols"/>
              <a:buChar char="⮚"/>
            </a:pPr>
            <a:r>
              <a:rPr lang="en-US" sz="4400"/>
              <a:t>Stem</a:t>
            </a:r>
            <a:endParaRPr sz="4400"/>
          </a:p>
        </p:txBody>
      </p:sp>
      <p:sp>
        <p:nvSpPr>
          <p:cNvPr id="120" name="Google Shape;120;p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4400"/>
              <a:buChar char="•"/>
            </a:pPr>
            <a:r>
              <a:rPr b="1" lang="en-US" sz="4400"/>
              <a:t>Parts of a stem</a:t>
            </a:r>
            <a:endParaRPr b="1" sz="4400"/>
          </a:p>
        </p:txBody>
      </p:sp>
      <p:sp>
        <p:nvSpPr>
          <p:cNvPr id="121" name="Google Shape;121;p5"/>
          <p:cNvSpPr txBox="1"/>
          <p:nvPr>
            <p:ph idx="2" type="body"/>
          </p:nvPr>
        </p:nvSpPr>
        <p:spPr>
          <a:xfrm>
            <a:off x="457200" y="838200"/>
            <a:ext cx="3008400" cy="565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lang="en-US" sz="2800"/>
              <a:t>Stems do many things. They support the plant. They act like the plant's plumbing system, conducting water and nutrients from  roots and food in the form of glucose from leaves to other parts of plant. </a:t>
            </a:r>
            <a:endParaRPr sz="2800"/>
          </a:p>
        </p:txBody>
      </p:sp>
      <p:pic>
        <p:nvPicPr>
          <p:cNvPr id="122" name="Google Shape;122;p5"/>
          <p:cNvPicPr preferRelativeResize="0"/>
          <p:nvPr/>
        </p:nvPicPr>
        <p:blipFill rotWithShape="1">
          <a:blip r:embed="rId3">
            <a:alphaModFix/>
          </a:blip>
          <a:srcRect b="0" l="0" r="0" t="0"/>
          <a:stretch/>
        </p:blipFill>
        <p:spPr>
          <a:xfrm>
            <a:off x="4038600" y="990600"/>
            <a:ext cx="4572000" cy="5105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6"/>
          <p:cNvSpPr txBox="1"/>
          <p:nvPr>
            <p:ph type="title"/>
          </p:nvPr>
        </p:nvSpPr>
        <p:spPr>
          <a:xfrm>
            <a:off x="457200" y="273050"/>
            <a:ext cx="3008313" cy="48895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000"/>
              <a:buFont typeface="Calibri"/>
              <a:buNone/>
            </a:pPr>
            <a:r>
              <a:rPr lang="en-US"/>
              <a:t> Stem modifications</a:t>
            </a:r>
            <a:endParaRPr/>
          </a:p>
        </p:txBody>
      </p:sp>
      <p:pic>
        <p:nvPicPr>
          <p:cNvPr id="128" name="Google Shape;128;p6"/>
          <p:cNvPicPr preferRelativeResize="0"/>
          <p:nvPr>
            <p:ph idx="1" type="body"/>
          </p:nvPr>
        </p:nvPicPr>
        <p:blipFill rotWithShape="1">
          <a:blip r:embed="rId3">
            <a:alphaModFix/>
          </a:blip>
          <a:srcRect b="18803" l="5738" r="53644" t="0"/>
          <a:stretch/>
        </p:blipFill>
        <p:spPr>
          <a:xfrm>
            <a:off x="4186105" y="293684"/>
            <a:ext cx="4500695" cy="4354516"/>
          </a:xfrm>
          <a:prstGeom prst="rect">
            <a:avLst/>
          </a:prstGeom>
          <a:noFill/>
          <a:ln>
            <a:noFill/>
          </a:ln>
        </p:spPr>
      </p:pic>
      <p:sp>
        <p:nvSpPr>
          <p:cNvPr id="129" name="Google Shape;129;p6"/>
          <p:cNvSpPr txBox="1"/>
          <p:nvPr>
            <p:ph idx="2" type="body"/>
          </p:nvPr>
        </p:nvSpPr>
        <p:spPr>
          <a:xfrm>
            <a:off x="457200" y="914400"/>
            <a:ext cx="3369900" cy="55197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1665"/>
              <a:buNone/>
            </a:pPr>
            <a:r>
              <a:rPr lang="en-US" sz="1800"/>
              <a:t>Modified stems that grow horizontally underground are either rhizomes, from which vertical shoots grow, or fleshier, food-storing corms.</a:t>
            </a:r>
            <a:endParaRPr sz="1800"/>
          </a:p>
          <a:p>
            <a:pPr indent="0" lvl="0" marL="0" rtl="0" algn="l">
              <a:lnSpc>
                <a:spcPct val="80000"/>
              </a:lnSpc>
              <a:spcBef>
                <a:spcPts val="333"/>
              </a:spcBef>
              <a:spcAft>
                <a:spcPts val="0"/>
              </a:spcAft>
              <a:buClr>
                <a:schemeClr val="dk1"/>
              </a:buClr>
              <a:buSzPts val="1665"/>
              <a:buNone/>
            </a:pPr>
            <a:r>
              <a:rPr lang="en-US" sz="1800"/>
              <a:t>New plants can arise from the nodes of stolons and runners (an aboveground stolon): stems that run parallel to the ground, or just below the surface.</a:t>
            </a:r>
            <a:endParaRPr sz="1800"/>
          </a:p>
          <a:p>
            <a:pPr indent="0" lvl="0" marL="0" rtl="0" algn="l">
              <a:lnSpc>
                <a:spcPct val="80000"/>
              </a:lnSpc>
              <a:spcBef>
                <a:spcPts val="333"/>
              </a:spcBef>
              <a:spcAft>
                <a:spcPts val="0"/>
              </a:spcAft>
              <a:buClr>
                <a:schemeClr val="dk1"/>
              </a:buClr>
              <a:buSzPts val="1665"/>
              <a:buNone/>
            </a:pPr>
            <a:r>
              <a:rPr lang="en-US" sz="1800"/>
              <a:t>Potatoes are examples of tubers: the swollen ends of stolons that may store starch.</a:t>
            </a:r>
            <a:endParaRPr sz="1800"/>
          </a:p>
          <a:p>
            <a:pPr indent="0" lvl="0" marL="0" rtl="0" algn="l">
              <a:lnSpc>
                <a:spcPct val="80000"/>
              </a:lnSpc>
              <a:spcBef>
                <a:spcPts val="333"/>
              </a:spcBef>
              <a:spcAft>
                <a:spcPts val="0"/>
              </a:spcAft>
              <a:buClr>
                <a:schemeClr val="dk1"/>
              </a:buClr>
              <a:buSzPts val="1665"/>
              <a:buNone/>
            </a:pPr>
            <a:r>
              <a:rPr lang="en-US" sz="1800"/>
              <a:t>The stem modification that has enlarged fleshy leaves emerging from the stem or surrounding the base of the stem is called a bulb; it is also used to store food.</a:t>
            </a:r>
            <a:endParaRPr sz="1800"/>
          </a:p>
          <a:p>
            <a:pPr indent="0" lvl="0" marL="0" rtl="0" algn="l">
              <a:lnSpc>
                <a:spcPct val="80000"/>
              </a:lnSpc>
              <a:spcBef>
                <a:spcPts val="333"/>
              </a:spcBef>
              <a:spcAft>
                <a:spcPts val="0"/>
              </a:spcAft>
              <a:buClr>
                <a:schemeClr val="dk1"/>
              </a:buClr>
              <a:buSzPts val="1665"/>
              <a:buNone/>
            </a:pPr>
            <a:r>
              <a:rPr lang="en-US" sz="1800"/>
              <a:t>Aerial modifications of stems include tendrils, thorns, bulbils, and cladodes..</a:t>
            </a:r>
            <a:endParaRPr sz="1800"/>
          </a:p>
          <a:p>
            <a:pPr indent="0" lvl="0" marL="0" rtl="0" algn="l">
              <a:lnSpc>
                <a:spcPct val="80000"/>
              </a:lnSpc>
              <a:spcBef>
                <a:spcPts val="259"/>
              </a:spcBef>
              <a:spcAft>
                <a:spcPts val="0"/>
              </a:spcAft>
              <a:buClr>
                <a:schemeClr val="dk1"/>
              </a:buClr>
              <a:buSzPts val="1295"/>
              <a:buNone/>
            </a:pPr>
            <a:r>
              <a:t/>
            </a:r>
            <a:endParaRPr sz="1800"/>
          </a:p>
          <a:p>
            <a:pPr indent="0" lvl="0" marL="0" rtl="0" algn="l">
              <a:lnSpc>
                <a:spcPct val="80000"/>
              </a:lnSpc>
              <a:spcBef>
                <a:spcPts val="259"/>
              </a:spcBef>
              <a:spcAft>
                <a:spcPts val="0"/>
              </a:spcAft>
              <a:buClr>
                <a:schemeClr val="dk1"/>
              </a:buClr>
              <a:buSzPts val="1295"/>
              <a:buNone/>
            </a:pPr>
            <a:r>
              <a:t/>
            </a:r>
            <a:endParaRPr sz="1800"/>
          </a:p>
        </p:txBody>
      </p:sp>
      <p:pic>
        <p:nvPicPr>
          <p:cNvPr id="130" name="Google Shape;130;p6"/>
          <p:cNvPicPr preferRelativeResize="0"/>
          <p:nvPr/>
        </p:nvPicPr>
        <p:blipFill rotWithShape="1">
          <a:blip r:embed="rId4">
            <a:alphaModFix/>
          </a:blip>
          <a:srcRect b="0" l="0" r="0" t="0"/>
          <a:stretch/>
        </p:blipFill>
        <p:spPr>
          <a:xfrm>
            <a:off x="4038600" y="4648200"/>
            <a:ext cx="4648200" cy="17858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7"/>
          <p:cNvSpPr txBox="1"/>
          <p:nvPr>
            <p:ph type="title"/>
          </p:nvPr>
        </p:nvSpPr>
        <p:spPr>
          <a:xfrm>
            <a:off x="533400" y="609600"/>
            <a:ext cx="3008313" cy="673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600"/>
              <a:buFont typeface="Calibri"/>
              <a:buNone/>
            </a:pPr>
            <a:r>
              <a:rPr lang="en-US" sz="3600"/>
              <a:t>Flower</a:t>
            </a:r>
            <a:endParaRPr sz="3600"/>
          </a:p>
        </p:txBody>
      </p:sp>
      <p:sp>
        <p:nvSpPr>
          <p:cNvPr id="136" name="Google Shape;136;p7"/>
          <p:cNvSpPr txBox="1"/>
          <p:nvPr>
            <p:ph idx="1" type="body"/>
          </p:nvPr>
        </p:nvSpPr>
        <p:spPr>
          <a:xfrm>
            <a:off x="3575050" y="228600"/>
            <a:ext cx="5111750" cy="58975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None/>
            </a:pPr>
            <a:r>
              <a:rPr b="1" lang="en-US" sz="4800"/>
              <a:t> </a:t>
            </a:r>
            <a:endParaRPr b="1" sz="4800"/>
          </a:p>
        </p:txBody>
      </p:sp>
      <p:sp>
        <p:nvSpPr>
          <p:cNvPr id="137" name="Google Shape;137;p7"/>
          <p:cNvSpPr txBox="1"/>
          <p:nvPr>
            <p:ph idx="2" type="body"/>
          </p:nvPr>
        </p:nvSpPr>
        <p:spPr>
          <a:xfrm>
            <a:off x="457200" y="1435100"/>
            <a:ext cx="2674200" cy="46911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870"/>
              <a:buNone/>
            </a:pPr>
            <a:r>
              <a:rPr lang="en-US" sz="2870"/>
              <a:t>Flowers are the reproductive part of most plants. Flowers contain pollen and tiny eggs called ovules. After pollination of the flower and fertilization of the ovule, the ovule develops into a fruit</a:t>
            </a:r>
            <a:r>
              <a:rPr lang="en-US" sz="980"/>
              <a:t>.</a:t>
            </a:r>
            <a:endParaRPr/>
          </a:p>
        </p:txBody>
      </p:sp>
      <p:pic>
        <p:nvPicPr>
          <p:cNvPr descr="Parts of a Flower, Their Structure and Functions With Diagram" id="138" name="Google Shape;138;p7"/>
          <p:cNvPicPr preferRelativeResize="0"/>
          <p:nvPr/>
        </p:nvPicPr>
        <p:blipFill rotWithShape="1">
          <a:blip r:embed="rId3">
            <a:alphaModFix/>
          </a:blip>
          <a:srcRect b="0" l="0" r="0" t="0"/>
          <a:stretch/>
        </p:blipFill>
        <p:spPr>
          <a:xfrm>
            <a:off x="3204754" y="762000"/>
            <a:ext cx="5638800" cy="52720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p>
            <a:pPr indent="-571500" lvl="0" marL="571500" rtl="0" algn="l">
              <a:spcBef>
                <a:spcPts val="0"/>
              </a:spcBef>
              <a:spcAft>
                <a:spcPts val="0"/>
              </a:spcAft>
              <a:buClr>
                <a:schemeClr val="dk1"/>
              </a:buClr>
              <a:buSzPts val="3600"/>
              <a:buFont typeface="Noto Sans Symbols"/>
              <a:buChar char="⮚"/>
            </a:pPr>
            <a:r>
              <a:rPr lang="en-US" sz="3600"/>
              <a:t>Roots</a:t>
            </a:r>
            <a:endParaRPr sz="3600"/>
          </a:p>
        </p:txBody>
      </p:sp>
      <p:sp>
        <p:nvSpPr>
          <p:cNvPr id="145" name="Google Shape;145;p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4800"/>
              <a:buChar char="•"/>
            </a:pPr>
            <a:r>
              <a:rPr b="1" lang="en-US" sz="4800"/>
              <a:t>Root system</a:t>
            </a:r>
            <a:endParaRPr/>
          </a:p>
          <a:p>
            <a:pPr indent="0" lvl="0" marL="0" rtl="0" algn="l">
              <a:spcBef>
                <a:spcPts val="960"/>
              </a:spcBef>
              <a:spcAft>
                <a:spcPts val="0"/>
              </a:spcAft>
              <a:buClr>
                <a:schemeClr val="dk1"/>
              </a:buClr>
              <a:buSzPts val="4800"/>
              <a:buNone/>
            </a:pPr>
            <a:r>
              <a:t/>
            </a:r>
            <a:endParaRPr b="1" sz="4800"/>
          </a:p>
        </p:txBody>
      </p:sp>
      <p:sp>
        <p:nvSpPr>
          <p:cNvPr id="146" name="Google Shape;146;p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590"/>
              <a:buNone/>
            </a:pPr>
            <a:r>
              <a:rPr lang="en-US" sz="2590"/>
              <a:t>Roots act like straws absorbing water and minerals from the soil. Tiny root hairs stick out of the root, helping in absorption. Roots help to anchor the plant in the soil so it does not fall over. Roots also store extra food for future use</a:t>
            </a:r>
            <a:r>
              <a:rPr lang="en-US" sz="1295"/>
              <a:t>.</a:t>
            </a:r>
            <a:endParaRPr/>
          </a:p>
        </p:txBody>
      </p:sp>
      <p:pic>
        <p:nvPicPr>
          <p:cNvPr id="147" name="Google Shape;147;p8"/>
          <p:cNvPicPr preferRelativeResize="0"/>
          <p:nvPr/>
        </p:nvPicPr>
        <p:blipFill rotWithShape="1">
          <a:blip r:embed="rId3">
            <a:alphaModFix/>
          </a:blip>
          <a:srcRect b="0" l="0" r="0" t="0"/>
          <a:stretch/>
        </p:blipFill>
        <p:spPr>
          <a:xfrm>
            <a:off x="3505200" y="1714500"/>
            <a:ext cx="54102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Types of root and venation</a:t>
            </a:r>
            <a:endParaRPr/>
          </a:p>
        </p:txBody>
      </p:sp>
      <p:sp>
        <p:nvSpPr>
          <p:cNvPr id="153" name="Google Shape;153;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Plants having leaves with reticulate </a:t>
            </a:r>
            <a:r>
              <a:rPr b="1" lang="en-US"/>
              <a:t>venation</a:t>
            </a:r>
            <a:r>
              <a:rPr lang="en-US"/>
              <a:t> have tap </a:t>
            </a:r>
            <a:r>
              <a:rPr b="1" lang="en-US"/>
              <a:t>roots</a:t>
            </a:r>
            <a:r>
              <a:rPr lang="en-US"/>
              <a:t> while plants having leaves with parallel </a:t>
            </a:r>
            <a:r>
              <a:rPr b="1" lang="en-US"/>
              <a:t>venation</a:t>
            </a:r>
            <a:r>
              <a:rPr lang="en-US"/>
              <a:t> have fibrous </a:t>
            </a:r>
            <a:r>
              <a:rPr b="1" lang="en-US"/>
              <a:t>roots</a:t>
            </a:r>
            <a:r>
              <a:rPr lang="en-US"/>
              <a:t>. The stem conducts water from </a:t>
            </a:r>
            <a:r>
              <a:rPr b="1" lang="en-US"/>
              <a:t>roots</a:t>
            </a:r>
            <a:r>
              <a:rPr lang="en-US"/>
              <a:t> to the leaves (and other parts) and food from leaves to other parts of the plant.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2020-04-02T07:42:05Z</dcterms:created>
  <dc:creator>HP</dc:creator>
</cp:coreProperties>
</file>