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97" r:id="rId3"/>
    <p:sldId id="257" r:id="rId4"/>
    <p:sldId id="259" r:id="rId5"/>
    <p:sldId id="264" r:id="rId6"/>
    <p:sldId id="260" r:id="rId7"/>
    <p:sldId id="261" r:id="rId8"/>
    <p:sldId id="262" r:id="rId9"/>
    <p:sldId id="263" r:id="rId10"/>
    <p:sldId id="266" r:id="rId11"/>
    <p:sldId id="265" r:id="rId12"/>
    <p:sldId id="268" r:id="rId13"/>
    <p:sldId id="267" r:id="rId14"/>
    <p:sldId id="269" r:id="rId15"/>
    <p:sldId id="274" r:id="rId16"/>
    <p:sldId id="273" r:id="rId17"/>
    <p:sldId id="275" r:id="rId18"/>
    <p:sldId id="293" r:id="rId19"/>
    <p:sldId id="294" r:id="rId20"/>
    <p:sldId id="272" r:id="rId21"/>
    <p:sldId id="279" r:id="rId22"/>
    <p:sldId id="270" r:id="rId23"/>
    <p:sldId id="281" r:id="rId24"/>
    <p:sldId id="283" r:id="rId25"/>
    <p:sldId id="284" r:id="rId26"/>
    <p:sldId id="285" r:id="rId27"/>
    <p:sldId id="286" r:id="rId28"/>
    <p:sldId id="271" r:id="rId29"/>
    <p:sldId id="277" r:id="rId30"/>
    <p:sldId id="278" r:id="rId31"/>
    <p:sldId id="287" r:id="rId32"/>
    <p:sldId id="280" r:id="rId33"/>
    <p:sldId id="288" r:id="rId34"/>
    <p:sldId id="289" r:id="rId35"/>
    <p:sldId id="290" r:id="rId36"/>
    <p:sldId id="291" r:id="rId37"/>
    <p:sldId id="295" r:id="rId38"/>
    <p:sldId id="296"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7/27/2019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commons.wikimedia.org/wiki/File:Artificial_neural_network.svg"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emf"/><Relationship Id="rId2" Type="http://schemas.openxmlformats.org/officeDocument/2006/relationships/image" Target="../media/image13.emf"/><Relationship Id="rId1" Type="http://schemas.openxmlformats.org/officeDocument/2006/relationships/slideLayout" Target="../slideLayouts/slideLayout2.xml"/><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15.emf"/></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commons.wikimedia.org/wiki/File:Perceptron_moj.png"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3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eb.stanford.edu/class/psych209/Readings/SuttonBartoIPRLBook2ndEd.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commons.wikimedia.org/wiki/File:Chess_pieces_and_board_improved.sv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s://commons.wikimedia.org/wiki/File:Driving_Google_Self-Driving_Car.jp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commons.wikimedia.org/wiki/File:Atlas_from_boston_dynamics.jpg" TargetMode="External"/><Relationship Id="rId2" Type="http://schemas.openxmlformats.org/officeDocument/2006/relationships/hyperlink" Target="https://www.youtube.com/watch?v=xWe58WGWmlk" TargetMode="Externa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hyperlink" Target="http://www.kansascity.com/news/business/technology/917xpi/picture62197987/ALTERNATES/FREE_640/atlas%20from%20boston%20dynamics"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s://www.maxpixel.net/Batter-Ball-Softball-Hitting-Bat-Female-Action-1623562"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hyperlink" Target="https://picryl.com/media/baby-cute-child-people-7d1e12"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AI with Reinforcement Learning</a:t>
            </a:r>
            <a:endParaRPr lang="en-US" dirty="0"/>
          </a:p>
        </p:txBody>
      </p:sp>
      <p:sp>
        <p:nvSpPr>
          <p:cNvPr id="3" name="Subtitle 2"/>
          <p:cNvSpPr>
            <a:spLocks noGrp="1"/>
          </p:cNvSpPr>
          <p:nvPr>
            <p:ph type="subTitle" idx="1"/>
          </p:nvPr>
        </p:nvSpPr>
        <p:spPr/>
        <p:txBody>
          <a:bodyPr/>
          <a:lstStyle/>
          <a:p>
            <a:r>
              <a:rPr lang="en-US" dirty="0" smtClean="0"/>
              <a:t>A Tutorial</a:t>
            </a:r>
            <a:endParaRPr lang="en-US" dirty="0"/>
          </a:p>
        </p:txBody>
      </p:sp>
    </p:spTree>
    <p:extLst>
      <p:ext uri="{BB962C8B-B14F-4D97-AF65-F5344CB8AC3E}">
        <p14:creationId xmlns:p14="http://schemas.microsoft.com/office/powerpoint/2010/main" val="31802511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 Pawing Floor</a:t>
            </a:r>
            <a:endParaRPr lang="en-US" dirty="0"/>
          </a:p>
        </p:txBody>
      </p:sp>
      <p:sp>
        <p:nvSpPr>
          <p:cNvPr id="3" name="Content Placeholder 2"/>
          <p:cNvSpPr>
            <a:spLocks noGrp="1"/>
          </p:cNvSpPr>
          <p:nvPr>
            <p:ph idx="1"/>
          </p:nvPr>
        </p:nvSpPr>
        <p:spPr/>
        <p:txBody>
          <a:bodyPr/>
          <a:lstStyle/>
          <a:p>
            <a:r>
              <a:rPr lang="en-US" dirty="0" smtClean="0"/>
              <a:t>Image here</a:t>
            </a:r>
          </a:p>
          <a:p>
            <a:endParaRPr lang="en-US" dirty="0"/>
          </a:p>
        </p:txBody>
      </p:sp>
    </p:spTree>
    <p:extLst>
      <p:ext uri="{BB962C8B-B14F-4D97-AF65-F5344CB8AC3E}">
        <p14:creationId xmlns:p14="http://schemas.microsoft.com/office/powerpoint/2010/main" val="25752809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most impressively</a:t>
            </a:r>
            <a:endParaRPr lang="en-US" dirty="0"/>
          </a:p>
        </p:txBody>
      </p:sp>
      <p:sp>
        <p:nvSpPr>
          <p:cNvPr id="3" name="Content Placeholder 2"/>
          <p:cNvSpPr>
            <a:spLocks noGrp="1"/>
          </p:cNvSpPr>
          <p:nvPr>
            <p:ph idx="1"/>
          </p:nvPr>
        </p:nvSpPr>
        <p:spPr>
          <a:xfrm>
            <a:off x="2592925" y="5621956"/>
            <a:ext cx="8915400" cy="449903"/>
          </a:xfrm>
        </p:spPr>
        <p:txBody>
          <a:bodyPr/>
          <a:lstStyle/>
          <a:p>
            <a:r>
              <a:rPr lang="en-US" dirty="0" smtClean="0"/>
              <a:t>The application we will be working on</a:t>
            </a:r>
            <a:endParaRPr lang="en-US" dirty="0"/>
          </a:p>
        </p:txBody>
      </p:sp>
      <p:pic>
        <p:nvPicPr>
          <p:cNvPr id="4" name="Picture 3"/>
          <p:cNvPicPr>
            <a:picLocks noChangeAspect="1"/>
          </p:cNvPicPr>
          <p:nvPr/>
        </p:nvPicPr>
        <p:blipFill>
          <a:blip r:embed="rId2"/>
          <a:stretch>
            <a:fillRect/>
          </a:stretch>
        </p:blipFill>
        <p:spPr>
          <a:xfrm>
            <a:off x="5035043" y="1751785"/>
            <a:ext cx="2724999" cy="3709534"/>
          </a:xfrm>
          <a:prstGeom prst="rect">
            <a:avLst/>
          </a:prstGeom>
        </p:spPr>
      </p:pic>
    </p:spTree>
    <p:extLst>
      <p:ext uri="{BB962C8B-B14F-4D97-AF65-F5344CB8AC3E}">
        <p14:creationId xmlns:p14="http://schemas.microsoft.com/office/powerpoint/2010/main" val="35109032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a:t>
            </a:r>
            <a:endParaRPr lang="en-US" dirty="0"/>
          </a:p>
        </p:txBody>
      </p:sp>
      <p:pic>
        <p:nvPicPr>
          <p:cNvPr id="4" name="Picture 3"/>
          <p:cNvPicPr>
            <a:picLocks noChangeAspect="1"/>
          </p:cNvPicPr>
          <p:nvPr/>
        </p:nvPicPr>
        <p:blipFill>
          <a:blip r:embed="rId2"/>
          <a:stretch>
            <a:fillRect/>
          </a:stretch>
        </p:blipFill>
        <p:spPr>
          <a:xfrm>
            <a:off x="5035043" y="1751785"/>
            <a:ext cx="2724999" cy="3709534"/>
          </a:xfrm>
          <a:prstGeom prst="rect">
            <a:avLst/>
          </a:prstGeom>
        </p:spPr>
      </p:pic>
      <p:sp>
        <p:nvSpPr>
          <p:cNvPr id="6" name="TextBox 5"/>
          <p:cNvSpPr txBox="1"/>
          <p:nvPr/>
        </p:nvSpPr>
        <p:spPr>
          <a:xfrm>
            <a:off x="2767914" y="4287795"/>
            <a:ext cx="654908" cy="369332"/>
          </a:xfrm>
          <a:prstGeom prst="rect">
            <a:avLst/>
          </a:prstGeom>
          <a:noFill/>
        </p:spPr>
        <p:txBody>
          <a:bodyPr wrap="square" rtlCol="0">
            <a:spAutoFit/>
          </a:bodyPr>
          <a:lstStyle/>
          <a:p>
            <a:r>
              <a:rPr lang="en-US" dirty="0" smtClean="0"/>
              <a:t>Car</a:t>
            </a:r>
            <a:endParaRPr lang="en-US" dirty="0"/>
          </a:p>
        </p:txBody>
      </p:sp>
      <p:cxnSp>
        <p:nvCxnSpPr>
          <p:cNvPr id="8" name="Straight Arrow Connector 7"/>
          <p:cNvCxnSpPr>
            <a:stCxn id="6" idx="3"/>
          </p:cNvCxnSpPr>
          <p:nvPr/>
        </p:nvCxnSpPr>
        <p:spPr>
          <a:xfrm flipV="1">
            <a:off x="3422822" y="3830595"/>
            <a:ext cx="2347783" cy="641866"/>
          </a:xfrm>
          <a:prstGeom prst="straightConnector1">
            <a:avLst/>
          </a:prstGeom>
          <a:ln w="444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965550" y="2126901"/>
            <a:ext cx="1719868" cy="646331"/>
          </a:xfrm>
          <a:prstGeom prst="rect">
            <a:avLst/>
          </a:prstGeom>
          <a:noFill/>
        </p:spPr>
        <p:txBody>
          <a:bodyPr wrap="square" rtlCol="0">
            <a:spAutoFit/>
          </a:bodyPr>
          <a:lstStyle/>
          <a:p>
            <a:r>
              <a:rPr lang="en-US" dirty="0" smtClean="0"/>
              <a:t>Obstacles</a:t>
            </a:r>
          </a:p>
          <a:p>
            <a:r>
              <a:rPr lang="en-US" dirty="0" smtClean="0"/>
              <a:t>(Boulders)</a:t>
            </a:r>
            <a:endParaRPr lang="en-US" dirty="0"/>
          </a:p>
        </p:txBody>
      </p:sp>
      <p:cxnSp>
        <p:nvCxnSpPr>
          <p:cNvPr id="11" name="Straight Arrow Connector 10"/>
          <p:cNvCxnSpPr>
            <a:stCxn id="10" idx="1"/>
          </p:cNvCxnSpPr>
          <p:nvPr/>
        </p:nvCxnSpPr>
        <p:spPr>
          <a:xfrm flipH="1">
            <a:off x="7382826" y="2450067"/>
            <a:ext cx="1582724" cy="237777"/>
          </a:xfrm>
          <a:prstGeom prst="straightConnector1">
            <a:avLst/>
          </a:prstGeom>
          <a:ln w="444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6844937" y="2611650"/>
            <a:ext cx="2120613" cy="2045477"/>
          </a:xfrm>
          <a:prstGeom prst="straightConnector1">
            <a:avLst/>
          </a:prstGeom>
          <a:ln w="444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673811" y="5701779"/>
            <a:ext cx="1719868" cy="369332"/>
          </a:xfrm>
          <a:prstGeom prst="rect">
            <a:avLst/>
          </a:prstGeom>
          <a:noFill/>
        </p:spPr>
        <p:txBody>
          <a:bodyPr wrap="square" rtlCol="0">
            <a:spAutoFit/>
          </a:bodyPr>
          <a:lstStyle/>
          <a:p>
            <a:r>
              <a:rPr lang="en-US" dirty="0" smtClean="0"/>
              <a:t>Curbs</a:t>
            </a:r>
            <a:endParaRPr lang="en-US" dirty="0"/>
          </a:p>
        </p:txBody>
      </p:sp>
      <p:cxnSp>
        <p:nvCxnSpPr>
          <p:cNvPr id="19" name="Straight Arrow Connector 18"/>
          <p:cNvCxnSpPr/>
          <p:nvPr/>
        </p:nvCxnSpPr>
        <p:spPr>
          <a:xfrm flipH="1" flipV="1">
            <a:off x="7535677" y="4893593"/>
            <a:ext cx="1298697" cy="808187"/>
          </a:xfrm>
          <a:prstGeom prst="straightConnector1">
            <a:avLst/>
          </a:prstGeom>
          <a:ln w="444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8" idx="1"/>
          </p:cNvCxnSpPr>
          <p:nvPr/>
        </p:nvCxnSpPr>
        <p:spPr>
          <a:xfrm flipH="1" flipV="1">
            <a:off x="5512526" y="4893592"/>
            <a:ext cx="3161285" cy="992853"/>
          </a:xfrm>
          <a:prstGeom prst="straightConnector1">
            <a:avLst/>
          </a:prstGeom>
          <a:ln w="444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22795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991397" y="1669866"/>
            <a:ext cx="2724999" cy="3709534"/>
          </a:xfrm>
          <a:prstGeom prst="rect">
            <a:avLst/>
          </a:prstGeom>
        </p:spPr>
      </p:pic>
      <p:sp>
        <p:nvSpPr>
          <p:cNvPr id="7" name="TextBox 6"/>
          <p:cNvSpPr txBox="1"/>
          <p:nvPr/>
        </p:nvSpPr>
        <p:spPr>
          <a:xfrm>
            <a:off x="2788583" y="5643154"/>
            <a:ext cx="1130626" cy="369332"/>
          </a:xfrm>
          <a:prstGeom prst="rect">
            <a:avLst/>
          </a:prstGeom>
          <a:noFill/>
        </p:spPr>
        <p:txBody>
          <a:bodyPr wrap="square" rtlCol="0">
            <a:spAutoFit/>
          </a:bodyPr>
          <a:lstStyle/>
          <a:p>
            <a:r>
              <a:rPr lang="en-US" dirty="0" smtClean="0"/>
              <a:t>A state</a:t>
            </a:r>
            <a:endParaRPr lang="en-US" dirty="0"/>
          </a:p>
        </p:txBody>
      </p:sp>
      <p:sp>
        <p:nvSpPr>
          <p:cNvPr id="8" name="TextBox 7"/>
          <p:cNvSpPr txBox="1"/>
          <p:nvPr/>
        </p:nvSpPr>
        <p:spPr>
          <a:xfrm>
            <a:off x="5462113" y="5644940"/>
            <a:ext cx="2049029" cy="369332"/>
          </a:xfrm>
          <a:prstGeom prst="rect">
            <a:avLst/>
          </a:prstGeom>
          <a:noFill/>
        </p:spPr>
        <p:txBody>
          <a:bodyPr wrap="square" rtlCol="0">
            <a:spAutoFit/>
          </a:bodyPr>
          <a:lstStyle/>
          <a:p>
            <a:r>
              <a:rPr lang="en-US" dirty="0" smtClean="0"/>
              <a:t>A different state</a:t>
            </a:r>
            <a:endParaRPr lang="en-US" dirty="0"/>
          </a:p>
        </p:txBody>
      </p:sp>
      <p:pic>
        <p:nvPicPr>
          <p:cNvPr id="9" name="Picture 8"/>
          <p:cNvPicPr>
            <a:picLocks noChangeAspect="1"/>
          </p:cNvPicPr>
          <p:nvPr/>
        </p:nvPicPr>
        <p:blipFill>
          <a:blip r:embed="rId3"/>
          <a:stretch>
            <a:fillRect/>
          </a:stretch>
        </p:blipFill>
        <p:spPr>
          <a:xfrm>
            <a:off x="8182995" y="1669866"/>
            <a:ext cx="2462939" cy="3709534"/>
          </a:xfrm>
          <a:prstGeom prst="rect">
            <a:avLst/>
          </a:prstGeom>
        </p:spPr>
      </p:pic>
      <p:pic>
        <p:nvPicPr>
          <p:cNvPr id="10" name="Picture 9"/>
          <p:cNvPicPr>
            <a:picLocks noChangeAspect="1"/>
          </p:cNvPicPr>
          <p:nvPr/>
        </p:nvPicPr>
        <p:blipFill>
          <a:blip r:embed="rId4"/>
          <a:stretch>
            <a:fillRect/>
          </a:stretch>
        </p:blipFill>
        <p:spPr>
          <a:xfrm>
            <a:off x="5189285" y="1669866"/>
            <a:ext cx="2462939" cy="3709534"/>
          </a:xfrm>
          <a:prstGeom prst="rect">
            <a:avLst/>
          </a:prstGeom>
        </p:spPr>
      </p:pic>
      <p:sp>
        <p:nvSpPr>
          <p:cNvPr id="11" name="TextBox 10"/>
          <p:cNvSpPr txBox="1"/>
          <p:nvPr/>
        </p:nvSpPr>
        <p:spPr>
          <a:xfrm>
            <a:off x="8520579" y="5643154"/>
            <a:ext cx="2049029" cy="646331"/>
          </a:xfrm>
          <a:prstGeom prst="rect">
            <a:avLst/>
          </a:prstGeom>
          <a:noFill/>
        </p:spPr>
        <p:txBody>
          <a:bodyPr wrap="square" rtlCol="0">
            <a:spAutoFit/>
          </a:bodyPr>
          <a:lstStyle/>
          <a:p>
            <a:r>
              <a:rPr lang="en-US" dirty="0" smtClean="0"/>
              <a:t>Yet another, different state</a:t>
            </a:r>
            <a:endParaRPr lang="en-US" dirty="0"/>
          </a:p>
        </p:txBody>
      </p:sp>
      <p:sp>
        <p:nvSpPr>
          <p:cNvPr id="12" name="Title 1"/>
          <p:cNvSpPr>
            <a:spLocks noGrp="1"/>
          </p:cNvSpPr>
          <p:nvPr>
            <p:ph type="title"/>
          </p:nvPr>
        </p:nvSpPr>
        <p:spPr>
          <a:xfrm>
            <a:off x="2592925" y="624110"/>
            <a:ext cx="8911687" cy="1280890"/>
          </a:xfrm>
        </p:spPr>
        <p:txBody>
          <a:bodyPr/>
          <a:lstStyle/>
          <a:p>
            <a:r>
              <a:rPr lang="en-US" dirty="0" smtClean="0"/>
              <a:t>States</a:t>
            </a:r>
            <a:endParaRPr lang="en-US" dirty="0"/>
          </a:p>
        </p:txBody>
      </p:sp>
    </p:spTree>
    <p:extLst>
      <p:ext uri="{BB962C8B-B14F-4D97-AF65-F5344CB8AC3E}">
        <p14:creationId xmlns:p14="http://schemas.microsoft.com/office/powerpoint/2010/main" val="20362067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218226" y="1669866"/>
            <a:ext cx="2462939" cy="3709534"/>
          </a:xfrm>
          <a:prstGeom prst="rect">
            <a:avLst/>
          </a:prstGeom>
        </p:spPr>
      </p:pic>
      <p:pic>
        <p:nvPicPr>
          <p:cNvPr id="5" name="Picture 4"/>
          <p:cNvPicPr>
            <a:picLocks noChangeAspect="1"/>
          </p:cNvPicPr>
          <p:nvPr/>
        </p:nvPicPr>
        <p:blipFill>
          <a:blip r:embed="rId3"/>
          <a:stretch>
            <a:fillRect/>
          </a:stretch>
        </p:blipFill>
        <p:spPr>
          <a:xfrm>
            <a:off x="1991397" y="1669866"/>
            <a:ext cx="2724999" cy="3709534"/>
          </a:xfrm>
          <a:prstGeom prst="rect">
            <a:avLst/>
          </a:prstGeom>
        </p:spPr>
      </p:pic>
      <p:pic>
        <p:nvPicPr>
          <p:cNvPr id="6" name="Picture 5"/>
          <p:cNvPicPr>
            <a:picLocks noChangeAspect="1"/>
          </p:cNvPicPr>
          <p:nvPr/>
        </p:nvPicPr>
        <p:blipFill>
          <a:blip r:embed="rId4"/>
          <a:stretch>
            <a:fillRect/>
          </a:stretch>
        </p:blipFill>
        <p:spPr>
          <a:xfrm>
            <a:off x="8182994" y="1682930"/>
            <a:ext cx="2638689" cy="3678598"/>
          </a:xfrm>
          <a:prstGeom prst="rect">
            <a:avLst/>
          </a:prstGeom>
        </p:spPr>
      </p:pic>
      <p:cxnSp>
        <p:nvCxnSpPr>
          <p:cNvPr id="3" name="Straight Arrow Connector 2"/>
          <p:cNvCxnSpPr/>
          <p:nvPr/>
        </p:nvCxnSpPr>
        <p:spPr>
          <a:xfrm flipH="1">
            <a:off x="3030583" y="3984171"/>
            <a:ext cx="1" cy="339635"/>
          </a:xfrm>
          <a:prstGeom prst="straightConnector1">
            <a:avLst/>
          </a:prstGeom>
          <a:ln w="31750">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5878286" y="3984171"/>
            <a:ext cx="126274" cy="169816"/>
          </a:xfrm>
          <a:prstGeom prst="straightConnector1">
            <a:avLst/>
          </a:prstGeom>
          <a:ln w="31750">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8874036" y="4033156"/>
            <a:ext cx="152398" cy="120831"/>
          </a:xfrm>
          <a:prstGeom prst="straightConnector1">
            <a:avLst/>
          </a:prstGeom>
          <a:ln w="31750">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title"/>
          </p:nvPr>
        </p:nvSpPr>
        <p:spPr>
          <a:xfrm>
            <a:off x="2592925" y="624110"/>
            <a:ext cx="8911687" cy="1280890"/>
          </a:xfrm>
        </p:spPr>
        <p:txBody>
          <a:bodyPr/>
          <a:lstStyle/>
          <a:p>
            <a:r>
              <a:rPr lang="en-US" dirty="0" smtClean="0"/>
              <a:t>Actions</a:t>
            </a:r>
            <a:endParaRPr lang="en-US" dirty="0"/>
          </a:p>
        </p:txBody>
      </p:sp>
    </p:spTree>
    <p:extLst>
      <p:ext uri="{BB962C8B-B14F-4D97-AF65-F5344CB8AC3E}">
        <p14:creationId xmlns:p14="http://schemas.microsoft.com/office/powerpoint/2010/main" val="35529051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Rewards</a:t>
            </a:r>
            <a:endParaRPr lang="en-US" dirty="0"/>
          </a:p>
        </p:txBody>
      </p:sp>
      <p:pic>
        <p:nvPicPr>
          <p:cNvPr id="6" name="Picture 5"/>
          <p:cNvPicPr>
            <a:picLocks noChangeAspect="1"/>
          </p:cNvPicPr>
          <p:nvPr/>
        </p:nvPicPr>
        <p:blipFill>
          <a:blip r:embed="rId2"/>
          <a:stretch>
            <a:fillRect/>
          </a:stretch>
        </p:blipFill>
        <p:spPr>
          <a:xfrm>
            <a:off x="2959561" y="1849393"/>
            <a:ext cx="2466975" cy="3705225"/>
          </a:xfrm>
          <a:prstGeom prst="rect">
            <a:avLst/>
          </a:prstGeom>
        </p:spPr>
      </p:pic>
      <p:cxnSp>
        <p:nvCxnSpPr>
          <p:cNvPr id="5" name="Straight Arrow Connector 4"/>
          <p:cNvCxnSpPr/>
          <p:nvPr/>
        </p:nvCxnSpPr>
        <p:spPr>
          <a:xfrm flipH="1">
            <a:off x="3901194" y="2464644"/>
            <a:ext cx="126274" cy="169816"/>
          </a:xfrm>
          <a:prstGeom prst="straightConnector1">
            <a:avLst/>
          </a:prstGeom>
          <a:ln w="31750">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816370" y="3014928"/>
            <a:ext cx="1097" cy="238899"/>
          </a:xfrm>
          <a:prstGeom prst="straightConnector1">
            <a:avLst/>
          </a:prstGeom>
          <a:ln w="31750">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832843" y="3500967"/>
            <a:ext cx="1097" cy="238899"/>
          </a:xfrm>
          <a:prstGeom prst="straightConnector1">
            <a:avLst/>
          </a:prstGeom>
          <a:ln w="31750">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365147" y="5800537"/>
            <a:ext cx="1853514" cy="646331"/>
          </a:xfrm>
          <a:prstGeom prst="rect">
            <a:avLst/>
          </a:prstGeom>
          <a:noFill/>
        </p:spPr>
        <p:txBody>
          <a:bodyPr wrap="square" rtlCol="0">
            <a:spAutoFit/>
          </a:bodyPr>
          <a:lstStyle/>
          <a:p>
            <a:r>
              <a:rPr lang="en-US" dirty="0" smtClean="0"/>
              <a:t>4 moves = +1 (4 is arbitrary)</a:t>
            </a:r>
            <a:endParaRPr lang="en-US" dirty="0"/>
          </a:p>
        </p:txBody>
      </p:sp>
      <p:pic>
        <p:nvPicPr>
          <p:cNvPr id="15" name="Picture 14"/>
          <p:cNvPicPr>
            <a:picLocks noChangeAspect="1"/>
          </p:cNvPicPr>
          <p:nvPr/>
        </p:nvPicPr>
        <p:blipFill>
          <a:blip r:embed="rId3"/>
          <a:stretch>
            <a:fillRect/>
          </a:stretch>
        </p:blipFill>
        <p:spPr>
          <a:xfrm>
            <a:off x="6283345" y="1849393"/>
            <a:ext cx="2476500" cy="3695700"/>
          </a:xfrm>
          <a:prstGeom prst="rect">
            <a:avLst/>
          </a:prstGeom>
        </p:spPr>
      </p:pic>
      <p:cxnSp>
        <p:nvCxnSpPr>
          <p:cNvPr id="16" name="Straight Arrow Connector 15"/>
          <p:cNvCxnSpPr/>
          <p:nvPr/>
        </p:nvCxnSpPr>
        <p:spPr>
          <a:xfrm>
            <a:off x="7614013" y="2465463"/>
            <a:ext cx="1097" cy="238899"/>
          </a:xfrm>
          <a:prstGeom prst="straightConnector1">
            <a:avLst/>
          </a:prstGeom>
          <a:ln w="31750">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816806" y="5792296"/>
            <a:ext cx="1853514" cy="369332"/>
          </a:xfrm>
          <a:prstGeom prst="rect">
            <a:avLst/>
          </a:prstGeom>
          <a:noFill/>
        </p:spPr>
        <p:txBody>
          <a:bodyPr wrap="square" rtlCol="0">
            <a:spAutoFit/>
          </a:bodyPr>
          <a:lstStyle/>
          <a:p>
            <a:r>
              <a:rPr lang="en-US" dirty="0" smtClean="0"/>
              <a:t>Crash = -1</a:t>
            </a:r>
            <a:endParaRPr lang="en-US" dirty="0"/>
          </a:p>
        </p:txBody>
      </p:sp>
    </p:spTree>
    <p:extLst>
      <p:ext uri="{BB962C8B-B14F-4D97-AF65-F5344CB8AC3E}">
        <p14:creationId xmlns:p14="http://schemas.microsoft.com/office/powerpoint/2010/main" val="28482104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p:txBody>
          <a:bodyPr/>
          <a:lstStyle/>
          <a:p>
            <a:r>
              <a:rPr lang="en-US" sz="2400" dirty="0"/>
              <a:t>Reinforcement Learning – A subset of artificial intelligence where an application consisting of algorithms performs </a:t>
            </a:r>
            <a:r>
              <a:rPr lang="en-US" sz="2400" i="1" dirty="0"/>
              <a:t>actions</a:t>
            </a:r>
            <a:r>
              <a:rPr lang="en-US" sz="2400" dirty="0"/>
              <a:t> based on </a:t>
            </a:r>
            <a:r>
              <a:rPr lang="en-US" sz="2400" i="1" dirty="0"/>
              <a:t>states</a:t>
            </a:r>
            <a:r>
              <a:rPr lang="en-US" sz="2400" dirty="0"/>
              <a:t>, evaluates </a:t>
            </a:r>
            <a:r>
              <a:rPr lang="en-US" sz="2400" dirty="0" smtClean="0"/>
              <a:t>and </a:t>
            </a:r>
            <a:r>
              <a:rPr lang="en-US" sz="2400" dirty="0"/>
              <a:t>applies </a:t>
            </a:r>
            <a:r>
              <a:rPr lang="en-US" sz="2400" dirty="0" smtClean="0"/>
              <a:t>a positive or negative </a:t>
            </a:r>
            <a:r>
              <a:rPr lang="en-US" sz="2400" i="1" dirty="0" smtClean="0"/>
              <a:t>reward</a:t>
            </a:r>
            <a:r>
              <a:rPr lang="en-US" sz="2400" dirty="0" smtClean="0"/>
              <a:t> </a:t>
            </a:r>
            <a:r>
              <a:rPr lang="en-US" sz="2400" dirty="0"/>
              <a:t>to its dataset, learns from the results and improves its actions over time, known as </a:t>
            </a:r>
            <a:r>
              <a:rPr lang="en-US" sz="2400" i="1" dirty="0"/>
              <a:t>training</a:t>
            </a:r>
            <a:r>
              <a:rPr lang="en-US" sz="2400" dirty="0"/>
              <a:t>. Once trained, the dataset may be used outside the lab to correctly take actions based on similar states.</a:t>
            </a:r>
          </a:p>
          <a:p>
            <a:endParaRPr lang="en-US" dirty="0"/>
          </a:p>
        </p:txBody>
      </p:sp>
    </p:spTree>
    <p:extLst>
      <p:ext uri="{BB962C8B-B14F-4D97-AF65-F5344CB8AC3E}">
        <p14:creationId xmlns:p14="http://schemas.microsoft.com/office/powerpoint/2010/main" val="13536558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Code!</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9066788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Bellman Equation</a:t>
            </a:r>
            <a:endParaRPr lang="en-US" dirty="0"/>
          </a:p>
        </p:txBody>
      </p:sp>
      <p:sp>
        <p:nvSpPr>
          <p:cNvPr id="3" name="Content Placeholder 2"/>
          <p:cNvSpPr>
            <a:spLocks noGrp="1"/>
          </p:cNvSpPr>
          <p:nvPr>
            <p:ph idx="1"/>
          </p:nvPr>
        </p:nvSpPr>
        <p:spPr/>
        <p:txBody>
          <a:bodyPr/>
          <a:lstStyle/>
          <a:p>
            <a:r>
              <a:rPr lang="en-US" b="1" dirty="0" smtClean="0"/>
              <a:t>Q(</a:t>
            </a:r>
            <a:r>
              <a:rPr lang="en-US" b="1" dirty="0" err="1" smtClean="0"/>
              <a:t>s,a</a:t>
            </a:r>
            <a:r>
              <a:rPr lang="en-US" b="1" dirty="0" smtClean="0"/>
              <a:t>) = (1 - </a:t>
            </a:r>
            <a:r>
              <a:rPr lang="en-US" b="1" dirty="0" smtClean="0">
                <a:latin typeface="Symbol" panose="05050102010706020507" pitchFamily="18" charset="2"/>
              </a:rPr>
              <a:t>a</a:t>
            </a:r>
            <a:r>
              <a:rPr lang="en-US" b="1" dirty="0" smtClean="0"/>
              <a:t>)Q’(</a:t>
            </a:r>
            <a:r>
              <a:rPr lang="en-US" b="1" dirty="0" err="1" smtClean="0"/>
              <a:t>s,a</a:t>
            </a:r>
            <a:r>
              <a:rPr lang="en-US" b="1" dirty="0" smtClean="0"/>
              <a:t>) + </a:t>
            </a:r>
            <a:r>
              <a:rPr lang="en-US" b="1" dirty="0" smtClean="0">
                <a:latin typeface="Symbol" panose="05050102010706020507" pitchFamily="18" charset="2"/>
              </a:rPr>
              <a:t>a</a:t>
            </a:r>
            <a:r>
              <a:rPr lang="en-US" b="1" dirty="0" smtClean="0"/>
              <a:t>(r + </a:t>
            </a:r>
            <a:r>
              <a:rPr lang="en-US" b="1" dirty="0" err="1" smtClean="0">
                <a:latin typeface="Symbol" panose="05050102010706020507" pitchFamily="18" charset="2"/>
              </a:rPr>
              <a:t>g</a:t>
            </a:r>
            <a:r>
              <a:rPr lang="en-US" b="1" baseline="30000" dirty="0" err="1" smtClean="0"/>
              <a:t>T</a:t>
            </a:r>
            <a:r>
              <a:rPr lang="en-US" b="1" dirty="0" err="1" smtClean="0"/>
              <a:t>maxQ</a:t>
            </a:r>
            <a:r>
              <a:rPr lang="en-US" b="1" dirty="0" smtClean="0"/>
              <a:t>(</a:t>
            </a:r>
            <a:r>
              <a:rPr lang="en-US" b="1" dirty="0" err="1" smtClean="0"/>
              <a:t>s,a</a:t>
            </a:r>
            <a:r>
              <a:rPr lang="en-US" b="1" dirty="0" smtClean="0"/>
              <a:t>))</a:t>
            </a:r>
          </a:p>
          <a:p>
            <a:endParaRPr lang="en-US" dirty="0"/>
          </a:p>
          <a:p>
            <a:r>
              <a:rPr lang="en-US" dirty="0" smtClean="0"/>
              <a:t>1. Find the last q value for this state and call it Q’(</a:t>
            </a:r>
            <a:r>
              <a:rPr lang="en-US" dirty="0" err="1" smtClean="0"/>
              <a:t>s,a</a:t>
            </a:r>
            <a:r>
              <a:rPr lang="en-US" dirty="0" smtClean="0"/>
              <a:t>)</a:t>
            </a:r>
          </a:p>
          <a:p>
            <a:r>
              <a:rPr lang="en-US" dirty="0" smtClean="0"/>
              <a:t>2. Look at all previous q values for this state and call it </a:t>
            </a:r>
            <a:r>
              <a:rPr lang="en-US" dirty="0" err="1" smtClean="0"/>
              <a:t>maxQ</a:t>
            </a:r>
            <a:r>
              <a:rPr lang="en-US" dirty="0" smtClean="0"/>
              <a:t>(</a:t>
            </a:r>
            <a:r>
              <a:rPr lang="en-US" dirty="0" err="1" smtClean="0"/>
              <a:t>s,a</a:t>
            </a:r>
            <a:r>
              <a:rPr lang="en-US" dirty="0" smtClean="0"/>
              <a:t>)</a:t>
            </a:r>
          </a:p>
          <a:p>
            <a:r>
              <a:rPr lang="en-US" dirty="0" smtClean="0"/>
              <a:t>3. Choose the step size, </a:t>
            </a:r>
            <a:r>
              <a:rPr lang="en-US" dirty="0">
                <a:latin typeface="Symbol" panose="05050102010706020507" pitchFamily="18" charset="2"/>
              </a:rPr>
              <a:t>a</a:t>
            </a:r>
            <a:r>
              <a:rPr lang="en-US" dirty="0" smtClean="0"/>
              <a:t>. We will use 0.2</a:t>
            </a:r>
          </a:p>
          <a:p>
            <a:pPr lvl="1"/>
            <a:r>
              <a:rPr lang="en-US" dirty="0" smtClean="0"/>
              <a:t>Modifying this value is a good place to start to increase performance</a:t>
            </a:r>
          </a:p>
          <a:p>
            <a:r>
              <a:rPr lang="en-US" dirty="0" smtClean="0"/>
              <a:t>4. Choose a discount, </a:t>
            </a:r>
            <a:r>
              <a:rPr lang="en-US" dirty="0">
                <a:latin typeface="Symbol" panose="05050102010706020507" pitchFamily="18" charset="2"/>
              </a:rPr>
              <a:t>g</a:t>
            </a:r>
            <a:r>
              <a:rPr lang="en-US" dirty="0" smtClean="0"/>
              <a:t>. Take its value to the exponent for number of steps, T</a:t>
            </a:r>
          </a:p>
          <a:p>
            <a:r>
              <a:rPr lang="en-US" dirty="0" smtClean="0"/>
              <a:t>5. Choose a positive and negative reward, r</a:t>
            </a:r>
            <a:endParaRPr lang="en-US" dirty="0"/>
          </a:p>
        </p:txBody>
      </p:sp>
    </p:spTree>
    <p:extLst>
      <p:ext uri="{BB962C8B-B14F-4D97-AF65-F5344CB8AC3E}">
        <p14:creationId xmlns:p14="http://schemas.microsoft.com/office/powerpoint/2010/main" val="37881267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Bellman Equation</a:t>
            </a:r>
            <a:endParaRPr lang="en-US" dirty="0"/>
          </a:p>
        </p:txBody>
      </p:sp>
      <p:sp>
        <p:nvSpPr>
          <p:cNvPr id="3" name="Content Placeholder 2"/>
          <p:cNvSpPr>
            <a:spLocks noGrp="1"/>
          </p:cNvSpPr>
          <p:nvPr>
            <p:ph idx="1"/>
          </p:nvPr>
        </p:nvSpPr>
        <p:spPr/>
        <p:txBody>
          <a:bodyPr/>
          <a:lstStyle/>
          <a:p>
            <a:r>
              <a:rPr lang="en-US" b="1" dirty="0"/>
              <a:t>Q(</a:t>
            </a:r>
            <a:r>
              <a:rPr lang="en-US" b="1" dirty="0" err="1"/>
              <a:t>s,a</a:t>
            </a:r>
            <a:r>
              <a:rPr lang="en-US" b="1" dirty="0"/>
              <a:t>) = (1 - </a:t>
            </a:r>
            <a:r>
              <a:rPr lang="en-US" b="1" dirty="0">
                <a:latin typeface="Symbol" panose="05050102010706020507" pitchFamily="18" charset="2"/>
              </a:rPr>
              <a:t>a</a:t>
            </a:r>
            <a:r>
              <a:rPr lang="en-US" b="1" dirty="0"/>
              <a:t>)Q’(</a:t>
            </a:r>
            <a:r>
              <a:rPr lang="en-US" b="1" dirty="0" err="1"/>
              <a:t>s,a</a:t>
            </a:r>
            <a:r>
              <a:rPr lang="en-US" b="1" dirty="0"/>
              <a:t>) + </a:t>
            </a:r>
            <a:r>
              <a:rPr lang="en-US" b="1" dirty="0">
                <a:latin typeface="Symbol" panose="05050102010706020507" pitchFamily="18" charset="2"/>
              </a:rPr>
              <a:t>a</a:t>
            </a:r>
            <a:r>
              <a:rPr lang="en-US" b="1" dirty="0"/>
              <a:t>(r + </a:t>
            </a:r>
            <a:r>
              <a:rPr lang="en-US" b="1" dirty="0" err="1">
                <a:latin typeface="Symbol" panose="05050102010706020507" pitchFamily="18" charset="2"/>
              </a:rPr>
              <a:t>g</a:t>
            </a:r>
            <a:r>
              <a:rPr lang="en-US" b="1" baseline="30000" dirty="0" err="1"/>
              <a:t>T</a:t>
            </a:r>
            <a:r>
              <a:rPr lang="en-US" b="1" dirty="0" err="1"/>
              <a:t>maxQ</a:t>
            </a:r>
            <a:r>
              <a:rPr lang="en-US" b="1" dirty="0"/>
              <a:t>(</a:t>
            </a:r>
            <a:r>
              <a:rPr lang="en-US" b="1" dirty="0" err="1"/>
              <a:t>s,a</a:t>
            </a:r>
            <a:r>
              <a:rPr lang="en-US" b="1" dirty="0"/>
              <a:t>))</a:t>
            </a:r>
          </a:p>
          <a:p>
            <a:pPr lvl="1"/>
            <a:r>
              <a:rPr lang="en-US" dirty="0" smtClean="0">
                <a:latin typeface="Symbol" panose="05050102010706020507" pitchFamily="18" charset="2"/>
              </a:rPr>
              <a:t>(a</a:t>
            </a:r>
            <a:r>
              <a:rPr lang="en-US" dirty="0" smtClean="0"/>
              <a:t> </a:t>
            </a:r>
            <a:r>
              <a:rPr lang="en-US" dirty="0"/>
              <a:t>=</a:t>
            </a:r>
            <a:r>
              <a:rPr lang="en-US" dirty="0" smtClean="0"/>
              <a:t> step size, Q’ = last q, r = reward, </a:t>
            </a:r>
            <a:r>
              <a:rPr lang="en-US" b="1" dirty="0" err="1" smtClean="0">
                <a:latin typeface="Symbol" panose="05050102010706020507" pitchFamily="18" charset="2"/>
              </a:rPr>
              <a:t>g</a:t>
            </a:r>
            <a:r>
              <a:rPr lang="en-US" b="1" baseline="30000" dirty="0" err="1" smtClean="0"/>
              <a:t>T</a:t>
            </a:r>
            <a:r>
              <a:rPr lang="en-US" dirty="0" smtClean="0"/>
              <a:t> = discount, </a:t>
            </a:r>
            <a:r>
              <a:rPr lang="en-US" dirty="0" err="1" smtClean="0"/>
              <a:t>maxQ</a:t>
            </a:r>
            <a:r>
              <a:rPr lang="en-US" dirty="0" smtClean="0"/>
              <a:t> = max q)</a:t>
            </a:r>
            <a:endParaRPr lang="en-US" dirty="0"/>
          </a:p>
          <a:p>
            <a:endParaRPr lang="en-US" dirty="0" smtClean="0"/>
          </a:p>
          <a:p>
            <a:r>
              <a:rPr lang="en-US" dirty="0" smtClean="0"/>
              <a:t>Heart of Reinforcement Learning</a:t>
            </a:r>
          </a:p>
          <a:p>
            <a:r>
              <a:rPr lang="en-US" dirty="0" smtClean="0"/>
              <a:t>Derivation based on maximizing total future reward of a </a:t>
            </a:r>
            <a:r>
              <a:rPr lang="en-US" i="1" dirty="0" smtClean="0"/>
              <a:t>policy</a:t>
            </a:r>
          </a:p>
          <a:p>
            <a:r>
              <a:rPr lang="en-US" dirty="0" smtClean="0"/>
              <a:t>Earlier moves valued higher</a:t>
            </a:r>
          </a:p>
          <a:p>
            <a:pPr lvl="1"/>
            <a:r>
              <a:rPr lang="en-US" dirty="0" smtClean="0"/>
              <a:t>Think about chess</a:t>
            </a:r>
            <a:endParaRPr lang="en-US" dirty="0"/>
          </a:p>
          <a:p>
            <a:r>
              <a:rPr lang="en-US" dirty="0" smtClean="0"/>
              <a:t>Q values are generally increasing (in a working model)</a:t>
            </a:r>
          </a:p>
          <a:p>
            <a:r>
              <a:rPr lang="en-US" dirty="0" smtClean="0"/>
              <a:t>Handles missteps as well as correct steps</a:t>
            </a:r>
            <a:endParaRPr lang="en-US" dirty="0"/>
          </a:p>
        </p:txBody>
      </p:sp>
    </p:spTree>
    <p:extLst>
      <p:ext uri="{BB962C8B-B14F-4D97-AF65-F5344CB8AC3E}">
        <p14:creationId xmlns:p14="http://schemas.microsoft.com/office/powerpoint/2010/main" val="2303780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a:t>
            </a:r>
            <a:endParaRPr lang="en-US" dirty="0"/>
          </a:p>
        </p:txBody>
      </p:sp>
      <p:sp>
        <p:nvSpPr>
          <p:cNvPr id="3" name="Content Placeholder 2"/>
          <p:cNvSpPr>
            <a:spLocks noGrp="1"/>
          </p:cNvSpPr>
          <p:nvPr>
            <p:ph idx="1"/>
          </p:nvPr>
        </p:nvSpPr>
        <p:spPr>
          <a:xfrm>
            <a:off x="2589212" y="1598141"/>
            <a:ext cx="8915400" cy="4670854"/>
          </a:xfrm>
        </p:spPr>
        <p:txBody>
          <a:bodyPr>
            <a:normAutofit fontScale="85000" lnSpcReduction="10000"/>
          </a:bodyPr>
          <a:lstStyle/>
          <a:p>
            <a:r>
              <a:rPr lang="en-US" dirty="0" smtClean="0"/>
              <a:t>Install Visual Studio </a:t>
            </a:r>
            <a:r>
              <a:rPr lang="en-US" dirty="0"/>
              <a:t>Code.</a:t>
            </a:r>
          </a:p>
          <a:p>
            <a:r>
              <a:rPr lang="en-US" dirty="0" smtClean="0"/>
              <a:t>Install </a:t>
            </a:r>
            <a:r>
              <a:rPr lang="en-US" dirty="0"/>
              <a:t>Anaconda Python 3.7</a:t>
            </a:r>
            <a:r>
              <a:rPr lang="en-US" dirty="0" smtClean="0"/>
              <a:t>.</a:t>
            </a:r>
          </a:p>
          <a:p>
            <a:pPr lvl="1"/>
            <a:r>
              <a:rPr lang="en-US" dirty="0" smtClean="0"/>
              <a:t>https</a:t>
            </a:r>
            <a:r>
              <a:rPr lang="en-US" dirty="0"/>
              <a:t>://www.anaconda.com/distribution/#</a:t>
            </a:r>
            <a:r>
              <a:rPr lang="en-US" dirty="0" smtClean="0"/>
              <a:t>download-section</a:t>
            </a:r>
          </a:p>
          <a:p>
            <a:pPr lvl="1"/>
            <a:r>
              <a:rPr lang="en-US" dirty="0" smtClean="0"/>
              <a:t>Create </a:t>
            </a:r>
            <a:r>
              <a:rPr lang="en-US" dirty="0"/>
              <a:t>a simple .</a:t>
            </a:r>
            <a:r>
              <a:rPr lang="en-US" dirty="0" err="1"/>
              <a:t>py</a:t>
            </a:r>
            <a:r>
              <a:rPr lang="en-US" dirty="0"/>
              <a:t> file. VC will prompt you to install the python extension. Select "Install</a:t>
            </a:r>
            <a:r>
              <a:rPr lang="en-US" dirty="0" smtClean="0"/>
              <a:t>".</a:t>
            </a:r>
          </a:p>
          <a:p>
            <a:pPr lvl="1"/>
            <a:r>
              <a:rPr lang="en-US" dirty="0" smtClean="0"/>
              <a:t>It </a:t>
            </a:r>
            <a:r>
              <a:rPr lang="en-US" dirty="0"/>
              <a:t>will install the "</a:t>
            </a:r>
            <a:r>
              <a:rPr lang="en-US" dirty="0" err="1"/>
              <a:t>Linting</a:t>
            </a:r>
            <a:r>
              <a:rPr lang="en-US" dirty="0"/>
              <a:t>, Debugging," etc. extension</a:t>
            </a:r>
          </a:p>
          <a:p>
            <a:r>
              <a:rPr lang="en-US" dirty="0" smtClean="0"/>
              <a:t>Click </a:t>
            </a:r>
            <a:r>
              <a:rPr lang="en-US" dirty="0"/>
              <a:t>on the python text in the lower left corner of Visual Studio </a:t>
            </a:r>
            <a:r>
              <a:rPr lang="en-US" dirty="0" smtClean="0"/>
              <a:t>Code</a:t>
            </a:r>
          </a:p>
          <a:p>
            <a:pPr lvl="1"/>
            <a:r>
              <a:rPr lang="en-US" dirty="0" smtClean="0"/>
              <a:t>Select the Anaconda version of Python just installed</a:t>
            </a:r>
            <a:endParaRPr lang="en-US" dirty="0"/>
          </a:p>
          <a:p>
            <a:r>
              <a:rPr lang="en-US" dirty="0" smtClean="0"/>
              <a:t>You’ll need to run pip later. Run </a:t>
            </a:r>
            <a:r>
              <a:rPr lang="en-US" dirty="0"/>
              <a:t>pip by running </a:t>
            </a:r>
            <a:r>
              <a:rPr lang="en-US" dirty="0" smtClean="0"/>
              <a:t>&lt;install location&gt;/anaconda/bin/pip</a:t>
            </a:r>
          </a:p>
          <a:p>
            <a:pPr lvl="1"/>
            <a:r>
              <a:rPr lang="en-US" dirty="0" smtClean="0"/>
              <a:t>On </a:t>
            </a:r>
            <a:r>
              <a:rPr lang="en-US" dirty="0"/>
              <a:t>Windows, this must be done from an administrative prompt</a:t>
            </a:r>
            <a:r>
              <a:rPr lang="en-US" dirty="0" smtClean="0"/>
              <a:t>.</a:t>
            </a:r>
            <a:endParaRPr lang="en-US" dirty="0"/>
          </a:p>
          <a:p>
            <a:endParaRPr lang="en-US" dirty="0" smtClean="0"/>
          </a:p>
          <a:p>
            <a:r>
              <a:rPr lang="en-US" dirty="0" smtClean="0"/>
              <a:t>Using the provided Ubuntu VM:</a:t>
            </a:r>
            <a:endParaRPr lang="en-US" dirty="0"/>
          </a:p>
          <a:p>
            <a:endParaRPr lang="en-US" dirty="0"/>
          </a:p>
          <a:p>
            <a:r>
              <a:rPr lang="en-US" dirty="0"/>
              <a:t>User: da</a:t>
            </a:r>
          </a:p>
          <a:p>
            <a:r>
              <a:rPr lang="en-US" dirty="0"/>
              <a:t>Password: password</a:t>
            </a:r>
          </a:p>
          <a:p>
            <a:endParaRPr lang="en-US" dirty="0"/>
          </a:p>
        </p:txBody>
      </p:sp>
    </p:spTree>
    <p:extLst>
      <p:ext uri="{BB962C8B-B14F-4D97-AF65-F5344CB8AC3E}">
        <p14:creationId xmlns:p14="http://schemas.microsoft.com/office/powerpoint/2010/main" val="26772072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idx="1"/>
          </p:nvPr>
        </p:nvSpPr>
        <p:spPr>
          <a:xfrm>
            <a:off x="2589212" y="1804086"/>
            <a:ext cx="8915400" cy="4534930"/>
          </a:xfrm>
        </p:spPr>
        <p:txBody>
          <a:bodyPr>
            <a:normAutofit fontScale="77500" lnSpcReduction="20000"/>
          </a:bodyPr>
          <a:lstStyle/>
          <a:p>
            <a:r>
              <a:rPr lang="en-US" smtClean="0"/>
              <a:t>Memory</a:t>
            </a:r>
            <a:r>
              <a:rPr lang="en-US" dirty="0" smtClean="0"/>
              <a:t>: 16 Gb</a:t>
            </a:r>
          </a:p>
          <a:p>
            <a:r>
              <a:rPr lang="en-US" dirty="0"/>
              <a:t>Run time: </a:t>
            </a:r>
            <a:r>
              <a:rPr lang="en-US" dirty="0" smtClean="0"/>
              <a:t>4.5 </a:t>
            </a:r>
            <a:r>
              <a:rPr lang="en-US" dirty="0"/>
              <a:t>days</a:t>
            </a:r>
          </a:p>
          <a:p>
            <a:endParaRPr lang="en-US" dirty="0" smtClean="0"/>
          </a:p>
          <a:p>
            <a:r>
              <a:rPr lang="en-US" dirty="0" smtClean="0"/>
              <a:t>5: 581</a:t>
            </a:r>
          </a:p>
          <a:p>
            <a:r>
              <a:rPr lang="en-US" dirty="0" smtClean="0"/>
              <a:t>6: 2135</a:t>
            </a:r>
          </a:p>
          <a:p>
            <a:r>
              <a:rPr lang="en-US" dirty="0" smtClean="0"/>
              <a:t>7: 10439</a:t>
            </a:r>
          </a:p>
          <a:p>
            <a:r>
              <a:rPr lang="en-US" dirty="0" smtClean="0"/>
              <a:t>8: 31903</a:t>
            </a:r>
          </a:p>
          <a:p>
            <a:r>
              <a:rPr lang="en-US" dirty="0" smtClean="0"/>
              <a:t>9: 126435</a:t>
            </a:r>
          </a:p>
          <a:p>
            <a:r>
              <a:rPr lang="en-US" dirty="0" smtClean="0"/>
              <a:t>10: 424392</a:t>
            </a:r>
          </a:p>
          <a:p>
            <a:r>
              <a:rPr lang="en-US" dirty="0" smtClean="0"/>
              <a:t>11: 1304488</a:t>
            </a:r>
          </a:p>
          <a:p>
            <a:r>
              <a:rPr lang="en-US" dirty="0" smtClean="0"/>
              <a:t>12: 3711543</a:t>
            </a:r>
          </a:p>
          <a:p>
            <a:r>
              <a:rPr lang="en-US" dirty="0" smtClean="0"/>
              <a:t>13: 13937492</a:t>
            </a:r>
          </a:p>
          <a:p>
            <a:r>
              <a:rPr lang="en-US" dirty="0" smtClean="0"/>
              <a:t>14: ran </a:t>
            </a:r>
            <a:r>
              <a:rPr lang="en-US" dirty="0"/>
              <a:t>for 2 </a:t>
            </a:r>
            <a:r>
              <a:rPr lang="en-US" dirty="0" smtClean="0"/>
              <a:t>days without completing</a:t>
            </a:r>
          </a:p>
          <a:p>
            <a:endParaRPr lang="en-US" dirty="0"/>
          </a:p>
          <a:p>
            <a:r>
              <a:rPr lang="en-US" dirty="0" smtClean="0"/>
              <a:t>And this is a simple application…</a:t>
            </a:r>
            <a:endParaRPr lang="en-US" dirty="0"/>
          </a:p>
        </p:txBody>
      </p:sp>
    </p:spTree>
    <p:extLst>
      <p:ext uri="{BB962C8B-B14F-4D97-AF65-F5344CB8AC3E}">
        <p14:creationId xmlns:p14="http://schemas.microsoft.com/office/powerpoint/2010/main" val="5653386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Networks</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67744" y="2133600"/>
            <a:ext cx="4232962" cy="3778250"/>
          </a:xfrm>
        </p:spPr>
      </p:pic>
      <p:sp>
        <p:nvSpPr>
          <p:cNvPr id="7" name="TextBox 6"/>
          <p:cNvSpPr txBox="1"/>
          <p:nvPr/>
        </p:nvSpPr>
        <p:spPr>
          <a:xfrm>
            <a:off x="2471349" y="6033356"/>
            <a:ext cx="7858900" cy="646331"/>
          </a:xfrm>
          <a:prstGeom prst="rect">
            <a:avLst/>
          </a:prstGeom>
          <a:noFill/>
        </p:spPr>
        <p:txBody>
          <a:bodyPr wrap="square" rtlCol="0">
            <a:spAutoFit/>
          </a:bodyPr>
          <a:lstStyle/>
          <a:p>
            <a:r>
              <a:rPr lang="en-US" dirty="0" smtClean="0"/>
              <a:t>Attribution: </a:t>
            </a:r>
            <a:r>
              <a:rPr lang="en-US" dirty="0" err="1" smtClean="0"/>
              <a:t>Cburnett</a:t>
            </a:r>
            <a:r>
              <a:rPr lang="en-US" dirty="0" smtClean="0"/>
              <a:t>, </a:t>
            </a:r>
            <a:r>
              <a:rPr lang="en-US" dirty="0">
                <a:hlinkClick r:id="rId3"/>
              </a:rPr>
              <a:t>https://commons.wikimedia.org/wiki/File:Artificial_neural_network.svg</a:t>
            </a:r>
            <a:endParaRPr lang="en-US" dirty="0"/>
          </a:p>
        </p:txBody>
      </p:sp>
      <p:sp>
        <p:nvSpPr>
          <p:cNvPr id="8" name="Content Placeholder 2"/>
          <p:cNvSpPr txBox="1">
            <a:spLocks/>
          </p:cNvSpPr>
          <p:nvPr/>
        </p:nvSpPr>
        <p:spPr>
          <a:xfrm>
            <a:off x="2160843" y="1688753"/>
            <a:ext cx="8915400" cy="42837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…or The Great Calculus Machines</a:t>
            </a:r>
            <a:endParaRPr lang="en-US" dirty="0"/>
          </a:p>
        </p:txBody>
      </p:sp>
    </p:spTree>
    <p:extLst>
      <p:ext uri="{BB962C8B-B14F-4D97-AF65-F5344CB8AC3E}">
        <p14:creationId xmlns:p14="http://schemas.microsoft.com/office/powerpoint/2010/main" val="5711155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lstStyle/>
          <a:p>
            <a:r>
              <a:rPr lang="en-US" dirty="0" smtClean="0"/>
              <a:t>Tabular Limitations: Memory, CPU and Time</a:t>
            </a:r>
          </a:p>
          <a:p>
            <a:endParaRPr lang="en-US" dirty="0"/>
          </a:p>
          <a:p>
            <a:r>
              <a:rPr lang="en-US" dirty="0" smtClean="0"/>
              <a:t>Amazingly, neural nets learn what’s important and what’s not.</a:t>
            </a:r>
          </a:p>
          <a:p>
            <a:endParaRPr lang="en-US" dirty="0"/>
          </a:p>
        </p:txBody>
      </p:sp>
      <p:pic>
        <p:nvPicPr>
          <p:cNvPr id="4" name="Content Placeholder 5"/>
          <p:cNvPicPr>
            <a:picLocks noChangeAspect="1"/>
          </p:cNvPicPr>
          <p:nvPr/>
        </p:nvPicPr>
        <p:blipFill>
          <a:blip r:embed="rId2"/>
          <a:stretch>
            <a:fillRect/>
          </a:stretch>
        </p:blipFill>
        <p:spPr>
          <a:xfrm>
            <a:off x="7041091" y="4390407"/>
            <a:ext cx="796088" cy="1400000"/>
          </a:xfrm>
          <a:prstGeom prst="rect">
            <a:avLst/>
          </a:prstGeom>
        </p:spPr>
      </p:pic>
      <p:pic>
        <p:nvPicPr>
          <p:cNvPr id="5" name="Picture 4"/>
          <p:cNvPicPr>
            <a:picLocks noChangeAspect="1"/>
          </p:cNvPicPr>
          <p:nvPr/>
        </p:nvPicPr>
        <p:blipFill>
          <a:blip r:embed="rId3"/>
          <a:stretch>
            <a:fillRect/>
          </a:stretch>
        </p:blipFill>
        <p:spPr>
          <a:xfrm>
            <a:off x="8974687" y="4390407"/>
            <a:ext cx="800100" cy="1419225"/>
          </a:xfrm>
          <a:prstGeom prst="rect">
            <a:avLst/>
          </a:prstGeom>
        </p:spPr>
      </p:pic>
      <p:pic>
        <p:nvPicPr>
          <p:cNvPr id="6" name="Picture 5"/>
          <p:cNvPicPr>
            <a:picLocks noChangeAspect="1"/>
          </p:cNvPicPr>
          <p:nvPr/>
        </p:nvPicPr>
        <p:blipFill>
          <a:blip r:embed="rId4"/>
          <a:stretch>
            <a:fillRect/>
          </a:stretch>
        </p:blipFill>
        <p:spPr>
          <a:xfrm>
            <a:off x="8002283" y="4390407"/>
            <a:ext cx="807300" cy="1422400"/>
          </a:xfrm>
          <a:prstGeom prst="rect">
            <a:avLst/>
          </a:prstGeom>
        </p:spPr>
      </p:pic>
      <p:pic>
        <p:nvPicPr>
          <p:cNvPr id="7" name="Picture 6"/>
          <p:cNvPicPr>
            <a:picLocks noChangeAspect="1"/>
          </p:cNvPicPr>
          <p:nvPr/>
        </p:nvPicPr>
        <p:blipFill>
          <a:blip r:embed="rId5"/>
          <a:stretch>
            <a:fillRect/>
          </a:stretch>
        </p:blipFill>
        <p:spPr>
          <a:xfrm>
            <a:off x="3933081" y="4390407"/>
            <a:ext cx="807300" cy="1388800"/>
          </a:xfrm>
          <a:prstGeom prst="rect">
            <a:avLst/>
          </a:prstGeom>
        </p:spPr>
      </p:pic>
      <p:pic>
        <p:nvPicPr>
          <p:cNvPr id="8" name="Picture 7"/>
          <p:cNvPicPr>
            <a:picLocks noChangeAspect="1"/>
          </p:cNvPicPr>
          <p:nvPr/>
        </p:nvPicPr>
        <p:blipFill>
          <a:blip r:embed="rId6"/>
          <a:stretch>
            <a:fillRect/>
          </a:stretch>
        </p:blipFill>
        <p:spPr>
          <a:xfrm>
            <a:off x="2958563" y="4396007"/>
            <a:ext cx="796088" cy="1377600"/>
          </a:xfrm>
          <a:prstGeom prst="rect">
            <a:avLst/>
          </a:prstGeom>
        </p:spPr>
      </p:pic>
      <p:pic>
        <p:nvPicPr>
          <p:cNvPr id="9" name="Picture 8"/>
          <p:cNvPicPr>
            <a:picLocks noChangeAspect="1"/>
          </p:cNvPicPr>
          <p:nvPr/>
        </p:nvPicPr>
        <p:blipFill>
          <a:blip r:embed="rId7"/>
          <a:stretch>
            <a:fillRect/>
          </a:stretch>
        </p:blipFill>
        <p:spPr>
          <a:xfrm>
            <a:off x="4918811" y="4390407"/>
            <a:ext cx="784875" cy="1377600"/>
          </a:xfrm>
          <a:prstGeom prst="rect">
            <a:avLst/>
          </a:prstGeom>
        </p:spPr>
      </p:pic>
    </p:spTree>
    <p:extLst>
      <p:ext uri="{BB962C8B-B14F-4D97-AF65-F5344CB8AC3E}">
        <p14:creationId xmlns:p14="http://schemas.microsoft.com/office/powerpoint/2010/main" val="9966128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Perceptron</a:t>
            </a:r>
            <a:endParaRPr lang="en-US" dirty="0"/>
          </a:p>
        </p:txBody>
      </p:sp>
      <p:sp>
        <p:nvSpPr>
          <p:cNvPr id="4" name="TextBox 3"/>
          <p:cNvSpPr txBox="1"/>
          <p:nvPr/>
        </p:nvSpPr>
        <p:spPr>
          <a:xfrm>
            <a:off x="1622859" y="5955958"/>
            <a:ext cx="9679460" cy="369332"/>
          </a:xfrm>
          <a:prstGeom prst="rect">
            <a:avLst/>
          </a:prstGeom>
          <a:noFill/>
        </p:spPr>
        <p:txBody>
          <a:bodyPr wrap="square" rtlCol="0">
            <a:spAutoFit/>
          </a:bodyPr>
          <a:lstStyle/>
          <a:p>
            <a:r>
              <a:rPr lang="en-US" dirty="0" smtClean="0"/>
              <a:t>Attribution: </a:t>
            </a:r>
            <a:r>
              <a:rPr lang="en-US" dirty="0" err="1" smtClean="0"/>
              <a:t>Mayranna</a:t>
            </a:r>
            <a:r>
              <a:rPr lang="en-US" dirty="0" smtClean="0"/>
              <a:t>, </a:t>
            </a:r>
            <a:r>
              <a:rPr lang="en-US" dirty="0">
                <a:hlinkClick r:id="rId2"/>
              </a:rPr>
              <a:t>https://commons.wikimedia.org/wiki/File:Perceptron_moj.png</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4494" y="1896041"/>
            <a:ext cx="7783011" cy="2934109"/>
          </a:xfrm>
          <a:prstGeom prst="rect">
            <a:avLst/>
          </a:prstGeom>
        </p:spPr>
      </p:pic>
      <p:sp>
        <p:nvSpPr>
          <p:cNvPr id="6" name="TextBox 5"/>
          <p:cNvSpPr txBox="1"/>
          <p:nvPr/>
        </p:nvSpPr>
        <p:spPr>
          <a:xfrm>
            <a:off x="2479584" y="5189836"/>
            <a:ext cx="7430530" cy="646331"/>
          </a:xfrm>
          <a:prstGeom prst="rect">
            <a:avLst/>
          </a:prstGeom>
          <a:noFill/>
        </p:spPr>
        <p:txBody>
          <a:bodyPr wrap="square" rtlCol="0">
            <a:spAutoFit/>
          </a:bodyPr>
          <a:lstStyle/>
          <a:p>
            <a:r>
              <a:rPr lang="en-US" dirty="0" smtClean="0"/>
              <a:t>If the inputs (weights) are high, the perceptron fires a high signal to the next perceptron</a:t>
            </a:r>
            <a:endParaRPr lang="en-US" dirty="0"/>
          </a:p>
        </p:txBody>
      </p:sp>
      <p:pic>
        <p:nvPicPr>
          <p:cNvPr id="7" name="Content Placeholder 5"/>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858355" y="4136162"/>
            <a:ext cx="2202517" cy="1965919"/>
          </a:xfrm>
        </p:spPr>
      </p:pic>
    </p:spTree>
    <p:extLst>
      <p:ext uri="{BB962C8B-B14F-4D97-AF65-F5344CB8AC3E}">
        <p14:creationId xmlns:p14="http://schemas.microsoft.com/office/powerpoint/2010/main" val="29955063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Inputs</a:t>
            </a:r>
            <a:endParaRPr lang="en-US" dirty="0"/>
          </a:p>
        </p:txBody>
      </p:sp>
      <p:pic>
        <p:nvPicPr>
          <p:cNvPr id="12" name="Picture 11"/>
          <p:cNvPicPr>
            <a:picLocks noChangeAspect="1"/>
          </p:cNvPicPr>
          <p:nvPr/>
        </p:nvPicPr>
        <p:blipFill>
          <a:blip r:embed="rId2"/>
          <a:stretch>
            <a:fillRect/>
          </a:stretch>
        </p:blipFill>
        <p:spPr>
          <a:xfrm>
            <a:off x="4399783" y="1489375"/>
            <a:ext cx="1695450" cy="4505325"/>
          </a:xfrm>
          <a:prstGeom prst="rect">
            <a:avLst/>
          </a:prstGeom>
        </p:spPr>
      </p:pic>
      <p:pic>
        <p:nvPicPr>
          <p:cNvPr id="14" name="Picture 13"/>
          <p:cNvPicPr>
            <a:picLocks noChangeAspect="1"/>
          </p:cNvPicPr>
          <p:nvPr/>
        </p:nvPicPr>
        <p:blipFill>
          <a:blip r:embed="rId3"/>
          <a:stretch>
            <a:fillRect/>
          </a:stretch>
        </p:blipFill>
        <p:spPr>
          <a:xfrm>
            <a:off x="1875524" y="1489375"/>
            <a:ext cx="1685925" cy="4505325"/>
          </a:xfrm>
          <a:prstGeom prst="rect">
            <a:avLst/>
          </a:prstGeom>
        </p:spPr>
      </p:pic>
      <p:pic>
        <p:nvPicPr>
          <p:cNvPr id="15" name="Picture 14"/>
          <p:cNvPicPr>
            <a:picLocks noChangeAspect="1"/>
          </p:cNvPicPr>
          <p:nvPr/>
        </p:nvPicPr>
        <p:blipFill>
          <a:blip r:embed="rId4"/>
          <a:stretch>
            <a:fillRect/>
          </a:stretch>
        </p:blipFill>
        <p:spPr>
          <a:xfrm>
            <a:off x="7428268" y="3114790"/>
            <a:ext cx="188782" cy="228948"/>
          </a:xfrm>
          <a:prstGeom prst="rect">
            <a:avLst/>
          </a:prstGeom>
        </p:spPr>
      </p:pic>
      <p:pic>
        <p:nvPicPr>
          <p:cNvPr id="16" name="Picture 15"/>
          <p:cNvPicPr>
            <a:picLocks noChangeAspect="1"/>
          </p:cNvPicPr>
          <p:nvPr/>
        </p:nvPicPr>
        <p:blipFill>
          <a:blip r:embed="rId4"/>
          <a:stretch>
            <a:fillRect/>
          </a:stretch>
        </p:blipFill>
        <p:spPr>
          <a:xfrm>
            <a:off x="7434526" y="3724596"/>
            <a:ext cx="188782" cy="228948"/>
          </a:xfrm>
          <a:prstGeom prst="rect">
            <a:avLst/>
          </a:prstGeom>
        </p:spPr>
      </p:pic>
      <p:pic>
        <p:nvPicPr>
          <p:cNvPr id="17" name="Picture 16"/>
          <p:cNvPicPr>
            <a:picLocks noChangeAspect="1"/>
          </p:cNvPicPr>
          <p:nvPr/>
        </p:nvPicPr>
        <p:blipFill>
          <a:blip r:embed="rId4"/>
          <a:stretch>
            <a:fillRect/>
          </a:stretch>
        </p:blipFill>
        <p:spPr>
          <a:xfrm>
            <a:off x="7428268" y="4029499"/>
            <a:ext cx="188782" cy="228948"/>
          </a:xfrm>
          <a:prstGeom prst="rect">
            <a:avLst/>
          </a:prstGeom>
        </p:spPr>
      </p:pic>
      <p:pic>
        <p:nvPicPr>
          <p:cNvPr id="20" name="Picture 19"/>
          <p:cNvPicPr>
            <a:picLocks noChangeAspect="1"/>
          </p:cNvPicPr>
          <p:nvPr/>
        </p:nvPicPr>
        <p:blipFill>
          <a:blip r:embed="rId5"/>
          <a:stretch>
            <a:fillRect/>
          </a:stretch>
        </p:blipFill>
        <p:spPr>
          <a:xfrm>
            <a:off x="7428268" y="4334402"/>
            <a:ext cx="188782" cy="228948"/>
          </a:xfrm>
          <a:prstGeom prst="rect">
            <a:avLst/>
          </a:prstGeom>
        </p:spPr>
      </p:pic>
      <p:pic>
        <p:nvPicPr>
          <p:cNvPr id="21" name="Picture 20"/>
          <p:cNvPicPr>
            <a:picLocks noChangeAspect="1"/>
          </p:cNvPicPr>
          <p:nvPr/>
        </p:nvPicPr>
        <p:blipFill>
          <a:blip r:embed="rId5"/>
          <a:stretch>
            <a:fillRect/>
          </a:stretch>
        </p:blipFill>
        <p:spPr>
          <a:xfrm>
            <a:off x="7428268" y="4639305"/>
            <a:ext cx="188782" cy="228948"/>
          </a:xfrm>
          <a:prstGeom prst="rect">
            <a:avLst/>
          </a:prstGeom>
        </p:spPr>
      </p:pic>
      <p:pic>
        <p:nvPicPr>
          <p:cNvPr id="22" name="Picture 21"/>
          <p:cNvPicPr>
            <a:picLocks noChangeAspect="1"/>
          </p:cNvPicPr>
          <p:nvPr/>
        </p:nvPicPr>
        <p:blipFill>
          <a:blip r:embed="rId4"/>
          <a:stretch>
            <a:fillRect/>
          </a:stretch>
        </p:blipFill>
        <p:spPr>
          <a:xfrm>
            <a:off x="7428268" y="4944208"/>
            <a:ext cx="188782" cy="228948"/>
          </a:xfrm>
          <a:prstGeom prst="rect">
            <a:avLst/>
          </a:prstGeom>
        </p:spPr>
      </p:pic>
      <p:pic>
        <p:nvPicPr>
          <p:cNvPr id="23" name="Picture 22"/>
          <p:cNvPicPr>
            <a:picLocks noChangeAspect="1"/>
          </p:cNvPicPr>
          <p:nvPr/>
        </p:nvPicPr>
        <p:blipFill>
          <a:blip r:embed="rId4"/>
          <a:stretch>
            <a:fillRect/>
          </a:stretch>
        </p:blipFill>
        <p:spPr>
          <a:xfrm>
            <a:off x="7428268" y="5249111"/>
            <a:ext cx="188782" cy="228948"/>
          </a:xfrm>
          <a:prstGeom prst="rect">
            <a:avLst/>
          </a:prstGeom>
        </p:spPr>
      </p:pic>
      <p:pic>
        <p:nvPicPr>
          <p:cNvPr id="24" name="Picture 23"/>
          <p:cNvPicPr>
            <a:picLocks noChangeAspect="1"/>
          </p:cNvPicPr>
          <p:nvPr/>
        </p:nvPicPr>
        <p:blipFill>
          <a:blip r:embed="rId4"/>
          <a:stretch>
            <a:fillRect/>
          </a:stretch>
        </p:blipFill>
        <p:spPr>
          <a:xfrm>
            <a:off x="7428268" y="5554016"/>
            <a:ext cx="188782" cy="228948"/>
          </a:xfrm>
          <a:prstGeom prst="rect">
            <a:avLst/>
          </a:prstGeom>
        </p:spPr>
      </p:pic>
      <p:pic>
        <p:nvPicPr>
          <p:cNvPr id="25" name="Picture 24"/>
          <p:cNvPicPr>
            <a:picLocks noChangeAspect="1"/>
          </p:cNvPicPr>
          <p:nvPr/>
        </p:nvPicPr>
        <p:blipFill>
          <a:blip r:embed="rId4"/>
          <a:stretch>
            <a:fillRect/>
          </a:stretch>
        </p:blipFill>
        <p:spPr>
          <a:xfrm>
            <a:off x="7428268" y="1779243"/>
            <a:ext cx="188782" cy="228948"/>
          </a:xfrm>
          <a:prstGeom prst="rect">
            <a:avLst/>
          </a:prstGeom>
        </p:spPr>
      </p:pic>
      <p:pic>
        <p:nvPicPr>
          <p:cNvPr id="26" name="Picture 25"/>
          <p:cNvPicPr>
            <a:picLocks noChangeAspect="1"/>
          </p:cNvPicPr>
          <p:nvPr/>
        </p:nvPicPr>
        <p:blipFill>
          <a:blip r:embed="rId4"/>
          <a:stretch>
            <a:fillRect/>
          </a:stretch>
        </p:blipFill>
        <p:spPr>
          <a:xfrm>
            <a:off x="7428268" y="2380375"/>
            <a:ext cx="188782" cy="228948"/>
          </a:xfrm>
          <a:prstGeom prst="rect">
            <a:avLst/>
          </a:prstGeom>
        </p:spPr>
      </p:pic>
      <p:pic>
        <p:nvPicPr>
          <p:cNvPr id="27" name="Picture 26"/>
          <p:cNvPicPr>
            <a:picLocks noChangeAspect="1"/>
          </p:cNvPicPr>
          <p:nvPr/>
        </p:nvPicPr>
        <p:blipFill>
          <a:blip r:embed="rId6"/>
          <a:stretch>
            <a:fillRect/>
          </a:stretch>
        </p:blipFill>
        <p:spPr>
          <a:xfrm>
            <a:off x="7428268" y="2079809"/>
            <a:ext cx="188782" cy="228948"/>
          </a:xfrm>
          <a:prstGeom prst="rect">
            <a:avLst/>
          </a:prstGeom>
        </p:spPr>
      </p:pic>
      <p:pic>
        <p:nvPicPr>
          <p:cNvPr id="28" name="Picture 27"/>
          <p:cNvPicPr>
            <a:picLocks noChangeAspect="1"/>
          </p:cNvPicPr>
          <p:nvPr/>
        </p:nvPicPr>
        <p:blipFill>
          <a:blip r:embed="rId4"/>
          <a:stretch>
            <a:fillRect/>
          </a:stretch>
        </p:blipFill>
        <p:spPr>
          <a:xfrm>
            <a:off x="7434526" y="3419693"/>
            <a:ext cx="188782" cy="228948"/>
          </a:xfrm>
          <a:prstGeom prst="rect">
            <a:avLst/>
          </a:prstGeom>
        </p:spPr>
      </p:pic>
      <p:sp>
        <p:nvSpPr>
          <p:cNvPr id="29" name="TextBox 28"/>
          <p:cNvSpPr txBox="1"/>
          <p:nvPr/>
        </p:nvSpPr>
        <p:spPr>
          <a:xfrm rot="5400000">
            <a:off x="6307568" y="1994268"/>
            <a:ext cx="1524000" cy="369332"/>
          </a:xfrm>
          <a:prstGeom prst="rect">
            <a:avLst/>
          </a:prstGeom>
          <a:noFill/>
        </p:spPr>
        <p:txBody>
          <a:bodyPr wrap="square" rtlCol="0">
            <a:spAutoFit/>
          </a:bodyPr>
          <a:lstStyle/>
          <a:p>
            <a:r>
              <a:rPr lang="en-US" dirty="0" smtClean="0"/>
              <a:t>Car Position</a:t>
            </a:r>
            <a:endParaRPr lang="en-US" dirty="0"/>
          </a:p>
        </p:txBody>
      </p:sp>
      <p:sp>
        <p:nvSpPr>
          <p:cNvPr id="30" name="TextBox 29"/>
          <p:cNvSpPr txBox="1"/>
          <p:nvPr/>
        </p:nvSpPr>
        <p:spPr>
          <a:xfrm rot="5400000">
            <a:off x="6316083" y="4302445"/>
            <a:ext cx="1524000" cy="369332"/>
          </a:xfrm>
          <a:prstGeom prst="rect">
            <a:avLst/>
          </a:prstGeom>
          <a:noFill/>
        </p:spPr>
        <p:txBody>
          <a:bodyPr wrap="square" rtlCol="0">
            <a:spAutoFit/>
          </a:bodyPr>
          <a:lstStyle/>
          <a:p>
            <a:r>
              <a:rPr lang="en-US" dirty="0" smtClean="0"/>
              <a:t>Road State</a:t>
            </a:r>
            <a:endParaRPr lang="en-US" dirty="0"/>
          </a:p>
        </p:txBody>
      </p:sp>
      <p:cxnSp>
        <p:nvCxnSpPr>
          <p:cNvPr id="32" name="Straight Arrow Connector 31"/>
          <p:cNvCxnSpPr/>
          <p:nvPr/>
        </p:nvCxnSpPr>
        <p:spPr>
          <a:xfrm>
            <a:off x="3723505" y="3742037"/>
            <a:ext cx="486032"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245780" y="3763971"/>
            <a:ext cx="486032"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8653751" y="282584"/>
            <a:ext cx="502508" cy="4924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35" name="Oval 34"/>
          <p:cNvSpPr/>
          <p:nvPr/>
        </p:nvSpPr>
        <p:spPr>
          <a:xfrm>
            <a:off x="8653751" y="814765"/>
            <a:ext cx="502508" cy="4924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36" name="Oval 35"/>
          <p:cNvSpPr/>
          <p:nvPr/>
        </p:nvSpPr>
        <p:spPr>
          <a:xfrm>
            <a:off x="8653751" y="1346946"/>
            <a:ext cx="502508" cy="4924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37" name="Oval 36"/>
          <p:cNvSpPr/>
          <p:nvPr/>
        </p:nvSpPr>
        <p:spPr>
          <a:xfrm>
            <a:off x="8653751" y="1879127"/>
            <a:ext cx="502508" cy="4924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38" name="Oval 37"/>
          <p:cNvSpPr/>
          <p:nvPr/>
        </p:nvSpPr>
        <p:spPr>
          <a:xfrm>
            <a:off x="8653751" y="2411308"/>
            <a:ext cx="502508" cy="4924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39" name="Oval 38"/>
          <p:cNvSpPr/>
          <p:nvPr/>
        </p:nvSpPr>
        <p:spPr>
          <a:xfrm>
            <a:off x="8653751" y="2943489"/>
            <a:ext cx="502508" cy="4924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40" name="Oval 39"/>
          <p:cNvSpPr/>
          <p:nvPr/>
        </p:nvSpPr>
        <p:spPr>
          <a:xfrm>
            <a:off x="8653751" y="3475670"/>
            <a:ext cx="502508" cy="4924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41" name="Oval 40"/>
          <p:cNvSpPr/>
          <p:nvPr/>
        </p:nvSpPr>
        <p:spPr>
          <a:xfrm>
            <a:off x="8653751" y="4007851"/>
            <a:ext cx="502508" cy="4924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2" name="Oval 41"/>
          <p:cNvSpPr/>
          <p:nvPr/>
        </p:nvSpPr>
        <p:spPr>
          <a:xfrm>
            <a:off x="8653751" y="4540032"/>
            <a:ext cx="502508" cy="4924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3" name="Oval 42"/>
          <p:cNvSpPr/>
          <p:nvPr/>
        </p:nvSpPr>
        <p:spPr>
          <a:xfrm>
            <a:off x="8653751" y="5072213"/>
            <a:ext cx="502508" cy="4924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44" name="Oval 43"/>
          <p:cNvSpPr/>
          <p:nvPr/>
        </p:nvSpPr>
        <p:spPr>
          <a:xfrm>
            <a:off x="8653751" y="5604394"/>
            <a:ext cx="502508" cy="4924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45" name="Oval 44"/>
          <p:cNvSpPr/>
          <p:nvPr/>
        </p:nvSpPr>
        <p:spPr>
          <a:xfrm>
            <a:off x="8653751" y="6136577"/>
            <a:ext cx="502508" cy="4924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cxnSp>
        <p:nvCxnSpPr>
          <p:cNvPr id="46" name="Straight Arrow Connector 45"/>
          <p:cNvCxnSpPr/>
          <p:nvPr/>
        </p:nvCxnSpPr>
        <p:spPr>
          <a:xfrm>
            <a:off x="7920676" y="3796303"/>
            <a:ext cx="486032"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54" name="Group 53"/>
          <p:cNvGrpSpPr/>
          <p:nvPr/>
        </p:nvGrpSpPr>
        <p:grpSpPr>
          <a:xfrm>
            <a:off x="9176479" y="4564385"/>
            <a:ext cx="374068" cy="417935"/>
            <a:chOff x="8696044" y="4565648"/>
            <a:chExt cx="374068" cy="417935"/>
          </a:xfrm>
        </p:grpSpPr>
        <p:cxnSp>
          <p:nvCxnSpPr>
            <p:cNvPr id="48" name="Straight Arrow Connector 47"/>
            <p:cNvCxnSpPr/>
            <p:nvPr/>
          </p:nvCxnSpPr>
          <p:spPr>
            <a:xfrm>
              <a:off x="8700657" y="4773107"/>
              <a:ext cx="3694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8696044" y="4565648"/>
              <a:ext cx="309416" cy="180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8700657" y="4822929"/>
              <a:ext cx="304803" cy="160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5" name="Group 54"/>
          <p:cNvGrpSpPr/>
          <p:nvPr/>
        </p:nvGrpSpPr>
        <p:grpSpPr>
          <a:xfrm>
            <a:off x="9176479" y="5095893"/>
            <a:ext cx="374068" cy="417935"/>
            <a:chOff x="8696044" y="4565648"/>
            <a:chExt cx="374068" cy="417935"/>
          </a:xfrm>
        </p:grpSpPr>
        <p:cxnSp>
          <p:nvCxnSpPr>
            <p:cNvPr id="56" name="Straight Arrow Connector 55"/>
            <p:cNvCxnSpPr/>
            <p:nvPr/>
          </p:nvCxnSpPr>
          <p:spPr>
            <a:xfrm>
              <a:off x="8700657" y="4773107"/>
              <a:ext cx="3694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V="1">
              <a:off x="8696044" y="4565648"/>
              <a:ext cx="309416" cy="180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8700657" y="4822929"/>
              <a:ext cx="304803" cy="160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9" name="Group 58"/>
          <p:cNvGrpSpPr/>
          <p:nvPr/>
        </p:nvGrpSpPr>
        <p:grpSpPr>
          <a:xfrm>
            <a:off x="9176479" y="5627401"/>
            <a:ext cx="374068" cy="417935"/>
            <a:chOff x="8696044" y="4565648"/>
            <a:chExt cx="374068" cy="417935"/>
          </a:xfrm>
        </p:grpSpPr>
        <p:cxnSp>
          <p:nvCxnSpPr>
            <p:cNvPr id="60" name="Straight Arrow Connector 59"/>
            <p:cNvCxnSpPr/>
            <p:nvPr/>
          </p:nvCxnSpPr>
          <p:spPr>
            <a:xfrm>
              <a:off x="8700657" y="4773107"/>
              <a:ext cx="3694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8696044" y="4565648"/>
              <a:ext cx="309416" cy="180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8700657" y="4822929"/>
              <a:ext cx="304803" cy="160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3" name="Group 62"/>
          <p:cNvGrpSpPr/>
          <p:nvPr/>
        </p:nvGrpSpPr>
        <p:grpSpPr>
          <a:xfrm>
            <a:off x="9176479" y="6158914"/>
            <a:ext cx="374068" cy="417935"/>
            <a:chOff x="8696044" y="4565648"/>
            <a:chExt cx="374068" cy="417935"/>
          </a:xfrm>
        </p:grpSpPr>
        <p:cxnSp>
          <p:nvCxnSpPr>
            <p:cNvPr id="64" name="Straight Arrow Connector 63"/>
            <p:cNvCxnSpPr/>
            <p:nvPr/>
          </p:nvCxnSpPr>
          <p:spPr>
            <a:xfrm>
              <a:off x="8700657" y="4773107"/>
              <a:ext cx="3694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V="1">
              <a:off x="8696044" y="4565648"/>
              <a:ext cx="309416" cy="180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8700657" y="4822929"/>
              <a:ext cx="304803" cy="160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a:off x="9176479" y="4032877"/>
            <a:ext cx="374068" cy="417935"/>
            <a:chOff x="8696044" y="4565648"/>
            <a:chExt cx="374068" cy="417935"/>
          </a:xfrm>
        </p:grpSpPr>
        <p:cxnSp>
          <p:nvCxnSpPr>
            <p:cNvPr id="68" name="Straight Arrow Connector 67"/>
            <p:cNvCxnSpPr/>
            <p:nvPr/>
          </p:nvCxnSpPr>
          <p:spPr>
            <a:xfrm>
              <a:off x="8700657" y="4773107"/>
              <a:ext cx="3694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V="1">
              <a:off x="8696044" y="4565648"/>
              <a:ext cx="309416" cy="180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8700657" y="4822929"/>
              <a:ext cx="304803" cy="160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1" name="Group 70"/>
          <p:cNvGrpSpPr/>
          <p:nvPr/>
        </p:nvGrpSpPr>
        <p:grpSpPr>
          <a:xfrm>
            <a:off x="9176479" y="3501369"/>
            <a:ext cx="374068" cy="417935"/>
            <a:chOff x="8696044" y="4565648"/>
            <a:chExt cx="374068" cy="417935"/>
          </a:xfrm>
        </p:grpSpPr>
        <p:cxnSp>
          <p:nvCxnSpPr>
            <p:cNvPr id="72" name="Straight Arrow Connector 71"/>
            <p:cNvCxnSpPr/>
            <p:nvPr/>
          </p:nvCxnSpPr>
          <p:spPr>
            <a:xfrm>
              <a:off x="8700657" y="4773107"/>
              <a:ext cx="3694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V="1">
              <a:off x="8696044" y="4565648"/>
              <a:ext cx="309416" cy="180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8700657" y="4822929"/>
              <a:ext cx="304803" cy="160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5" name="Group 74"/>
          <p:cNvGrpSpPr/>
          <p:nvPr/>
        </p:nvGrpSpPr>
        <p:grpSpPr>
          <a:xfrm>
            <a:off x="9176479" y="2969861"/>
            <a:ext cx="374068" cy="417935"/>
            <a:chOff x="8696044" y="4565648"/>
            <a:chExt cx="374068" cy="417935"/>
          </a:xfrm>
        </p:grpSpPr>
        <p:cxnSp>
          <p:nvCxnSpPr>
            <p:cNvPr id="76" name="Straight Arrow Connector 75"/>
            <p:cNvCxnSpPr/>
            <p:nvPr/>
          </p:nvCxnSpPr>
          <p:spPr>
            <a:xfrm>
              <a:off x="8700657" y="4773107"/>
              <a:ext cx="3694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V="1">
              <a:off x="8696044" y="4565648"/>
              <a:ext cx="309416" cy="180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8700657" y="4822929"/>
              <a:ext cx="304803" cy="160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9176479" y="2438353"/>
            <a:ext cx="374068" cy="417935"/>
            <a:chOff x="8696044" y="4565648"/>
            <a:chExt cx="374068" cy="417935"/>
          </a:xfrm>
        </p:grpSpPr>
        <p:cxnSp>
          <p:nvCxnSpPr>
            <p:cNvPr id="80" name="Straight Arrow Connector 79"/>
            <p:cNvCxnSpPr/>
            <p:nvPr/>
          </p:nvCxnSpPr>
          <p:spPr>
            <a:xfrm>
              <a:off x="8700657" y="4773107"/>
              <a:ext cx="3694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flipV="1">
              <a:off x="8696044" y="4565648"/>
              <a:ext cx="309416" cy="180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8700657" y="4822929"/>
              <a:ext cx="304803" cy="160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3" name="Group 82"/>
          <p:cNvGrpSpPr/>
          <p:nvPr/>
        </p:nvGrpSpPr>
        <p:grpSpPr>
          <a:xfrm>
            <a:off x="9176479" y="1906845"/>
            <a:ext cx="374068" cy="417935"/>
            <a:chOff x="8696044" y="4565648"/>
            <a:chExt cx="374068" cy="417935"/>
          </a:xfrm>
        </p:grpSpPr>
        <p:cxnSp>
          <p:nvCxnSpPr>
            <p:cNvPr id="84" name="Straight Arrow Connector 83"/>
            <p:cNvCxnSpPr/>
            <p:nvPr/>
          </p:nvCxnSpPr>
          <p:spPr>
            <a:xfrm>
              <a:off x="8700657" y="4773107"/>
              <a:ext cx="3694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V="1">
              <a:off x="8696044" y="4565648"/>
              <a:ext cx="309416" cy="180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8700657" y="4822929"/>
              <a:ext cx="304803" cy="160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7" name="Group 86"/>
          <p:cNvGrpSpPr/>
          <p:nvPr/>
        </p:nvGrpSpPr>
        <p:grpSpPr>
          <a:xfrm>
            <a:off x="9176479" y="1375337"/>
            <a:ext cx="374068" cy="417935"/>
            <a:chOff x="8696044" y="4565648"/>
            <a:chExt cx="374068" cy="417935"/>
          </a:xfrm>
        </p:grpSpPr>
        <p:cxnSp>
          <p:nvCxnSpPr>
            <p:cNvPr id="88" name="Straight Arrow Connector 87"/>
            <p:cNvCxnSpPr/>
            <p:nvPr/>
          </p:nvCxnSpPr>
          <p:spPr>
            <a:xfrm>
              <a:off x="8700657" y="4773107"/>
              <a:ext cx="3694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V="1">
              <a:off x="8696044" y="4565648"/>
              <a:ext cx="309416" cy="180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a:off x="8700657" y="4822929"/>
              <a:ext cx="304803" cy="160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1" name="Group 90"/>
          <p:cNvGrpSpPr/>
          <p:nvPr/>
        </p:nvGrpSpPr>
        <p:grpSpPr>
          <a:xfrm>
            <a:off x="9176479" y="843829"/>
            <a:ext cx="374068" cy="417935"/>
            <a:chOff x="8696044" y="4565648"/>
            <a:chExt cx="374068" cy="417935"/>
          </a:xfrm>
        </p:grpSpPr>
        <p:cxnSp>
          <p:nvCxnSpPr>
            <p:cNvPr id="92" name="Straight Arrow Connector 91"/>
            <p:cNvCxnSpPr/>
            <p:nvPr/>
          </p:nvCxnSpPr>
          <p:spPr>
            <a:xfrm>
              <a:off x="8700657" y="4773107"/>
              <a:ext cx="3694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V="1">
              <a:off x="8696044" y="4565648"/>
              <a:ext cx="309416" cy="180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a:off x="8700657" y="4822929"/>
              <a:ext cx="304803" cy="160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5" name="Group 94"/>
          <p:cNvGrpSpPr/>
          <p:nvPr/>
        </p:nvGrpSpPr>
        <p:grpSpPr>
          <a:xfrm>
            <a:off x="9176479" y="312321"/>
            <a:ext cx="374068" cy="417935"/>
            <a:chOff x="8696044" y="4565648"/>
            <a:chExt cx="374068" cy="417935"/>
          </a:xfrm>
        </p:grpSpPr>
        <p:cxnSp>
          <p:nvCxnSpPr>
            <p:cNvPr id="96" name="Straight Arrow Connector 95"/>
            <p:cNvCxnSpPr/>
            <p:nvPr/>
          </p:nvCxnSpPr>
          <p:spPr>
            <a:xfrm>
              <a:off x="8700657" y="4773107"/>
              <a:ext cx="3694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V="1">
              <a:off x="8696044" y="4565648"/>
              <a:ext cx="309416" cy="180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8700657" y="4822929"/>
              <a:ext cx="304803" cy="160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627619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5465718" y="282584"/>
            <a:ext cx="502508" cy="4924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5" name="Oval 4"/>
          <p:cNvSpPr/>
          <p:nvPr/>
        </p:nvSpPr>
        <p:spPr>
          <a:xfrm>
            <a:off x="5465718" y="814765"/>
            <a:ext cx="502508" cy="4924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 name="Oval 5"/>
          <p:cNvSpPr/>
          <p:nvPr/>
        </p:nvSpPr>
        <p:spPr>
          <a:xfrm>
            <a:off x="5465718" y="1346946"/>
            <a:ext cx="502508" cy="4924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7" name="Oval 6"/>
          <p:cNvSpPr/>
          <p:nvPr/>
        </p:nvSpPr>
        <p:spPr>
          <a:xfrm>
            <a:off x="5465718" y="1879127"/>
            <a:ext cx="502508" cy="4924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8" name="Oval 7"/>
          <p:cNvSpPr/>
          <p:nvPr/>
        </p:nvSpPr>
        <p:spPr>
          <a:xfrm>
            <a:off x="5465718" y="2411308"/>
            <a:ext cx="502508" cy="4924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9" name="Oval 8"/>
          <p:cNvSpPr/>
          <p:nvPr/>
        </p:nvSpPr>
        <p:spPr>
          <a:xfrm>
            <a:off x="5465718" y="2943489"/>
            <a:ext cx="502508" cy="4924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10" name="Oval 9"/>
          <p:cNvSpPr/>
          <p:nvPr/>
        </p:nvSpPr>
        <p:spPr>
          <a:xfrm>
            <a:off x="5465718" y="3475670"/>
            <a:ext cx="502508" cy="4924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11" name="Oval 10"/>
          <p:cNvSpPr/>
          <p:nvPr/>
        </p:nvSpPr>
        <p:spPr>
          <a:xfrm>
            <a:off x="5465718" y="4007851"/>
            <a:ext cx="502508" cy="4924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2" name="Oval 11"/>
          <p:cNvSpPr/>
          <p:nvPr/>
        </p:nvSpPr>
        <p:spPr>
          <a:xfrm>
            <a:off x="5465718" y="4540032"/>
            <a:ext cx="502508" cy="4924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3" name="Oval 12"/>
          <p:cNvSpPr/>
          <p:nvPr/>
        </p:nvSpPr>
        <p:spPr>
          <a:xfrm>
            <a:off x="5465718" y="5072213"/>
            <a:ext cx="502508" cy="4924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14" name="Oval 13"/>
          <p:cNvSpPr/>
          <p:nvPr/>
        </p:nvSpPr>
        <p:spPr>
          <a:xfrm>
            <a:off x="5465718" y="5604394"/>
            <a:ext cx="502508" cy="4924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15" name="Oval 14"/>
          <p:cNvSpPr/>
          <p:nvPr/>
        </p:nvSpPr>
        <p:spPr>
          <a:xfrm>
            <a:off x="5465718" y="6136577"/>
            <a:ext cx="502508" cy="4924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grpSp>
        <p:nvGrpSpPr>
          <p:cNvPr id="16" name="Group 15"/>
          <p:cNvGrpSpPr/>
          <p:nvPr/>
        </p:nvGrpSpPr>
        <p:grpSpPr>
          <a:xfrm>
            <a:off x="5988446" y="4564385"/>
            <a:ext cx="374068" cy="417935"/>
            <a:chOff x="8696044" y="4565648"/>
            <a:chExt cx="374068" cy="417935"/>
          </a:xfrm>
        </p:grpSpPr>
        <p:cxnSp>
          <p:nvCxnSpPr>
            <p:cNvPr id="17" name="Straight Arrow Connector 16"/>
            <p:cNvCxnSpPr/>
            <p:nvPr/>
          </p:nvCxnSpPr>
          <p:spPr>
            <a:xfrm>
              <a:off x="8700657" y="4773107"/>
              <a:ext cx="3694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8696044" y="4565648"/>
              <a:ext cx="309416" cy="180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8700657" y="4822929"/>
              <a:ext cx="304803" cy="160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5988446" y="5095893"/>
            <a:ext cx="374068" cy="417935"/>
            <a:chOff x="8696044" y="4565648"/>
            <a:chExt cx="374068" cy="417935"/>
          </a:xfrm>
        </p:grpSpPr>
        <p:cxnSp>
          <p:nvCxnSpPr>
            <p:cNvPr id="21" name="Straight Arrow Connector 20"/>
            <p:cNvCxnSpPr/>
            <p:nvPr/>
          </p:nvCxnSpPr>
          <p:spPr>
            <a:xfrm>
              <a:off x="8700657" y="4773107"/>
              <a:ext cx="3694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8696044" y="4565648"/>
              <a:ext cx="309416" cy="180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8700657" y="4822929"/>
              <a:ext cx="304803" cy="160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a:off x="5988446" y="5627401"/>
            <a:ext cx="374068" cy="417935"/>
            <a:chOff x="8696044" y="4565648"/>
            <a:chExt cx="374068" cy="417935"/>
          </a:xfrm>
        </p:grpSpPr>
        <p:cxnSp>
          <p:nvCxnSpPr>
            <p:cNvPr id="25" name="Straight Arrow Connector 24"/>
            <p:cNvCxnSpPr/>
            <p:nvPr/>
          </p:nvCxnSpPr>
          <p:spPr>
            <a:xfrm>
              <a:off x="8700657" y="4773107"/>
              <a:ext cx="3694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8696044" y="4565648"/>
              <a:ext cx="309416" cy="180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8700657" y="4822929"/>
              <a:ext cx="304803" cy="160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5988446" y="6158914"/>
            <a:ext cx="374068" cy="417935"/>
            <a:chOff x="8696044" y="4565648"/>
            <a:chExt cx="374068" cy="417935"/>
          </a:xfrm>
        </p:grpSpPr>
        <p:cxnSp>
          <p:nvCxnSpPr>
            <p:cNvPr id="29" name="Straight Arrow Connector 28"/>
            <p:cNvCxnSpPr/>
            <p:nvPr/>
          </p:nvCxnSpPr>
          <p:spPr>
            <a:xfrm>
              <a:off x="8700657" y="4773107"/>
              <a:ext cx="3694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8696044" y="4565648"/>
              <a:ext cx="309416" cy="180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8700657" y="4822929"/>
              <a:ext cx="304803" cy="160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3" name="Straight Arrow Connector 32"/>
          <p:cNvCxnSpPr>
            <a:endCxn id="65" idx="2"/>
          </p:cNvCxnSpPr>
          <p:nvPr/>
        </p:nvCxnSpPr>
        <p:spPr>
          <a:xfrm flipV="1">
            <a:off x="5993059" y="3502042"/>
            <a:ext cx="1750423" cy="7382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endCxn id="64" idx="2"/>
          </p:cNvCxnSpPr>
          <p:nvPr/>
        </p:nvCxnSpPr>
        <p:spPr>
          <a:xfrm flipV="1">
            <a:off x="5988446" y="2969861"/>
            <a:ext cx="1755036" cy="12439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66" idx="2"/>
          </p:cNvCxnSpPr>
          <p:nvPr/>
        </p:nvCxnSpPr>
        <p:spPr>
          <a:xfrm flipV="1">
            <a:off x="5993059" y="4034223"/>
            <a:ext cx="1750423" cy="2559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65" idx="2"/>
          </p:cNvCxnSpPr>
          <p:nvPr/>
        </p:nvCxnSpPr>
        <p:spPr>
          <a:xfrm flipV="1">
            <a:off x="5993059" y="3502042"/>
            <a:ext cx="1750423" cy="2067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endCxn id="64" idx="2"/>
          </p:cNvCxnSpPr>
          <p:nvPr/>
        </p:nvCxnSpPr>
        <p:spPr>
          <a:xfrm flipV="1">
            <a:off x="5988446" y="2969861"/>
            <a:ext cx="1755036" cy="7124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66" idx="2"/>
          </p:cNvCxnSpPr>
          <p:nvPr/>
        </p:nvCxnSpPr>
        <p:spPr>
          <a:xfrm>
            <a:off x="5993059" y="3758650"/>
            <a:ext cx="1750423" cy="2755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5988446" y="2969861"/>
            <a:ext cx="374068" cy="417935"/>
            <a:chOff x="8696044" y="4565648"/>
            <a:chExt cx="374068" cy="417935"/>
          </a:xfrm>
        </p:grpSpPr>
        <p:cxnSp>
          <p:nvCxnSpPr>
            <p:cNvPr id="41" name="Straight Arrow Connector 40"/>
            <p:cNvCxnSpPr/>
            <p:nvPr/>
          </p:nvCxnSpPr>
          <p:spPr>
            <a:xfrm>
              <a:off x="8700657" y="4773107"/>
              <a:ext cx="3694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8696044" y="4565648"/>
              <a:ext cx="309416" cy="180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8700657" y="4822929"/>
              <a:ext cx="304803" cy="160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a:off x="5988446" y="2438353"/>
            <a:ext cx="374068" cy="417935"/>
            <a:chOff x="8696044" y="4565648"/>
            <a:chExt cx="374068" cy="417935"/>
          </a:xfrm>
        </p:grpSpPr>
        <p:cxnSp>
          <p:nvCxnSpPr>
            <p:cNvPr id="45" name="Straight Arrow Connector 44"/>
            <p:cNvCxnSpPr/>
            <p:nvPr/>
          </p:nvCxnSpPr>
          <p:spPr>
            <a:xfrm>
              <a:off x="8700657" y="4773107"/>
              <a:ext cx="3694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8696044" y="4565648"/>
              <a:ext cx="309416" cy="180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8700657" y="4822929"/>
              <a:ext cx="304803" cy="160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8" name="Group 47"/>
          <p:cNvGrpSpPr/>
          <p:nvPr/>
        </p:nvGrpSpPr>
        <p:grpSpPr>
          <a:xfrm>
            <a:off x="5988446" y="1906845"/>
            <a:ext cx="374068" cy="417935"/>
            <a:chOff x="8696044" y="4565648"/>
            <a:chExt cx="374068" cy="417935"/>
          </a:xfrm>
        </p:grpSpPr>
        <p:cxnSp>
          <p:nvCxnSpPr>
            <p:cNvPr id="49" name="Straight Arrow Connector 48"/>
            <p:cNvCxnSpPr/>
            <p:nvPr/>
          </p:nvCxnSpPr>
          <p:spPr>
            <a:xfrm>
              <a:off x="8700657" y="4773107"/>
              <a:ext cx="3694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8696044" y="4565648"/>
              <a:ext cx="309416" cy="180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8700657" y="4822929"/>
              <a:ext cx="304803" cy="160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5988446" y="1375337"/>
            <a:ext cx="374068" cy="417935"/>
            <a:chOff x="8696044" y="4565648"/>
            <a:chExt cx="374068" cy="417935"/>
          </a:xfrm>
        </p:grpSpPr>
        <p:cxnSp>
          <p:nvCxnSpPr>
            <p:cNvPr id="53" name="Straight Arrow Connector 52"/>
            <p:cNvCxnSpPr/>
            <p:nvPr/>
          </p:nvCxnSpPr>
          <p:spPr>
            <a:xfrm>
              <a:off x="8700657" y="4773107"/>
              <a:ext cx="3694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8696044" y="4565648"/>
              <a:ext cx="309416" cy="180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8700657" y="4822929"/>
              <a:ext cx="304803" cy="160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6" name="Group 55"/>
          <p:cNvGrpSpPr/>
          <p:nvPr/>
        </p:nvGrpSpPr>
        <p:grpSpPr>
          <a:xfrm>
            <a:off x="5988446" y="843829"/>
            <a:ext cx="374068" cy="417935"/>
            <a:chOff x="8696044" y="4565648"/>
            <a:chExt cx="374068" cy="417935"/>
          </a:xfrm>
        </p:grpSpPr>
        <p:cxnSp>
          <p:nvCxnSpPr>
            <p:cNvPr id="57" name="Straight Arrow Connector 56"/>
            <p:cNvCxnSpPr/>
            <p:nvPr/>
          </p:nvCxnSpPr>
          <p:spPr>
            <a:xfrm>
              <a:off x="8700657" y="4773107"/>
              <a:ext cx="3694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V="1">
              <a:off x="8696044" y="4565648"/>
              <a:ext cx="309416" cy="180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8700657" y="4822929"/>
              <a:ext cx="304803" cy="160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0" name="Group 59"/>
          <p:cNvGrpSpPr/>
          <p:nvPr/>
        </p:nvGrpSpPr>
        <p:grpSpPr>
          <a:xfrm>
            <a:off x="5988446" y="312321"/>
            <a:ext cx="374068" cy="417935"/>
            <a:chOff x="8696044" y="4565648"/>
            <a:chExt cx="374068" cy="417935"/>
          </a:xfrm>
        </p:grpSpPr>
        <p:cxnSp>
          <p:nvCxnSpPr>
            <p:cNvPr id="61" name="Straight Arrow Connector 60"/>
            <p:cNvCxnSpPr/>
            <p:nvPr/>
          </p:nvCxnSpPr>
          <p:spPr>
            <a:xfrm>
              <a:off x="8700657" y="4773107"/>
              <a:ext cx="3694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V="1">
              <a:off x="8696044" y="4565648"/>
              <a:ext cx="309416" cy="180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8700657" y="4822929"/>
              <a:ext cx="304803" cy="160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64" name="Oval 63"/>
          <p:cNvSpPr/>
          <p:nvPr/>
        </p:nvSpPr>
        <p:spPr>
          <a:xfrm>
            <a:off x="7743482" y="2723646"/>
            <a:ext cx="502508" cy="4924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5" name="Oval 64"/>
          <p:cNvSpPr/>
          <p:nvPr/>
        </p:nvSpPr>
        <p:spPr>
          <a:xfrm>
            <a:off x="7743482" y="3255827"/>
            <a:ext cx="502508" cy="4924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6" name="Oval 65"/>
          <p:cNvSpPr/>
          <p:nvPr/>
        </p:nvSpPr>
        <p:spPr>
          <a:xfrm>
            <a:off x="7743482" y="3788008"/>
            <a:ext cx="502508" cy="4924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5" name="TextBox 84"/>
          <p:cNvSpPr txBox="1"/>
          <p:nvPr/>
        </p:nvSpPr>
        <p:spPr>
          <a:xfrm>
            <a:off x="6297862" y="3443325"/>
            <a:ext cx="560173" cy="369332"/>
          </a:xfrm>
          <a:prstGeom prst="rect">
            <a:avLst/>
          </a:prstGeom>
          <a:noFill/>
        </p:spPr>
        <p:txBody>
          <a:bodyPr wrap="square" rtlCol="0">
            <a:spAutoFit/>
          </a:bodyPr>
          <a:lstStyle/>
          <a:p>
            <a:r>
              <a:rPr lang="en-US" dirty="0" smtClean="0"/>
              <a:t>.9</a:t>
            </a:r>
            <a:endParaRPr lang="en-US" dirty="0"/>
          </a:p>
        </p:txBody>
      </p:sp>
      <p:sp>
        <p:nvSpPr>
          <p:cNvPr id="86" name="TextBox 85"/>
          <p:cNvSpPr txBox="1"/>
          <p:nvPr/>
        </p:nvSpPr>
        <p:spPr>
          <a:xfrm>
            <a:off x="7054169" y="3164361"/>
            <a:ext cx="560173" cy="369332"/>
          </a:xfrm>
          <a:prstGeom prst="rect">
            <a:avLst/>
          </a:prstGeom>
          <a:noFill/>
        </p:spPr>
        <p:txBody>
          <a:bodyPr wrap="square" rtlCol="0">
            <a:spAutoFit/>
          </a:bodyPr>
          <a:lstStyle/>
          <a:p>
            <a:r>
              <a:rPr lang="en-US" dirty="0" smtClean="0"/>
              <a:t>.9</a:t>
            </a:r>
            <a:endParaRPr lang="en-US" dirty="0"/>
          </a:p>
        </p:txBody>
      </p:sp>
      <p:sp>
        <p:nvSpPr>
          <p:cNvPr id="87" name="TextBox 86"/>
          <p:cNvSpPr txBox="1"/>
          <p:nvPr/>
        </p:nvSpPr>
        <p:spPr>
          <a:xfrm>
            <a:off x="7100590" y="3751687"/>
            <a:ext cx="560173" cy="369332"/>
          </a:xfrm>
          <a:prstGeom prst="rect">
            <a:avLst/>
          </a:prstGeom>
          <a:noFill/>
        </p:spPr>
        <p:txBody>
          <a:bodyPr wrap="square" rtlCol="0">
            <a:spAutoFit/>
          </a:bodyPr>
          <a:lstStyle/>
          <a:p>
            <a:r>
              <a:rPr lang="en-US" dirty="0" smtClean="0"/>
              <a:t>.9</a:t>
            </a:r>
            <a:endParaRPr lang="en-US" dirty="0"/>
          </a:p>
        </p:txBody>
      </p:sp>
      <p:sp>
        <p:nvSpPr>
          <p:cNvPr id="88" name="TextBox 87"/>
          <p:cNvSpPr txBox="1"/>
          <p:nvPr/>
        </p:nvSpPr>
        <p:spPr>
          <a:xfrm>
            <a:off x="6478345" y="4010517"/>
            <a:ext cx="560173" cy="369332"/>
          </a:xfrm>
          <a:prstGeom prst="rect">
            <a:avLst/>
          </a:prstGeom>
          <a:noFill/>
        </p:spPr>
        <p:txBody>
          <a:bodyPr wrap="square" rtlCol="0">
            <a:spAutoFit/>
          </a:bodyPr>
          <a:lstStyle/>
          <a:p>
            <a:r>
              <a:rPr lang="en-US" dirty="0" smtClean="0"/>
              <a:t>.5</a:t>
            </a:r>
            <a:endParaRPr lang="en-US" dirty="0"/>
          </a:p>
        </p:txBody>
      </p:sp>
      <p:sp>
        <p:nvSpPr>
          <p:cNvPr id="89" name="TextBox 88"/>
          <p:cNvSpPr txBox="1"/>
          <p:nvPr/>
        </p:nvSpPr>
        <p:spPr>
          <a:xfrm>
            <a:off x="6935547" y="3528605"/>
            <a:ext cx="560173" cy="369332"/>
          </a:xfrm>
          <a:prstGeom prst="rect">
            <a:avLst/>
          </a:prstGeom>
          <a:noFill/>
        </p:spPr>
        <p:txBody>
          <a:bodyPr wrap="square" rtlCol="0">
            <a:spAutoFit/>
          </a:bodyPr>
          <a:lstStyle/>
          <a:p>
            <a:r>
              <a:rPr lang="en-US" dirty="0" smtClean="0"/>
              <a:t>.3</a:t>
            </a:r>
            <a:endParaRPr lang="en-US" dirty="0"/>
          </a:p>
        </p:txBody>
      </p:sp>
      <p:sp>
        <p:nvSpPr>
          <p:cNvPr id="90" name="TextBox 89"/>
          <p:cNvSpPr txBox="1"/>
          <p:nvPr/>
        </p:nvSpPr>
        <p:spPr>
          <a:xfrm>
            <a:off x="6544286" y="3151507"/>
            <a:ext cx="560173" cy="369332"/>
          </a:xfrm>
          <a:prstGeom prst="rect">
            <a:avLst/>
          </a:prstGeom>
          <a:noFill/>
        </p:spPr>
        <p:txBody>
          <a:bodyPr wrap="square" rtlCol="0">
            <a:spAutoFit/>
          </a:bodyPr>
          <a:lstStyle/>
          <a:p>
            <a:r>
              <a:rPr lang="en-US" dirty="0" smtClean="0"/>
              <a:t>.2</a:t>
            </a:r>
            <a:endParaRPr lang="en-US" dirty="0"/>
          </a:p>
        </p:txBody>
      </p:sp>
      <p:sp>
        <p:nvSpPr>
          <p:cNvPr id="91" name="TextBox 90"/>
          <p:cNvSpPr txBox="1"/>
          <p:nvPr/>
        </p:nvSpPr>
        <p:spPr>
          <a:xfrm>
            <a:off x="7763702" y="3350876"/>
            <a:ext cx="650789" cy="307777"/>
          </a:xfrm>
          <a:prstGeom prst="rect">
            <a:avLst/>
          </a:prstGeom>
          <a:noFill/>
        </p:spPr>
        <p:txBody>
          <a:bodyPr wrap="square" rtlCol="0">
            <a:spAutoFit/>
          </a:bodyPr>
          <a:lstStyle/>
          <a:p>
            <a:r>
              <a:rPr lang="en-US" sz="1400" dirty="0" smtClean="0"/>
              <a:t>.23</a:t>
            </a:r>
            <a:endParaRPr lang="en-US" sz="1400" dirty="0"/>
          </a:p>
        </p:txBody>
      </p:sp>
      <p:sp>
        <p:nvSpPr>
          <p:cNvPr id="92" name="TextBox 91"/>
          <p:cNvSpPr txBox="1"/>
          <p:nvPr/>
        </p:nvSpPr>
        <p:spPr>
          <a:xfrm>
            <a:off x="7767819" y="2827771"/>
            <a:ext cx="650789" cy="307777"/>
          </a:xfrm>
          <a:prstGeom prst="rect">
            <a:avLst/>
          </a:prstGeom>
          <a:noFill/>
        </p:spPr>
        <p:txBody>
          <a:bodyPr wrap="square" rtlCol="0">
            <a:spAutoFit/>
          </a:bodyPr>
          <a:lstStyle/>
          <a:p>
            <a:r>
              <a:rPr lang="en-US" sz="1400" dirty="0" smtClean="0"/>
              <a:t>.72</a:t>
            </a:r>
            <a:endParaRPr lang="en-US" sz="1400" dirty="0"/>
          </a:p>
        </p:txBody>
      </p:sp>
      <p:sp>
        <p:nvSpPr>
          <p:cNvPr id="93" name="TextBox 92"/>
          <p:cNvSpPr txBox="1"/>
          <p:nvPr/>
        </p:nvSpPr>
        <p:spPr>
          <a:xfrm>
            <a:off x="7759580" y="3873982"/>
            <a:ext cx="650789" cy="307777"/>
          </a:xfrm>
          <a:prstGeom prst="rect">
            <a:avLst/>
          </a:prstGeom>
          <a:noFill/>
        </p:spPr>
        <p:txBody>
          <a:bodyPr wrap="square" rtlCol="0">
            <a:spAutoFit/>
          </a:bodyPr>
          <a:lstStyle/>
          <a:p>
            <a:r>
              <a:rPr lang="en-US" sz="1400" dirty="0" smtClean="0"/>
              <a:t>.41</a:t>
            </a:r>
            <a:endParaRPr lang="en-US" sz="1400" dirty="0"/>
          </a:p>
        </p:txBody>
      </p:sp>
      <p:sp>
        <p:nvSpPr>
          <p:cNvPr id="94" name="Title 93"/>
          <p:cNvSpPr>
            <a:spLocks noGrp="1"/>
          </p:cNvSpPr>
          <p:nvPr>
            <p:ph type="title"/>
          </p:nvPr>
        </p:nvSpPr>
        <p:spPr/>
        <p:txBody>
          <a:bodyPr/>
          <a:lstStyle/>
          <a:p>
            <a:r>
              <a:rPr lang="en-US" dirty="0" smtClean="0"/>
              <a:t>Forward</a:t>
            </a:r>
            <a:br>
              <a:rPr lang="en-US" dirty="0" smtClean="0"/>
            </a:br>
            <a:r>
              <a:rPr lang="en-US" dirty="0" smtClean="0"/>
              <a:t>Pass</a:t>
            </a:r>
            <a:endParaRPr lang="en-US" dirty="0"/>
          </a:p>
        </p:txBody>
      </p:sp>
      <p:sp>
        <p:nvSpPr>
          <p:cNvPr id="95" name="Content Placeholder 2"/>
          <p:cNvSpPr>
            <a:spLocks noGrp="1"/>
          </p:cNvSpPr>
          <p:nvPr>
            <p:ph idx="1"/>
          </p:nvPr>
        </p:nvSpPr>
        <p:spPr>
          <a:xfrm>
            <a:off x="2589212" y="2133600"/>
            <a:ext cx="2366387" cy="3777622"/>
          </a:xfrm>
        </p:spPr>
        <p:txBody>
          <a:bodyPr/>
          <a:lstStyle/>
          <a:p>
            <a:r>
              <a:rPr lang="en-US" dirty="0" smtClean="0"/>
              <a:t>2-layer </a:t>
            </a:r>
            <a:r>
              <a:rPr lang="en-US" dirty="0"/>
              <a:t>n</a:t>
            </a:r>
            <a:r>
              <a:rPr lang="en-US" dirty="0" smtClean="0"/>
              <a:t>eural net</a:t>
            </a:r>
          </a:p>
          <a:p>
            <a:r>
              <a:rPr lang="en-US" dirty="0"/>
              <a:t>T</a:t>
            </a:r>
            <a:r>
              <a:rPr lang="en-US" dirty="0" smtClean="0"/>
              <a:t>he </a:t>
            </a:r>
            <a:r>
              <a:rPr lang="en-US" i="1" dirty="0" smtClean="0"/>
              <a:t>weights</a:t>
            </a:r>
            <a:r>
              <a:rPr lang="en-US" dirty="0" smtClean="0"/>
              <a:t> and </a:t>
            </a:r>
            <a:r>
              <a:rPr lang="en-US" i="1" dirty="0" smtClean="0"/>
              <a:t>activations</a:t>
            </a:r>
            <a:r>
              <a:rPr lang="en-US" dirty="0" smtClean="0"/>
              <a:t> determine the action</a:t>
            </a:r>
          </a:p>
          <a:p>
            <a:r>
              <a:rPr lang="en-US" dirty="0" smtClean="0"/>
              <a:t>Weights are persistent</a:t>
            </a:r>
          </a:p>
          <a:p>
            <a:r>
              <a:rPr lang="en-US" dirty="0" smtClean="0"/>
              <a:t>Activations change</a:t>
            </a:r>
          </a:p>
          <a:p>
            <a:pPr marL="0" indent="0">
              <a:buNone/>
            </a:pPr>
            <a:endParaRPr lang="en-US" dirty="0"/>
          </a:p>
        </p:txBody>
      </p:sp>
      <p:cxnSp>
        <p:nvCxnSpPr>
          <p:cNvPr id="96" name="Straight Arrow Connector 95"/>
          <p:cNvCxnSpPr/>
          <p:nvPr/>
        </p:nvCxnSpPr>
        <p:spPr>
          <a:xfrm>
            <a:off x="8618274" y="3516832"/>
            <a:ext cx="486032"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9415799" y="2888442"/>
            <a:ext cx="1375769" cy="1200329"/>
          </a:xfrm>
          <a:prstGeom prst="rect">
            <a:avLst/>
          </a:prstGeom>
          <a:noFill/>
        </p:spPr>
        <p:txBody>
          <a:bodyPr wrap="square" rtlCol="0">
            <a:spAutoFit/>
          </a:bodyPr>
          <a:lstStyle/>
          <a:p>
            <a:r>
              <a:rPr lang="en-US" dirty="0" smtClean="0"/>
              <a:t>Selects action 0, or move left</a:t>
            </a:r>
            <a:endParaRPr lang="en-US" dirty="0"/>
          </a:p>
        </p:txBody>
      </p:sp>
    </p:spTree>
    <p:extLst>
      <p:ext uri="{BB962C8B-B14F-4D97-AF65-F5344CB8AC3E}">
        <p14:creationId xmlns:p14="http://schemas.microsoft.com/office/powerpoint/2010/main" val="17136760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4687" y="624110"/>
            <a:ext cx="3822356" cy="1280890"/>
          </a:xfrm>
        </p:spPr>
        <p:txBody>
          <a:bodyPr/>
          <a:lstStyle/>
          <a:p>
            <a:r>
              <a:rPr lang="en-US" dirty="0" smtClean="0"/>
              <a:t>Hidden Layers</a:t>
            </a:r>
            <a:endParaRPr lang="en-US" dirty="0"/>
          </a:p>
        </p:txBody>
      </p:sp>
      <p:sp>
        <p:nvSpPr>
          <p:cNvPr id="4" name="Oval 3"/>
          <p:cNvSpPr/>
          <p:nvPr/>
        </p:nvSpPr>
        <p:spPr>
          <a:xfrm>
            <a:off x="2244721" y="257871"/>
            <a:ext cx="502508" cy="4924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5" name="Oval 4"/>
          <p:cNvSpPr/>
          <p:nvPr/>
        </p:nvSpPr>
        <p:spPr>
          <a:xfrm>
            <a:off x="2244721" y="790052"/>
            <a:ext cx="502508" cy="4924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 name="Oval 5"/>
          <p:cNvSpPr/>
          <p:nvPr/>
        </p:nvSpPr>
        <p:spPr>
          <a:xfrm>
            <a:off x="2244721" y="1322233"/>
            <a:ext cx="502508" cy="4924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7" name="Oval 6"/>
          <p:cNvSpPr/>
          <p:nvPr/>
        </p:nvSpPr>
        <p:spPr>
          <a:xfrm>
            <a:off x="2244721" y="1854414"/>
            <a:ext cx="502508" cy="4924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8" name="Oval 7"/>
          <p:cNvSpPr/>
          <p:nvPr/>
        </p:nvSpPr>
        <p:spPr>
          <a:xfrm>
            <a:off x="2244721" y="2386595"/>
            <a:ext cx="502508" cy="4924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9" name="Oval 8"/>
          <p:cNvSpPr/>
          <p:nvPr/>
        </p:nvSpPr>
        <p:spPr>
          <a:xfrm>
            <a:off x="2244721" y="2918776"/>
            <a:ext cx="502508" cy="4924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10" name="Oval 9"/>
          <p:cNvSpPr/>
          <p:nvPr/>
        </p:nvSpPr>
        <p:spPr>
          <a:xfrm>
            <a:off x="2244721" y="3450957"/>
            <a:ext cx="502508" cy="4924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11" name="Oval 10"/>
          <p:cNvSpPr/>
          <p:nvPr/>
        </p:nvSpPr>
        <p:spPr>
          <a:xfrm>
            <a:off x="2244721" y="3983138"/>
            <a:ext cx="502508" cy="4924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2" name="Oval 11"/>
          <p:cNvSpPr/>
          <p:nvPr/>
        </p:nvSpPr>
        <p:spPr>
          <a:xfrm>
            <a:off x="2244721" y="4515319"/>
            <a:ext cx="502508" cy="4924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3" name="Oval 12"/>
          <p:cNvSpPr/>
          <p:nvPr/>
        </p:nvSpPr>
        <p:spPr>
          <a:xfrm>
            <a:off x="2244721" y="5047500"/>
            <a:ext cx="502508" cy="4924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14" name="Oval 13"/>
          <p:cNvSpPr/>
          <p:nvPr/>
        </p:nvSpPr>
        <p:spPr>
          <a:xfrm>
            <a:off x="2244721" y="5579681"/>
            <a:ext cx="502508" cy="4924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15" name="Oval 14"/>
          <p:cNvSpPr/>
          <p:nvPr/>
        </p:nvSpPr>
        <p:spPr>
          <a:xfrm>
            <a:off x="2244721" y="6111864"/>
            <a:ext cx="502508" cy="4924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grpSp>
        <p:nvGrpSpPr>
          <p:cNvPr id="16" name="Group 15"/>
          <p:cNvGrpSpPr/>
          <p:nvPr/>
        </p:nvGrpSpPr>
        <p:grpSpPr>
          <a:xfrm>
            <a:off x="2767449" y="4539672"/>
            <a:ext cx="374068" cy="417935"/>
            <a:chOff x="8696044" y="4565648"/>
            <a:chExt cx="374068" cy="417935"/>
          </a:xfrm>
        </p:grpSpPr>
        <p:cxnSp>
          <p:nvCxnSpPr>
            <p:cNvPr id="17" name="Straight Arrow Connector 16"/>
            <p:cNvCxnSpPr/>
            <p:nvPr/>
          </p:nvCxnSpPr>
          <p:spPr>
            <a:xfrm>
              <a:off x="8700657" y="4773107"/>
              <a:ext cx="3694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8696044" y="4565648"/>
              <a:ext cx="309416" cy="180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8700657" y="4822929"/>
              <a:ext cx="304803" cy="160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2767449" y="5071180"/>
            <a:ext cx="374068" cy="417935"/>
            <a:chOff x="8696044" y="4565648"/>
            <a:chExt cx="374068" cy="417935"/>
          </a:xfrm>
        </p:grpSpPr>
        <p:cxnSp>
          <p:nvCxnSpPr>
            <p:cNvPr id="21" name="Straight Arrow Connector 20"/>
            <p:cNvCxnSpPr/>
            <p:nvPr/>
          </p:nvCxnSpPr>
          <p:spPr>
            <a:xfrm>
              <a:off x="8700657" y="4773107"/>
              <a:ext cx="3694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8696044" y="4565648"/>
              <a:ext cx="309416" cy="180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8700657" y="4822929"/>
              <a:ext cx="304803" cy="160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a:off x="2767449" y="5602688"/>
            <a:ext cx="374068" cy="417935"/>
            <a:chOff x="8696044" y="4565648"/>
            <a:chExt cx="374068" cy="417935"/>
          </a:xfrm>
        </p:grpSpPr>
        <p:cxnSp>
          <p:nvCxnSpPr>
            <p:cNvPr id="25" name="Straight Arrow Connector 24"/>
            <p:cNvCxnSpPr/>
            <p:nvPr/>
          </p:nvCxnSpPr>
          <p:spPr>
            <a:xfrm>
              <a:off x="8700657" y="4773107"/>
              <a:ext cx="3694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8696044" y="4565648"/>
              <a:ext cx="309416" cy="180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8700657" y="4822929"/>
              <a:ext cx="304803" cy="160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2767449" y="6134201"/>
            <a:ext cx="374068" cy="417935"/>
            <a:chOff x="8696044" y="4565648"/>
            <a:chExt cx="374068" cy="417935"/>
          </a:xfrm>
        </p:grpSpPr>
        <p:cxnSp>
          <p:nvCxnSpPr>
            <p:cNvPr id="29" name="Straight Arrow Connector 28"/>
            <p:cNvCxnSpPr/>
            <p:nvPr/>
          </p:nvCxnSpPr>
          <p:spPr>
            <a:xfrm>
              <a:off x="8700657" y="4773107"/>
              <a:ext cx="3694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8696044" y="4565648"/>
              <a:ext cx="309416" cy="180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8700657" y="4822929"/>
              <a:ext cx="304803" cy="160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a:off x="2767449" y="4008164"/>
            <a:ext cx="374068" cy="417935"/>
            <a:chOff x="8696044" y="4565648"/>
            <a:chExt cx="374068" cy="417935"/>
          </a:xfrm>
        </p:grpSpPr>
        <p:cxnSp>
          <p:nvCxnSpPr>
            <p:cNvPr id="33" name="Straight Arrow Connector 32"/>
            <p:cNvCxnSpPr/>
            <p:nvPr/>
          </p:nvCxnSpPr>
          <p:spPr>
            <a:xfrm>
              <a:off x="8700657" y="4773107"/>
              <a:ext cx="3694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8696044" y="4565648"/>
              <a:ext cx="309416" cy="180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8700657" y="4822929"/>
              <a:ext cx="304803" cy="160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2767449" y="3476656"/>
            <a:ext cx="374068" cy="417935"/>
            <a:chOff x="8696044" y="4565648"/>
            <a:chExt cx="374068" cy="417935"/>
          </a:xfrm>
        </p:grpSpPr>
        <p:cxnSp>
          <p:nvCxnSpPr>
            <p:cNvPr id="37" name="Straight Arrow Connector 36"/>
            <p:cNvCxnSpPr/>
            <p:nvPr/>
          </p:nvCxnSpPr>
          <p:spPr>
            <a:xfrm>
              <a:off x="8700657" y="4773107"/>
              <a:ext cx="3694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8696044" y="4565648"/>
              <a:ext cx="309416" cy="180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8700657" y="4822929"/>
              <a:ext cx="304803" cy="160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2767449" y="2945148"/>
            <a:ext cx="374068" cy="417935"/>
            <a:chOff x="8696044" y="4565648"/>
            <a:chExt cx="374068" cy="417935"/>
          </a:xfrm>
        </p:grpSpPr>
        <p:cxnSp>
          <p:nvCxnSpPr>
            <p:cNvPr id="41" name="Straight Arrow Connector 40"/>
            <p:cNvCxnSpPr/>
            <p:nvPr/>
          </p:nvCxnSpPr>
          <p:spPr>
            <a:xfrm>
              <a:off x="8700657" y="4773107"/>
              <a:ext cx="3694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8696044" y="4565648"/>
              <a:ext cx="309416" cy="180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8700657" y="4822929"/>
              <a:ext cx="304803" cy="160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a:off x="2767449" y="2413640"/>
            <a:ext cx="374068" cy="417935"/>
            <a:chOff x="8696044" y="4565648"/>
            <a:chExt cx="374068" cy="417935"/>
          </a:xfrm>
        </p:grpSpPr>
        <p:cxnSp>
          <p:nvCxnSpPr>
            <p:cNvPr id="45" name="Straight Arrow Connector 44"/>
            <p:cNvCxnSpPr/>
            <p:nvPr/>
          </p:nvCxnSpPr>
          <p:spPr>
            <a:xfrm>
              <a:off x="8700657" y="4773107"/>
              <a:ext cx="3694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8696044" y="4565648"/>
              <a:ext cx="309416" cy="180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8700657" y="4822929"/>
              <a:ext cx="304803" cy="160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8" name="Group 47"/>
          <p:cNvGrpSpPr/>
          <p:nvPr/>
        </p:nvGrpSpPr>
        <p:grpSpPr>
          <a:xfrm>
            <a:off x="2767449" y="1882132"/>
            <a:ext cx="374068" cy="417935"/>
            <a:chOff x="8696044" y="4565648"/>
            <a:chExt cx="374068" cy="417935"/>
          </a:xfrm>
        </p:grpSpPr>
        <p:cxnSp>
          <p:nvCxnSpPr>
            <p:cNvPr id="49" name="Straight Arrow Connector 48"/>
            <p:cNvCxnSpPr/>
            <p:nvPr/>
          </p:nvCxnSpPr>
          <p:spPr>
            <a:xfrm>
              <a:off x="8700657" y="4773107"/>
              <a:ext cx="3694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8696044" y="4565648"/>
              <a:ext cx="309416" cy="180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8700657" y="4822929"/>
              <a:ext cx="304803" cy="160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2767449" y="1350624"/>
            <a:ext cx="374068" cy="417935"/>
            <a:chOff x="8696044" y="4565648"/>
            <a:chExt cx="374068" cy="417935"/>
          </a:xfrm>
        </p:grpSpPr>
        <p:cxnSp>
          <p:nvCxnSpPr>
            <p:cNvPr id="53" name="Straight Arrow Connector 52"/>
            <p:cNvCxnSpPr/>
            <p:nvPr/>
          </p:nvCxnSpPr>
          <p:spPr>
            <a:xfrm>
              <a:off x="8700657" y="4773107"/>
              <a:ext cx="3694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8696044" y="4565648"/>
              <a:ext cx="309416" cy="180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8700657" y="4822929"/>
              <a:ext cx="304803" cy="160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6" name="Group 55"/>
          <p:cNvGrpSpPr/>
          <p:nvPr/>
        </p:nvGrpSpPr>
        <p:grpSpPr>
          <a:xfrm>
            <a:off x="2767449" y="819116"/>
            <a:ext cx="374068" cy="417935"/>
            <a:chOff x="8696044" y="4565648"/>
            <a:chExt cx="374068" cy="417935"/>
          </a:xfrm>
        </p:grpSpPr>
        <p:cxnSp>
          <p:nvCxnSpPr>
            <p:cNvPr id="57" name="Straight Arrow Connector 56"/>
            <p:cNvCxnSpPr/>
            <p:nvPr/>
          </p:nvCxnSpPr>
          <p:spPr>
            <a:xfrm>
              <a:off x="8700657" y="4773107"/>
              <a:ext cx="3694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V="1">
              <a:off x="8696044" y="4565648"/>
              <a:ext cx="309416" cy="180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8700657" y="4822929"/>
              <a:ext cx="304803" cy="160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0" name="Group 59"/>
          <p:cNvGrpSpPr/>
          <p:nvPr/>
        </p:nvGrpSpPr>
        <p:grpSpPr>
          <a:xfrm>
            <a:off x="2767449" y="287608"/>
            <a:ext cx="374068" cy="417935"/>
            <a:chOff x="8696044" y="4565648"/>
            <a:chExt cx="374068" cy="417935"/>
          </a:xfrm>
        </p:grpSpPr>
        <p:cxnSp>
          <p:nvCxnSpPr>
            <p:cNvPr id="61" name="Straight Arrow Connector 60"/>
            <p:cNvCxnSpPr/>
            <p:nvPr/>
          </p:nvCxnSpPr>
          <p:spPr>
            <a:xfrm>
              <a:off x="8700657" y="4773107"/>
              <a:ext cx="3694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V="1">
              <a:off x="8696044" y="4565648"/>
              <a:ext cx="309416" cy="180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8700657" y="4822929"/>
              <a:ext cx="304803" cy="160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64" name="Oval 63"/>
          <p:cNvSpPr/>
          <p:nvPr/>
        </p:nvSpPr>
        <p:spPr>
          <a:xfrm>
            <a:off x="4258873" y="2066081"/>
            <a:ext cx="502508" cy="4924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5" name="Oval 64"/>
          <p:cNvSpPr/>
          <p:nvPr/>
        </p:nvSpPr>
        <p:spPr>
          <a:xfrm>
            <a:off x="4258873" y="2598262"/>
            <a:ext cx="502508" cy="4924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6" name="Oval 65"/>
          <p:cNvSpPr/>
          <p:nvPr/>
        </p:nvSpPr>
        <p:spPr>
          <a:xfrm>
            <a:off x="4258873" y="3822424"/>
            <a:ext cx="502508" cy="4924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7" name="Oval 66"/>
          <p:cNvSpPr/>
          <p:nvPr/>
        </p:nvSpPr>
        <p:spPr>
          <a:xfrm>
            <a:off x="4258873" y="4354605"/>
            <a:ext cx="502508" cy="4924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68" name="Group 67"/>
          <p:cNvGrpSpPr/>
          <p:nvPr/>
        </p:nvGrpSpPr>
        <p:grpSpPr>
          <a:xfrm>
            <a:off x="4781601" y="4382323"/>
            <a:ext cx="374068" cy="417935"/>
            <a:chOff x="8696044" y="4565648"/>
            <a:chExt cx="374068" cy="417935"/>
          </a:xfrm>
        </p:grpSpPr>
        <p:cxnSp>
          <p:nvCxnSpPr>
            <p:cNvPr id="69" name="Straight Arrow Connector 68"/>
            <p:cNvCxnSpPr/>
            <p:nvPr/>
          </p:nvCxnSpPr>
          <p:spPr>
            <a:xfrm>
              <a:off x="8700657" y="4773107"/>
              <a:ext cx="3694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V="1">
              <a:off x="8696044" y="4565648"/>
              <a:ext cx="309416" cy="180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8700657" y="4822929"/>
              <a:ext cx="304803" cy="160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2" name="Group 71"/>
          <p:cNvGrpSpPr/>
          <p:nvPr/>
        </p:nvGrpSpPr>
        <p:grpSpPr>
          <a:xfrm>
            <a:off x="4781601" y="3850815"/>
            <a:ext cx="374068" cy="417935"/>
            <a:chOff x="8696044" y="4565648"/>
            <a:chExt cx="374068" cy="417935"/>
          </a:xfrm>
        </p:grpSpPr>
        <p:cxnSp>
          <p:nvCxnSpPr>
            <p:cNvPr id="73" name="Straight Arrow Connector 72"/>
            <p:cNvCxnSpPr/>
            <p:nvPr/>
          </p:nvCxnSpPr>
          <p:spPr>
            <a:xfrm>
              <a:off x="8700657" y="4773107"/>
              <a:ext cx="3694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V="1">
              <a:off x="8696044" y="4565648"/>
              <a:ext cx="309416" cy="180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8700657" y="4822929"/>
              <a:ext cx="304803" cy="160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4781601" y="2627326"/>
            <a:ext cx="374068" cy="417935"/>
            <a:chOff x="8696044" y="4565648"/>
            <a:chExt cx="374068" cy="417935"/>
          </a:xfrm>
        </p:grpSpPr>
        <p:cxnSp>
          <p:nvCxnSpPr>
            <p:cNvPr id="77" name="Straight Arrow Connector 76"/>
            <p:cNvCxnSpPr/>
            <p:nvPr/>
          </p:nvCxnSpPr>
          <p:spPr>
            <a:xfrm>
              <a:off x="8700657" y="4773107"/>
              <a:ext cx="3694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V="1">
              <a:off x="8696044" y="4565648"/>
              <a:ext cx="309416" cy="180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8700657" y="4822929"/>
              <a:ext cx="304803" cy="160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a:off x="4781601" y="2095818"/>
            <a:ext cx="374068" cy="417935"/>
            <a:chOff x="8696044" y="4565648"/>
            <a:chExt cx="374068" cy="417935"/>
          </a:xfrm>
        </p:grpSpPr>
        <p:cxnSp>
          <p:nvCxnSpPr>
            <p:cNvPr id="81" name="Straight Arrow Connector 80"/>
            <p:cNvCxnSpPr/>
            <p:nvPr/>
          </p:nvCxnSpPr>
          <p:spPr>
            <a:xfrm>
              <a:off x="8700657" y="4773107"/>
              <a:ext cx="3694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flipV="1">
              <a:off x="8696044" y="4565648"/>
              <a:ext cx="309416" cy="180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8700657" y="4822929"/>
              <a:ext cx="304803" cy="160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84" name="TextBox 83"/>
          <p:cNvSpPr txBox="1"/>
          <p:nvPr/>
        </p:nvSpPr>
        <p:spPr>
          <a:xfrm>
            <a:off x="4316627" y="3202429"/>
            <a:ext cx="527222" cy="369332"/>
          </a:xfrm>
          <a:prstGeom prst="rect">
            <a:avLst/>
          </a:prstGeom>
          <a:noFill/>
        </p:spPr>
        <p:txBody>
          <a:bodyPr wrap="square" rtlCol="0">
            <a:spAutoFit/>
          </a:bodyPr>
          <a:lstStyle/>
          <a:p>
            <a:r>
              <a:rPr lang="en-US" dirty="0" smtClean="0"/>
              <a:t>…</a:t>
            </a:r>
            <a:endParaRPr lang="en-US" dirty="0"/>
          </a:p>
        </p:txBody>
      </p:sp>
      <p:grpSp>
        <p:nvGrpSpPr>
          <p:cNvPr id="85" name="Group 84"/>
          <p:cNvGrpSpPr/>
          <p:nvPr/>
        </p:nvGrpSpPr>
        <p:grpSpPr>
          <a:xfrm flipH="1">
            <a:off x="3854843" y="2099934"/>
            <a:ext cx="374068" cy="417935"/>
            <a:chOff x="8696044" y="4565648"/>
            <a:chExt cx="374068" cy="417935"/>
          </a:xfrm>
        </p:grpSpPr>
        <p:cxnSp>
          <p:nvCxnSpPr>
            <p:cNvPr id="86" name="Straight Arrow Connector 85"/>
            <p:cNvCxnSpPr/>
            <p:nvPr/>
          </p:nvCxnSpPr>
          <p:spPr>
            <a:xfrm>
              <a:off x="8700657" y="4773107"/>
              <a:ext cx="3694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V="1">
              <a:off x="8696044" y="4565648"/>
              <a:ext cx="309416" cy="180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a:off x="8700657" y="4822929"/>
              <a:ext cx="304803" cy="160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9" name="Group 88"/>
          <p:cNvGrpSpPr/>
          <p:nvPr/>
        </p:nvGrpSpPr>
        <p:grpSpPr>
          <a:xfrm flipH="1">
            <a:off x="3858959" y="2631276"/>
            <a:ext cx="374068" cy="417935"/>
            <a:chOff x="8696044" y="4565648"/>
            <a:chExt cx="374068" cy="417935"/>
          </a:xfrm>
        </p:grpSpPr>
        <p:cxnSp>
          <p:nvCxnSpPr>
            <p:cNvPr id="90" name="Straight Arrow Connector 89"/>
            <p:cNvCxnSpPr/>
            <p:nvPr/>
          </p:nvCxnSpPr>
          <p:spPr>
            <a:xfrm>
              <a:off x="8700657" y="4773107"/>
              <a:ext cx="3694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flipV="1">
              <a:off x="8696044" y="4565648"/>
              <a:ext cx="309416" cy="180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8700657" y="4822929"/>
              <a:ext cx="304803" cy="160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3" name="Group 92"/>
          <p:cNvGrpSpPr/>
          <p:nvPr/>
        </p:nvGrpSpPr>
        <p:grpSpPr>
          <a:xfrm flipH="1">
            <a:off x="3854837" y="3854599"/>
            <a:ext cx="374068" cy="417935"/>
            <a:chOff x="8696044" y="4565648"/>
            <a:chExt cx="374068" cy="417935"/>
          </a:xfrm>
        </p:grpSpPr>
        <p:cxnSp>
          <p:nvCxnSpPr>
            <p:cNvPr id="94" name="Straight Arrow Connector 93"/>
            <p:cNvCxnSpPr/>
            <p:nvPr/>
          </p:nvCxnSpPr>
          <p:spPr>
            <a:xfrm>
              <a:off x="8700657" y="4773107"/>
              <a:ext cx="3694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V="1">
              <a:off x="8696044" y="4565648"/>
              <a:ext cx="309416" cy="180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a:off x="8700657" y="4822929"/>
              <a:ext cx="304803" cy="160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7" name="Group 96"/>
          <p:cNvGrpSpPr/>
          <p:nvPr/>
        </p:nvGrpSpPr>
        <p:grpSpPr>
          <a:xfrm flipH="1">
            <a:off x="3858953" y="4394179"/>
            <a:ext cx="374068" cy="417935"/>
            <a:chOff x="8696044" y="4565648"/>
            <a:chExt cx="374068" cy="417935"/>
          </a:xfrm>
        </p:grpSpPr>
        <p:cxnSp>
          <p:nvCxnSpPr>
            <p:cNvPr id="98" name="Straight Arrow Connector 97"/>
            <p:cNvCxnSpPr/>
            <p:nvPr/>
          </p:nvCxnSpPr>
          <p:spPr>
            <a:xfrm>
              <a:off x="8700657" y="4773107"/>
              <a:ext cx="3694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flipV="1">
              <a:off x="8696044" y="4565648"/>
              <a:ext cx="309416" cy="180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a:off x="8700657" y="4822929"/>
              <a:ext cx="304803" cy="160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01" name="Oval 100"/>
          <p:cNvSpPr/>
          <p:nvPr/>
        </p:nvSpPr>
        <p:spPr>
          <a:xfrm>
            <a:off x="6108269" y="2070197"/>
            <a:ext cx="502508" cy="4924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2" name="Oval 101"/>
          <p:cNvSpPr/>
          <p:nvPr/>
        </p:nvSpPr>
        <p:spPr>
          <a:xfrm>
            <a:off x="6108269" y="2602378"/>
            <a:ext cx="502508" cy="4924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3" name="Oval 102"/>
          <p:cNvSpPr/>
          <p:nvPr/>
        </p:nvSpPr>
        <p:spPr>
          <a:xfrm>
            <a:off x="6108269" y="3826540"/>
            <a:ext cx="502508" cy="4924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4" name="Oval 103"/>
          <p:cNvSpPr/>
          <p:nvPr/>
        </p:nvSpPr>
        <p:spPr>
          <a:xfrm>
            <a:off x="6108269" y="4358721"/>
            <a:ext cx="502508" cy="4924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05" name="Group 104"/>
          <p:cNvGrpSpPr/>
          <p:nvPr/>
        </p:nvGrpSpPr>
        <p:grpSpPr>
          <a:xfrm>
            <a:off x="6630997" y="4386439"/>
            <a:ext cx="374068" cy="417935"/>
            <a:chOff x="8696044" y="4565648"/>
            <a:chExt cx="374068" cy="417935"/>
          </a:xfrm>
        </p:grpSpPr>
        <p:cxnSp>
          <p:nvCxnSpPr>
            <p:cNvPr id="106" name="Straight Arrow Connector 105"/>
            <p:cNvCxnSpPr/>
            <p:nvPr/>
          </p:nvCxnSpPr>
          <p:spPr>
            <a:xfrm>
              <a:off x="8700657" y="4773107"/>
              <a:ext cx="3694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flipV="1">
              <a:off x="8696044" y="4565648"/>
              <a:ext cx="309416" cy="180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8700657" y="4822929"/>
              <a:ext cx="304803" cy="160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9" name="Group 108"/>
          <p:cNvGrpSpPr/>
          <p:nvPr/>
        </p:nvGrpSpPr>
        <p:grpSpPr>
          <a:xfrm>
            <a:off x="6630997" y="3854931"/>
            <a:ext cx="374068" cy="417935"/>
            <a:chOff x="8696044" y="4565648"/>
            <a:chExt cx="374068" cy="417935"/>
          </a:xfrm>
        </p:grpSpPr>
        <p:cxnSp>
          <p:nvCxnSpPr>
            <p:cNvPr id="110" name="Straight Arrow Connector 109"/>
            <p:cNvCxnSpPr/>
            <p:nvPr/>
          </p:nvCxnSpPr>
          <p:spPr>
            <a:xfrm>
              <a:off x="8700657" y="4773107"/>
              <a:ext cx="3694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flipV="1">
              <a:off x="8696044" y="4565648"/>
              <a:ext cx="309416" cy="180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a:off x="8700657" y="4822929"/>
              <a:ext cx="304803" cy="160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3" name="Group 112"/>
          <p:cNvGrpSpPr/>
          <p:nvPr/>
        </p:nvGrpSpPr>
        <p:grpSpPr>
          <a:xfrm>
            <a:off x="6630997" y="2631442"/>
            <a:ext cx="374068" cy="417935"/>
            <a:chOff x="8696044" y="4565648"/>
            <a:chExt cx="374068" cy="417935"/>
          </a:xfrm>
        </p:grpSpPr>
        <p:cxnSp>
          <p:nvCxnSpPr>
            <p:cNvPr id="114" name="Straight Arrow Connector 113"/>
            <p:cNvCxnSpPr/>
            <p:nvPr/>
          </p:nvCxnSpPr>
          <p:spPr>
            <a:xfrm>
              <a:off x="8700657" y="4773107"/>
              <a:ext cx="3694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flipV="1">
              <a:off x="8696044" y="4565648"/>
              <a:ext cx="309416" cy="180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a:off x="8700657" y="4822929"/>
              <a:ext cx="304803" cy="160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7" name="Group 116"/>
          <p:cNvGrpSpPr/>
          <p:nvPr/>
        </p:nvGrpSpPr>
        <p:grpSpPr>
          <a:xfrm>
            <a:off x="6630997" y="2099934"/>
            <a:ext cx="374068" cy="417935"/>
            <a:chOff x="8696044" y="4565648"/>
            <a:chExt cx="374068" cy="417935"/>
          </a:xfrm>
        </p:grpSpPr>
        <p:cxnSp>
          <p:nvCxnSpPr>
            <p:cNvPr id="118" name="Straight Arrow Connector 117"/>
            <p:cNvCxnSpPr/>
            <p:nvPr/>
          </p:nvCxnSpPr>
          <p:spPr>
            <a:xfrm>
              <a:off x="8700657" y="4773107"/>
              <a:ext cx="3694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p:nvPr/>
          </p:nvCxnSpPr>
          <p:spPr>
            <a:xfrm flipV="1">
              <a:off x="8696044" y="4565648"/>
              <a:ext cx="309416" cy="180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a:off x="8700657" y="4822929"/>
              <a:ext cx="304803" cy="160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21" name="TextBox 120"/>
          <p:cNvSpPr txBox="1"/>
          <p:nvPr/>
        </p:nvSpPr>
        <p:spPr>
          <a:xfrm>
            <a:off x="6166023" y="3206545"/>
            <a:ext cx="527222" cy="369332"/>
          </a:xfrm>
          <a:prstGeom prst="rect">
            <a:avLst/>
          </a:prstGeom>
          <a:noFill/>
        </p:spPr>
        <p:txBody>
          <a:bodyPr wrap="square" rtlCol="0">
            <a:spAutoFit/>
          </a:bodyPr>
          <a:lstStyle/>
          <a:p>
            <a:r>
              <a:rPr lang="en-US" dirty="0" smtClean="0"/>
              <a:t>…</a:t>
            </a:r>
            <a:endParaRPr lang="en-US" dirty="0"/>
          </a:p>
        </p:txBody>
      </p:sp>
      <p:grpSp>
        <p:nvGrpSpPr>
          <p:cNvPr id="122" name="Group 121"/>
          <p:cNvGrpSpPr/>
          <p:nvPr/>
        </p:nvGrpSpPr>
        <p:grpSpPr>
          <a:xfrm flipH="1">
            <a:off x="5704239" y="2104050"/>
            <a:ext cx="374068" cy="417935"/>
            <a:chOff x="8696044" y="4565648"/>
            <a:chExt cx="374068" cy="417935"/>
          </a:xfrm>
        </p:grpSpPr>
        <p:cxnSp>
          <p:nvCxnSpPr>
            <p:cNvPr id="123" name="Straight Arrow Connector 122"/>
            <p:cNvCxnSpPr/>
            <p:nvPr/>
          </p:nvCxnSpPr>
          <p:spPr>
            <a:xfrm>
              <a:off x="8700657" y="4773107"/>
              <a:ext cx="3694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flipV="1">
              <a:off x="8696044" y="4565648"/>
              <a:ext cx="309416" cy="180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p:nvPr/>
          </p:nvCxnSpPr>
          <p:spPr>
            <a:xfrm>
              <a:off x="8700657" y="4822929"/>
              <a:ext cx="304803" cy="160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6" name="Group 125"/>
          <p:cNvGrpSpPr/>
          <p:nvPr/>
        </p:nvGrpSpPr>
        <p:grpSpPr>
          <a:xfrm flipH="1">
            <a:off x="5708355" y="2635392"/>
            <a:ext cx="374068" cy="417935"/>
            <a:chOff x="8696044" y="4565648"/>
            <a:chExt cx="374068" cy="417935"/>
          </a:xfrm>
        </p:grpSpPr>
        <p:cxnSp>
          <p:nvCxnSpPr>
            <p:cNvPr id="127" name="Straight Arrow Connector 126"/>
            <p:cNvCxnSpPr/>
            <p:nvPr/>
          </p:nvCxnSpPr>
          <p:spPr>
            <a:xfrm>
              <a:off x="8700657" y="4773107"/>
              <a:ext cx="3694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p:nvPr/>
          </p:nvCxnSpPr>
          <p:spPr>
            <a:xfrm flipV="1">
              <a:off x="8696044" y="4565648"/>
              <a:ext cx="309416" cy="180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p:nvPr/>
          </p:nvCxnSpPr>
          <p:spPr>
            <a:xfrm>
              <a:off x="8700657" y="4822929"/>
              <a:ext cx="304803" cy="160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0" name="Group 129"/>
          <p:cNvGrpSpPr/>
          <p:nvPr/>
        </p:nvGrpSpPr>
        <p:grpSpPr>
          <a:xfrm flipH="1">
            <a:off x="5704233" y="3858715"/>
            <a:ext cx="374068" cy="417935"/>
            <a:chOff x="8696044" y="4565648"/>
            <a:chExt cx="374068" cy="417935"/>
          </a:xfrm>
        </p:grpSpPr>
        <p:cxnSp>
          <p:nvCxnSpPr>
            <p:cNvPr id="131" name="Straight Arrow Connector 130"/>
            <p:cNvCxnSpPr/>
            <p:nvPr/>
          </p:nvCxnSpPr>
          <p:spPr>
            <a:xfrm>
              <a:off x="8700657" y="4773107"/>
              <a:ext cx="3694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p:nvPr/>
          </p:nvCxnSpPr>
          <p:spPr>
            <a:xfrm flipV="1">
              <a:off x="8696044" y="4565648"/>
              <a:ext cx="309416" cy="180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p:nvPr/>
          </p:nvCxnSpPr>
          <p:spPr>
            <a:xfrm>
              <a:off x="8700657" y="4822929"/>
              <a:ext cx="304803" cy="160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4" name="Group 133"/>
          <p:cNvGrpSpPr/>
          <p:nvPr/>
        </p:nvGrpSpPr>
        <p:grpSpPr>
          <a:xfrm flipH="1">
            <a:off x="5708349" y="4398295"/>
            <a:ext cx="374068" cy="417935"/>
            <a:chOff x="8696044" y="4565648"/>
            <a:chExt cx="374068" cy="417935"/>
          </a:xfrm>
        </p:grpSpPr>
        <p:cxnSp>
          <p:nvCxnSpPr>
            <p:cNvPr id="135" name="Straight Arrow Connector 134"/>
            <p:cNvCxnSpPr/>
            <p:nvPr/>
          </p:nvCxnSpPr>
          <p:spPr>
            <a:xfrm>
              <a:off x="8700657" y="4773107"/>
              <a:ext cx="3694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p:nvPr/>
          </p:nvCxnSpPr>
          <p:spPr>
            <a:xfrm flipV="1">
              <a:off x="8696044" y="4565648"/>
              <a:ext cx="309416" cy="180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p:nvPr/>
          </p:nvCxnSpPr>
          <p:spPr>
            <a:xfrm>
              <a:off x="8700657" y="4822929"/>
              <a:ext cx="304803" cy="160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38" name="Oval 137"/>
          <p:cNvSpPr/>
          <p:nvPr/>
        </p:nvSpPr>
        <p:spPr>
          <a:xfrm>
            <a:off x="8377791" y="2692156"/>
            <a:ext cx="502508" cy="4924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9" name="Oval 138"/>
          <p:cNvSpPr/>
          <p:nvPr/>
        </p:nvSpPr>
        <p:spPr>
          <a:xfrm>
            <a:off x="8377791" y="3224337"/>
            <a:ext cx="502508" cy="4924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0" name="Oval 139"/>
          <p:cNvSpPr/>
          <p:nvPr/>
        </p:nvSpPr>
        <p:spPr>
          <a:xfrm>
            <a:off x="8377791" y="3748278"/>
            <a:ext cx="502508" cy="4924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59" name="Group 158"/>
          <p:cNvGrpSpPr/>
          <p:nvPr/>
        </p:nvGrpSpPr>
        <p:grpSpPr>
          <a:xfrm flipH="1">
            <a:off x="7973761" y="2726009"/>
            <a:ext cx="374068" cy="417935"/>
            <a:chOff x="8696044" y="4565648"/>
            <a:chExt cx="374068" cy="417935"/>
          </a:xfrm>
        </p:grpSpPr>
        <p:cxnSp>
          <p:nvCxnSpPr>
            <p:cNvPr id="160" name="Straight Arrow Connector 159"/>
            <p:cNvCxnSpPr/>
            <p:nvPr/>
          </p:nvCxnSpPr>
          <p:spPr>
            <a:xfrm>
              <a:off x="8700657" y="4773107"/>
              <a:ext cx="3694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p:nvPr/>
          </p:nvCxnSpPr>
          <p:spPr>
            <a:xfrm flipV="1">
              <a:off x="8696044" y="4565648"/>
              <a:ext cx="309416" cy="180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700657" y="4822929"/>
              <a:ext cx="304803" cy="160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3" name="Group 162"/>
          <p:cNvGrpSpPr/>
          <p:nvPr/>
        </p:nvGrpSpPr>
        <p:grpSpPr>
          <a:xfrm flipH="1">
            <a:off x="7977877" y="3257351"/>
            <a:ext cx="374068" cy="417935"/>
            <a:chOff x="8696044" y="4565648"/>
            <a:chExt cx="374068" cy="417935"/>
          </a:xfrm>
        </p:grpSpPr>
        <p:cxnSp>
          <p:nvCxnSpPr>
            <p:cNvPr id="164" name="Straight Arrow Connector 163"/>
            <p:cNvCxnSpPr/>
            <p:nvPr/>
          </p:nvCxnSpPr>
          <p:spPr>
            <a:xfrm>
              <a:off x="8700657" y="4773107"/>
              <a:ext cx="3694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flipV="1">
              <a:off x="8696044" y="4565648"/>
              <a:ext cx="309416" cy="180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p:nvPr/>
          </p:nvCxnSpPr>
          <p:spPr>
            <a:xfrm>
              <a:off x="8700657" y="4822929"/>
              <a:ext cx="304803" cy="160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7" name="Group 166"/>
          <p:cNvGrpSpPr/>
          <p:nvPr/>
        </p:nvGrpSpPr>
        <p:grpSpPr>
          <a:xfrm flipH="1">
            <a:off x="7973755" y="3780453"/>
            <a:ext cx="374068" cy="417935"/>
            <a:chOff x="8696044" y="4565648"/>
            <a:chExt cx="374068" cy="417935"/>
          </a:xfrm>
        </p:grpSpPr>
        <p:cxnSp>
          <p:nvCxnSpPr>
            <p:cNvPr id="168" name="Straight Arrow Connector 167"/>
            <p:cNvCxnSpPr/>
            <p:nvPr/>
          </p:nvCxnSpPr>
          <p:spPr>
            <a:xfrm>
              <a:off x="8700657" y="4773107"/>
              <a:ext cx="3694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p:nvPr/>
          </p:nvCxnSpPr>
          <p:spPr>
            <a:xfrm flipV="1">
              <a:off x="8696044" y="4565648"/>
              <a:ext cx="309416" cy="180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p:nvPr/>
          </p:nvCxnSpPr>
          <p:spPr>
            <a:xfrm>
              <a:off x="8700657" y="4822929"/>
              <a:ext cx="304803" cy="160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78" name="TextBox 177"/>
          <p:cNvSpPr txBox="1"/>
          <p:nvPr/>
        </p:nvSpPr>
        <p:spPr>
          <a:xfrm>
            <a:off x="8402132" y="2794819"/>
            <a:ext cx="650789" cy="307777"/>
          </a:xfrm>
          <a:prstGeom prst="rect">
            <a:avLst/>
          </a:prstGeom>
          <a:noFill/>
        </p:spPr>
        <p:txBody>
          <a:bodyPr wrap="square" rtlCol="0">
            <a:spAutoFit/>
          </a:bodyPr>
          <a:lstStyle/>
          <a:p>
            <a:r>
              <a:rPr lang="en-US" sz="1400" dirty="0" smtClean="0"/>
              <a:t>.72</a:t>
            </a:r>
            <a:endParaRPr lang="en-US" sz="1400" dirty="0"/>
          </a:p>
        </p:txBody>
      </p:sp>
      <p:sp>
        <p:nvSpPr>
          <p:cNvPr id="179" name="TextBox 178"/>
          <p:cNvSpPr txBox="1"/>
          <p:nvPr/>
        </p:nvSpPr>
        <p:spPr>
          <a:xfrm>
            <a:off x="8398010" y="3326165"/>
            <a:ext cx="650789" cy="307777"/>
          </a:xfrm>
          <a:prstGeom prst="rect">
            <a:avLst/>
          </a:prstGeom>
          <a:noFill/>
        </p:spPr>
        <p:txBody>
          <a:bodyPr wrap="square" rtlCol="0">
            <a:spAutoFit/>
          </a:bodyPr>
          <a:lstStyle/>
          <a:p>
            <a:r>
              <a:rPr lang="en-US" sz="1400" dirty="0" smtClean="0"/>
              <a:t>.23</a:t>
            </a:r>
            <a:endParaRPr lang="en-US" sz="1400" dirty="0"/>
          </a:p>
        </p:txBody>
      </p:sp>
      <p:sp>
        <p:nvSpPr>
          <p:cNvPr id="180" name="TextBox 179"/>
          <p:cNvSpPr txBox="1"/>
          <p:nvPr/>
        </p:nvSpPr>
        <p:spPr>
          <a:xfrm>
            <a:off x="8402127" y="3841032"/>
            <a:ext cx="650789" cy="307777"/>
          </a:xfrm>
          <a:prstGeom prst="rect">
            <a:avLst/>
          </a:prstGeom>
          <a:noFill/>
        </p:spPr>
        <p:txBody>
          <a:bodyPr wrap="square" rtlCol="0">
            <a:spAutoFit/>
          </a:bodyPr>
          <a:lstStyle/>
          <a:p>
            <a:r>
              <a:rPr lang="en-US" sz="1400" dirty="0" smtClean="0"/>
              <a:t>.41</a:t>
            </a:r>
            <a:endParaRPr lang="en-US" sz="1400" dirty="0"/>
          </a:p>
        </p:txBody>
      </p:sp>
    </p:spTree>
    <p:extLst>
      <p:ext uri="{BB962C8B-B14F-4D97-AF65-F5344CB8AC3E}">
        <p14:creationId xmlns:p14="http://schemas.microsoft.com/office/powerpoint/2010/main" val="30926934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Backpropagation</a:t>
            </a:r>
            <a:endParaRPr lang="en-US" dirty="0"/>
          </a:p>
        </p:txBody>
      </p:sp>
      <p:sp>
        <p:nvSpPr>
          <p:cNvPr id="3" name="Content Placeholder 2"/>
          <p:cNvSpPr>
            <a:spLocks noGrp="1"/>
          </p:cNvSpPr>
          <p:nvPr>
            <p:ph idx="1"/>
          </p:nvPr>
        </p:nvSpPr>
        <p:spPr/>
        <p:txBody>
          <a:bodyPr/>
          <a:lstStyle/>
          <a:p>
            <a:r>
              <a:rPr lang="en-US" dirty="0" smtClean="0"/>
              <a:t>Define a </a:t>
            </a:r>
            <a:r>
              <a:rPr lang="en-US" i="1" dirty="0" smtClean="0"/>
              <a:t>loss function</a:t>
            </a:r>
          </a:p>
          <a:p>
            <a:pPr lvl="1"/>
            <a:r>
              <a:rPr lang="en-US" dirty="0" smtClean="0"/>
              <a:t>A simple one subtracts expected output from actual output, squared</a:t>
            </a:r>
          </a:p>
          <a:p>
            <a:r>
              <a:rPr lang="en-US" dirty="0" smtClean="0"/>
              <a:t>Take the derivative over the entire function representing the neural network</a:t>
            </a:r>
          </a:p>
          <a:p>
            <a:pPr lvl="1"/>
            <a:r>
              <a:rPr lang="en-US" dirty="0" smtClean="0"/>
              <a:t>Function easily exists in a thousand-dimensional space</a:t>
            </a:r>
          </a:p>
          <a:p>
            <a:pPr lvl="1"/>
            <a:r>
              <a:rPr lang="en-US" dirty="0" smtClean="0"/>
              <a:t>The derivative represents the minimum </a:t>
            </a:r>
            <a:r>
              <a:rPr lang="en-US" dirty="0"/>
              <a:t>(in this case</a:t>
            </a:r>
            <a:r>
              <a:rPr lang="en-US" dirty="0" smtClean="0"/>
              <a:t>)</a:t>
            </a:r>
          </a:p>
          <a:p>
            <a:pPr lvl="1"/>
            <a:r>
              <a:rPr lang="en-US" dirty="0" smtClean="0"/>
              <a:t>The process is called </a:t>
            </a:r>
            <a:r>
              <a:rPr lang="en-US" i="1" dirty="0" smtClean="0"/>
              <a:t>gradient descent</a:t>
            </a:r>
          </a:p>
          <a:p>
            <a:r>
              <a:rPr lang="en-US" dirty="0" smtClean="0"/>
              <a:t>Layer by layer, modify the weights so that the next forward pass of this activation (i.e. state) has less loss</a:t>
            </a:r>
          </a:p>
          <a:p>
            <a:r>
              <a:rPr lang="en-US" dirty="0" smtClean="0"/>
              <a:t>If, after many iterations, the net gets to a point where the loss is nearly zero, that means it will give us the correct answer</a:t>
            </a:r>
          </a:p>
          <a:p>
            <a:endParaRPr lang="en-US" dirty="0" smtClean="0"/>
          </a:p>
        </p:txBody>
      </p:sp>
    </p:spTree>
    <p:extLst>
      <p:ext uri="{BB962C8B-B14F-4D97-AF65-F5344CB8AC3E}">
        <p14:creationId xmlns:p14="http://schemas.microsoft.com/office/powerpoint/2010/main" val="407344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Gradient Descent</a:t>
            </a:r>
            <a:endParaRPr lang="en-US" dirty="0"/>
          </a:p>
        </p:txBody>
      </p:sp>
      <p:sp>
        <p:nvSpPr>
          <p:cNvPr id="10" name="Content Placeholder 9"/>
          <p:cNvSpPr>
            <a:spLocks noGrp="1"/>
          </p:cNvSpPr>
          <p:nvPr>
            <p:ph idx="1"/>
          </p:nvPr>
        </p:nvSpPr>
        <p:spPr/>
        <p:txBody>
          <a:bodyPr/>
          <a:lstStyle/>
          <a:p>
            <a:endParaRPr lang="en-US"/>
          </a:p>
        </p:txBody>
      </p:sp>
      <p:pic>
        <p:nvPicPr>
          <p:cNvPr id="12" name="Picture 11"/>
          <p:cNvPicPr>
            <a:picLocks noChangeAspect="1"/>
          </p:cNvPicPr>
          <p:nvPr/>
        </p:nvPicPr>
        <p:blipFill>
          <a:blip r:embed="rId2"/>
          <a:stretch>
            <a:fillRect/>
          </a:stretch>
        </p:blipFill>
        <p:spPr>
          <a:xfrm>
            <a:off x="2589212" y="2022161"/>
            <a:ext cx="7810500" cy="4000500"/>
          </a:xfrm>
          <a:prstGeom prst="rect">
            <a:avLst/>
          </a:prstGeom>
        </p:spPr>
      </p:pic>
      <p:pic>
        <p:nvPicPr>
          <p:cNvPr id="14" name="Picture 13"/>
          <p:cNvPicPr>
            <a:picLocks noChangeAspect="1"/>
          </p:cNvPicPr>
          <p:nvPr/>
        </p:nvPicPr>
        <p:blipFill>
          <a:blip r:embed="rId3"/>
          <a:stretch>
            <a:fillRect/>
          </a:stretch>
        </p:blipFill>
        <p:spPr>
          <a:xfrm flipH="1">
            <a:off x="2589212" y="1995724"/>
            <a:ext cx="316843" cy="275752"/>
          </a:xfrm>
          <a:prstGeom prst="rect">
            <a:avLst/>
          </a:prstGeom>
        </p:spPr>
      </p:pic>
      <p:pic>
        <p:nvPicPr>
          <p:cNvPr id="15" name="Picture 14"/>
          <p:cNvPicPr>
            <a:picLocks noChangeAspect="1"/>
          </p:cNvPicPr>
          <p:nvPr/>
        </p:nvPicPr>
        <p:blipFill>
          <a:blip r:embed="rId3"/>
          <a:stretch>
            <a:fillRect/>
          </a:stretch>
        </p:blipFill>
        <p:spPr>
          <a:xfrm>
            <a:off x="5125407" y="5064671"/>
            <a:ext cx="316843" cy="275752"/>
          </a:xfrm>
          <a:prstGeom prst="rect">
            <a:avLst/>
          </a:prstGeom>
        </p:spPr>
      </p:pic>
      <p:sp>
        <p:nvSpPr>
          <p:cNvPr id="16" name="TextBox 15"/>
          <p:cNvSpPr txBox="1"/>
          <p:nvPr/>
        </p:nvSpPr>
        <p:spPr>
          <a:xfrm flipH="1">
            <a:off x="2906055" y="2113247"/>
            <a:ext cx="768858" cy="369332"/>
          </a:xfrm>
          <a:prstGeom prst="rect">
            <a:avLst/>
          </a:prstGeom>
          <a:noFill/>
        </p:spPr>
        <p:txBody>
          <a:bodyPr wrap="square" rtlCol="0">
            <a:spAutoFit/>
          </a:bodyPr>
          <a:lstStyle/>
          <a:p>
            <a:r>
              <a:rPr lang="en-US" dirty="0" smtClean="0"/>
              <a:t>Start</a:t>
            </a:r>
            <a:endParaRPr lang="en-US" dirty="0"/>
          </a:p>
        </p:txBody>
      </p:sp>
      <p:sp>
        <p:nvSpPr>
          <p:cNvPr id="17" name="TextBox 16"/>
          <p:cNvSpPr txBox="1"/>
          <p:nvPr/>
        </p:nvSpPr>
        <p:spPr>
          <a:xfrm flipH="1">
            <a:off x="5004823" y="5426866"/>
            <a:ext cx="768858" cy="369332"/>
          </a:xfrm>
          <a:prstGeom prst="rect">
            <a:avLst/>
          </a:prstGeom>
          <a:noFill/>
        </p:spPr>
        <p:txBody>
          <a:bodyPr wrap="square" rtlCol="0">
            <a:spAutoFit/>
          </a:bodyPr>
          <a:lstStyle/>
          <a:p>
            <a:r>
              <a:rPr lang="en-US" dirty="0" smtClean="0"/>
              <a:t>Finish</a:t>
            </a:r>
            <a:endParaRPr lang="en-US" dirty="0"/>
          </a:p>
        </p:txBody>
      </p:sp>
    </p:spTree>
    <p:extLst>
      <p:ext uri="{BB962C8B-B14F-4D97-AF65-F5344CB8AC3E}">
        <p14:creationId xmlns:p14="http://schemas.microsoft.com/office/powerpoint/2010/main" val="26513209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too big</a:t>
            </a:r>
            <a:endParaRPr lang="en-US" dirty="0"/>
          </a:p>
        </p:txBody>
      </p:sp>
      <p:sp>
        <p:nvSpPr>
          <p:cNvPr id="10" name="Content Placeholder 9"/>
          <p:cNvSpPr>
            <a:spLocks noGrp="1"/>
          </p:cNvSpPr>
          <p:nvPr>
            <p:ph idx="1"/>
          </p:nvPr>
        </p:nvSpPr>
        <p:spPr/>
        <p:txBody>
          <a:bodyPr/>
          <a:lstStyle/>
          <a:p>
            <a:endParaRPr lang="en-US"/>
          </a:p>
        </p:txBody>
      </p:sp>
      <p:pic>
        <p:nvPicPr>
          <p:cNvPr id="12" name="Picture 11"/>
          <p:cNvPicPr>
            <a:picLocks noChangeAspect="1"/>
          </p:cNvPicPr>
          <p:nvPr/>
        </p:nvPicPr>
        <p:blipFill>
          <a:blip r:embed="rId2"/>
          <a:stretch>
            <a:fillRect/>
          </a:stretch>
        </p:blipFill>
        <p:spPr>
          <a:xfrm>
            <a:off x="2589212" y="2022161"/>
            <a:ext cx="7810500" cy="4000500"/>
          </a:xfrm>
          <a:prstGeom prst="rect">
            <a:avLst/>
          </a:prstGeom>
        </p:spPr>
      </p:pic>
      <p:pic>
        <p:nvPicPr>
          <p:cNvPr id="14" name="Picture 13"/>
          <p:cNvPicPr>
            <a:picLocks noChangeAspect="1"/>
          </p:cNvPicPr>
          <p:nvPr/>
        </p:nvPicPr>
        <p:blipFill>
          <a:blip r:embed="rId3"/>
          <a:stretch>
            <a:fillRect/>
          </a:stretch>
        </p:blipFill>
        <p:spPr>
          <a:xfrm flipH="1">
            <a:off x="2589212" y="1995724"/>
            <a:ext cx="316843" cy="275752"/>
          </a:xfrm>
          <a:prstGeom prst="rect">
            <a:avLst/>
          </a:prstGeom>
        </p:spPr>
      </p:pic>
      <p:pic>
        <p:nvPicPr>
          <p:cNvPr id="15" name="Picture 14"/>
          <p:cNvPicPr>
            <a:picLocks noChangeAspect="1"/>
          </p:cNvPicPr>
          <p:nvPr/>
        </p:nvPicPr>
        <p:blipFill>
          <a:blip r:embed="rId3"/>
          <a:stretch>
            <a:fillRect/>
          </a:stretch>
        </p:blipFill>
        <p:spPr>
          <a:xfrm>
            <a:off x="5125407" y="5064671"/>
            <a:ext cx="316843" cy="275752"/>
          </a:xfrm>
          <a:prstGeom prst="rect">
            <a:avLst/>
          </a:prstGeom>
        </p:spPr>
      </p:pic>
      <p:sp>
        <p:nvSpPr>
          <p:cNvPr id="16" name="TextBox 15"/>
          <p:cNvSpPr txBox="1"/>
          <p:nvPr/>
        </p:nvSpPr>
        <p:spPr>
          <a:xfrm flipH="1">
            <a:off x="2906055" y="2113247"/>
            <a:ext cx="768858" cy="369332"/>
          </a:xfrm>
          <a:prstGeom prst="rect">
            <a:avLst/>
          </a:prstGeom>
          <a:noFill/>
        </p:spPr>
        <p:txBody>
          <a:bodyPr wrap="square" rtlCol="0">
            <a:spAutoFit/>
          </a:bodyPr>
          <a:lstStyle/>
          <a:p>
            <a:r>
              <a:rPr lang="en-US" dirty="0" smtClean="0">
                <a:solidFill>
                  <a:prstClr val="black"/>
                </a:solidFill>
              </a:rPr>
              <a:t>Start</a:t>
            </a:r>
            <a:endParaRPr lang="en-US" dirty="0">
              <a:solidFill>
                <a:prstClr val="black"/>
              </a:solidFill>
            </a:endParaRPr>
          </a:p>
        </p:txBody>
      </p:sp>
      <p:sp>
        <p:nvSpPr>
          <p:cNvPr id="17" name="TextBox 16"/>
          <p:cNvSpPr txBox="1"/>
          <p:nvPr/>
        </p:nvSpPr>
        <p:spPr>
          <a:xfrm flipH="1">
            <a:off x="5004823" y="5426866"/>
            <a:ext cx="768858" cy="369332"/>
          </a:xfrm>
          <a:prstGeom prst="rect">
            <a:avLst/>
          </a:prstGeom>
          <a:noFill/>
        </p:spPr>
        <p:txBody>
          <a:bodyPr wrap="square" rtlCol="0">
            <a:spAutoFit/>
          </a:bodyPr>
          <a:lstStyle/>
          <a:p>
            <a:r>
              <a:rPr lang="en-US" dirty="0" smtClean="0">
                <a:solidFill>
                  <a:prstClr val="black"/>
                </a:solidFill>
              </a:rPr>
              <a:t>Finish</a:t>
            </a:r>
            <a:endParaRPr lang="en-US" dirty="0">
              <a:solidFill>
                <a:prstClr val="black"/>
              </a:solidFill>
            </a:endParaRPr>
          </a:p>
        </p:txBody>
      </p:sp>
      <p:cxnSp>
        <p:nvCxnSpPr>
          <p:cNvPr id="4" name="Straight Connector 3"/>
          <p:cNvCxnSpPr>
            <a:stCxn id="16" idx="3"/>
          </p:cNvCxnSpPr>
          <p:nvPr/>
        </p:nvCxnSpPr>
        <p:spPr>
          <a:xfrm>
            <a:off x="2906055" y="2297913"/>
            <a:ext cx="6355511" cy="1046178"/>
          </a:xfrm>
          <a:prstGeom prst="line">
            <a:avLst/>
          </a:prstGeom>
          <a:ln w="3175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28156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a:t>
            </a:r>
            <a:endParaRPr lang="en-US" dirty="0"/>
          </a:p>
        </p:txBody>
      </p:sp>
      <p:sp>
        <p:nvSpPr>
          <p:cNvPr id="3" name="Content Placeholder 2"/>
          <p:cNvSpPr>
            <a:spLocks noGrp="1"/>
          </p:cNvSpPr>
          <p:nvPr>
            <p:ph idx="1"/>
          </p:nvPr>
        </p:nvSpPr>
        <p:spPr>
          <a:xfrm>
            <a:off x="1495168" y="1507527"/>
            <a:ext cx="10009444" cy="4399005"/>
          </a:xfrm>
        </p:spPr>
        <p:txBody>
          <a:bodyPr>
            <a:normAutofit/>
          </a:bodyPr>
          <a:lstStyle/>
          <a:p>
            <a:r>
              <a:rPr lang="en-US" dirty="0" smtClean="0"/>
              <a:t>Artificial Intelligence – Computer algorithms that appear to mimic reasoning normally attributed to humans and animals, often derived by studying animal cognition, achieving results with sophisticated statistics and vast datasets</a:t>
            </a:r>
          </a:p>
          <a:p>
            <a:endParaRPr lang="en-US" dirty="0" smtClean="0"/>
          </a:p>
          <a:p>
            <a:r>
              <a:rPr lang="en-US" dirty="0" smtClean="0"/>
              <a:t>Reinforcement Learning – A subset of artificial intelligence where an application consisting of algorithms performs </a:t>
            </a:r>
            <a:r>
              <a:rPr lang="en-US" i="1" dirty="0" smtClean="0"/>
              <a:t>actions</a:t>
            </a:r>
            <a:r>
              <a:rPr lang="en-US" dirty="0" smtClean="0"/>
              <a:t> based on </a:t>
            </a:r>
            <a:r>
              <a:rPr lang="en-US" i="1" dirty="0" smtClean="0"/>
              <a:t>states</a:t>
            </a:r>
            <a:r>
              <a:rPr lang="en-US" dirty="0" smtClean="0"/>
              <a:t>, evaluates the outcomes as positive or negative, applies the outcome to its dataset, learns from the results and improves its actions over time, known as </a:t>
            </a:r>
            <a:r>
              <a:rPr lang="en-US" i="1" dirty="0" smtClean="0"/>
              <a:t>training</a:t>
            </a:r>
            <a:r>
              <a:rPr lang="en-US" dirty="0" smtClean="0"/>
              <a:t>. Once trained, the dataset may be used outside the lab to correctly take actions based on similar states.</a:t>
            </a:r>
          </a:p>
          <a:p>
            <a:pPr lvl="1"/>
            <a:r>
              <a:rPr lang="en-US" dirty="0" smtClean="0"/>
              <a:t>A positive outcome is applied as a </a:t>
            </a:r>
            <a:r>
              <a:rPr lang="en-US" i="1" dirty="0" smtClean="0"/>
              <a:t>reward</a:t>
            </a:r>
          </a:p>
          <a:p>
            <a:pPr lvl="1"/>
            <a:r>
              <a:rPr lang="en-US" dirty="0" smtClean="0"/>
              <a:t>A negative outcome is applied as a, well, </a:t>
            </a:r>
            <a:r>
              <a:rPr lang="en-US" i="1" dirty="0" smtClean="0"/>
              <a:t>negative reward</a:t>
            </a:r>
            <a:endParaRPr lang="en-US" i="1" dirty="0"/>
          </a:p>
        </p:txBody>
      </p:sp>
    </p:spTree>
    <p:extLst>
      <p:ext uri="{BB962C8B-B14F-4D97-AF65-F5344CB8AC3E}">
        <p14:creationId xmlns:p14="http://schemas.microsoft.com/office/powerpoint/2010/main" val="9686534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step size</a:t>
            </a:r>
            <a:endParaRPr lang="en-US" dirty="0"/>
          </a:p>
        </p:txBody>
      </p:sp>
      <p:sp>
        <p:nvSpPr>
          <p:cNvPr id="10" name="Content Placeholder 9"/>
          <p:cNvSpPr>
            <a:spLocks noGrp="1"/>
          </p:cNvSpPr>
          <p:nvPr>
            <p:ph idx="1"/>
          </p:nvPr>
        </p:nvSpPr>
        <p:spPr/>
        <p:txBody>
          <a:bodyPr/>
          <a:lstStyle/>
          <a:p>
            <a:endParaRPr lang="en-US"/>
          </a:p>
        </p:txBody>
      </p:sp>
      <p:pic>
        <p:nvPicPr>
          <p:cNvPr id="12" name="Picture 11"/>
          <p:cNvPicPr>
            <a:picLocks noChangeAspect="1"/>
          </p:cNvPicPr>
          <p:nvPr/>
        </p:nvPicPr>
        <p:blipFill>
          <a:blip r:embed="rId2"/>
          <a:stretch>
            <a:fillRect/>
          </a:stretch>
        </p:blipFill>
        <p:spPr>
          <a:xfrm>
            <a:off x="2589212" y="2022161"/>
            <a:ext cx="7810500" cy="4000500"/>
          </a:xfrm>
          <a:prstGeom prst="rect">
            <a:avLst/>
          </a:prstGeom>
        </p:spPr>
      </p:pic>
      <p:pic>
        <p:nvPicPr>
          <p:cNvPr id="14" name="Picture 13"/>
          <p:cNvPicPr>
            <a:picLocks noChangeAspect="1"/>
          </p:cNvPicPr>
          <p:nvPr/>
        </p:nvPicPr>
        <p:blipFill>
          <a:blip r:embed="rId3"/>
          <a:stretch>
            <a:fillRect/>
          </a:stretch>
        </p:blipFill>
        <p:spPr>
          <a:xfrm flipH="1">
            <a:off x="2589212" y="1995724"/>
            <a:ext cx="316843" cy="275752"/>
          </a:xfrm>
          <a:prstGeom prst="rect">
            <a:avLst/>
          </a:prstGeom>
        </p:spPr>
      </p:pic>
      <p:pic>
        <p:nvPicPr>
          <p:cNvPr id="15" name="Picture 14"/>
          <p:cNvPicPr>
            <a:picLocks noChangeAspect="1"/>
          </p:cNvPicPr>
          <p:nvPr/>
        </p:nvPicPr>
        <p:blipFill>
          <a:blip r:embed="rId3"/>
          <a:stretch>
            <a:fillRect/>
          </a:stretch>
        </p:blipFill>
        <p:spPr>
          <a:xfrm>
            <a:off x="5125407" y="5064671"/>
            <a:ext cx="316843" cy="275752"/>
          </a:xfrm>
          <a:prstGeom prst="rect">
            <a:avLst/>
          </a:prstGeom>
        </p:spPr>
      </p:pic>
      <p:sp>
        <p:nvSpPr>
          <p:cNvPr id="16" name="TextBox 15"/>
          <p:cNvSpPr txBox="1"/>
          <p:nvPr/>
        </p:nvSpPr>
        <p:spPr>
          <a:xfrm flipH="1">
            <a:off x="2906055" y="2113247"/>
            <a:ext cx="768858" cy="369332"/>
          </a:xfrm>
          <a:prstGeom prst="rect">
            <a:avLst/>
          </a:prstGeom>
          <a:noFill/>
        </p:spPr>
        <p:txBody>
          <a:bodyPr wrap="square" rtlCol="0">
            <a:spAutoFit/>
          </a:bodyPr>
          <a:lstStyle/>
          <a:p>
            <a:r>
              <a:rPr lang="en-US" dirty="0" smtClean="0">
                <a:solidFill>
                  <a:prstClr val="black"/>
                </a:solidFill>
              </a:rPr>
              <a:t>Start</a:t>
            </a:r>
            <a:endParaRPr lang="en-US" dirty="0">
              <a:solidFill>
                <a:prstClr val="black"/>
              </a:solidFill>
            </a:endParaRPr>
          </a:p>
        </p:txBody>
      </p:sp>
      <p:sp>
        <p:nvSpPr>
          <p:cNvPr id="17" name="TextBox 16"/>
          <p:cNvSpPr txBox="1"/>
          <p:nvPr/>
        </p:nvSpPr>
        <p:spPr>
          <a:xfrm flipH="1">
            <a:off x="5004823" y="5426866"/>
            <a:ext cx="768858" cy="369332"/>
          </a:xfrm>
          <a:prstGeom prst="rect">
            <a:avLst/>
          </a:prstGeom>
          <a:noFill/>
        </p:spPr>
        <p:txBody>
          <a:bodyPr wrap="square" rtlCol="0">
            <a:spAutoFit/>
          </a:bodyPr>
          <a:lstStyle/>
          <a:p>
            <a:r>
              <a:rPr lang="en-US" dirty="0" smtClean="0">
                <a:solidFill>
                  <a:prstClr val="black"/>
                </a:solidFill>
              </a:rPr>
              <a:t>Finish</a:t>
            </a:r>
            <a:endParaRPr lang="en-US" dirty="0">
              <a:solidFill>
                <a:prstClr val="black"/>
              </a:solidFill>
            </a:endParaRPr>
          </a:p>
        </p:txBody>
      </p:sp>
      <p:cxnSp>
        <p:nvCxnSpPr>
          <p:cNvPr id="9" name="Straight Connector 8"/>
          <p:cNvCxnSpPr/>
          <p:nvPr/>
        </p:nvCxnSpPr>
        <p:spPr>
          <a:xfrm>
            <a:off x="2906055" y="2271787"/>
            <a:ext cx="294345" cy="184666"/>
          </a:xfrm>
          <a:prstGeom prst="line">
            <a:avLst/>
          </a:prstGeom>
          <a:ln w="317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200400" y="2482579"/>
            <a:ext cx="104503" cy="286747"/>
          </a:xfrm>
          <a:prstGeom prst="line">
            <a:avLst/>
          </a:prstGeom>
          <a:ln w="317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313611" y="2791735"/>
            <a:ext cx="148046" cy="225786"/>
          </a:xfrm>
          <a:prstGeom prst="line">
            <a:avLst/>
          </a:prstGeom>
          <a:ln w="317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461657" y="3017521"/>
            <a:ext cx="287279" cy="99831"/>
          </a:xfrm>
          <a:prstGeom prst="line">
            <a:avLst/>
          </a:prstGeom>
          <a:ln w="317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3753342" y="3067436"/>
            <a:ext cx="296144" cy="20354"/>
          </a:xfrm>
          <a:prstGeom prst="line">
            <a:avLst/>
          </a:prstGeom>
          <a:ln w="317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049486" y="3108144"/>
            <a:ext cx="209005" cy="198395"/>
          </a:xfrm>
          <a:prstGeom prst="line">
            <a:avLst/>
          </a:prstGeom>
          <a:ln w="3175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00157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Backpropagation, recap</a:t>
            </a:r>
            <a:endParaRPr lang="en-US" dirty="0"/>
          </a:p>
        </p:txBody>
      </p:sp>
      <p:sp>
        <p:nvSpPr>
          <p:cNvPr id="3" name="Content Placeholder 2"/>
          <p:cNvSpPr>
            <a:spLocks noGrp="1"/>
          </p:cNvSpPr>
          <p:nvPr>
            <p:ph idx="1"/>
          </p:nvPr>
        </p:nvSpPr>
        <p:spPr/>
        <p:txBody>
          <a:bodyPr/>
          <a:lstStyle/>
          <a:p>
            <a:r>
              <a:rPr lang="en-US" dirty="0" smtClean="0"/>
              <a:t>Takes some study</a:t>
            </a:r>
          </a:p>
          <a:p>
            <a:r>
              <a:rPr lang="en-US" dirty="0" smtClean="0"/>
              <a:t>The takeaway</a:t>
            </a:r>
          </a:p>
          <a:p>
            <a:pPr lvl="1"/>
            <a:r>
              <a:rPr lang="en-US" dirty="0" smtClean="0"/>
              <a:t>Data comes in</a:t>
            </a:r>
          </a:p>
          <a:p>
            <a:pPr lvl="2"/>
            <a:r>
              <a:rPr lang="en-US" dirty="0" smtClean="0"/>
              <a:t>With RL, a state comes in</a:t>
            </a:r>
          </a:p>
          <a:p>
            <a:pPr lvl="1"/>
            <a:r>
              <a:rPr lang="en-US" dirty="0" smtClean="0"/>
              <a:t>Prediction comes out</a:t>
            </a:r>
          </a:p>
          <a:p>
            <a:pPr lvl="2"/>
            <a:r>
              <a:rPr lang="en-US" dirty="0" smtClean="0"/>
              <a:t>With RL, an action comes out</a:t>
            </a:r>
          </a:p>
          <a:p>
            <a:pPr lvl="1"/>
            <a:r>
              <a:rPr lang="en-US" dirty="0" smtClean="0"/>
              <a:t>Correctness of prediction determined</a:t>
            </a:r>
          </a:p>
          <a:p>
            <a:pPr lvl="1"/>
            <a:r>
              <a:rPr lang="en-US" dirty="0" smtClean="0"/>
              <a:t>Weights are updated</a:t>
            </a:r>
          </a:p>
          <a:p>
            <a:pPr lvl="2"/>
            <a:r>
              <a:rPr lang="en-US" dirty="0" smtClean="0"/>
              <a:t>If the prediction was correct, the neural net will become more confident</a:t>
            </a:r>
          </a:p>
          <a:p>
            <a:pPr lvl="2"/>
            <a:r>
              <a:rPr lang="en-US" dirty="0" smtClean="0"/>
              <a:t>If the prediction was incorrect, the neural net will move towards a different prediction</a:t>
            </a:r>
          </a:p>
        </p:txBody>
      </p:sp>
      <p:pic>
        <p:nvPicPr>
          <p:cNvPr id="4"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0638" y="1905000"/>
            <a:ext cx="3015661" cy="2691714"/>
          </a:xfrm>
          <a:prstGeom prst="rect">
            <a:avLst/>
          </a:prstGeom>
        </p:spPr>
      </p:pic>
      <p:cxnSp>
        <p:nvCxnSpPr>
          <p:cNvPr id="6" name="Straight Arrow Connector 5"/>
          <p:cNvCxnSpPr/>
          <p:nvPr/>
        </p:nvCxnSpPr>
        <p:spPr>
          <a:xfrm>
            <a:off x="7222836" y="2992577"/>
            <a:ext cx="3717013" cy="251"/>
          </a:xfrm>
          <a:prstGeom prst="straightConnector1">
            <a:avLst/>
          </a:prstGeom>
          <a:ln w="6350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0880435" y="2807911"/>
            <a:ext cx="1348509" cy="369332"/>
          </a:xfrm>
          <a:prstGeom prst="rect">
            <a:avLst/>
          </a:prstGeom>
          <a:noFill/>
        </p:spPr>
        <p:txBody>
          <a:bodyPr wrap="square" rtlCol="0">
            <a:spAutoFit/>
          </a:bodyPr>
          <a:lstStyle/>
          <a:p>
            <a:r>
              <a:rPr lang="en-US" dirty="0" smtClean="0"/>
              <a:t>Prediction</a:t>
            </a:r>
            <a:endParaRPr lang="en-US" dirty="0"/>
          </a:p>
        </p:txBody>
      </p:sp>
      <p:sp>
        <p:nvSpPr>
          <p:cNvPr id="9" name="TextBox 8"/>
          <p:cNvSpPr txBox="1"/>
          <p:nvPr/>
        </p:nvSpPr>
        <p:spPr>
          <a:xfrm>
            <a:off x="6445825" y="2798736"/>
            <a:ext cx="950912" cy="369332"/>
          </a:xfrm>
          <a:prstGeom prst="rect">
            <a:avLst/>
          </a:prstGeom>
          <a:noFill/>
        </p:spPr>
        <p:txBody>
          <a:bodyPr wrap="square" rtlCol="0">
            <a:spAutoFit/>
          </a:bodyPr>
          <a:lstStyle/>
          <a:p>
            <a:r>
              <a:rPr lang="en-US" dirty="0" smtClean="0"/>
              <a:t>Input</a:t>
            </a:r>
            <a:endParaRPr lang="en-US" dirty="0"/>
          </a:p>
        </p:txBody>
      </p:sp>
      <p:cxnSp>
        <p:nvCxnSpPr>
          <p:cNvPr id="10" name="Straight Arrow Connector 9"/>
          <p:cNvCxnSpPr/>
          <p:nvPr/>
        </p:nvCxnSpPr>
        <p:spPr>
          <a:xfrm flipH="1">
            <a:off x="7199752" y="3671444"/>
            <a:ext cx="3717013" cy="251"/>
          </a:xfrm>
          <a:prstGeom prst="straightConnector1">
            <a:avLst/>
          </a:prstGeom>
          <a:ln w="6350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0885059" y="3486778"/>
            <a:ext cx="1417777" cy="369332"/>
          </a:xfrm>
          <a:prstGeom prst="rect">
            <a:avLst/>
          </a:prstGeom>
          <a:noFill/>
        </p:spPr>
        <p:txBody>
          <a:bodyPr wrap="square" rtlCol="0">
            <a:spAutoFit/>
          </a:bodyPr>
          <a:lstStyle/>
          <a:p>
            <a:r>
              <a:rPr lang="en-US" dirty="0" smtClean="0"/>
              <a:t>Correction</a:t>
            </a:r>
            <a:endParaRPr lang="en-US" dirty="0"/>
          </a:p>
        </p:txBody>
      </p:sp>
    </p:spTree>
    <p:extLst>
      <p:ext uri="{BB962C8B-B14F-4D97-AF65-F5344CB8AC3E}">
        <p14:creationId xmlns:p14="http://schemas.microsoft.com/office/powerpoint/2010/main" val="33415563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 works?</a:t>
            </a:r>
            <a:endParaRPr lang="en-US" dirty="0"/>
          </a:p>
        </p:txBody>
      </p:sp>
      <p:sp>
        <p:nvSpPr>
          <p:cNvPr id="3" name="Content Placeholder 2"/>
          <p:cNvSpPr>
            <a:spLocks noGrp="1"/>
          </p:cNvSpPr>
          <p:nvPr>
            <p:ph idx="1"/>
          </p:nvPr>
        </p:nvSpPr>
        <p:spPr/>
        <p:txBody>
          <a:bodyPr/>
          <a:lstStyle/>
          <a:p>
            <a:r>
              <a:rPr lang="en-US" dirty="0" smtClean="0"/>
              <a:t>Sharing neurons for different inputs is non-intuitive (for me, anyway)</a:t>
            </a:r>
          </a:p>
          <a:p>
            <a:pPr lvl="1"/>
            <a:r>
              <a:rPr lang="en-US" dirty="0" smtClean="0"/>
              <a:t>Splash different colors of paint around, get a mess</a:t>
            </a:r>
          </a:p>
          <a:p>
            <a:pPr lvl="1"/>
            <a:endParaRPr lang="en-US" dirty="0"/>
          </a:p>
          <a:p>
            <a:r>
              <a:rPr lang="en-US" dirty="0" smtClean="0"/>
              <a:t>From neural nets, patterns emerge</a:t>
            </a:r>
          </a:p>
          <a:p>
            <a:endParaRPr lang="en-US" dirty="0"/>
          </a:p>
          <a:p>
            <a:r>
              <a:rPr lang="en-US" dirty="0" smtClean="0"/>
              <a:t>Every step has mechanisms in place to create order</a:t>
            </a:r>
          </a:p>
          <a:p>
            <a:endParaRPr lang="en-US" dirty="0"/>
          </a:p>
        </p:txBody>
      </p:sp>
    </p:spTree>
    <p:extLst>
      <p:ext uri="{BB962C8B-B14F-4D97-AF65-F5344CB8AC3E}">
        <p14:creationId xmlns:p14="http://schemas.microsoft.com/office/powerpoint/2010/main" val="41172871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lstStyle/>
          <a:p>
            <a:r>
              <a:rPr lang="en-US" dirty="0" smtClean="0"/>
              <a:t>Amazingly, neural nets learn what’s important and what’s not.</a:t>
            </a:r>
          </a:p>
          <a:p>
            <a:endParaRPr lang="en-US" dirty="0"/>
          </a:p>
        </p:txBody>
      </p:sp>
      <p:pic>
        <p:nvPicPr>
          <p:cNvPr id="7" name="Picture 6"/>
          <p:cNvPicPr>
            <a:picLocks noChangeAspect="1"/>
          </p:cNvPicPr>
          <p:nvPr/>
        </p:nvPicPr>
        <p:blipFill>
          <a:blip r:embed="rId2"/>
          <a:stretch>
            <a:fillRect/>
          </a:stretch>
        </p:blipFill>
        <p:spPr>
          <a:xfrm>
            <a:off x="5424130" y="3640763"/>
            <a:ext cx="807300" cy="1388800"/>
          </a:xfrm>
          <a:prstGeom prst="rect">
            <a:avLst/>
          </a:prstGeom>
        </p:spPr>
      </p:pic>
      <p:pic>
        <p:nvPicPr>
          <p:cNvPr id="8" name="Picture 7"/>
          <p:cNvPicPr>
            <a:picLocks noChangeAspect="1"/>
          </p:cNvPicPr>
          <p:nvPr/>
        </p:nvPicPr>
        <p:blipFill>
          <a:blip r:embed="rId3"/>
          <a:stretch>
            <a:fillRect/>
          </a:stretch>
        </p:blipFill>
        <p:spPr>
          <a:xfrm>
            <a:off x="4449612" y="3646363"/>
            <a:ext cx="796088" cy="1377600"/>
          </a:xfrm>
          <a:prstGeom prst="rect">
            <a:avLst/>
          </a:prstGeom>
        </p:spPr>
      </p:pic>
      <p:pic>
        <p:nvPicPr>
          <p:cNvPr id="9" name="Picture 8"/>
          <p:cNvPicPr>
            <a:picLocks noChangeAspect="1"/>
          </p:cNvPicPr>
          <p:nvPr/>
        </p:nvPicPr>
        <p:blipFill>
          <a:blip r:embed="rId4"/>
          <a:stretch>
            <a:fillRect/>
          </a:stretch>
        </p:blipFill>
        <p:spPr>
          <a:xfrm>
            <a:off x="6409860" y="3640763"/>
            <a:ext cx="784875" cy="1377600"/>
          </a:xfrm>
          <a:prstGeom prst="rect">
            <a:avLst/>
          </a:prstGeom>
        </p:spPr>
      </p:pic>
    </p:spTree>
    <p:extLst>
      <p:ext uri="{BB962C8B-B14F-4D97-AF65-F5344CB8AC3E}">
        <p14:creationId xmlns:p14="http://schemas.microsoft.com/office/powerpoint/2010/main" val="132413335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37848" y="2830817"/>
            <a:ext cx="796088" cy="1377600"/>
          </a:xfrm>
          <a:prstGeom prst="rect">
            <a:avLst/>
          </a:prstGeom>
        </p:spPr>
      </p:pic>
      <p:sp>
        <p:nvSpPr>
          <p:cNvPr id="5" name="Oval 4"/>
          <p:cNvSpPr/>
          <p:nvPr/>
        </p:nvSpPr>
        <p:spPr>
          <a:xfrm>
            <a:off x="3752251" y="1032227"/>
            <a:ext cx="502508" cy="4924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6" name="Oval 5"/>
          <p:cNvSpPr/>
          <p:nvPr/>
        </p:nvSpPr>
        <p:spPr>
          <a:xfrm>
            <a:off x="3752251" y="1564408"/>
            <a:ext cx="502508" cy="4924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7" name="Oval 6"/>
          <p:cNvSpPr/>
          <p:nvPr/>
        </p:nvSpPr>
        <p:spPr>
          <a:xfrm>
            <a:off x="3752251" y="2096589"/>
            <a:ext cx="502508" cy="4924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9" name="Oval 8"/>
          <p:cNvSpPr/>
          <p:nvPr/>
        </p:nvSpPr>
        <p:spPr>
          <a:xfrm>
            <a:off x="3752251" y="2699633"/>
            <a:ext cx="502508" cy="4924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0" name="Oval 9"/>
          <p:cNvSpPr/>
          <p:nvPr/>
        </p:nvSpPr>
        <p:spPr>
          <a:xfrm>
            <a:off x="3752251" y="3231814"/>
            <a:ext cx="502508" cy="4924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1" name="Oval 10"/>
          <p:cNvSpPr/>
          <p:nvPr/>
        </p:nvSpPr>
        <p:spPr>
          <a:xfrm>
            <a:off x="3752251" y="3763995"/>
            <a:ext cx="502508" cy="4924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12" name="Oval 11"/>
          <p:cNvSpPr/>
          <p:nvPr/>
        </p:nvSpPr>
        <p:spPr>
          <a:xfrm>
            <a:off x="3752251" y="4353841"/>
            <a:ext cx="502508" cy="4924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3" name="Oval 12"/>
          <p:cNvSpPr/>
          <p:nvPr/>
        </p:nvSpPr>
        <p:spPr>
          <a:xfrm>
            <a:off x="3752251" y="4886022"/>
            <a:ext cx="502508" cy="4924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14" name="Oval 13"/>
          <p:cNvSpPr/>
          <p:nvPr/>
        </p:nvSpPr>
        <p:spPr>
          <a:xfrm>
            <a:off x="3752251" y="5418203"/>
            <a:ext cx="502508" cy="4924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72" name="TextBox 71"/>
          <p:cNvSpPr txBox="1"/>
          <p:nvPr/>
        </p:nvSpPr>
        <p:spPr>
          <a:xfrm>
            <a:off x="3786600" y="2383158"/>
            <a:ext cx="1062681" cy="369332"/>
          </a:xfrm>
          <a:prstGeom prst="rect">
            <a:avLst/>
          </a:prstGeom>
          <a:noFill/>
        </p:spPr>
        <p:txBody>
          <a:bodyPr wrap="square" rtlCol="0">
            <a:spAutoFit/>
          </a:bodyPr>
          <a:lstStyle/>
          <a:p>
            <a:r>
              <a:rPr lang="en-US" dirty="0" smtClean="0"/>
              <a:t>…</a:t>
            </a:r>
            <a:endParaRPr lang="en-US" dirty="0"/>
          </a:p>
        </p:txBody>
      </p:sp>
      <p:sp>
        <p:nvSpPr>
          <p:cNvPr id="73" name="TextBox 72"/>
          <p:cNvSpPr txBox="1"/>
          <p:nvPr/>
        </p:nvSpPr>
        <p:spPr>
          <a:xfrm>
            <a:off x="3782478" y="4059553"/>
            <a:ext cx="1062681" cy="369332"/>
          </a:xfrm>
          <a:prstGeom prst="rect">
            <a:avLst/>
          </a:prstGeom>
          <a:noFill/>
        </p:spPr>
        <p:txBody>
          <a:bodyPr wrap="square" rtlCol="0">
            <a:spAutoFit/>
          </a:bodyPr>
          <a:lstStyle/>
          <a:p>
            <a:r>
              <a:rPr lang="en-US" dirty="0" smtClean="0"/>
              <a:t>…</a:t>
            </a:r>
            <a:endParaRPr lang="en-US" dirty="0"/>
          </a:p>
        </p:txBody>
      </p:sp>
      <p:grpSp>
        <p:nvGrpSpPr>
          <p:cNvPr id="74" name="Group 73"/>
          <p:cNvGrpSpPr/>
          <p:nvPr/>
        </p:nvGrpSpPr>
        <p:grpSpPr>
          <a:xfrm>
            <a:off x="4272628" y="1061235"/>
            <a:ext cx="374068" cy="417935"/>
            <a:chOff x="8696044" y="4565648"/>
            <a:chExt cx="374068" cy="417935"/>
          </a:xfrm>
        </p:grpSpPr>
        <p:cxnSp>
          <p:nvCxnSpPr>
            <p:cNvPr id="75" name="Straight Arrow Connector 74"/>
            <p:cNvCxnSpPr/>
            <p:nvPr/>
          </p:nvCxnSpPr>
          <p:spPr>
            <a:xfrm>
              <a:off x="8700657" y="4773107"/>
              <a:ext cx="3694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8696044" y="4565648"/>
              <a:ext cx="309416" cy="180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8700657" y="4822929"/>
              <a:ext cx="304803" cy="160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4272628" y="1571913"/>
            <a:ext cx="374068" cy="417935"/>
            <a:chOff x="8696044" y="4565648"/>
            <a:chExt cx="374068" cy="417935"/>
          </a:xfrm>
        </p:grpSpPr>
        <p:cxnSp>
          <p:nvCxnSpPr>
            <p:cNvPr id="79" name="Straight Arrow Connector 78"/>
            <p:cNvCxnSpPr/>
            <p:nvPr/>
          </p:nvCxnSpPr>
          <p:spPr>
            <a:xfrm>
              <a:off x="8700657" y="4773107"/>
              <a:ext cx="3694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flipV="1">
              <a:off x="8696044" y="4565648"/>
              <a:ext cx="309416" cy="180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8700657" y="4822929"/>
              <a:ext cx="304803" cy="160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2" name="Group 81"/>
          <p:cNvGrpSpPr/>
          <p:nvPr/>
        </p:nvGrpSpPr>
        <p:grpSpPr>
          <a:xfrm>
            <a:off x="4272628" y="2101724"/>
            <a:ext cx="374068" cy="417935"/>
            <a:chOff x="8696044" y="4565648"/>
            <a:chExt cx="374068" cy="417935"/>
          </a:xfrm>
        </p:grpSpPr>
        <p:cxnSp>
          <p:nvCxnSpPr>
            <p:cNvPr id="83" name="Straight Arrow Connector 82"/>
            <p:cNvCxnSpPr/>
            <p:nvPr/>
          </p:nvCxnSpPr>
          <p:spPr>
            <a:xfrm>
              <a:off x="8700657" y="4773107"/>
              <a:ext cx="3694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V="1">
              <a:off x="8696044" y="4565648"/>
              <a:ext cx="309416" cy="180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8700657" y="4822929"/>
              <a:ext cx="304803" cy="160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6" name="Group 85"/>
          <p:cNvGrpSpPr/>
          <p:nvPr/>
        </p:nvGrpSpPr>
        <p:grpSpPr>
          <a:xfrm>
            <a:off x="4272628" y="2723680"/>
            <a:ext cx="374068" cy="417935"/>
            <a:chOff x="8696044" y="4565648"/>
            <a:chExt cx="374068" cy="417935"/>
          </a:xfrm>
        </p:grpSpPr>
        <p:cxnSp>
          <p:nvCxnSpPr>
            <p:cNvPr id="87" name="Straight Arrow Connector 86"/>
            <p:cNvCxnSpPr/>
            <p:nvPr/>
          </p:nvCxnSpPr>
          <p:spPr>
            <a:xfrm>
              <a:off x="8700657" y="4773107"/>
              <a:ext cx="3694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flipV="1">
              <a:off x="8696044" y="4565648"/>
              <a:ext cx="309416" cy="180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a:off x="8700657" y="4822929"/>
              <a:ext cx="304803" cy="160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0" name="Group 89"/>
          <p:cNvGrpSpPr/>
          <p:nvPr/>
        </p:nvGrpSpPr>
        <p:grpSpPr>
          <a:xfrm>
            <a:off x="4272628" y="3231814"/>
            <a:ext cx="374068" cy="417935"/>
            <a:chOff x="8696044" y="4565648"/>
            <a:chExt cx="374068" cy="417935"/>
          </a:xfrm>
        </p:grpSpPr>
        <p:cxnSp>
          <p:nvCxnSpPr>
            <p:cNvPr id="91" name="Straight Arrow Connector 90"/>
            <p:cNvCxnSpPr/>
            <p:nvPr/>
          </p:nvCxnSpPr>
          <p:spPr>
            <a:xfrm>
              <a:off x="8700657" y="4773107"/>
              <a:ext cx="3694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V="1">
              <a:off x="8696044" y="4565648"/>
              <a:ext cx="309416" cy="180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700657" y="4822929"/>
              <a:ext cx="304803" cy="160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4" name="Group 93"/>
          <p:cNvGrpSpPr/>
          <p:nvPr/>
        </p:nvGrpSpPr>
        <p:grpSpPr>
          <a:xfrm>
            <a:off x="4272628" y="3784012"/>
            <a:ext cx="374068" cy="417935"/>
            <a:chOff x="8696044" y="4565648"/>
            <a:chExt cx="374068" cy="417935"/>
          </a:xfrm>
        </p:grpSpPr>
        <p:cxnSp>
          <p:nvCxnSpPr>
            <p:cNvPr id="95" name="Straight Arrow Connector 94"/>
            <p:cNvCxnSpPr/>
            <p:nvPr/>
          </p:nvCxnSpPr>
          <p:spPr>
            <a:xfrm>
              <a:off x="8700657" y="4773107"/>
              <a:ext cx="3694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V="1">
              <a:off x="8696044" y="4565648"/>
              <a:ext cx="309416" cy="180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8700657" y="4822929"/>
              <a:ext cx="304803" cy="160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8" name="Group 97"/>
          <p:cNvGrpSpPr/>
          <p:nvPr/>
        </p:nvGrpSpPr>
        <p:grpSpPr>
          <a:xfrm>
            <a:off x="4272628" y="4384405"/>
            <a:ext cx="374068" cy="417935"/>
            <a:chOff x="8696044" y="4565648"/>
            <a:chExt cx="374068" cy="417935"/>
          </a:xfrm>
        </p:grpSpPr>
        <p:cxnSp>
          <p:nvCxnSpPr>
            <p:cNvPr id="99" name="Straight Arrow Connector 98"/>
            <p:cNvCxnSpPr/>
            <p:nvPr/>
          </p:nvCxnSpPr>
          <p:spPr>
            <a:xfrm>
              <a:off x="8700657" y="4773107"/>
              <a:ext cx="3694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V="1">
              <a:off x="8696044" y="4565648"/>
              <a:ext cx="309416" cy="180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a:off x="8700657" y="4822929"/>
              <a:ext cx="304803" cy="160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2" name="Group 101"/>
          <p:cNvGrpSpPr/>
          <p:nvPr/>
        </p:nvGrpSpPr>
        <p:grpSpPr>
          <a:xfrm>
            <a:off x="4272628" y="4880516"/>
            <a:ext cx="374068" cy="417935"/>
            <a:chOff x="8696044" y="4565648"/>
            <a:chExt cx="374068" cy="417935"/>
          </a:xfrm>
        </p:grpSpPr>
        <p:cxnSp>
          <p:nvCxnSpPr>
            <p:cNvPr id="103" name="Straight Arrow Connector 102"/>
            <p:cNvCxnSpPr/>
            <p:nvPr/>
          </p:nvCxnSpPr>
          <p:spPr>
            <a:xfrm>
              <a:off x="8700657" y="4773107"/>
              <a:ext cx="3694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flipV="1">
              <a:off x="8696044" y="4565648"/>
              <a:ext cx="309416" cy="180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8700657" y="4822929"/>
              <a:ext cx="304803" cy="160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6" name="Group 105"/>
          <p:cNvGrpSpPr/>
          <p:nvPr/>
        </p:nvGrpSpPr>
        <p:grpSpPr>
          <a:xfrm>
            <a:off x="4272628" y="5433693"/>
            <a:ext cx="374068" cy="417935"/>
            <a:chOff x="8696044" y="4565648"/>
            <a:chExt cx="374068" cy="417935"/>
          </a:xfrm>
        </p:grpSpPr>
        <p:cxnSp>
          <p:nvCxnSpPr>
            <p:cNvPr id="107" name="Straight Arrow Connector 106"/>
            <p:cNvCxnSpPr/>
            <p:nvPr/>
          </p:nvCxnSpPr>
          <p:spPr>
            <a:xfrm>
              <a:off x="8700657" y="4773107"/>
              <a:ext cx="3694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flipV="1">
              <a:off x="8696044" y="4565648"/>
              <a:ext cx="309416" cy="180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a:off x="8700657" y="4822929"/>
              <a:ext cx="304803" cy="160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18" name="TextBox 117"/>
          <p:cNvSpPr txBox="1"/>
          <p:nvPr/>
        </p:nvSpPr>
        <p:spPr>
          <a:xfrm>
            <a:off x="7038298" y="1442145"/>
            <a:ext cx="790832" cy="369332"/>
          </a:xfrm>
          <a:prstGeom prst="rect">
            <a:avLst/>
          </a:prstGeom>
          <a:noFill/>
        </p:spPr>
        <p:txBody>
          <a:bodyPr wrap="square" rtlCol="0">
            <a:spAutoFit/>
          </a:bodyPr>
          <a:lstStyle/>
          <a:p>
            <a:r>
              <a:rPr lang="en-US" dirty="0"/>
              <a:t>w</a:t>
            </a:r>
            <a:r>
              <a:rPr lang="en-US" baseline="-25000" dirty="0" smtClean="0"/>
              <a:t>0</a:t>
            </a:r>
            <a:endParaRPr lang="en-US" baseline="-25000" dirty="0"/>
          </a:p>
        </p:txBody>
      </p:sp>
      <p:sp>
        <p:nvSpPr>
          <p:cNvPr id="119" name="TextBox 118"/>
          <p:cNvSpPr txBox="1"/>
          <p:nvPr/>
        </p:nvSpPr>
        <p:spPr>
          <a:xfrm>
            <a:off x="7042414" y="1652211"/>
            <a:ext cx="790832" cy="369332"/>
          </a:xfrm>
          <a:prstGeom prst="rect">
            <a:avLst/>
          </a:prstGeom>
          <a:noFill/>
        </p:spPr>
        <p:txBody>
          <a:bodyPr wrap="square" rtlCol="0">
            <a:spAutoFit/>
          </a:bodyPr>
          <a:lstStyle/>
          <a:p>
            <a:r>
              <a:rPr lang="en-US" dirty="0" smtClean="0"/>
              <a:t>w</a:t>
            </a:r>
            <a:r>
              <a:rPr lang="en-US" baseline="-25000" dirty="0" smtClean="0"/>
              <a:t>1</a:t>
            </a:r>
            <a:endParaRPr lang="en-US" baseline="-25000" dirty="0"/>
          </a:p>
        </p:txBody>
      </p:sp>
      <p:sp>
        <p:nvSpPr>
          <p:cNvPr id="120" name="TextBox 119"/>
          <p:cNvSpPr txBox="1"/>
          <p:nvPr/>
        </p:nvSpPr>
        <p:spPr>
          <a:xfrm>
            <a:off x="7030054" y="1829325"/>
            <a:ext cx="790832" cy="369332"/>
          </a:xfrm>
          <a:prstGeom prst="rect">
            <a:avLst/>
          </a:prstGeom>
          <a:noFill/>
        </p:spPr>
        <p:txBody>
          <a:bodyPr wrap="square" rtlCol="0">
            <a:spAutoFit/>
          </a:bodyPr>
          <a:lstStyle/>
          <a:p>
            <a:r>
              <a:rPr lang="en-US" dirty="0" smtClean="0"/>
              <a:t>w</a:t>
            </a:r>
            <a:r>
              <a:rPr lang="en-US" baseline="-25000" dirty="0" smtClean="0"/>
              <a:t>2</a:t>
            </a:r>
            <a:endParaRPr lang="en-US" baseline="-25000" dirty="0"/>
          </a:p>
        </p:txBody>
      </p:sp>
      <p:sp>
        <p:nvSpPr>
          <p:cNvPr id="121" name="TextBox 120"/>
          <p:cNvSpPr txBox="1"/>
          <p:nvPr/>
        </p:nvSpPr>
        <p:spPr>
          <a:xfrm>
            <a:off x="7030054" y="2183733"/>
            <a:ext cx="724930" cy="369332"/>
          </a:xfrm>
          <a:prstGeom prst="rect">
            <a:avLst/>
          </a:prstGeom>
          <a:noFill/>
        </p:spPr>
        <p:txBody>
          <a:bodyPr wrap="square" rtlCol="0">
            <a:spAutoFit/>
          </a:bodyPr>
          <a:lstStyle/>
          <a:p>
            <a:r>
              <a:rPr lang="en-US" dirty="0" smtClean="0"/>
              <a:t>W</a:t>
            </a:r>
            <a:r>
              <a:rPr lang="en-US" baseline="-25000" dirty="0" smtClean="0"/>
              <a:t>1</a:t>
            </a:r>
            <a:endParaRPr lang="en-US" baseline="-25000" dirty="0"/>
          </a:p>
        </p:txBody>
      </p:sp>
      <p:sp>
        <p:nvSpPr>
          <p:cNvPr id="122" name="TextBox 121"/>
          <p:cNvSpPr txBox="1"/>
          <p:nvPr/>
        </p:nvSpPr>
        <p:spPr>
          <a:xfrm>
            <a:off x="7042408" y="2731552"/>
            <a:ext cx="724930" cy="369332"/>
          </a:xfrm>
          <a:prstGeom prst="rect">
            <a:avLst/>
          </a:prstGeom>
          <a:noFill/>
        </p:spPr>
        <p:txBody>
          <a:bodyPr wrap="square" rtlCol="0">
            <a:spAutoFit/>
          </a:bodyPr>
          <a:lstStyle/>
          <a:p>
            <a:r>
              <a:rPr lang="en-US" dirty="0" smtClean="0"/>
              <a:t>W</a:t>
            </a:r>
            <a:r>
              <a:rPr lang="en-US" baseline="-25000" dirty="0" smtClean="0"/>
              <a:t>2</a:t>
            </a:r>
            <a:endParaRPr lang="en-US" baseline="-25000" dirty="0"/>
          </a:p>
        </p:txBody>
      </p:sp>
      <p:sp>
        <p:nvSpPr>
          <p:cNvPr id="139" name="TextBox 138"/>
          <p:cNvSpPr txBox="1"/>
          <p:nvPr/>
        </p:nvSpPr>
        <p:spPr>
          <a:xfrm rot="5400000">
            <a:off x="2588328" y="1617725"/>
            <a:ext cx="1524000" cy="369332"/>
          </a:xfrm>
          <a:prstGeom prst="rect">
            <a:avLst/>
          </a:prstGeom>
          <a:noFill/>
        </p:spPr>
        <p:txBody>
          <a:bodyPr wrap="square" rtlCol="0">
            <a:spAutoFit/>
          </a:bodyPr>
          <a:lstStyle/>
          <a:p>
            <a:r>
              <a:rPr lang="en-US" dirty="0" smtClean="0"/>
              <a:t>Car Position</a:t>
            </a:r>
            <a:endParaRPr lang="en-US" dirty="0"/>
          </a:p>
        </p:txBody>
      </p:sp>
      <p:sp>
        <p:nvSpPr>
          <p:cNvPr id="140" name="TextBox 139"/>
          <p:cNvSpPr txBox="1"/>
          <p:nvPr/>
        </p:nvSpPr>
        <p:spPr>
          <a:xfrm rot="5400000">
            <a:off x="2726828" y="3139148"/>
            <a:ext cx="1524000" cy="646331"/>
          </a:xfrm>
          <a:prstGeom prst="rect">
            <a:avLst/>
          </a:prstGeom>
          <a:noFill/>
        </p:spPr>
        <p:txBody>
          <a:bodyPr wrap="square" rtlCol="0">
            <a:spAutoFit/>
          </a:bodyPr>
          <a:lstStyle/>
          <a:p>
            <a:r>
              <a:rPr lang="en-US" dirty="0" smtClean="0"/>
              <a:t>Top Obstacles</a:t>
            </a:r>
            <a:endParaRPr lang="en-US" dirty="0"/>
          </a:p>
        </p:txBody>
      </p:sp>
      <p:sp>
        <p:nvSpPr>
          <p:cNvPr id="141" name="TextBox 140"/>
          <p:cNvSpPr txBox="1"/>
          <p:nvPr/>
        </p:nvSpPr>
        <p:spPr>
          <a:xfrm rot="5400000">
            <a:off x="2726828" y="4766128"/>
            <a:ext cx="1524000" cy="646331"/>
          </a:xfrm>
          <a:prstGeom prst="rect">
            <a:avLst/>
          </a:prstGeom>
          <a:noFill/>
        </p:spPr>
        <p:txBody>
          <a:bodyPr wrap="square" rtlCol="0">
            <a:spAutoFit/>
          </a:bodyPr>
          <a:lstStyle/>
          <a:p>
            <a:r>
              <a:rPr lang="en-US" dirty="0" smtClean="0"/>
              <a:t>Bottom Obstacles</a:t>
            </a:r>
            <a:endParaRPr lang="en-US" dirty="0"/>
          </a:p>
        </p:txBody>
      </p:sp>
      <p:cxnSp>
        <p:nvCxnSpPr>
          <p:cNvPr id="143" name="Straight Arrow Connector 142"/>
          <p:cNvCxnSpPr/>
          <p:nvPr/>
        </p:nvCxnSpPr>
        <p:spPr>
          <a:xfrm>
            <a:off x="2520777" y="3428998"/>
            <a:ext cx="486032"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p:nvPr/>
        </p:nvCxnSpPr>
        <p:spPr>
          <a:xfrm>
            <a:off x="4979769" y="3428998"/>
            <a:ext cx="486032"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45" name="Oval 144"/>
          <p:cNvSpPr/>
          <p:nvPr/>
        </p:nvSpPr>
        <p:spPr>
          <a:xfrm>
            <a:off x="6194772" y="1624583"/>
            <a:ext cx="502508" cy="4924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46" name="Oval 145"/>
          <p:cNvSpPr/>
          <p:nvPr/>
        </p:nvSpPr>
        <p:spPr>
          <a:xfrm>
            <a:off x="6194772" y="2156764"/>
            <a:ext cx="502508" cy="4924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47" name="Oval 146"/>
          <p:cNvSpPr/>
          <p:nvPr/>
        </p:nvSpPr>
        <p:spPr>
          <a:xfrm>
            <a:off x="6194772" y="2688945"/>
            <a:ext cx="502508" cy="4924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148" name="Oval 147"/>
          <p:cNvSpPr/>
          <p:nvPr/>
        </p:nvSpPr>
        <p:spPr>
          <a:xfrm>
            <a:off x="6194772" y="3748352"/>
            <a:ext cx="502508" cy="4924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49" name="Oval 148"/>
          <p:cNvSpPr/>
          <p:nvPr/>
        </p:nvSpPr>
        <p:spPr>
          <a:xfrm>
            <a:off x="6194772" y="4280533"/>
            <a:ext cx="502508" cy="4924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150" name="Oval 149"/>
          <p:cNvSpPr/>
          <p:nvPr/>
        </p:nvSpPr>
        <p:spPr>
          <a:xfrm>
            <a:off x="6194772" y="4812714"/>
            <a:ext cx="502508" cy="4924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grpSp>
        <p:nvGrpSpPr>
          <p:cNvPr id="152" name="Group 151"/>
          <p:cNvGrpSpPr/>
          <p:nvPr/>
        </p:nvGrpSpPr>
        <p:grpSpPr>
          <a:xfrm>
            <a:off x="6715149" y="1648630"/>
            <a:ext cx="374068" cy="417935"/>
            <a:chOff x="8696044" y="4565648"/>
            <a:chExt cx="374068" cy="417935"/>
          </a:xfrm>
        </p:grpSpPr>
        <p:cxnSp>
          <p:nvCxnSpPr>
            <p:cNvPr id="153" name="Straight Arrow Connector 152"/>
            <p:cNvCxnSpPr/>
            <p:nvPr/>
          </p:nvCxnSpPr>
          <p:spPr>
            <a:xfrm>
              <a:off x="8700657" y="4773107"/>
              <a:ext cx="3694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p:nvPr/>
          </p:nvCxnSpPr>
          <p:spPr>
            <a:xfrm flipV="1">
              <a:off x="8696044" y="4565648"/>
              <a:ext cx="309416" cy="180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p:nvPr/>
          </p:nvCxnSpPr>
          <p:spPr>
            <a:xfrm>
              <a:off x="8700657" y="4822929"/>
              <a:ext cx="304803" cy="160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6" name="Group 155"/>
          <p:cNvGrpSpPr/>
          <p:nvPr/>
        </p:nvGrpSpPr>
        <p:grpSpPr>
          <a:xfrm>
            <a:off x="6715149" y="2156764"/>
            <a:ext cx="374068" cy="417935"/>
            <a:chOff x="8696044" y="4565648"/>
            <a:chExt cx="374068" cy="417935"/>
          </a:xfrm>
        </p:grpSpPr>
        <p:cxnSp>
          <p:nvCxnSpPr>
            <p:cNvPr id="157" name="Straight Arrow Connector 156"/>
            <p:cNvCxnSpPr/>
            <p:nvPr/>
          </p:nvCxnSpPr>
          <p:spPr>
            <a:xfrm>
              <a:off x="8700657" y="4773107"/>
              <a:ext cx="3694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p:nvPr/>
          </p:nvCxnSpPr>
          <p:spPr>
            <a:xfrm flipV="1">
              <a:off x="8696044" y="4565648"/>
              <a:ext cx="309416" cy="180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p:nvPr/>
          </p:nvCxnSpPr>
          <p:spPr>
            <a:xfrm>
              <a:off x="8700657" y="4822929"/>
              <a:ext cx="304803" cy="160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0" name="Group 159"/>
          <p:cNvGrpSpPr/>
          <p:nvPr/>
        </p:nvGrpSpPr>
        <p:grpSpPr>
          <a:xfrm>
            <a:off x="6715149" y="2708962"/>
            <a:ext cx="374068" cy="417935"/>
            <a:chOff x="8696044" y="4565648"/>
            <a:chExt cx="374068" cy="417935"/>
          </a:xfrm>
        </p:grpSpPr>
        <p:cxnSp>
          <p:nvCxnSpPr>
            <p:cNvPr id="161" name="Straight Arrow Connector 160"/>
            <p:cNvCxnSpPr/>
            <p:nvPr/>
          </p:nvCxnSpPr>
          <p:spPr>
            <a:xfrm>
              <a:off x="8700657" y="4773107"/>
              <a:ext cx="3694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flipV="1">
              <a:off x="8696044" y="4565648"/>
              <a:ext cx="309416" cy="180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p:nvPr/>
          </p:nvCxnSpPr>
          <p:spPr>
            <a:xfrm>
              <a:off x="8700657" y="4822929"/>
              <a:ext cx="304803" cy="160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4" name="Group 163"/>
          <p:cNvGrpSpPr/>
          <p:nvPr/>
        </p:nvGrpSpPr>
        <p:grpSpPr>
          <a:xfrm>
            <a:off x="6715149" y="3778916"/>
            <a:ext cx="374068" cy="417935"/>
            <a:chOff x="8696044" y="4565648"/>
            <a:chExt cx="374068" cy="417935"/>
          </a:xfrm>
        </p:grpSpPr>
        <p:cxnSp>
          <p:nvCxnSpPr>
            <p:cNvPr id="165" name="Straight Arrow Connector 164"/>
            <p:cNvCxnSpPr/>
            <p:nvPr/>
          </p:nvCxnSpPr>
          <p:spPr>
            <a:xfrm>
              <a:off x="8700657" y="4773107"/>
              <a:ext cx="3694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p:nvPr/>
          </p:nvCxnSpPr>
          <p:spPr>
            <a:xfrm flipV="1">
              <a:off x="8696044" y="4565648"/>
              <a:ext cx="309416" cy="180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p:nvPr/>
          </p:nvCxnSpPr>
          <p:spPr>
            <a:xfrm>
              <a:off x="8700657" y="4822929"/>
              <a:ext cx="304803" cy="160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8" name="Group 167"/>
          <p:cNvGrpSpPr/>
          <p:nvPr/>
        </p:nvGrpSpPr>
        <p:grpSpPr>
          <a:xfrm>
            <a:off x="6715149" y="4275027"/>
            <a:ext cx="374068" cy="417935"/>
            <a:chOff x="8696044" y="4565648"/>
            <a:chExt cx="374068" cy="417935"/>
          </a:xfrm>
        </p:grpSpPr>
        <p:cxnSp>
          <p:nvCxnSpPr>
            <p:cNvPr id="169" name="Straight Arrow Connector 168"/>
            <p:cNvCxnSpPr/>
            <p:nvPr/>
          </p:nvCxnSpPr>
          <p:spPr>
            <a:xfrm>
              <a:off x="8700657" y="4773107"/>
              <a:ext cx="3694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p:nvPr/>
          </p:nvCxnSpPr>
          <p:spPr>
            <a:xfrm flipV="1">
              <a:off x="8696044" y="4565648"/>
              <a:ext cx="309416" cy="180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p:nvPr/>
          </p:nvCxnSpPr>
          <p:spPr>
            <a:xfrm>
              <a:off x="8700657" y="4822929"/>
              <a:ext cx="304803" cy="160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2" name="Group 171"/>
          <p:cNvGrpSpPr/>
          <p:nvPr/>
        </p:nvGrpSpPr>
        <p:grpSpPr>
          <a:xfrm>
            <a:off x="6715149" y="4828204"/>
            <a:ext cx="374068" cy="417935"/>
            <a:chOff x="8696044" y="4565648"/>
            <a:chExt cx="374068" cy="417935"/>
          </a:xfrm>
        </p:grpSpPr>
        <p:cxnSp>
          <p:nvCxnSpPr>
            <p:cNvPr id="173" name="Straight Arrow Connector 172"/>
            <p:cNvCxnSpPr/>
            <p:nvPr/>
          </p:nvCxnSpPr>
          <p:spPr>
            <a:xfrm>
              <a:off x="8700657" y="4773107"/>
              <a:ext cx="3694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p:cNvCxnSpPr/>
            <p:nvPr/>
          </p:nvCxnSpPr>
          <p:spPr>
            <a:xfrm flipV="1">
              <a:off x="8696044" y="4565648"/>
              <a:ext cx="309416" cy="180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p:cNvCxnSpPr/>
            <p:nvPr/>
          </p:nvCxnSpPr>
          <p:spPr>
            <a:xfrm>
              <a:off x="8700657" y="4822929"/>
              <a:ext cx="304803" cy="160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76" name="TextBox 175"/>
          <p:cNvSpPr txBox="1"/>
          <p:nvPr/>
        </p:nvSpPr>
        <p:spPr>
          <a:xfrm rot="5400000">
            <a:off x="5169349" y="2064098"/>
            <a:ext cx="1524000" cy="646331"/>
          </a:xfrm>
          <a:prstGeom prst="rect">
            <a:avLst/>
          </a:prstGeom>
          <a:noFill/>
        </p:spPr>
        <p:txBody>
          <a:bodyPr wrap="square" rtlCol="0">
            <a:spAutoFit/>
          </a:bodyPr>
          <a:lstStyle/>
          <a:p>
            <a:r>
              <a:rPr lang="en-US" dirty="0" smtClean="0"/>
              <a:t>Top Obstacles</a:t>
            </a:r>
            <a:endParaRPr lang="en-US" dirty="0"/>
          </a:p>
        </p:txBody>
      </p:sp>
      <p:sp>
        <p:nvSpPr>
          <p:cNvPr id="177" name="TextBox 176"/>
          <p:cNvSpPr txBox="1"/>
          <p:nvPr/>
        </p:nvSpPr>
        <p:spPr>
          <a:xfrm rot="5400000">
            <a:off x="5169349" y="4160639"/>
            <a:ext cx="1524000" cy="646331"/>
          </a:xfrm>
          <a:prstGeom prst="rect">
            <a:avLst/>
          </a:prstGeom>
          <a:noFill/>
        </p:spPr>
        <p:txBody>
          <a:bodyPr wrap="square" rtlCol="0">
            <a:spAutoFit/>
          </a:bodyPr>
          <a:lstStyle/>
          <a:p>
            <a:r>
              <a:rPr lang="en-US" dirty="0" smtClean="0"/>
              <a:t>Bottom Obstacles</a:t>
            </a:r>
            <a:endParaRPr lang="en-US" dirty="0"/>
          </a:p>
        </p:txBody>
      </p:sp>
      <p:sp>
        <p:nvSpPr>
          <p:cNvPr id="179" name="TextBox 178"/>
          <p:cNvSpPr txBox="1"/>
          <p:nvPr/>
        </p:nvSpPr>
        <p:spPr>
          <a:xfrm>
            <a:off x="7038286" y="3798354"/>
            <a:ext cx="724930" cy="369332"/>
          </a:xfrm>
          <a:prstGeom prst="rect">
            <a:avLst/>
          </a:prstGeom>
          <a:noFill/>
        </p:spPr>
        <p:txBody>
          <a:bodyPr wrap="square" rtlCol="0">
            <a:spAutoFit/>
          </a:bodyPr>
          <a:lstStyle/>
          <a:p>
            <a:r>
              <a:rPr lang="en-US" dirty="0" smtClean="0"/>
              <a:t>W</a:t>
            </a:r>
            <a:r>
              <a:rPr lang="en-US" baseline="-25000" dirty="0" smtClean="0"/>
              <a:t>3</a:t>
            </a:r>
            <a:endParaRPr lang="en-US" baseline="-25000" dirty="0"/>
          </a:p>
        </p:txBody>
      </p:sp>
      <p:sp>
        <p:nvSpPr>
          <p:cNvPr id="180" name="TextBox 179"/>
          <p:cNvSpPr txBox="1"/>
          <p:nvPr/>
        </p:nvSpPr>
        <p:spPr>
          <a:xfrm>
            <a:off x="7030054" y="4306852"/>
            <a:ext cx="724930" cy="369332"/>
          </a:xfrm>
          <a:prstGeom prst="rect">
            <a:avLst/>
          </a:prstGeom>
          <a:noFill/>
        </p:spPr>
        <p:txBody>
          <a:bodyPr wrap="square" rtlCol="0">
            <a:spAutoFit/>
          </a:bodyPr>
          <a:lstStyle/>
          <a:p>
            <a:r>
              <a:rPr lang="en-US" dirty="0" smtClean="0"/>
              <a:t>W</a:t>
            </a:r>
            <a:r>
              <a:rPr lang="en-US" baseline="-25000" dirty="0" smtClean="0"/>
              <a:t>4</a:t>
            </a:r>
            <a:endParaRPr lang="en-US" baseline="-25000" dirty="0"/>
          </a:p>
        </p:txBody>
      </p:sp>
      <p:sp>
        <p:nvSpPr>
          <p:cNvPr id="181" name="TextBox 180"/>
          <p:cNvSpPr txBox="1"/>
          <p:nvPr/>
        </p:nvSpPr>
        <p:spPr>
          <a:xfrm>
            <a:off x="7017539" y="4845333"/>
            <a:ext cx="724930" cy="369332"/>
          </a:xfrm>
          <a:prstGeom prst="rect">
            <a:avLst/>
          </a:prstGeom>
          <a:noFill/>
        </p:spPr>
        <p:txBody>
          <a:bodyPr wrap="square" rtlCol="0">
            <a:spAutoFit/>
          </a:bodyPr>
          <a:lstStyle/>
          <a:p>
            <a:r>
              <a:rPr lang="en-US" dirty="0" smtClean="0"/>
              <a:t>W</a:t>
            </a:r>
            <a:r>
              <a:rPr lang="en-US" baseline="-25000" dirty="0" smtClean="0"/>
              <a:t>5</a:t>
            </a:r>
            <a:endParaRPr lang="en-US" baseline="-25000" dirty="0"/>
          </a:p>
        </p:txBody>
      </p:sp>
      <p:sp>
        <p:nvSpPr>
          <p:cNvPr id="182" name="TextBox 181"/>
          <p:cNvSpPr txBox="1"/>
          <p:nvPr/>
        </p:nvSpPr>
        <p:spPr>
          <a:xfrm>
            <a:off x="10279896" y="1438023"/>
            <a:ext cx="1030664" cy="369332"/>
          </a:xfrm>
          <a:prstGeom prst="rect">
            <a:avLst/>
          </a:prstGeom>
          <a:noFill/>
        </p:spPr>
        <p:txBody>
          <a:bodyPr wrap="square" rtlCol="0">
            <a:spAutoFit/>
          </a:bodyPr>
          <a:lstStyle/>
          <a:p>
            <a:r>
              <a:rPr lang="en-US" dirty="0" smtClean="0"/>
              <a:t>w</a:t>
            </a:r>
            <a:r>
              <a:rPr lang="en-US" baseline="-25000" dirty="0" smtClean="0"/>
              <a:t>0</a:t>
            </a:r>
            <a:r>
              <a:rPr lang="en-US" dirty="0" smtClean="0"/>
              <a:t> + </a:t>
            </a:r>
            <a:r>
              <a:rPr lang="en-US" dirty="0" smtClean="0">
                <a:latin typeface="Symbol" panose="05050102010706020507" pitchFamily="18" charset="2"/>
              </a:rPr>
              <a:t>D</a:t>
            </a:r>
            <a:endParaRPr lang="en-US" baseline="-25000" dirty="0"/>
          </a:p>
        </p:txBody>
      </p:sp>
      <p:sp>
        <p:nvSpPr>
          <p:cNvPr id="183" name="TextBox 182"/>
          <p:cNvSpPr txBox="1"/>
          <p:nvPr/>
        </p:nvSpPr>
        <p:spPr>
          <a:xfrm>
            <a:off x="10284012" y="1648089"/>
            <a:ext cx="1088764" cy="369332"/>
          </a:xfrm>
          <a:prstGeom prst="rect">
            <a:avLst/>
          </a:prstGeom>
          <a:noFill/>
        </p:spPr>
        <p:txBody>
          <a:bodyPr wrap="square" rtlCol="0">
            <a:spAutoFit/>
          </a:bodyPr>
          <a:lstStyle/>
          <a:p>
            <a:r>
              <a:rPr lang="en-US" dirty="0" smtClean="0"/>
              <a:t>w</a:t>
            </a:r>
            <a:r>
              <a:rPr lang="en-US" baseline="-25000" dirty="0" smtClean="0"/>
              <a:t>1</a:t>
            </a:r>
            <a:r>
              <a:rPr lang="en-US" dirty="0" smtClean="0"/>
              <a:t> </a:t>
            </a:r>
            <a:r>
              <a:rPr lang="en-US" dirty="0"/>
              <a:t>+ </a:t>
            </a:r>
            <a:r>
              <a:rPr lang="en-US" dirty="0">
                <a:latin typeface="Symbol" panose="05050102010706020507" pitchFamily="18" charset="2"/>
              </a:rPr>
              <a:t>D</a:t>
            </a:r>
            <a:endParaRPr lang="en-US" baseline="-25000" dirty="0"/>
          </a:p>
        </p:txBody>
      </p:sp>
      <p:sp>
        <p:nvSpPr>
          <p:cNvPr id="184" name="TextBox 183"/>
          <p:cNvSpPr txBox="1"/>
          <p:nvPr/>
        </p:nvSpPr>
        <p:spPr>
          <a:xfrm>
            <a:off x="10271652" y="1825203"/>
            <a:ext cx="1038908" cy="369332"/>
          </a:xfrm>
          <a:prstGeom prst="rect">
            <a:avLst/>
          </a:prstGeom>
          <a:noFill/>
        </p:spPr>
        <p:txBody>
          <a:bodyPr wrap="square" rtlCol="0">
            <a:spAutoFit/>
          </a:bodyPr>
          <a:lstStyle/>
          <a:p>
            <a:r>
              <a:rPr lang="en-US" dirty="0" smtClean="0"/>
              <a:t>w</a:t>
            </a:r>
            <a:r>
              <a:rPr lang="en-US" baseline="-25000" dirty="0" smtClean="0"/>
              <a:t>2</a:t>
            </a:r>
            <a:r>
              <a:rPr lang="en-US" dirty="0" smtClean="0"/>
              <a:t> </a:t>
            </a:r>
            <a:r>
              <a:rPr lang="en-US" dirty="0"/>
              <a:t>+ </a:t>
            </a:r>
            <a:r>
              <a:rPr lang="en-US" dirty="0">
                <a:latin typeface="Symbol" panose="05050102010706020507" pitchFamily="18" charset="2"/>
              </a:rPr>
              <a:t>D</a:t>
            </a:r>
            <a:endParaRPr lang="en-US" baseline="-25000" dirty="0"/>
          </a:p>
        </p:txBody>
      </p:sp>
      <p:sp>
        <p:nvSpPr>
          <p:cNvPr id="185" name="TextBox 184"/>
          <p:cNvSpPr txBox="1"/>
          <p:nvPr/>
        </p:nvSpPr>
        <p:spPr>
          <a:xfrm>
            <a:off x="10271652" y="2179611"/>
            <a:ext cx="1038908" cy="369332"/>
          </a:xfrm>
          <a:prstGeom prst="rect">
            <a:avLst/>
          </a:prstGeom>
          <a:noFill/>
        </p:spPr>
        <p:txBody>
          <a:bodyPr wrap="square" rtlCol="0">
            <a:spAutoFit/>
          </a:bodyPr>
          <a:lstStyle/>
          <a:p>
            <a:r>
              <a:rPr lang="en-US" dirty="0" smtClean="0"/>
              <a:t>W</a:t>
            </a:r>
            <a:r>
              <a:rPr lang="en-US" baseline="-25000" dirty="0" smtClean="0"/>
              <a:t>1</a:t>
            </a:r>
            <a:r>
              <a:rPr lang="en-US" dirty="0" smtClean="0"/>
              <a:t> </a:t>
            </a:r>
            <a:r>
              <a:rPr lang="en-US" dirty="0"/>
              <a:t>+ </a:t>
            </a:r>
            <a:r>
              <a:rPr lang="en-US" dirty="0">
                <a:latin typeface="Symbol" panose="05050102010706020507" pitchFamily="18" charset="2"/>
              </a:rPr>
              <a:t>D</a:t>
            </a:r>
            <a:endParaRPr lang="en-US" baseline="-25000" dirty="0"/>
          </a:p>
        </p:txBody>
      </p:sp>
      <p:sp>
        <p:nvSpPr>
          <p:cNvPr id="186" name="TextBox 185"/>
          <p:cNvSpPr txBox="1"/>
          <p:nvPr/>
        </p:nvSpPr>
        <p:spPr>
          <a:xfrm>
            <a:off x="10284006" y="2727430"/>
            <a:ext cx="1088770" cy="369332"/>
          </a:xfrm>
          <a:prstGeom prst="rect">
            <a:avLst/>
          </a:prstGeom>
          <a:noFill/>
        </p:spPr>
        <p:txBody>
          <a:bodyPr wrap="square" rtlCol="0">
            <a:spAutoFit/>
          </a:bodyPr>
          <a:lstStyle/>
          <a:p>
            <a:r>
              <a:rPr lang="en-US" dirty="0" smtClean="0"/>
              <a:t>W</a:t>
            </a:r>
            <a:r>
              <a:rPr lang="en-US" baseline="-25000" dirty="0" smtClean="0"/>
              <a:t>2</a:t>
            </a:r>
            <a:endParaRPr lang="en-US" baseline="-25000" dirty="0"/>
          </a:p>
        </p:txBody>
      </p:sp>
      <p:cxnSp>
        <p:nvCxnSpPr>
          <p:cNvPr id="187" name="Straight Arrow Connector 186"/>
          <p:cNvCxnSpPr/>
          <p:nvPr/>
        </p:nvCxnSpPr>
        <p:spPr>
          <a:xfrm>
            <a:off x="8031893" y="3424876"/>
            <a:ext cx="486032"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88" name="Oval 187"/>
          <p:cNvSpPr/>
          <p:nvPr/>
        </p:nvSpPr>
        <p:spPr>
          <a:xfrm>
            <a:off x="9436370" y="1620461"/>
            <a:ext cx="502508" cy="4924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89" name="Oval 188"/>
          <p:cNvSpPr/>
          <p:nvPr/>
        </p:nvSpPr>
        <p:spPr>
          <a:xfrm>
            <a:off x="9436370" y="2152642"/>
            <a:ext cx="502508" cy="4924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90" name="Oval 189"/>
          <p:cNvSpPr/>
          <p:nvPr/>
        </p:nvSpPr>
        <p:spPr>
          <a:xfrm>
            <a:off x="9436370" y="2684823"/>
            <a:ext cx="502508" cy="4924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191" name="Oval 190"/>
          <p:cNvSpPr/>
          <p:nvPr/>
        </p:nvSpPr>
        <p:spPr>
          <a:xfrm>
            <a:off x="9436370" y="3744230"/>
            <a:ext cx="502508" cy="4924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92" name="Oval 191"/>
          <p:cNvSpPr/>
          <p:nvPr/>
        </p:nvSpPr>
        <p:spPr>
          <a:xfrm>
            <a:off x="9436370" y="4276411"/>
            <a:ext cx="502508" cy="4924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193" name="Oval 192"/>
          <p:cNvSpPr/>
          <p:nvPr/>
        </p:nvSpPr>
        <p:spPr>
          <a:xfrm>
            <a:off x="9436370" y="4808592"/>
            <a:ext cx="502508" cy="4924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grpSp>
        <p:nvGrpSpPr>
          <p:cNvPr id="194" name="Group 193"/>
          <p:cNvGrpSpPr/>
          <p:nvPr/>
        </p:nvGrpSpPr>
        <p:grpSpPr>
          <a:xfrm>
            <a:off x="9956747" y="1644508"/>
            <a:ext cx="374068" cy="417935"/>
            <a:chOff x="8696044" y="4565648"/>
            <a:chExt cx="374068" cy="417935"/>
          </a:xfrm>
        </p:grpSpPr>
        <p:cxnSp>
          <p:nvCxnSpPr>
            <p:cNvPr id="195" name="Straight Arrow Connector 194"/>
            <p:cNvCxnSpPr/>
            <p:nvPr/>
          </p:nvCxnSpPr>
          <p:spPr>
            <a:xfrm>
              <a:off x="8700657" y="4773107"/>
              <a:ext cx="3694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Straight Arrow Connector 195"/>
            <p:cNvCxnSpPr/>
            <p:nvPr/>
          </p:nvCxnSpPr>
          <p:spPr>
            <a:xfrm flipV="1">
              <a:off x="8696044" y="4565648"/>
              <a:ext cx="309416" cy="180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Straight Arrow Connector 196"/>
            <p:cNvCxnSpPr/>
            <p:nvPr/>
          </p:nvCxnSpPr>
          <p:spPr>
            <a:xfrm>
              <a:off x="8700657" y="4822929"/>
              <a:ext cx="304803" cy="160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8" name="Group 197"/>
          <p:cNvGrpSpPr/>
          <p:nvPr/>
        </p:nvGrpSpPr>
        <p:grpSpPr>
          <a:xfrm>
            <a:off x="9956747" y="2152642"/>
            <a:ext cx="374068" cy="417935"/>
            <a:chOff x="8696044" y="4565648"/>
            <a:chExt cx="374068" cy="417935"/>
          </a:xfrm>
        </p:grpSpPr>
        <p:cxnSp>
          <p:nvCxnSpPr>
            <p:cNvPr id="199" name="Straight Arrow Connector 198"/>
            <p:cNvCxnSpPr/>
            <p:nvPr/>
          </p:nvCxnSpPr>
          <p:spPr>
            <a:xfrm>
              <a:off x="8700657" y="4773107"/>
              <a:ext cx="3694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p:cNvCxnSpPr/>
            <p:nvPr/>
          </p:nvCxnSpPr>
          <p:spPr>
            <a:xfrm flipV="1">
              <a:off x="8696044" y="4565648"/>
              <a:ext cx="309416" cy="180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p:cNvCxnSpPr/>
            <p:nvPr/>
          </p:nvCxnSpPr>
          <p:spPr>
            <a:xfrm>
              <a:off x="8700657" y="4822929"/>
              <a:ext cx="304803" cy="160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2" name="Group 201"/>
          <p:cNvGrpSpPr/>
          <p:nvPr/>
        </p:nvGrpSpPr>
        <p:grpSpPr>
          <a:xfrm>
            <a:off x="9956747" y="2704840"/>
            <a:ext cx="374068" cy="417935"/>
            <a:chOff x="8696044" y="4565648"/>
            <a:chExt cx="374068" cy="417935"/>
          </a:xfrm>
        </p:grpSpPr>
        <p:cxnSp>
          <p:nvCxnSpPr>
            <p:cNvPr id="203" name="Straight Arrow Connector 202"/>
            <p:cNvCxnSpPr/>
            <p:nvPr/>
          </p:nvCxnSpPr>
          <p:spPr>
            <a:xfrm>
              <a:off x="8700657" y="4773107"/>
              <a:ext cx="3694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p:cNvCxnSpPr/>
            <p:nvPr/>
          </p:nvCxnSpPr>
          <p:spPr>
            <a:xfrm flipV="1">
              <a:off x="8696044" y="4565648"/>
              <a:ext cx="309416" cy="180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Straight Arrow Connector 204"/>
            <p:cNvCxnSpPr/>
            <p:nvPr/>
          </p:nvCxnSpPr>
          <p:spPr>
            <a:xfrm>
              <a:off x="8700657" y="4822929"/>
              <a:ext cx="304803" cy="160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6" name="Group 205"/>
          <p:cNvGrpSpPr/>
          <p:nvPr/>
        </p:nvGrpSpPr>
        <p:grpSpPr>
          <a:xfrm>
            <a:off x="9956747" y="3774794"/>
            <a:ext cx="374068" cy="417935"/>
            <a:chOff x="8696044" y="4565648"/>
            <a:chExt cx="374068" cy="417935"/>
          </a:xfrm>
        </p:grpSpPr>
        <p:cxnSp>
          <p:nvCxnSpPr>
            <p:cNvPr id="207" name="Straight Arrow Connector 206"/>
            <p:cNvCxnSpPr/>
            <p:nvPr/>
          </p:nvCxnSpPr>
          <p:spPr>
            <a:xfrm>
              <a:off x="8700657" y="4773107"/>
              <a:ext cx="3694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8" name="Straight Arrow Connector 207"/>
            <p:cNvCxnSpPr/>
            <p:nvPr/>
          </p:nvCxnSpPr>
          <p:spPr>
            <a:xfrm flipV="1">
              <a:off x="8696044" y="4565648"/>
              <a:ext cx="309416" cy="180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9" name="Straight Arrow Connector 208"/>
            <p:cNvCxnSpPr/>
            <p:nvPr/>
          </p:nvCxnSpPr>
          <p:spPr>
            <a:xfrm>
              <a:off x="8700657" y="4822929"/>
              <a:ext cx="304803" cy="160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10" name="Group 209"/>
          <p:cNvGrpSpPr/>
          <p:nvPr/>
        </p:nvGrpSpPr>
        <p:grpSpPr>
          <a:xfrm>
            <a:off x="9956747" y="4270905"/>
            <a:ext cx="374068" cy="417935"/>
            <a:chOff x="8696044" y="4565648"/>
            <a:chExt cx="374068" cy="417935"/>
          </a:xfrm>
        </p:grpSpPr>
        <p:cxnSp>
          <p:nvCxnSpPr>
            <p:cNvPr id="211" name="Straight Arrow Connector 210"/>
            <p:cNvCxnSpPr/>
            <p:nvPr/>
          </p:nvCxnSpPr>
          <p:spPr>
            <a:xfrm>
              <a:off x="8700657" y="4773107"/>
              <a:ext cx="3694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2" name="Straight Arrow Connector 211"/>
            <p:cNvCxnSpPr/>
            <p:nvPr/>
          </p:nvCxnSpPr>
          <p:spPr>
            <a:xfrm flipV="1">
              <a:off x="8696044" y="4565648"/>
              <a:ext cx="309416" cy="180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3" name="Straight Arrow Connector 212"/>
            <p:cNvCxnSpPr/>
            <p:nvPr/>
          </p:nvCxnSpPr>
          <p:spPr>
            <a:xfrm>
              <a:off x="8700657" y="4822929"/>
              <a:ext cx="304803" cy="160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14" name="Group 213"/>
          <p:cNvGrpSpPr/>
          <p:nvPr/>
        </p:nvGrpSpPr>
        <p:grpSpPr>
          <a:xfrm>
            <a:off x="9956747" y="4824082"/>
            <a:ext cx="374068" cy="417935"/>
            <a:chOff x="8696044" y="4565648"/>
            <a:chExt cx="374068" cy="417935"/>
          </a:xfrm>
        </p:grpSpPr>
        <p:cxnSp>
          <p:nvCxnSpPr>
            <p:cNvPr id="215" name="Straight Arrow Connector 214"/>
            <p:cNvCxnSpPr/>
            <p:nvPr/>
          </p:nvCxnSpPr>
          <p:spPr>
            <a:xfrm>
              <a:off x="8700657" y="4773107"/>
              <a:ext cx="3694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Straight Arrow Connector 215"/>
            <p:cNvCxnSpPr/>
            <p:nvPr/>
          </p:nvCxnSpPr>
          <p:spPr>
            <a:xfrm flipV="1">
              <a:off x="8696044" y="4565648"/>
              <a:ext cx="309416" cy="180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7" name="Straight Arrow Connector 216"/>
            <p:cNvCxnSpPr/>
            <p:nvPr/>
          </p:nvCxnSpPr>
          <p:spPr>
            <a:xfrm>
              <a:off x="8700657" y="4822929"/>
              <a:ext cx="304803" cy="160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18" name="TextBox 217"/>
          <p:cNvSpPr txBox="1"/>
          <p:nvPr/>
        </p:nvSpPr>
        <p:spPr>
          <a:xfrm rot="5400000">
            <a:off x="8410947" y="2059976"/>
            <a:ext cx="1524000" cy="646331"/>
          </a:xfrm>
          <a:prstGeom prst="rect">
            <a:avLst/>
          </a:prstGeom>
          <a:noFill/>
        </p:spPr>
        <p:txBody>
          <a:bodyPr wrap="square" rtlCol="0">
            <a:spAutoFit/>
          </a:bodyPr>
          <a:lstStyle/>
          <a:p>
            <a:r>
              <a:rPr lang="en-US" dirty="0" smtClean="0"/>
              <a:t>Top Obstacles</a:t>
            </a:r>
            <a:endParaRPr lang="en-US" dirty="0"/>
          </a:p>
        </p:txBody>
      </p:sp>
      <p:sp>
        <p:nvSpPr>
          <p:cNvPr id="219" name="TextBox 218"/>
          <p:cNvSpPr txBox="1"/>
          <p:nvPr/>
        </p:nvSpPr>
        <p:spPr>
          <a:xfrm rot="5400000">
            <a:off x="8410947" y="4156517"/>
            <a:ext cx="1524000" cy="646331"/>
          </a:xfrm>
          <a:prstGeom prst="rect">
            <a:avLst/>
          </a:prstGeom>
          <a:noFill/>
        </p:spPr>
        <p:txBody>
          <a:bodyPr wrap="square" rtlCol="0">
            <a:spAutoFit/>
          </a:bodyPr>
          <a:lstStyle/>
          <a:p>
            <a:r>
              <a:rPr lang="en-US" dirty="0" smtClean="0"/>
              <a:t>Bottom Obstacles</a:t>
            </a:r>
            <a:endParaRPr lang="en-US" dirty="0"/>
          </a:p>
        </p:txBody>
      </p:sp>
      <p:sp>
        <p:nvSpPr>
          <p:cNvPr id="220" name="TextBox 219"/>
          <p:cNvSpPr txBox="1"/>
          <p:nvPr/>
        </p:nvSpPr>
        <p:spPr>
          <a:xfrm>
            <a:off x="10279884" y="3794232"/>
            <a:ext cx="1092892" cy="369332"/>
          </a:xfrm>
          <a:prstGeom prst="rect">
            <a:avLst/>
          </a:prstGeom>
          <a:noFill/>
        </p:spPr>
        <p:txBody>
          <a:bodyPr wrap="square" rtlCol="0">
            <a:spAutoFit/>
          </a:bodyPr>
          <a:lstStyle/>
          <a:p>
            <a:r>
              <a:rPr lang="en-US" dirty="0" smtClean="0"/>
              <a:t>W</a:t>
            </a:r>
            <a:r>
              <a:rPr lang="en-US" baseline="-25000" dirty="0" smtClean="0"/>
              <a:t>3</a:t>
            </a:r>
            <a:r>
              <a:rPr lang="en-US" dirty="0" smtClean="0"/>
              <a:t> </a:t>
            </a:r>
            <a:r>
              <a:rPr lang="en-US" dirty="0"/>
              <a:t>+ </a:t>
            </a:r>
            <a:r>
              <a:rPr lang="en-US" dirty="0">
                <a:latin typeface="Symbol" panose="05050102010706020507" pitchFamily="18" charset="2"/>
              </a:rPr>
              <a:t>D</a:t>
            </a:r>
            <a:endParaRPr lang="en-US" baseline="-25000" dirty="0"/>
          </a:p>
        </p:txBody>
      </p:sp>
      <p:sp>
        <p:nvSpPr>
          <p:cNvPr id="221" name="TextBox 220"/>
          <p:cNvSpPr txBox="1"/>
          <p:nvPr/>
        </p:nvSpPr>
        <p:spPr>
          <a:xfrm>
            <a:off x="10271652" y="4302730"/>
            <a:ext cx="1020650" cy="369332"/>
          </a:xfrm>
          <a:prstGeom prst="rect">
            <a:avLst/>
          </a:prstGeom>
          <a:noFill/>
        </p:spPr>
        <p:txBody>
          <a:bodyPr wrap="square" rtlCol="0">
            <a:spAutoFit/>
          </a:bodyPr>
          <a:lstStyle/>
          <a:p>
            <a:r>
              <a:rPr lang="en-US" dirty="0" smtClean="0"/>
              <a:t>W</a:t>
            </a:r>
            <a:r>
              <a:rPr lang="en-US" baseline="-25000" dirty="0" smtClean="0"/>
              <a:t>4</a:t>
            </a:r>
            <a:endParaRPr lang="en-US" baseline="-25000" dirty="0"/>
          </a:p>
        </p:txBody>
      </p:sp>
      <p:sp>
        <p:nvSpPr>
          <p:cNvPr id="222" name="TextBox 221"/>
          <p:cNvSpPr txBox="1"/>
          <p:nvPr/>
        </p:nvSpPr>
        <p:spPr>
          <a:xfrm>
            <a:off x="10259136" y="4841211"/>
            <a:ext cx="1051423" cy="369332"/>
          </a:xfrm>
          <a:prstGeom prst="rect">
            <a:avLst/>
          </a:prstGeom>
          <a:noFill/>
        </p:spPr>
        <p:txBody>
          <a:bodyPr wrap="square" rtlCol="0">
            <a:spAutoFit/>
          </a:bodyPr>
          <a:lstStyle/>
          <a:p>
            <a:r>
              <a:rPr lang="en-US" dirty="0" smtClean="0"/>
              <a:t>W</a:t>
            </a:r>
            <a:r>
              <a:rPr lang="en-US" baseline="-25000" dirty="0" smtClean="0"/>
              <a:t>5</a:t>
            </a:r>
            <a:endParaRPr lang="en-US" baseline="-25000" dirty="0"/>
          </a:p>
        </p:txBody>
      </p:sp>
      <p:sp>
        <p:nvSpPr>
          <p:cNvPr id="224" name="TextBox 223"/>
          <p:cNvSpPr txBox="1"/>
          <p:nvPr/>
        </p:nvSpPr>
        <p:spPr>
          <a:xfrm>
            <a:off x="7765118" y="2755936"/>
            <a:ext cx="1144714" cy="646331"/>
          </a:xfrm>
          <a:prstGeom prst="rect">
            <a:avLst/>
          </a:prstGeom>
          <a:noFill/>
        </p:spPr>
        <p:txBody>
          <a:bodyPr wrap="square" rtlCol="0">
            <a:spAutoFit/>
          </a:bodyPr>
          <a:lstStyle/>
          <a:p>
            <a:r>
              <a:rPr lang="en-US" dirty="0" smtClean="0"/>
              <a:t>Correct Action!</a:t>
            </a:r>
            <a:endParaRPr lang="en-US" dirty="0"/>
          </a:p>
        </p:txBody>
      </p:sp>
    </p:spTree>
    <p:extLst>
      <p:ext uri="{BB962C8B-B14F-4D97-AF65-F5344CB8AC3E}">
        <p14:creationId xmlns:p14="http://schemas.microsoft.com/office/powerpoint/2010/main" val="17127542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TextBox 182"/>
          <p:cNvSpPr txBox="1"/>
          <p:nvPr/>
        </p:nvSpPr>
        <p:spPr>
          <a:xfrm>
            <a:off x="4954125" y="816067"/>
            <a:ext cx="1088764" cy="369332"/>
          </a:xfrm>
          <a:prstGeom prst="rect">
            <a:avLst/>
          </a:prstGeom>
          <a:noFill/>
        </p:spPr>
        <p:txBody>
          <a:bodyPr wrap="square" rtlCol="0">
            <a:spAutoFit/>
          </a:bodyPr>
          <a:lstStyle/>
          <a:p>
            <a:r>
              <a:rPr lang="en-US" dirty="0" smtClean="0"/>
              <a:t>W</a:t>
            </a:r>
            <a:r>
              <a:rPr lang="en-US" baseline="-25000" dirty="0" smtClean="0"/>
              <a:t>0</a:t>
            </a:r>
            <a:r>
              <a:rPr lang="en-US" dirty="0" smtClean="0"/>
              <a:t> </a:t>
            </a:r>
            <a:r>
              <a:rPr lang="en-US" dirty="0"/>
              <a:t>+ </a:t>
            </a:r>
            <a:r>
              <a:rPr lang="en-US" dirty="0" smtClean="0"/>
              <a:t>2</a:t>
            </a:r>
            <a:r>
              <a:rPr lang="en-US" dirty="0" smtClean="0">
                <a:latin typeface="Symbol" panose="05050102010706020507" pitchFamily="18" charset="2"/>
              </a:rPr>
              <a:t>D</a:t>
            </a:r>
            <a:endParaRPr lang="en-US" baseline="-25000" dirty="0"/>
          </a:p>
        </p:txBody>
      </p:sp>
      <p:sp>
        <p:nvSpPr>
          <p:cNvPr id="185" name="TextBox 184"/>
          <p:cNvSpPr txBox="1"/>
          <p:nvPr/>
        </p:nvSpPr>
        <p:spPr>
          <a:xfrm>
            <a:off x="4941765" y="1347589"/>
            <a:ext cx="1038908" cy="369332"/>
          </a:xfrm>
          <a:prstGeom prst="rect">
            <a:avLst/>
          </a:prstGeom>
          <a:noFill/>
        </p:spPr>
        <p:txBody>
          <a:bodyPr wrap="square" rtlCol="0">
            <a:spAutoFit/>
          </a:bodyPr>
          <a:lstStyle/>
          <a:p>
            <a:r>
              <a:rPr lang="en-US" dirty="0" smtClean="0"/>
              <a:t>W</a:t>
            </a:r>
            <a:r>
              <a:rPr lang="en-US" baseline="-25000" dirty="0" smtClean="0"/>
              <a:t>1</a:t>
            </a:r>
            <a:r>
              <a:rPr lang="en-US" dirty="0" smtClean="0"/>
              <a:t> </a:t>
            </a:r>
            <a:r>
              <a:rPr lang="en-US" dirty="0"/>
              <a:t>+ </a:t>
            </a:r>
            <a:r>
              <a:rPr lang="en-US" dirty="0" smtClean="0"/>
              <a:t>2</a:t>
            </a:r>
            <a:r>
              <a:rPr lang="en-US" dirty="0" smtClean="0">
                <a:latin typeface="Symbol" panose="05050102010706020507" pitchFamily="18" charset="2"/>
              </a:rPr>
              <a:t>D</a:t>
            </a:r>
            <a:endParaRPr lang="en-US" baseline="-25000" dirty="0"/>
          </a:p>
        </p:txBody>
      </p:sp>
      <p:sp>
        <p:nvSpPr>
          <p:cNvPr id="186" name="TextBox 185"/>
          <p:cNvSpPr txBox="1"/>
          <p:nvPr/>
        </p:nvSpPr>
        <p:spPr>
          <a:xfrm>
            <a:off x="4954119" y="1895408"/>
            <a:ext cx="1088770" cy="369332"/>
          </a:xfrm>
          <a:prstGeom prst="rect">
            <a:avLst/>
          </a:prstGeom>
          <a:noFill/>
        </p:spPr>
        <p:txBody>
          <a:bodyPr wrap="square" rtlCol="0">
            <a:spAutoFit/>
          </a:bodyPr>
          <a:lstStyle/>
          <a:p>
            <a:r>
              <a:rPr lang="en-US" dirty="0" smtClean="0"/>
              <a:t>W</a:t>
            </a:r>
            <a:r>
              <a:rPr lang="en-US" baseline="-25000" dirty="0" smtClean="0"/>
              <a:t>2</a:t>
            </a:r>
            <a:endParaRPr lang="en-US" baseline="-25000" dirty="0"/>
          </a:p>
        </p:txBody>
      </p:sp>
      <p:cxnSp>
        <p:nvCxnSpPr>
          <p:cNvPr id="187" name="Straight Arrow Connector 186"/>
          <p:cNvCxnSpPr/>
          <p:nvPr/>
        </p:nvCxnSpPr>
        <p:spPr>
          <a:xfrm>
            <a:off x="2702006" y="2592854"/>
            <a:ext cx="486032"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88" name="Oval 187"/>
          <p:cNvSpPr/>
          <p:nvPr/>
        </p:nvSpPr>
        <p:spPr>
          <a:xfrm>
            <a:off x="4106483" y="788439"/>
            <a:ext cx="502508" cy="4924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89" name="Oval 188"/>
          <p:cNvSpPr/>
          <p:nvPr/>
        </p:nvSpPr>
        <p:spPr>
          <a:xfrm>
            <a:off x="4106483" y="1320620"/>
            <a:ext cx="502508" cy="4924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90" name="Oval 189"/>
          <p:cNvSpPr/>
          <p:nvPr/>
        </p:nvSpPr>
        <p:spPr>
          <a:xfrm>
            <a:off x="4106483" y="1852801"/>
            <a:ext cx="502508" cy="4924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191" name="Oval 190"/>
          <p:cNvSpPr/>
          <p:nvPr/>
        </p:nvSpPr>
        <p:spPr>
          <a:xfrm>
            <a:off x="4106483" y="2912208"/>
            <a:ext cx="502508" cy="4924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192" name="Oval 191"/>
          <p:cNvSpPr/>
          <p:nvPr/>
        </p:nvSpPr>
        <p:spPr>
          <a:xfrm>
            <a:off x="4106483" y="3444389"/>
            <a:ext cx="502508" cy="4924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93" name="Oval 192"/>
          <p:cNvSpPr/>
          <p:nvPr/>
        </p:nvSpPr>
        <p:spPr>
          <a:xfrm>
            <a:off x="4106483" y="3976570"/>
            <a:ext cx="502508" cy="4924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grpSp>
        <p:nvGrpSpPr>
          <p:cNvPr id="194" name="Group 193"/>
          <p:cNvGrpSpPr/>
          <p:nvPr/>
        </p:nvGrpSpPr>
        <p:grpSpPr>
          <a:xfrm>
            <a:off x="4626860" y="812486"/>
            <a:ext cx="374068" cy="417935"/>
            <a:chOff x="8696044" y="4565648"/>
            <a:chExt cx="374068" cy="417935"/>
          </a:xfrm>
        </p:grpSpPr>
        <p:cxnSp>
          <p:nvCxnSpPr>
            <p:cNvPr id="195" name="Straight Arrow Connector 194"/>
            <p:cNvCxnSpPr/>
            <p:nvPr/>
          </p:nvCxnSpPr>
          <p:spPr>
            <a:xfrm>
              <a:off x="8700657" y="4773107"/>
              <a:ext cx="3694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Straight Arrow Connector 195"/>
            <p:cNvCxnSpPr/>
            <p:nvPr/>
          </p:nvCxnSpPr>
          <p:spPr>
            <a:xfrm flipV="1">
              <a:off x="8696044" y="4565648"/>
              <a:ext cx="309416" cy="180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Straight Arrow Connector 196"/>
            <p:cNvCxnSpPr/>
            <p:nvPr/>
          </p:nvCxnSpPr>
          <p:spPr>
            <a:xfrm>
              <a:off x="8700657" y="4822929"/>
              <a:ext cx="304803" cy="160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8" name="Group 197"/>
          <p:cNvGrpSpPr/>
          <p:nvPr/>
        </p:nvGrpSpPr>
        <p:grpSpPr>
          <a:xfrm>
            <a:off x="4626860" y="1320620"/>
            <a:ext cx="374068" cy="417935"/>
            <a:chOff x="8696044" y="4565648"/>
            <a:chExt cx="374068" cy="417935"/>
          </a:xfrm>
        </p:grpSpPr>
        <p:cxnSp>
          <p:nvCxnSpPr>
            <p:cNvPr id="199" name="Straight Arrow Connector 198"/>
            <p:cNvCxnSpPr/>
            <p:nvPr/>
          </p:nvCxnSpPr>
          <p:spPr>
            <a:xfrm>
              <a:off x="8700657" y="4773107"/>
              <a:ext cx="3694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p:cNvCxnSpPr/>
            <p:nvPr/>
          </p:nvCxnSpPr>
          <p:spPr>
            <a:xfrm flipV="1">
              <a:off x="8696044" y="4565648"/>
              <a:ext cx="309416" cy="180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p:cNvCxnSpPr/>
            <p:nvPr/>
          </p:nvCxnSpPr>
          <p:spPr>
            <a:xfrm>
              <a:off x="8700657" y="4822929"/>
              <a:ext cx="304803" cy="160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2" name="Group 201"/>
          <p:cNvGrpSpPr/>
          <p:nvPr/>
        </p:nvGrpSpPr>
        <p:grpSpPr>
          <a:xfrm>
            <a:off x="4626860" y="1872818"/>
            <a:ext cx="374068" cy="417935"/>
            <a:chOff x="8696044" y="4565648"/>
            <a:chExt cx="374068" cy="417935"/>
          </a:xfrm>
        </p:grpSpPr>
        <p:cxnSp>
          <p:nvCxnSpPr>
            <p:cNvPr id="203" name="Straight Arrow Connector 202"/>
            <p:cNvCxnSpPr/>
            <p:nvPr/>
          </p:nvCxnSpPr>
          <p:spPr>
            <a:xfrm>
              <a:off x="8700657" y="4773107"/>
              <a:ext cx="3694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p:cNvCxnSpPr/>
            <p:nvPr/>
          </p:nvCxnSpPr>
          <p:spPr>
            <a:xfrm flipV="1">
              <a:off x="8696044" y="4565648"/>
              <a:ext cx="309416" cy="180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Straight Arrow Connector 204"/>
            <p:cNvCxnSpPr/>
            <p:nvPr/>
          </p:nvCxnSpPr>
          <p:spPr>
            <a:xfrm>
              <a:off x="8700657" y="4822929"/>
              <a:ext cx="304803" cy="160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6" name="Group 205"/>
          <p:cNvGrpSpPr/>
          <p:nvPr/>
        </p:nvGrpSpPr>
        <p:grpSpPr>
          <a:xfrm>
            <a:off x="4626860" y="2942772"/>
            <a:ext cx="374068" cy="417935"/>
            <a:chOff x="8696044" y="4565648"/>
            <a:chExt cx="374068" cy="417935"/>
          </a:xfrm>
        </p:grpSpPr>
        <p:cxnSp>
          <p:nvCxnSpPr>
            <p:cNvPr id="207" name="Straight Arrow Connector 206"/>
            <p:cNvCxnSpPr/>
            <p:nvPr/>
          </p:nvCxnSpPr>
          <p:spPr>
            <a:xfrm>
              <a:off x="8700657" y="4773107"/>
              <a:ext cx="3694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8" name="Straight Arrow Connector 207"/>
            <p:cNvCxnSpPr/>
            <p:nvPr/>
          </p:nvCxnSpPr>
          <p:spPr>
            <a:xfrm flipV="1">
              <a:off x="8696044" y="4565648"/>
              <a:ext cx="309416" cy="180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9" name="Straight Arrow Connector 208"/>
            <p:cNvCxnSpPr/>
            <p:nvPr/>
          </p:nvCxnSpPr>
          <p:spPr>
            <a:xfrm>
              <a:off x="8700657" y="4822929"/>
              <a:ext cx="304803" cy="160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10" name="Group 209"/>
          <p:cNvGrpSpPr/>
          <p:nvPr/>
        </p:nvGrpSpPr>
        <p:grpSpPr>
          <a:xfrm>
            <a:off x="4626860" y="3438883"/>
            <a:ext cx="374068" cy="417935"/>
            <a:chOff x="8696044" y="4565648"/>
            <a:chExt cx="374068" cy="417935"/>
          </a:xfrm>
        </p:grpSpPr>
        <p:cxnSp>
          <p:nvCxnSpPr>
            <p:cNvPr id="211" name="Straight Arrow Connector 210"/>
            <p:cNvCxnSpPr/>
            <p:nvPr/>
          </p:nvCxnSpPr>
          <p:spPr>
            <a:xfrm>
              <a:off x="8700657" y="4773107"/>
              <a:ext cx="3694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2" name="Straight Arrow Connector 211"/>
            <p:cNvCxnSpPr/>
            <p:nvPr/>
          </p:nvCxnSpPr>
          <p:spPr>
            <a:xfrm flipV="1">
              <a:off x="8696044" y="4565648"/>
              <a:ext cx="309416" cy="180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3" name="Straight Arrow Connector 212"/>
            <p:cNvCxnSpPr/>
            <p:nvPr/>
          </p:nvCxnSpPr>
          <p:spPr>
            <a:xfrm>
              <a:off x="8700657" y="4822929"/>
              <a:ext cx="304803" cy="160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14" name="Group 213"/>
          <p:cNvGrpSpPr/>
          <p:nvPr/>
        </p:nvGrpSpPr>
        <p:grpSpPr>
          <a:xfrm>
            <a:off x="4626860" y="3992060"/>
            <a:ext cx="374068" cy="417935"/>
            <a:chOff x="8696044" y="4565648"/>
            <a:chExt cx="374068" cy="417935"/>
          </a:xfrm>
        </p:grpSpPr>
        <p:cxnSp>
          <p:nvCxnSpPr>
            <p:cNvPr id="215" name="Straight Arrow Connector 214"/>
            <p:cNvCxnSpPr/>
            <p:nvPr/>
          </p:nvCxnSpPr>
          <p:spPr>
            <a:xfrm>
              <a:off x="8700657" y="4773107"/>
              <a:ext cx="3694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Straight Arrow Connector 215"/>
            <p:cNvCxnSpPr/>
            <p:nvPr/>
          </p:nvCxnSpPr>
          <p:spPr>
            <a:xfrm flipV="1">
              <a:off x="8696044" y="4565648"/>
              <a:ext cx="309416" cy="180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7" name="Straight Arrow Connector 216"/>
            <p:cNvCxnSpPr/>
            <p:nvPr/>
          </p:nvCxnSpPr>
          <p:spPr>
            <a:xfrm>
              <a:off x="8700657" y="4822929"/>
              <a:ext cx="304803" cy="160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18" name="TextBox 217"/>
          <p:cNvSpPr txBox="1"/>
          <p:nvPr/>
        </p:nvSpPr>
        <p:spPr>
          <a:xfrm rot="5400000">
            <a:off x="3081060" y="1227954"/>
            <a:ext cx="1524000" cy="646331"/>
          </a:xfrm>
          <a:prstGeom prst="rect">
            <a:avLst/>
          </a:prstGeom>
          <a:noFill/>
        </p:spPr>
        <p:txBody>
          <a:bodyPr wrap="square" rtlCol="0">
            <a:spAutoFit/>
          </a:bodyPr>
          <a:lstStyle/>
          <a:p>
            <a:r>
              <a:rPr lang="en-US" dirty="0" smtClean="0"/>
              <a:t>Top Obstacles</a:t>
            </a:r>
            <a:endParaRPr lang="en-US" dirty="0"/>
          </a:p>
        </p:txBody>
      </p:sp>
      <p:sp>
        <p:nvSpPr>
          <p:cNvPr id="219" name="TextBox 218"/>
          <p:cNvSpPr txBox="1"/>
          <p:nvPr/>
        </p:nvSpPr>
        <p:spPr>
          <a:xfrm rot="5400000">
            <a:off x="3081060" y="3324495"/>
            <a:ext cx="1524000" cy="646331"/>
          </a:xfrm>
          <a:prstGeom prst="rect">
            <a:avLst/>
          </a:prstGeom>
          <a:noFill/>
        </p:spPr>
        <p:txBody>
          <a:bodyPr wrap="square" rtlCol="0">
            <a:spAutoFit/>
          </a:bodyPr>
          <a:lstStyle/>
          <a:p>
            <a:r>
              <a:rPr lang="en-US" dirty="0" smtClean="0"/>
              <a:t>Bottom Obstacles</a:t>
            </a:r>
            <a:endParaRPr lang="en-US" dirty="0"/>
          </a:p>
        </p:txBody>
      </p:sp>
      <p:sp>
        <p:nvSpPr>
          <p:cNvPr id="220" name="TextBox 219"/>
          <p:cNvSpPr txBox="1"/>
          <p:nvPr/>
        </p:nvSpPr>
        <p:spPr>
          <a:xfrm>
            <a:off x="4949997" y="2962210"/>
            <a:ext cx="1092892" cy="369332"/>
          </a:xfrm>
          <a:prstGeom prst="rect">
            <a:avLst/>
          </a:prstGeom>
          <a:noFill/>
        </p:spPr>
        <p:txBody>
          <a:bodyPr wrap="square" rtlCol="0">
            <a:spAutoFit/>
          </a:bodyPr>
          <a:lstStyle/>
          <a:p>
            <a:r>
              <a:rPr lang="en-US" dirty="0" smtClean="0"/>
              <a:t>W</a:t>
            </a:r>
            <a:r>
              <a:rPr lang="en-US" baseline="-25000" dirty="0" smtClean="0"/>
              <a:t>3</a:t>
            </a:r>
            <a:r>
              <a:rPr lang="en-US" dirty="0" smtClean="0"/>
              <a:t> </a:t>
            </a:r>
            <a:r>
              <a:rPr lang="en-US" dirty="0"/>
              <a:t>+ </a:t>
            </a:r>
            <a:r>
              <a:rPr lang="en-US" dirty="0">
                <a:latin typeface="Symbol" panose="05050102010706020507" pitchFamily="18" charset="2"/>
              </a:rPr>
              <a:t>D</a:t>
            </a:r>
            <a:endParaRPr lang="en-US" baseline="-25000" dirty="0"/>
          </a:p>
        </p:txBody>
      </p:sp>
      <p:sp>
        <p:nvSpPr>
          <p:cNvPr id="221" name="TextBox 220"/>
          <p:cNvSpPr txBox="1"/>
          <p:nvPr/>
        </p:nvSpPr>
        <p:spPr>
          <a:xfrm>
            <a:off x="4941765" y="3470708"/>
            <a:ext cx="1020650" cy="369332"/>
          </a:xfrm>
          <a:prstGeom prst="rect">
            <a:avLst/>
          </a:prstGeom>
          <a:noFill/>
        </p:spPr>
        <p:txBody>
          <a:bodyPr wrap="square" rtlCol="0">
            <a:spAutoFit/>
          </a:bodyPr>
          <a:lstStyle/>
          <a:p>
            <a:r>
              <a:rPr lang="en-US" dirty="0" smtClean="0"/>
              <a:t>W</a:t>
            </a:r>
            <a:r>
              <a:rPr lang="en-US" baseline="-25000" dirty="0" smtClean="0"/>
              <a:t>4</a:t>
            </a:r>
            <a:r>
              <a:rPr lang="en-US" dirty="0" smtClean="0"/>
              <a:t> </a:t>
            </a:r>
            <a:r>
              <a:rPr lang="en-US" dirty="0"/>
              <a:t>+ </a:t>
            </a:r>
            <a:r>
              <a:rPr lang="en-US" dirty="0">
                <a:latin typeface="Symbol" panose="05050102010706020507" pitchFamily="18" charset="2"/>
              </a:rPr>
              <a:t>D</a:t>
            </a:r>
            <a:endParaRPr lang="en-US" baseline="-25000" dirty="0"/>
          </a:p>
        </p:txBody>
      </p:sp>
      <p:sp>
        <p:nvSpPr>
          <p:cNvPr id="222" name="TextBox 221"/>
          <p:cNvSpPr txBox="1"/>
          <p:nvPr/>
        </p:nvSpPr>
        <p:spPr>
          <a:xfrm>
            <a:off x="4929249" y="4009189"/>
            <a:ext cx="1051423" cy="369332"/>
          </a:xfrm>
          <a:prstGeom prst="rect">
            <a:avLst/>
          </a:prstGeom>
          <a:noFill/>
        </p:spPr>
        <p:txBody>
          <a:bodyPr wrap="square" rtlCol="0">
            <a:spAutoFit/>
          </a:bodyPr>
          <a:lstStyle/>
          <a:p>
            <a:r>
              <a:rPr lang="en-US" dirty="0" smtClean="0"/>
              <a:t>W</a:t>
            </a:r>
            <a:r>
              <a:rPr lang="en-US" baseline="-25000" dirty="0" smtClean="0"/>
              <a:t>5</a:t>
            </a:r>
            <a:endParaRPr lang="en-US" baseline="-25000" dirty="0"/>
          </a:p>
        </p:txBody>
      </p:sp>
      <p:sp>
        <p:nvSpPr>
          <p:cNvPr id="224" name="TextBox 223"/>
          <p:cNvSpPr txBox="1"/>
          <p:nvPr/>
        </p:nvSpPr>
        <p:spPr>
          <a:xfrm>
            <a:off x="2336375" y="2138101"/>
            <a:ext cx="1144714" cy="369332"/>
          </a:xfrm>
          <a:prstGeom prst="rect">
            <a:avLst/>
          </a:prstGeom>
          <a:noFill/>
        </p:spPr>
        <p:txBody>
          <a:bodyPr wrap="square" rtlCol="0">
            <a:spAutoFit/>
          </a:bodyPr>
          <a:lstStyle/>
          <a:p>
            <a:r>
              <a:rPr lang="en-US" dirty="0" smtClean="0"/>
              <a:t>Correct!</a:t>
            </a:r>
            <a:endParaRPr lang="en-US" dirty="0"/>
          </a:p>
        </p:txBody>
      </p:sp>
      <p:pic>
        <p:nvPicPr>
          <p:cNvPr id="223" name="Picture 222"/>
          <p:cNvPicPr>
            <a:picLocks noChangeAspect="1"/>
          </p:cNvPicPr>
          <p:nvPr/>
        </p:nvPicPr>
        <p:blipFill>
          <a:blip r:embed="rId2"/>
          <a:stretch>
            <a:fillRect/>
          </a:stretch>
        </p:blipFill>
        <p:spPr>
          <a:xfrm>
            <a:off x="1182545" y="2004533"/>
            <a:ext cx="807300" cy="1388800"/>
          </a:xfrm>
          <a:prstGeom prst="rect">
            <a:avLst/>
          </a:prstGeom>
        </p:spPr>
      </p:pic>
      <p:sp>
        <p:nvSpPr>
          <p:cNvPr id="225" name="TextBox 224"/>
          <p:cNvSpPr txBox="1"/>
          <p:nvPr/>
        </p:nvSpPr>
        <p:spPr>
          <a:xfrm>
            <a:off x="10354024" y="820183"/>
            <a:ext cx="1088764" cy="369332"/>
          </a:xfrm>
          <a:prstGeom prst="rect">
            <a:avLst/>
          </a:prstGeom>
          <a:noFill/>
        </p:spPr>
        <p:txBody>
          <a:bodyPr wrap="square" rtlCol="0">
            <a:spAutoFit/>
          </a:bodyPr>
          <a:lstStyle/>
          <a:p>
            <a:r>
              <a:rPr lang="en-US" dirty="0" smtClean="0"/>
              <a:t>W</a:t>
            </a:r>
            <a:r>
              <a:rPr lang="en-US" baseline="-25000" dirty="0" smtClean="0"/>
              <a:t>0</a:t>
            </a:r>
            <a:r>
              <a:rPr lang="en-US" dirty="0" smtClean="0"/>
              <a:t> </a:t>
            </a:r>
            <a:r>
              <a:rPr lang="en-US" dirty="0"/>
              <a:t>+ </a:t>
            </a:r>
            <a:r>
              <a:rPr lang="en-US" dirty="0" smtClean="0"/>
              <a:t>3</a:t>
            </a:r>
            <a:r>
              <a:rPr lang="en-US" dirty="0" smtClean="0">
                <a:latin typeface="Symbol" panose="05050102010706020507" pitchFamily="18" charset="2"/>
              </a:rPr>
              <a:t>D</a:t>
            </a:r>
            <a:endParaRPr lang="en-US" baseline="-25000" dirty="0"/>
          </a:p>
        </p:txBody>
      </p:sp>
      <p:sp>
        <p:nvSpPr>
          <p:cNvPr id="226" name="TextBox 225"/>
          <p:cNvSpPr txBox="1"/>
          <p:nvPr/>
        </p:nvSpPr>
        <p:spPr>
          <a:xfrm>
            <a:off x="10341664" y="1351705"/>
            <a:ext cx="1038908" cy="369332"/>
          </a:xfrm>
          <a:prstGeom prst="rect">
            <a:avLst/>
          </a:prstGeom>
          <a:noFill/>
        </p:spPr>
        <p:txBody>
          <a:bodyPr wrap="square" rtlCol="0">
            <a:spAutoFit/>
          </a:bodyPr>
          <a:lstStyle/>
          <a:p>
            <a:r>
              <a:rPr lang="en-US" dirty="0" smtClean="0"/>
              <a:t>W</a:t>
            </a:r>
            <a:r>
              <a:rPr lang="en-US" baseline="-25000" dirty="0" smtClean="0"/>
              <a:t>1</a:t>
            </a:r>
            <a:r>
              <a:rPr lang="en-US" dirty="0" smtClean="0"/>
              <a:t> </a:t>
            </a:r>
            <a:r>
              <a:rPr lang="en-US" dirty="0"/>
              <a:t>+ </a:t>
            </a:r>
            <a:r>
              <a:rPr lang="en-US" dirty="0" smtClean="0"/>
              <a:t>3</a:t>
            </a:r>
            <a:r>
              <a:rPr lang="en-US" dirty="0" smtClean="0">
                <a:latin typeface="Symbol" panose="05050102010706020507" pitchFamily="18" charset="2"/>
              </a:rPr>
              <a:t>D</a:t>
            </a:r>
            <a:endParaRPr lang="en-US" baseline="-25000" dirty="0"/>
          </a:p>
        </p:txBody>
      </p:sp>
      <p:sp>
        <p:nvSpPr>
          <p:cNvPr id="227" name="TextBox 226"/>
          <p:cNvSpPr txBox="1"/>
          <p:nvPr/>
        </p:nvSpPr>
        <p:spPr>
          <a:xfrm>
            <a:off x="10354018" y="1899524"/>
            <a:ext cx="1088770" cy="369332"/>
          </a:xfrm>
          <a:prstGeom prst="rect">
            <a:avLst/>
          </a:prstGeom>
          <a:noFill/>
        </p:spPr>
        <p:txBody>
          <a:bodyPr wrap="square" rtlCol="0">
            <a:spAutoFit/>
          </a:bodyPr>
          <a:lstStyle/>
          <a:p>
            <a:r>
              <a:rPr lang="en-US" dirty="0" smtClean="0"/>
              <a:t>W</a:t>
            </a:r>
            <a:r>
              <a:rPr lang="en-US" baseline="-25000" dirty="0" smtClean="0"/>
              <a:t>2</a:t>
            </a:r>
            <a:endParaRPr lang="en-US" baseline="-25000" dirty="0"/>
          </a:p>
        </p:txBody>
      </p:sp>
      <p:cxnSp>
        <p:nvCxnSpPr>
          <p:cNvPr id="228" name="Straight Arrow Connector 227"/>
          <p:cNvCxnSpPr/>
          <p:nvPr/>
        </p:nvCxnSpPr>
        <p:spPr>
          <a:xfrm>
            <a:off x="8101905" y="2596970"/>
            <a:ext cx="486032"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29" name="Oval 228"/>
          <p:cNvSpPr/>
          <p:nvPr/>
        </p:nvSpPr>
        <p:spPr>
          <a:xfrm>
            <a:off x="9506382" y="792555"/>
            <a:ext cx="502508" cy="4924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230" name="Oval 229"/>
          <p:cNvSpPr/>
          <p:nvPr/>
        </p:nvSpPr>
        <p:spPr>
          <a:xfrm>
            <a:off x="9506382" y="1324736"/>
            <a:ext cx="502508" cy="4924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231" name="Oval 230"/>
          <p:cNvSpPr/>
          <p:nvPr/>
        </p:nvSpPr>
        <p:spPr>
          <a:xfrm>
            <a:off x="9506382" y="1856917"/>
            <a:ext cx="502508" cy="4924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232" name="Oval 231"/>
          <p:cNvSpPr/>
          <p:nvPr/>
        </p:nvSpPr>
        <p:spPr>
          <a:xfrm>
            <a:off x="9506382" y="2916324"/>
            <a:ext cx="502508" cy="4924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233" name="Oval 232"/>
          <p:cNvSpPr/>
          <p:nvPr/>
        </p:nvSpPr>
        <p:spPr>
          <a:xfrm>
            <a:off x="9506382" y="3448505"/>
            <a:ext cx="502508" cy="4924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234" name="Oval 233"/>
          <p:cNvSpPr/>
          <p:nvPr/>
        </p:nvSpPr>
        <p:spPr>
          <a:xfrm>
            <a:off x="9506382" y="3980686"/>
            <a:ext cx="502508" cy="4924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grpSp>
        <p:nvGrpSpPr>
          <p:cNvPr id="235" name="Group 234"/>
          <p:cNvGrpSpPr/>
          <p:nvPr/>
        </p:nvGrpSpPr>
        <p:grpSpPr>
          <a:xfrm>
            <a:off x="10026759" y="816602"/>
            <a:ext cx="374068" cy="417935"/>
            <a:chOff x="8696044" y="4565648"/>
            <a:chExt cx="374068" cy="417935"/>
          </a:xfrm>
        </p:grpSpPr>
        <p:cxnSp>
          <p:nvCxnSpPr>
            <p:cNvPr id="236" name="Straight Arrow Connector 235"/>
            <p:cNvCxnSpPr/>
            <p:nvPr/>
          </p:nvCxnSpPr>
          <p:spPr>
            <a:xfrm>
              <a:off x="8700657" y="4773107"/>
              <a:ext cx="3694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7" name="Straight Arrow Connector 236"/>
            <p:cNvCxnSpPr/>
            <p:nvPr/>
          </p:nvCxnSpPr>
          <p:spPr>
            <a:xfrm flipV="1">
              <a:off x="8696044" y="4565648"/>
              <a:ext cx="309416" cy="180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8" name="Straight Arrow Connector 237"/>
            <p:cNvCxnSpPr/>
            <p:nvPr/>
          </p:nvCxnSpPr>
          <p:spPr>
            <a:xfrm>
              <a:off x="8700657" y="4822929"/>
              <a:ext cx="304803" cy="160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9" name="Group 238"/>
          <p:cNvGrpSpPr/>
          <p:nvPr/>
        </p:nvGrpSpPr>
        <p:grpSpPr>
          <a:xfrm>
            <a:off x="10026759" y="1324736"/>
            <a:ext cx="374068" cy="417935"/>
            <a:chOff x="8696044" y="4565648"/>
            <a:chExt cx="374068" cy="417935"/>
          </a:xfrm>
        </p:grpSpPr>
        <p:cxnSp>
          <p:nvCxnSpPr>
            <p:cNvPr id="240" name="Straight Arrow Connector 239"/>
            <p:cNvCxnSpPr/>
            <p:nvPr/>
          </p:nvCxnSpPr>
          <p:spPr>
            <a:xfrm>
              <a:off x="8700657" y="4773107"/>
              <a:ext cx="3694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1" name="Straight Arrow Connector 240"/>
            <p:cNvCxnSpPr/>
            <p:nvPr/>
          </p:nvCxnSpPr>
          <p:spPr>
            <a:xfrm flipV="1">
              <a:off x="8696044" y="4565648"/>
              <a:ext cx="309416" cy="180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2" name="Straight Arrow Connector 241"/>
            <p:cNvCxnSpPr/>
            <p:nvPr/>
          </p:nvCxnSpPr>
          <p:spPr>
            <a:xfrm>
              <a:off x="8700657" y="4822929"/>
              <a:ext cx="304803" cy="160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43" name="Group 242"/>
          <p:cNvGrpSpPr/>
          <p:nvPr/>
        </p:nvGrpSpPr>
        <p:grpSpPr>
          <a:xfrm>
            <a:off x="10026759" y="1876934"/>
            <a:ext cx="374068" cy="417935"/>
            <a:chOff x="8696044" y="4565648"/>
            <a:chExt cx="374068" cy="417935"/>
          </a:xfrm>
        </p:grpSpPr>
        <p:cxnSp>
          <p:nvCxnSpPr>
            <p:cNvPr id="244" name="Straight Arrow Connector 243"/>
            <p:cNvCxnSpPr/>
            <p:nvPr/>
          </p:nvCxnSpPr>
          <p:spPr>
            <a:xfrm>
              <a:off x="8700657" y="4773107"/>
              <a:ext cx="3694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5" name="Straight Arrow Connector 244"/>
            <p:cNvCxnSpPr/>
            <p:nvPr/>
          </p:nvCxnSpPr>
          <p:spPr>
            <a:xfrm flipV="1">
              <a:off x="8696044" y="4565648"/>
              <a:ext cx="309416" cy="180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6" name="Straight Arrow Connector 245"/>
            <p:cNvCxnSpPr/>
            <p:nvPr/>
          </p:nvCxnSpPr>
          <p:spPr>
            <a:xfrm>
              <a:off x="8700657" y="4822929"/>
              <a:ext cx="304803" cy="160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47" name="Group 246"/>
          <p:cNvGrpSpPr/>
          <p:nvPr/>
        </p:nvGrpSpPr>
        <p:grpSpPr>
          <a:xfrm>
            <a:off x="10026759" y="2946888"/>
            <a:ext cx="374068" cy="417935"/>
            <a:chOff x="8696044" y="4565648"/>
            <a:chExt cx="374068" cy="417935"/>
          </a:xfrm>
        </p:grpSpPr>
        <p:cxnSp>
          <p:nvCxnSpPr>
            <p:cNvPr id="248" name="Straight Arrow Connector 247"/>
            <p:cNvCxnSpPr/>
            <p:nvPr/>
          </p:nvCxnSpPr>
          <p:spPr>
            <a:xfrm>
              <a:off x="8700657" y="4773107"/>
              <a:ext cx="3694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9" name="Straight Arrow Connector 248"/>
            <p:cNvCxnSpPr/>
            <p:nvPr/>
          </p:nvCxnSpPr>
          <p:spPr>
            <a:xfrm flipV="1">
              <a:off x="8696044" y="4565648"/>
              <a:ext cx="309416" cy="180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0" name="Straight Arrow Connector 249"/>
            <p:cNvCxnSpPr/>
            <p:nvPr/>
          </p:nvCxnSpPr>
          <p:spPr>
            <a:xfrm>
              <a:off x="8700657" y="4822929"/>
              <a:ext cx="304803" cy="160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51" name="Group 250"/>
          <p:cNvGrpSpPr/>
          <p:nvPr/>
        </p:nvGrpSpPr>
        <p:grpSpPr>
          <a:xfrm>
            <a:off x="10026759" y="3442999"/>
            <a:ext cx="374068" cy="417935"/>
            <a:chOff x="8696044" y="4565648"/>
            <a:chExt cx="374068" cy="417935"/>
          </a:xfrm>
        </p:grpSpPr>
        <p:cxnSp>
          <p:nvCxnSpPr>
            <p:cNvPr id="252" name="Straight Arrow Connector 251"/>
            <p:cNvCxnSpPr/>
            <p:nvPr/>
          </p:nvCxnSpPr>
          <p:spPr>
            <a:xfrm>
              <a:off x="8700657" y="4773107"/>
              <a:ext cx="3694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3" name="Straight Arrow Connector 252"/>
            <p:cNvCxnSpPr/>
            <p:nvPr/>
          </p:nvCxnSpPr>
          <p:spPr>
            <a:xfrm flipV="1">
              <a:off x="8696044" y="4565648"/>
              <a:ext cx="309416" cy="180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4" name="Straight Arrow Connector 253"/>
            <p:cNvCxnSpPr/>
            <p:nvPr/>
          </p:nvCxnSpPr>
          <p:spPr>
            <a:xfrm>
              <a:off x="8700657" y="4822929"/>
              <a:ext cx="304803" cy="160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55" name="Group 254"/>
          <p:cNvGrpSpPr/>
          <p:nvPr/>
        </p:nvGrpSpPr>
        <p:grpSpPr>
          <a:xfrm>
            <a:off x="10026759" y="3996176"/>
            <a:ext cx="374068" cy="417935"/>
            <a:chOff x="8696044" y="4565648"/>
            <a:chExt cx="374068" cy="417935"/>
          </a:xfrm>
        </p:grpSpPr>
        <p:cxnSp>
          <p:nvCxnSpPr>
            <p:cNvPr id="256" name="Straight Arrow Connector 255"/>
            <p:cNvCxnSpPr/>
            <p:nvPr/>
          </p:nvCxnSpPr>
          <p:spPr>
            <a:xfrm>
              <a:off x="8700657" y="4773107"/>
              <a:ext cx="3694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7" name="Straight Arrow Connector 256"/>
            <p:cNvCxnSpPr/>
            <p:nvPr/>
          </p:nvCxnSpPr>
          <p:spPr>
            <a:xfrm flipV="1">
              <a:off x="8696044" y="4565648"/>
              <a:ext cx="309416" cy="180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8" name="Straight Arrow Connector 257"/>
            <p:cNvCxnSpPr/>
            <p:nvPr/>
          </p:nvCxnSpPr>
          <p:spPr>
            <a:xfrm>
              <a:off x="8700657" y="4822929"/>
              <a:ext cx="304803" cy="160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59" name="TextBox 258"/>
          <p:cNvSpPr txBox="1"/>
          <p:nvPr/>
        </p:nvSpPr>
        <p:spPr>
          <a:xfrm rot="5400000">
            <a:off x="8480959" y="1232070"/>
            <a:ext cx="1524000" cy="646331"/>
          </a:xfrm>
          <a:prstGeom prst="rect">
            <a:avLst/>
          </a:prstGeom>
          <a:noFill/>
        </p:spPr>
        <p:txBody>
          <a:bodyPr wrap="square" rtlCol="0">
            <a:spAutoFit/>
          </a:bodyPr>
          <a:lstStyle/>
          <a:p>
            <a:r>
              <a:rPr lang="en-US" dirty="0" smtClean="0"/>
              <a:t>Top Obstacles</a:t>
            </a:r>
            <a:endParaRPr lang="en-US" dirty="0"/>
          </a:p>
        </p:txBody>
      </p:sp>
      <p:sp>
        <p:nvSpPr>
          <p:cNvPr id="260" name="TextBox 259"/>
          <p:cNvSpPr txBox="1"/>
          <p:nvPr/>
        </p:nvSpPr>
        <p:spPr>
          <a:xfrm rot="5400000">
            <a:off x="8480959" y="3328611"/>
            <a:ext cx="1524000" cy="646331"/>
          </a:xfrm>
          <a:prstGeom prst="rect">
            <a:avLst/>
          </a:prstGeom>
          <a:noFill/>
        </p:spPr>
        <p:txBody>
          <a:bodyPr wrap="square" rtlCol="0">
            <a:spAutoFit/>
          </a:bodyPr>
          <a:lstStyle/>
          <a:p>
            <a:r>
              <a:rPr lang="en-US" dirty="0" smtClean="0"/>
              <a:t>Bottom Obstacles</a:t>
            </a:r>
            <a:endParaRPr lang="en-US" dirty="0"/>
          </a:p>
        </p:txBody>
      </p:sp>
      <p:sp>
        <p:nvSpPr>
          <p:cNvPr id="261" name="TextBox 260"/>
          <p:cNvSpPr txBox="1"/>
          <p:nvPr/>
        </p:nvSpPr>
        <p:spPr>
          <a:xfrm>
            <a:off x="10349896" y="2966326"/>
            <a:ext cx="1092892" cy="369332"/>
          </a:xfrm>
          <a:prstGeom prst="rect">
            <a:avLst/>
          </a:prstGeom>
          <a:noFill/>
        </p:spPr>
        <p:txBody>
          <a:bodyPr wrap="square" rtlCol="0">
            <a:spAutoFit/>
          </a:bodyPr>
          <a:lstStyle/>
          <a:p>
            <a:r>
              <a:rPr lang="en-US" dirty="0" smtClean="0"/>
              <a:t>W</a:t>
            </a:r>
            <a:r>
              <a:rPr lang="en-US" baseline="-25000" dirty="0" smtClean="0"/>
              <a:t>3</a:t>
            </a:r>
            <a:r>
              <a:rPr lang="en-US" dirty="0" smtClean="0"/>
              <a:t> </a:t>
            </a:r>
            <a:r>
              <a:rPr lang="en-US" dirty="0"/>
              <a:t>+ </a:t>
            </a:r>
            <a:r>
              <a:rPr lang="en-US" dirty="0">
                <a:latin typeface="Symbol" panose="05050102010706020507" pitchFamily="18" charset="2"/>
              </a:rPr>
              <a:t>D</a:t>
            </a:r>
            <a:endParaRPr lang="en-US" baseline="-25000" dirty="0"/>
          </a:p>
        </p:txBody>
      </p:sp>
      <p:sp>
        <p:nvSpPr>
          <p:cNvPr id="262" name="TextBox 261"/>
          <p:cNvSpPr txBox="1"/>
          <p:nvPr/>
        </p:nvSpPr>
        <p:spPr>
          <a:xfrm>
            <a:off x="10341664" y="3474824"/>
            <a:ext cx="1020650" cy="369332"/>
          </a:xfrm>
          <a:prstGeom prst="rect">
            <a:avLst/>
          </a:prstGeom>
          <a:noFill/>
        </p:spPr>
        <p:txBody>
          <a:bodyPr wrap="square" rtlCol="0">
            <a:spAutoFit/>
          </a:bodyPr>
          <a:lstStyle/>
          <a:p>
            <a:r>
              <a:rPr lang="en-US" dirty="0" smtClean="0"/>
              <a:t>W</a:t>
            </a:r>
            <a:r>
              <a:rPr lang="en-US" baseline="-25000" dirty="0" smtClean="0"/>
              <a:t>4</a:t>
            </a:r>
            <a:r>
              <a:rPr lang="en-US" dirty="0" smtClean="0"/>
              <a:t> </a:t>
            </a:r>
            <a:r>
              <a:rPr lang="en-US" dirty="0"/>
              <a:t>+ </a:t>
            </a:r>
            <a:r>
              <a:rPr lang="en-US" dirty="0">
                <a:latin typeface="Symbol" panose="05050102010706020507" pitchFamily="18" charset="2"/>
              </a:rPr>
              <a:t>D</a:t>
            </a:r>
            <a:endParaRPr lang="en-US" baseline="-25000" dirty="0"/>
          </a:p>
        </p:txBody>
      </p:sp>
      <p:sp>
        <p:nvSpPr>
          <p:cNvPr id="263" name="TextBox 262"/>
          <p:cNvSpPr txBox="1"/>
          <p:nvPr/>
        </p:nvSpPr>
        <p:spPr>
          <a:xfrm>
            <a:off x="10329148" y="4013305"/>
            <a:ext cx="1051423" cy="369332"/>
          </a:xfrm>
          <a:prstGeom prst="rect">
            <a:avLst/>
          </a:prstGeom>
          <a:noFill/>
        </p:spPr>
        <p:txBody>
          <a:bodyPr wrap="square" rtlCol="0">
            <a:spAutoFit/>
          </a:bodyPr>
          <a:lstStyle/>
          <a:p>
            <a:r>
              <a:rPr lang="en-US" dirty="0" smtClean="0"/>
              <a:t>W</a:t>
            </a:r>
            <a:r>
              <a:rPr lang="en-US" baseline="-25000" dirty="0" smtClean="0"/>
              <a:t>5</a:t>
            </a:r>
            <a:r>
              <a:rPr lang="en-US" dirty="0" smtClean="0"/>
              <a:t> </a:t>
            </a:r>
            <a:r>
              <a:rPr lang="en-US" dirty="0"/>
              <a:t>+ </a:t>
            </a:r>
            <a:r>
              <a:rPr lang="en-US" dirty="0">
                <a:latin typeface="Symbol" panose="05050102010706020507" pitchFamily="18" charset="2"/>
              </a:rPr>
              <a:t>D</a:t>
            </a:r>
            <a:endParaRPr lang="en-US" baseline="-25000" dirty="0"/>
          </a:p>
        </p:txBody>
      </p:sp>
      <p:sp>
        <p:nvSpPr>
          <p:cNvPr id="264" name="TextBox 263"/>
          <p:cNvSpPr txBox="1"/>
          <p:nvPr/>
        </p:nvSpPr>
        <p:spPr>
          <a:xfrm>
            <a:off x="7736274" y="2142217"/>
            <a:ext cx="1144714" cy="369332"/>
          </a:xfrm>
          <a:prstGeom prst="rect">
            <a:avLst/>
          </a:prstGeom>
          <a:noFill/>
        </p:spPr>
        <p:txBody>
          <a:bodyPr wrap="square" rtlCol="0">
            <a:spAutoFit/>
          </a:bodyPr>
          <a:lstStyle/>
          <a:p>
            <a:r>
              <a:rPr lang="en-US" dirty="0" smtClean="0"/>
              <a:t>Correct!</a:t>
            </a:r>
            <a:endParaRPr lang="en-US" dirty="0"/>
          </a:p>
        </p:txBody>
      </p:sp>
      <p:pic>
        <p:nvPicPr>
          <p:cNvPr id="266" name="Picture 265"/>
          <p:cNvPicPr>
            <a:picLocks noChangeAspect="1"/>
          </p:cNvPicPr>
          <p:nvPr/>
        </p:nvPicPr>
        <p:blipFill>
          <a:blip r:embed="rId3"/>
          <a:stretch>
            <a:fillRect/>
          </a:stretch>
        </p:blipFill>
        <p:spPr>
          <a:xfrm>
            <a:off x="6585193" y="2036569"/>
            <a:ext cx="784875" cy="1377600"/>
          </a:xfrm>
          <a:prstGeom prst="rect">
            <a:avLst/>
          </a:prstGeom>
        </p:spPr>
      </p:pic>
      <p:sp>
        <p:nvSpPr>
          <p:cNvPr id="267" name="Content Placeholder 2"/>
          <p:cNvSpPr>
            <a:spLocks noGrp="1"/>
          </p:cNvSpPr>
          <p:nvPr>
            <p:ph idx="1"/>
          </p:nvPr>
        </p:nvSpPr>
        <p:spPr>
          <a:xfrm>
            <a:off x="2589212" y="4986316"/>
            <a:ext cx="8915400" cy="1093207"/>
          </a:xfrm>
        </p:spPr>
        <p:txBody>
          <a:bodyPr>
            <a:normAutofit/>
          </a:bodyPr>
          <a:lstStyle/>
          <a:p>
            <a:r>
              <a:rPr lang="en-US" dirty="0" smtClean="0"/>
              <a:t>The top obstacles will likely matter 3 times more than the bottom obstacles</a:t>
            </a:r>
          </a:p>
          <a:p>
            <a:r>
              <a:rPr lang="en-US" dirty="0" smtClean="0"/>
              <a:t>Over time, the top obstacles’ weights will increase towards max, the bottom obstacles’ weights will decrease towards 0</a:t>
            </a:r>
          </a:p>
        </p:txBody>
      </p:sp>
    </p:spTree>
    <p:extLst>
      <p:ext uri="{BB962C8B-B14F-4D97-AF65-F5344CB8AC3E}">
        <p14:creationId xmlns:p14="http://schemas.microsoft.com/office/powerpoint/2010/main" val="20907559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Takeaway</a:t>
            </a:r>
            <a:endParaRPr lang="en-US" dirty="0"/>
          </a:p>
        </p:txBody>
      </p:sp>
      <p:sp>
        <p:nvSpPr>
          <p:cNvPr id="3" name="Content Placeholder 2"/>
          <p:cNvSpPr>
            <a:spLocks noGrp="1"/>
          </p:cNvSpPr>
          <p:nvPr>
            <p:ph idx="1"/>
          </p:nvPr>
        </p:nvSpPr>
        <p:spPr/>
        <p:txBody>
          <a:bodyPr/>
          <a:lstStyle/>
          <a:p>
            <a:r>
              <a:rPr lang="en-US" dirty="0"/>
              <a:t>Amazingly, neural nets learn what’s important and what’s </a:t>
            </a:r>
            <a:r>
              <a:rPr lang="en-US" dirty="0" smtClean="0"/>
              <a:t>not</a:t>
            </a:r>
          </a:p>
          <a:p>
            <a:endParaRPr lang="en-US" dirty="0"/>
          </a:p>
          <a:p>
            <a:r>
              <a:rPr lang="en-US" dirty="0" smtClean="0"/>
              <a:t>The neural net will give lots of space to the relevant and little space to the irrelevant</a:t>
            </a:r>
          </a:p>
          <a:p>
            <a:endParaRPr lang="en-US" dirty="0" smtClean="0"/>
          </a:p>
          <a:p>
            <a:r>
              <a:rPr lang="en-US" dirty="0" smtClean="0"/>
              <a:t>It has effectively “compressed” logic</a:t>
            </a:r>
          </a:p>
          <a:p>
            <a:endParaRPr lang="en-US" dirty="0" smtClean="0"/>
          </a:p>
          <a:p>
            <a:r>
              <a:rPr lang="en-US" dirty="0" smtClean="0"/>
              <a:t>Our neural net will not encounter the resource limitations the tabular method did</a:t>
            </a:r>
            <a:endParaRPr lang="en-US" dirty="0"/>
          </a:p>
        </p:txBody>
      </p:sp>
    </p:spTree>
    <p:extLst>
      <p:ext uri="{BB962C8B-B14F-4D97-AF65-F5344CB8AC3E}">
        <p14:creationId xmlns:p14="http://schemas.microsoft.com/office/powerpoint/2010/main" val="10880380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Code!</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416827035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 Q</a:t>
            </a:r>
            <a:endParaRPr lang="en-US" dirty="0"/>
          </a:p>
        </p:txBody>
      </p:sp>
      <p:sp>
        <p:nvSpPr>
          <p:cNvPr id="3" name="Content Placeholder 2"/>
          <p:cNvSpPr>
            <a:spLocks noGrp="1"/>
          </p:cNvSpPr>
          <p:nvPr>
            <p:ph idx="1"/>
          </p:nvPr>
        </p:nvSpPr>
        <p:spPr/>
        <p:txBody>
          <a:bodyPr/>
          <a:lstStyle/>
          <a:p>
            <a:r>
              <a:rPr lang="en-US" dirty="0" smtClean="0"/>
              <a:t>Loss: (y – </a:t>
            </a:r>
            <a:r>
              <a:rPr lang="en-US" dirty="0" err="1" smtClean="0"/>
              <a:t>Q</a:t>
            </a:r>
            <a:r>
              <a:rPr lang="en-US" dirty="0" err="1">
                <a:latin typeface="Symbol" panose="05050102010706020507" pitchFamily="18" charset="2"/>
              </a:rPr>
              <a:t>q</a:t>
            </a:r>
            <a:r>
              <a:rPr lang="en-US" dirty="0" smtClean="0"/>
              <a:t>)</a:t>
            </a:r>
            <a:r>
              <a:rPr lang="en-US" baseline="30000" dirty="0" smtClean="0"/>
              <a:t>2</a:t>
            </a:r>
          </a:p>
          <a:p>
            <a:pPr lvl="1"/>
            <a:r>
              <a:rPr lang="en-US" dirty="0" smtClean="0"/>
              <a:t>y = r + </a:t>
            </a:r>
            <a:r>
              <a:rPr lang="en-US" dirty="0">
                <a:latin typeface="Symbol" panose="05050102010706020507" pitchFamily="18" charset="2"/>
              </a:rPr>
              <a:t> </a:t>
            </a:r>
            <a:r>
              <a:rPr lang="en-US" dirty="0" err="1" smtClean="0">
                <a:latin typeface="Symbol" panose="05050102010706020507" pitchFamily="18" charset="2"/>
              </a:rPr>
              <a:t>g</a:t>
            </a:r>
            <a:r>
              <a:rPr lang="en-US" dirty="0" err="1" smtClean="0"/>
              <a:t>previousQ</a:t>
            </a:r>
            <a:endParaRPr lang="en-US" dirty="0" smtClean="0"/>
          </a:p>
          <a:p>
            <a:pPr lvl="1"/>
            <a:r>
              <a:rPr lang="en-US" dirty="0" err="1" smtClean="0"/>
              <a:t>Q</a:t>
            </a:r>
            <a:r>
              <a:rPr lang="en-US" dirty="0" err="1" smtClean="0">
                <a:latin typeface="Symbol" panose="05050102010706020507" pitchFamily="18" charset="2"/>
              </a:rPr>
              <a:t>q</a:t>
            </a:r>
            <a:r>
              <a:rPr lang="en-US" dirty="0" smtClean="0"/>
              <a:t> Is the value fed through the neural network</a:t>
            </a:r>
          </a:p>
          <a:p>
            <a:endParaRPr lang="en-US" dirty="0" smtClean="0"/>
          </a:p>
        </p:txBody>
      </p:sp>
    </p:spTree>
    <p:extLst>
      <p:ext uri="{BB962C8B-B14F-4D97-AF65-F5344CB8AC3E}">
        <p14:creationId xmlns:p14="http://schemas.microsoft.com/office/powerpoint/2010/main" val="543004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Supervised or unsupervised?</a:t>
            </a:r>
            <a:endParaRPr lang="en-US" dirty="0"/>
          </a:p>
        </p:txBody>
      </p:sp>
      <p:sp>
        <p:nvSpPr>
          <p:cNvPr id="3" name="Content Placeholder 2"/>
          <p:cNvSpPr>
            <a:spLocks noGrp="1"/>
          </p:cNvSpPr>
          <p:nvPr>
            <p:ph idx="1"/>
          </p:nvPr>
        </p:nvSpPr>
        <p:spPr>
          <a:xfrm>
            <a:off x="2589212" y="1614616"/>
            <a:ext cx="8915400" cy="4489622"/>
          </a:xfrm>
        </p:spPr>
        <p:txBody>
          <a:bodyPr>
            <a:normAutofit fontScale="92500" lnSpcReduction="10000"/>
          </a:bodyPr>
          <a:lstStyle/>
          <a:p>
            <a:r>
              <a:rPr lang="en-US" u="sng" dirty="0" smtClean="0"/>
              <a:t>Reinforcement </a:t>
            </a:r>
            <a:r>
              <a:rPr lang="en-US" u="sng" dirty="0"/>
              <a:t>Learning: An Introduction</a:t>
            </a:r>
            <a:r>
              <a:rPr lang="en-US" dirty="0"/>
              <a:t> by Richard S. Sutton and Andrew G. </a:t>
            </a:r>
            <a:r>
              <a:rPr lang="en-US" dirty="0" err="1" smtClean="0"/>
              <a:t>Barto</a:t>
            </a:r>
            <a:r>
              <a:rPr lang="en-US" smtClean="0"/>
              <a:t> states: </a:t>
            </a:r>
            <a:r>
              <a:rPr lang="en-US" dirty="0" smtClean="0"/>
              <a:t>“Reinforcement </a:t>
            </a:r>
            <a:r>
              <a:rPr lang="en-US" dirty="0"/>
              <a:t>learning is different from </a:t>
            </a:r>
            <a:r>
              <a:rPr lang="en-US" i="1" dirty="0"/>
              <a:t>supervised learning</a:t>
            </a:r>
            <a:r>
              <a:rPr lang="en-US" dirty="0"/>
              <a:t>...Reinforcement learning is also different from what machine learning researchers call </a:t>
            </a:r>
            <a:r>
              <a:rPr lang="en-US" i="1" dirty="0"/>
              <a:t>unsupervised learning</a:t>
            </a:r>
            <a:r>
              <a:rPr lang="en-US" dirty="0" smtClean="0"/>
              <a:t>....”</a:t>
            </a:r>
          </a:p>
          <a:p>
            <a:pPr lvl="1"/>
            <a:r>
              <a:rPr lang="en-US" dirty="0">
                <a:hlinkClick r:id="rId2"/>
              </a:rPr>
              <a:t>https://web.stanford.edu/class/psych209/Readings/SuttonBartoIPRLBook2ndEd.pdf</a:t>
            </a:r>
            <a:endParaRPr lang="en-US" dirty="0"/>
          </a:p>
          <a:p>
            <a:pPr lvl="1"/>
            <a:r>
              <a:rPr lang="en-US" sz="1500" dirty="0" smtClean="0"/>
              <a:t>Sutton, Richard S. and </a:t>
            </a:r>
            <a:r>
              <a:rPr lang="en-US" sz="1500" dirty="0" err="1" smtClean="0"/>
              <a:t>Barto</a:t>
            </a:r>
            <a:r>
              <a:rPr lang="en-US" sz="1500" dirty="0" smtClean="0"/>
              <a:t>, Andrew G., </a:t>
            </a:r>
            <a:r>
              <a:rPr lang="en-US" sz="1500" i="1" dirty="0" smtClean="0"/>
              <a:t>Reinforcement Learning: An Introduction, Second edition, in progress</a:t>
            </a:r>
            <a:r>
              <a:rPr lang="en-US" sz="1500" dirty="0" smtClean="0"/>
              <a:t>, 1.1 Reinforcement Learning, Hardcover: A </a:t>
            </a:r>
            <a:r>
              <a:rPr lang="en-US" sz="1500" dirty="0"/>
              <a:t>Bradford Book; second </a:t>
            </a:r>
            <a:r>
              <a:rPr lang="en-US" sz="1500" dirty="0" smtClean="0"/>
              <a:t>edition, November </a:t>
            </a:r>
            <a:r>
              <a:rPr lang="en-US" sz="1500" dirty="0"/>
              <a:t>13, </a:t>
            </a:r>
            <a:r>
              <a:rPr lang="en-US" sz="1500" dirty="0" smtClean="0"/>
              <a:t>2018, Web: </a:t>
            </a:r>
            <a:r>
              <a:rPr lang="en-US" sz="1500" dirty="0" smtClean="0">
                <a:hlinkClick r:id="rId2"/>
              </a:rPr>
              <a:t>https</a:t>
            </a:r>
            <a:r>
              <a:rPr lang="en-US" sz="1500" dirty="0">
                <a:hlinkClick r:id="rId2"/>
              </a:rPr>
              <a:t>://web.stanford.edu/class/psych209/Readings/SuttonBartoIPRLBook2ndEd.pdf</a:t>
            </a:r>
            <a:r>
              <a:rPr lang="en-US" sz="1500" dirty="0" smtClean="0"/>
              <a:t>, July 12, 2019</a:t>
            </a:r>
          </a:p>
          <a:p>
            <a:endParaRPr lang="en-US" dirty="0" smtClean="0"/>
          </a:p>
          <a:p>
            <a:r>
              <a:rPr lang="en-US" dirty="0" smtClean="0"/>
              <a:t>Not </a:t>
            </a:r>
            <a:r>
              <a:rPr lang="en-US" dirty="0"/>
              <a:t>supervised: As a computer plays millions of games of chess, nobody is telling the application whether any given move or outcome is good or bad. It is programmatically built in as the rules of chess</a:t>
            </a:r>
          </a:p>
          <a:p>
            <a:r>
              <a:rPr lang="en-US" dirty="0"/>
              <a:t>Not unsupervised: Unsupervised learning deals with finding </a:t>
            </a:r>
            <a:r>
              <a:rPr lang="en-US" dirty="0" smtClean="0"/>
              <a:t>patterns. </a:t>
            </a:r>
            <a:r>
              <a:rPr lang="en-US" dirty="0"/>
              <a:t>While finding patterns is an artifact of reinforcement learning, reinforcement learning is attempting to achieve a goal identified by a high numerical </a:t>
            </a:r>
            <a:r>
              <a:rPr lang="en-US" dirty="0" smtClean="0"/>
              <a:t>reward</a:t>
            </a:r>
          </a:p>
          <a:p>
            <a:endParaRPr lang="en-US" dirty="0"/>
          </a:p>
          <a:p>
            <a:endParaRPr lang="en-US" dirty="0"/>
          </a:p>
        </p:txBody>
      </p:sp>
    </p:spTree>
    <p:extLst>
      <p:ext uri="{BB962C8B-B14F-4D97-AF65-F5344CB8AC3E}">
        <p14:creationId xmlns:p14="http://schemas.microsoft.com/office/powerpoint/2010/main" val="30503828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a:xfrm>
            <a:off x="2592925" y="5782961"/>
            <a:ext cx="8915400" cy="869665"/>
          </a:xfrm>
        </p:spPr>
        <p:txBody>
          <a:bodyPr>
            <a:normAutofit lnSpcReduction="10000"/>
          </a:bodyPr>
          <a:lstStyle/>
          <a:p>
            <a:r>
              <a:rPr lang="en-US" dirty="0" smtClean="0"/>
              <a:t>Attribution: </a:t>
            </a:r>
            <a:r>
              <a:rPr lang="en-US" dirty="0" err="1" smtClean="0"/>
              <a:t>JohnPablok</a:t>
            </a:r>
            <a:r>
              <a:rPr lang="en-US" dirty="0" smtClean="0"/>
              <a:t> and </a:t>
            </a:r>
            <a:r>
              <a:rPr lang="en-US" dirty="0" err="1" smtClean="0"/>
              <a:t>Cburnett</a:t>
            </a:r>
            <a:r>
              <a:rPr lang="en-US" dirty="0" smtClean="0"/>
              <a:t>, see </a:t>
            </a:r>
            <a:r>
              <a:rPr lang="en-US" dirty="0">
                <a:hlinkClick r:id="rId2"/>
              </a:rPr>
              <a:t>https://commons.wikimedia.org/wiki/File:Chess_pieces_and_board_improved.svg</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7093" y="1264555"/>
            <a:ext cx="4547286" cy="4547286"/>
          </a:xfrm>
          <a:prstGeom prst="rect">
            <a:avLst/>
          </a:prstGeom>
        </p:spPr>
      </p:pic>
    </p:spTree>
    <p:extLst>
      <p:ext uri="{BB962C8B-B14F-4D97-AF65-F5344CB8AC3E}">
        <p14:creationId xmlns:p14="http://schemas.microsoft.com/office/powerpoint/2010/main" val="38579948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5832388"/>
            <a:ext cx="8915400" cy="770811"/>
          </a:xfrm>
        </p:spPr>
        <p:txBody>
          <a:bodyPr>
            <a:normAutofit/>
          </a:bodyPr>
          <a:lstStyle/>
          <a:p>
            <a:pPr marL="0" indent="0">
              <a:buNone/>
            </a:pPr>
            <a:r>
              <a:rPr lang="en-US" dirty="0" smtClean="0"/>
              <a:t>Attribution: Steve </a:t>
            </a:r>
            <a:r>
              <a:rPr lang="en-US" dirty="0" err="1" smtClean="0"/>
              <a:t>Jurvetson</a:t>
            </a:r>
            <a:r>
              <a:rPr lang="en-US" dirty="0" smtClean="0"/>
              <a:t>, </a:t>
            </a:r>
            <a:r>
              <a:rPr lang="en-US" dirty="0">
                <a:hlinkClick r:id="rId2"/>
              </a:rPr>
              <a:t>https://</a:t>
            </a:r>
            <a:r>
              <a:rPr lang="en-US" dirty="0" smtClean="0">
                <a:hlinkClick r:id="rId2"/>
              </a:rPr>
              <a:t>commons.wikimedia.org/wiki/File:Driving_Google_Self-Driving_Car.jpg</a:t>
            </a:r>
            <a:endParaRPr lang="en-US" dirty="0" smtClean="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7341" y="1264555"/>
            <a:ext cx="6299610" cy="4567833"/>
          </a:xfrm>
          <a:prstGeom prst="rect">
            <a:avLst/>
          </a:prstGeom>
        </p:spPr>
      </p:pic>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15967095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1606378" y="5955955"/>
            <a:ext cx="9898234" cy="634887"/>
          </a:xfrm>
        </p:spPr>
        <p:txBody>
          <a:bodyPr>
            <a:normAutofit fontScale="55000" lnSpcReduction="20000"/>
          </a:bodyPr>
          <a:lstStyle/>
          <a:p>
            <a:r>
              <a:rPr lang="en-US" dirty="0" err="1" smtClean="0"/>
              <a:t>Youtube</a:t>
            </a:r>
            <a:r>
              <a:rPr lang="en-US" dirty="0" smtClean="0"/>
              <a:t> link: </a:t>
            </a:r>
            <a:r>
              <a:rPr lang="en-US" dirty="0">
                <a:hlinkClick r:id="rId2"/>
              </a:rPr>
              <a:t>https://www.youtube.com/watch?v=xWe58WGWmlk</a:t>
            </a:r>
            <a:r>
              <a:rPr lang="en-US" dirty="0" smtClean="0"/>
              <a:t>, 2:26</a:t>
            </a:r>
            <a:endParaRPr lang="en-US" dirty="0"/>
          </a:p>
          <a:p>
            <a:r>
              <a:rPr lang="en-US" dirty="0" smtClean="0"/>
              <a:t>Attribution: </a:t>
            </a:r>
            <a:r>
              <a:rPr lang="en-US" dirty="0">
                <a:hlinkClick r:id="rId3"/>
              </a:rPr>
              <a:t>https://commons.wikimedia.org/wiki/File:Atlas_from_boston_dynamics.jpg</a:t>
            </a:r>
            <a:r>
              <a:rPr lang="en-US" dirty="0" smtClean="0"/>
              <a:t> and </a:t>
            </a:r>
            <a:r>
              <a:rPr lang="en-US" dirty="0">
                <a:hlinkClick r:id="rId4"/>
              </a:rPr>
              <a:t>http://www.kansascity.com/news/business/technology/917xpi/picture62197987/ALTERNATES/FREE_640/atlas%20from%20boston%20dynamics</a:t>
            </a:r>
            <a:endParaRPr lang="en-US" dirty="0"/>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52551" y="185350"/>
            <a:ext cx="3847070" cy="5770605"/>
          </a:xfrm>
          <a:prstGeom prst="rect">
            <a:avLst/>
          </a:prstGeom>
        </p:spPr>
      </p:pic>
    </p:spTree>
    <p:extLst>
      <p:ext uri="{BB962C8B-B14F-4D97-AF65-F5344CB8AC3E}">
        <p14:creationId xmlns:p14="http://schemas.microsoft.com/office/powerpoint/2010/main" val="14401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2243223" y="6198400"/>
            <a:ext cx="8915400" cy="659600"/>
          </a:xfrm>
        </p:spPr>
        <p:txBody>
          <a:bodyPr/>
          <a:lstStyle/>
          <a:p>
            <a:r>
              <a:rPr lang="en-US" dirty="0" smtClean="0"/>
              <a:t>Attribution: </a:t>
            </a:r>
            <a:r>
              <a:rPr lang="en-US" dirty="0">
                <a:hlinkClick r:id="rId2"/>
              </a:rPr>
              <a:t>https://www.maxpixel.net/Batter-Ball-Softball-Hitting-Bat-Female-Action-1623562</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4162" y="341297"/>
            <a:ext cx="3904735" cy="5857103"/>
          </a:xfrm>
          <a:prstGeom prst="rect">
            <a:avLst/>
          </a:prstGeom>
        </p:spPr>
      </p:pic>
    </p:spTree>
    <p:extLst>
      <p:ext uri="{BB962C8B-B14F-4D97-AF65-F5344CB8AC3E}">
        <p14:creationId xmlns:p14="http://schemas.microsoft.com/office/powerpoint/2010/main" val="33613468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589212" y="6128950"/>
            <a:ext cx="8915400" cy="511319"/>
          </a:xfrm>
        </p:spPr>
        <p:txBody>
          <a:bodyPr/>
          <a:lstStyle/>
          <a:p>
            <a:r>
              <a:rPr lang="en-US" dirty="0" smtClean="0"/>
              <a:t>Attribution: </a:t>
            </a:r>
            <a:r>
              <a:rPr lang="en-US" dirty="0">
                <a:hlinkClick r:id="rId2"/>
              </a:rPr>
              <a:t>https://picryl.com/media/baby-cute-child-people-7d1e12</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5644" y="222422"/>
            <a:ext cx="8720029" cy="5807675"/>
          </a:xfrm>
          <a:prstGeom prst="rect">
            <a:avLst/>
          </a:prstGeom>
        </p:spPr>
      </p:pic>
    </p:spTree>
    <p:extLst>
      <p:ext uri="{BB962C8B-B14F-4D97-AF65-F5344CB8AC3E}">
        <p14:creationId xmlns:p14="http://schemas.microsoft.com/office/powerpoint/2010/main" val="1526486639"/>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10528</TotalTime>
  <Words>1433</Words>
  <Application>Microsoft Office PowerPoint</Application>
  <PresentationFormat>Widescreen</PresentationFormat>
  <Paragraphs>295</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Century Gothic</vt:lpstr>
      <vt:lpstr>Symbol</vt:lpstr>
      <vt:lpstr>Wingdings 3</vt:lpstr>
      <vt:lpstr>Wisp</vt:lpstr>
      <vt:lpstr>AI with Reinforcement Learning</vt:lpstr>
      <vt:lpstr>Configuration</vt:lpstr>
      <vt:lpstr>Definitions</vt:lpstr>
      <vt:lpstr>Supervised or unsupervised?</vt:lpstr>
      <vt:lpstr>Examples</vt:lpstr>
      <vt:lpstr>PowerPoint Presentation</vt:lpstr>
      <vt:lpstr>PowerPoint Presentation</vt:lpstr>
      <vt:lpstr>PowerPoint Presentation</vt:lpstr>
      <vt:lpstr>PowerPoint Presentation</vt:lpstr>
      <vt:lpstr>Cat Pawing Floor</vt:lpstr>
      <vt:lpstr>…and most impressively</vt:lpstr>
      <vt:lpstr>Anatomy</vt:lpstr>
      <vt:lpstr>States</vt:lpstr>
      <vt:lpstr>Actions</vt:lpstr>
      <vt:lpstr>Rewards</vt:lpstr>
      <vt:lpstr>Recap</vt:lpstr>
      <vt:lpstr>Let’s Code!</vt:lpstr>
      <vt:lpstr>Bellman Equation</vt:lpstr>
      <vt:lpstr>Bellman Equation</vt:lpstr>
      <vt:lpstr>Limitations</vt:lpstr>
      <vt:lpstr>Neural Networks</vt:lpstr>
      <vt:lpstr>Motivation</vt:lpstr>
      <vt:lpstr>Perceptron</vt:lpstr>
      <vt:lpstr>Inputs</vt:lpstr>
      <vt:lpstr>Forward Pass</vt:lpstr>
      <vt:lpstr>Hidden Layers</vt:lpstr>
      <vt:lpstr>Backpropagation</vt:lpstr>
      <vt:lpstr>Gradient Descent</vt:lpstr>
      <vt:lpstr>Step too big</vt:lpstr>
      <vt:lpstr>Better step size</vt:lpstr>
      <vt:lpstr>Backpropagation, recap</vt:lpstr>
      <vt:lpstr>That works?</vt:lpstr>
      <vt:lpstr>Motivation</vt:lpstr>
      <vt:lpstr>PowerPoint Presentation</vt:lpstr>
      <vt:lpstr>PowerPoint Presentation</vt:lpstr>
      <vt:lpstr>Takeaway</vt:lpstr>
      <vt:lpstr>Let’s Code!</vt:lpstr>
      <vt:lpstr>Deep Q</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with Reinforcement Learning</dc:title>
  <dc:creator>Walk H. Admin</dc:creator>
  <cp:lastModifiedBy>Walk H. Admin</cp:lastModifiedBy>
  <cp:revision>132</cp:revision>
  <dcterms:created xsi:type="dcterms:W3CDTF">2019-07-08T17:55:31Z</dcterms:created>
  <dcterms:modified xsi:type="dcterms:W3CDTF">2019-07-27T18:18:16Z</dcterms:modified>
</cp:coreProperties>
</file>