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B45F-31F1-4E3F-8289-FD9FCF6D1501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C993-C156-43BF-8348-A561AFA050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30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B45F-31F1-4E3F-8289-FD9FCF6D1501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C993-C156-43BF-8348-A561AFA050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77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B45F-31F1-4E3F-8289-FD9FCF6D1501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C993-C156-43BF-8348-A561AFA050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84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B45F-31F1-4E3F-8289-FD9FCF6D1501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C993-C156-43BF-8348-A561AFA050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03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B45F-31F1-4E3F-8289-FD9FCF6D1501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C993-C156-43BF-8348-A561AFA050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08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B45F-31F1-4E3F-8289-FD9FCF6D1501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C993-C156-43BF-8348-A561AFA050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24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B45F-31F1-4E3F-8289-FD9FCF6D1501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C993-C156-43BF-8348-A561AFA050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316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B45F-31F1-4E3F-8289-FD9FCF6D1501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C993-C156-43BF-8348-A561AFA050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93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B45F-31F1-4E3F-8289-FD9FCF6D1501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C993-C156-43BF-8348-A561AFA050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1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B45F-31F1-4E3F-8289-FD9FCF6D1501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C993-C156-43BF-8348-A561AFA050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2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B45F-31F1-4E3F-8289-FD9FCF6D1501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C993-C156-43BF-8348-A561AFA050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04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BB45F-31F1-4E3F-8289-FD9FCF6D1501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C993-C156-43BF-8348-A561AFA050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74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01" y="389075"/>
            <a:ext cx="5781675" cy="5781675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7414591" y="3509963"/>
            <a:ext cx="695739" cy="49550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11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336"/>
          <a:stretch/>
        </p:blipFill>
        <p:spPr>
          <a:xfrm>
            <a:off x="1100136" y="173810"/>
            <a:ext cx="1897801" cy="6597719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76453"/>
              </p:ext>
            </p:extLst>
          </p:nvPr>
        </p:nvGraphicFramePr>
        <p:xfrm>
          <a:off x="2997937" y="173813"/>
          <a:ext cx="8348240" cy="6597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4120">
                  <a:extLst>
                    <a:ext uri="{9D8B030D-6E8A-4147-A177-3AD203B41FA5}">
                      <a16:colId xmlns:a16="http://schemas.microsoft.com/office/drawing/2014/main" val="1321337427"/>
                    </a:ext>
                  </a:extLst>
                </a:gridCol>
                <a:gridCol w="4174120">
                  <a:extLst>
                    <a:ext uri="{9D8B030D-6E8A-4147-A177-3AD203B41FA5}">
                      <a16:colId xmlns:a16="http://schemas.microsoft.com/office/drawing/2014/main" val="4114990527"/>
                    </a:ext>
                  </a:extLst>
                </a:gridCol>
              </a:tblGrid>
              <a:tr h="399150">
                <a:tc>
                  <a:txBody>
                    <a:bodyPr/>
                    <a:lstStyle/>
                    <a:p>
                      <a:r>
                        <a:rPr lang="zh-TW" altLang="en-US" sz="1800" b="1" dirty="0">
                          <a:effectLst/>
                        </a:rPr>
                        <a:t>章節</a:t>
                      </a:r>
                    </a:p>
                  </a:txBody>
                  <a:tcPr marL="127180" marR="127180" marT="58699" marB="58699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1">
                          <a:effectLst/>
                        </a:rPr>
                        <a:t>說明</a:t>
                      </a:r>
                    </a:p>
                  </a:txBody>
                  <a:tcPr marL="127180" marR="127180" marT="58699" marB="58699" anchor="ctr"/>
                </a:tc>
                <a:extLst>
                  <a:ext uri="{0D108BD9-81ED-4DB2-BD59-A6C34878D82A}">
                    <a16:rowId xmlns:a16="http://schemas.microsoft.com/office/drawing/2014/main" val="3479828006"/>
                  </a:ext>
                </a:extLst>
              </a:tr>
              <a:tr h="68090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Welcome to H2O 3</a:t>
                      </a:r>
                    </a:p>
                  </a:txBody>
                  <a:tcPr marL="127180" marR="127180" marT="58699" marB="58699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>
                          <a:effectLst/>
                        </a:rPr>
                        <a:t>環境建置需求和為使用不同語言的使用者提供資訊</a:t>
                      </a:r>
                    </a:p>
                  </a:txBody>
                  <a:tcPr marL="127180" marR="127180" marT="58699" marB="58699" anchor="ctr"/>
                </a:tc>
                <a:extLst>
                  <a:ext uri="{0D108BD9-81ED-4DB2-BD59-A6C34878D82A}">
                    <a16:rowId xmlns:a16="http://schemas.microsoft.com/office/drawing/2014/main" val="2586681691"/>
                  </a:ext>
                </a:extLst>
              </a:tr>
              <a:tr h="39915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API-Related Changes</a:t>
                      </a:r>
                    </a:p>
                  </a:txBody>
                  <a:tcPr marL="127180" marR="127180" marT="58699" marB="58699" anchor="ctr"/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</a:rPr>
                        <a:t>H2O 的所有版本文件</a:t>
                      </a:r>
                    </a:p>
                  </a:txBody>
                  <a:tcPr marL="127180" marR="127180" marT="58699" marB="58699" anchor="ctr"/>
                </a:tc>
                <a:extLst>
                  <a:ext uri="{0D108BD9-81ED-4DB2-BD59-A6C34878D82A}">
                    <a16:rowId xmlns:a16="http://schemas.microsoft.com/office/drawing/2014/main" val="3985853227"/>
                  </a:ext>
                </a:extLst>
              </a:tr>
              <a:tr h="39915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Quick Start Videos</a:t>
                      </a:r>
                    </a:p>
                  </a:txBody>
                  <a:tcPr marL="127180" marR="127180" marT="58699" marB="58699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>
                          <a:effectLst/>
                        </a:rPr>
                        <a:t>基本使用影片教學</a:t>
                      </a:r>
                    </a:p>
                  </a:txBody>
                  <a:tcPr marL="127180" marR="127180" marT="58699" marB="58699" anchor="ctr"/>
                </a:tc>
                <a:extLst>
                  <a:ext uri="{0D108BD9-81ED-4DB2-BD59-A6C34878D82A}">
                    <a16:rowId xmlns:a16="http://schemas.microsoft.com/office/drawing/2014/main" val="5505791"/>
                  </a:ext>
                </a:extLst>
              </a:tr>
              <a:tr h="39915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Cloud Integration</a:t>
                      </a:r>
                    </a:p>
                  </a:txBody>
                  <a:tcPr marL="127180" marR="127180" marT="58699" marB="58699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>
                          <a:effectLst/>
                        </a:rPr>
                        <a:t>如何與各家廠商的雲服務結合</a:t>
                      </a:r>
                    </a:p>
                  </a:txBody>
                  <a:tcPr marL="127180" marR="127180" marT="58699" marB="58699" anchor="ctr"/>
                </a:tc>
                <a:extLst>
                  <a:ext uri="{0D108BD9-81ED-4DB2-BD59-A6C34878D82A}">
                    <a16:rowId xmlns:a16="http://schemas.microsoft.com/office/drawing/2014/main" val="2156206145"/>
                  </a:ext>
                </a:extLst>
              </a:tr>
              <a:tr h="39915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Downloading &amp; Installing H2O</a:t>
                      </a:r>
                    </a:p>
                  </a:txBody>
                  <a:tcPr marL="127180" marR="127180" marT="58699" marB="58699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>
                          <a:effectLst/>
                        </a:rPr>
                        <a:t>下載 </a:t>
                      </a:r>
                      <a:r>
                        <a:rPr lang="en-US" sz="1800">
                          <a:effectLst/>
                        </a:rPr>
                        <a:t>H2O</a:t>
                      </a:r>
                    </a:p>
                  </a:txBody>
                  <a:tcPr marL="127180" marR="127180" marT="58699" marB="58699" anchor="ctr"/>
                </a:tc>
                <a:extLst>
                  <a:ext uri="{0D108BD9-81ED-4DB2-BD59-A6C34878D82A}">
                    <a16:rowId xmlns:a16="http://schemas.microsoft.com/office/drawing/2014/main" val="273068291"/>
                  </a:ext>
                </a:extLst>
              </a:tr>
              <a:tr h="68090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Starting H2O</a:t>
                      </a:r>
                    </a:p>
                  </a:txBody>
                  <a:tcPr marL="127180" marR="127180" marT="58699" marB="58699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>
                          <a:effectLst/>
                        </a:rPr>
                        <a:t>開始使用 </a:t>
                      </a:r>
                      <a:r>
                        <a:rPr lang="en-US" sz="1800">
                          <a:effectLst/>
                        </a:rPr>
                        <a:t>H2O，</a:t>
                      </a:r>
                      <a:r>
                        <a:rPr lang="zh-TW" altLang="en-US" sz="1800">
                          <a:effectLst/>
                        </a:rPr>
                        <a:t>裡面有 </a:t>
                      </a:r>
                      <a:r>
                        <a:rPr lang="en-US" sz="1800">
                          <a:effectLst/>
                        </a:rPr>
                        <a:t>Demo </a:t>
                      </a:r>
                      <a:r>
                        <a:rPr lang="zh-TW" altLang="en-US" sz="1800">
                          <a:effectLst/>
                        </a:rPr>
                        <a:t>與如何使用不同語言啟動 </a:t>
                      </a:r>
                      <a:r>
                        <a:rPr lang="en-US" sz="1800">
                          <a:effectLst/>
                        </a:rPr>
                        <a:t>H2O</a:t>
                      </a:r>
                    </a:p>
                  </a:txBody>
                  <a:tcPr marL="127180" marR="127180" marT="58699" marB="58699" anchor="ctr"/>
                </a:tc>
                <a:extLst>
                  <a:ext uri="{0D108BD9-81ED-4DB2-BD59-A6C34878D82A}">
                    <a16:rowId xmlns:a16="http://schemas.microsoft.com/office/drawing/2014/main" val="3505626919"/>
                  </a:ext>
                </a:extLst>
              </a:tr>
              <a:tr h="39915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H2O Clients</a:t>
                      </a:r>
                    </a:p>
                  </a:txBody>
                  <a:tcPr marL="127180" marR="127180" marT="58699" marB="58699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H2O </a:t>
                      </a:r>
                      <a:r>
                        <a:rPr lang="zh-TW" altLang="en-US" sz="1800">
                          <a:effectLst/>
                        </a:rPr>
                        <a:t>的各種客戶端介紹</a:t>
                      </a:r>
                    </a:p>
                  </a:txBody>
                  <a:tcPr marL="127180" marR="127180" marT="58699" marB="58699" anchor="ctr"/>
                </a:tc>
                <a:extLst>
                  <a:ext uri="{0D108BD9-81ED-4DB2-BD59-A6C34878D82A}">
                    <a16:rowId xmlns:a16="http://schemas.microsoft.com/office/drawing/2014/main" val="4117320093"/>
                  </a:ext>
                </a:extLst>
              </a:tr>
              <a:tr h="68090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Getting Data into Your H2O Cluster</a:t>
                      </a:r>
                    </a:p>
                  </a:txBody>
                  <a:tcPr marL="127180" marR="127180" marT="58699" marB="58699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>
                          <a:effectLst/>
                        </a:rPr>
                        <a:t>如何將數據源導入進 </a:t>
                      </a:r>
                      <a:r>
                        <a:rPr lang="en-US" sz="1800">
                          <a:effectLst/>
                        </a:rPr>
                        <a:t>H2O </a:t>
                      </a:r>
                      <a:r>
                        <a:rPr lang="zh-TW" altLang="en-US" sz="1800">
                          <a:effectLst/>
                        </a:rPr>
                        <a:t>群集</a:t>
                      </a:r>
                      <a:r>
                        <a:rPr lang="en-US" altLang="zh-TW" sz="1800">
                          <a:effectLst/>
                        </a:rPr>
                        <a:t>(</a:t>
                      </a:r>
                      <a:r>
                        <a:rPr lang="en-US" sz="1800">
                          <a:effectLst/>
                        </a:rPr>
                        <a:t>cluster)</a:t>
                      </a:r>
                      <a:r>
                        <a:rPr lang="zh-TW" altLang="en-US" sz="1800">
                          <a:effectLst/>
                        </a:rPr>
                        <a:t>中</a:t>
                      </a:r>
                    </a:p>
                  </a:txBody>
                  <a:tcPr marL="127180" marR="127180" marT="58699" marB="58699" anchor="ctr"/>
                </a:tc>
                <a:extLst>
                  <a:ext uri="{0D108BD9-81ED-4DB2-BD59-A6C34878D82A}">
                    <a16:rowId xmlns:a16="http://schemas.microsoft.com/office/drawing/2014/main" val="1281562278"/>
                  </a:ext>
                </a:extLst>
              </a:tr>
              <a:tr h="96265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Data Manipulation</a:t>
                      </a:r>
                    </a:p>
                  </a:txBody>
                  <a:tcPr marL="127180" marR="127180" marT="58699" marB="58699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H2O </a:t>
                      </a:r>
                      <a:r>
                        <a:rPr lang="zh-TW" altLang="en-US" sz="1800">
                          <a:effectLst/>
                        </a:rPr>
                        <a:t>自己的數據處理工具，有點類似我們常用的 </a:t>
                      </a:r>
                      <a:r>
                        <a:rPr lang="en-US" sz="1800">
                          <a:effectLst/>
                        </a:rPr>
                        <a:t>Pandas DataFrame，</a:t>
                      </a:r>
                      <a:r>
                        <a:rPr lang="zh-TW" altLang="en-US" sz="1800">
                          <a:effectLst/>
                        </a:rPr>
                        <a:t>它可與 </a:t>
                      </a:r>
                      <a:r>
                        <a:rPr lang="en-US" sz="1800">
                          <a:effectLst/>
                        </a:rPr>
                        <a:t>DataFrame </a:t>
                      </a:r>
                      <a:r>
                        <a:rPr lang="zh-TW" altLang="en-US" sz="1800">
                          <a:effectLst/>
                        </a:rPr>
                        <a:t>互相轉換</a:t>
                      </a:r>
                    </a:p>
                  </a:txBody>
                  <a:tcPr marL="127180" marR="127180" marT="58699" marB="58699" anchor="ctr"/>
                </a:tc>
                <a:extLst>
                  <a:ext uri="{0D108BD9-81ED-4DB2-BD59-A6C34878D82A}">
                    <a16:rowId xmlns:a16="http://schemas.microsoft.com/office/drawing/2014/main" val="3452074093"/>
                  </a:ext>
                </a:extLst>
              </a:tr>
              <a:tr h="39915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Algorithm</a:t>
                      </a:r>
                    </a:p>
                  </a:txBody>
                  <a:tcPr marL="127180" marR="127180" marT="58699" marB="58699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>
                          <a:effectLst/>
                        </a:rPr>
                        <a:t>演算法種類</a:t>
                      </a:r>
                    </a:p>
                  </a:txBody>
                  <a:tcPr marL="127180" marR="127180" marT="58699" marB="58699" anchor="ctr"/>
                </a:tc>
                <a:extLst>
                  <a:ext uri="{0D108BD9-81ED-4DB2-BD59-A6C34878D82A}">
                    <a16:rowId xmlns:a16="http://schemas.microsoft.com/office/drawing/2014/main" val="2819544623"/>
                  </a:ext>
                </a:extLst>
              </a:tr>
              <a:tr h="39915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Training Models</a:t>
                      </a:r>
                    </a:p>
                  </a:txBody>
                  <a:tcPr marL="127180" marR="127180" marT="58699" marB="58699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>
                          <a:effectLst/>
                        </a:rPr>
                        <a:t>訓練模型</a:t>
                      </a:r>
                    </a:p>
                  </a:txBody>
                  <a:tcPr marL="127180" marR="127180" marT="58699" marB="58699" anchor="ctr"/>
                </a:tc>
                <a:extLst>
                  <a:ext uri="{0D108BD9-81ED-4DB2-BD59-A6C34878D82A}">
                    <a16:rowId xmlns:a16="http://schemas.microsoft.com/office/drawing/2014/main" val="175553621"/>
                  </a:ext>
                </a:extLst>
              </a:tr>
              <a:tr h="39915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Security</a:t>
                      </a:r>
                    </a:p>
                  </a:txBody>
                  <a:tcPr marL="127180" marR="127180" marT="58699" marB="58699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effectLst/>
                        </a:rPr>
                        <a:t>安全性</a:t>
                      </a:r>
                    </a:p>
                  </a:txBody>
                  <a:tcPr marL="127180" marR="127180" marT="58699" marB="58699" anchor="ctr"/>
                </a:tc>
                <a:extLst>
                  <a:ext uri="{0D108BD9-81ED-4DB2-BD59-A6C34878D82A}">
                    <a16:rowId xmlns:a16="http://schemas.microsoft.com/office/drawing/2014/main" val="2485640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09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336"/>
          <a:stretch/>
        </p:blipFill>
        <p:spPr>
          <a:xfrm>
            <a:off x="775253" y="0"/>
            <a:ext cx="1968372" cy="6843060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435949"/>
              </p:ext>
            </p:extLst>
          </p:nvPr>
        </p:nvGraphicFramePr>
        <p:xfrm>
          <a:off x="2743625" y="0"/>
          <a:ext cx="8348240" cy="6846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4120">
                  <a:extLst>
                    <a:ext uri="{9D8B030D-6E8A-4147-A177-3AD203B41FA5}">
                      <a16:colId xmlns:a16="http://schemas.microsoft.com/office/drawing/2014/main" val="1321337427"/>
                    </a:ext>
                  </a:extLst>
                </a:gridCol>
                <a:gridCol w="4174120">
                  <a:extLst>
                    <a:ext uri="{9D8B030D-6E8A-4147-A177-3AD203B41FA5}">
                      <a16:colId xmlns:a16="http://schemas.microsoft.com/office/drawing/2014/main" val="4114990527"/>
                    </a:ext>
                  </a:extLst>
                </a:gridCol>
              </a:tblGrid>
              <a:tr h="368624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章節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說明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479828006"/>
                  </a:ext>
                </a:extLst>
              </a:tr>
              <a:tr h="61069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Cross-Validation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交叉驗證法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586681691"/>
                  </a:ext>
                </a:extLst>
              </a:tr>
              <a:tr h="36862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Variable Importance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變量重要性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85853227"/>
                  </a:ext>
                </a:extLst>
              </a:tr>
              <a:tr h="36862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Grid (Hyperparameter) Search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網格</a:t>
                      </a:r>
                      <a:r>
                        <a:rPr lang="en-US" altLang="zh-TW">
                          <a:effectLst/>
                        </a:rPr>
                        <a:t>(</a:t>
                      </a:r>
                      <a:r>
                        <a:rPr lang="zh-TW" altLang="en-US">
                          <a:effectLst/>
                        </a:rPr>
                        <a:t>超參數</a:t>
                      </a:r>
                      <a:r>
                        <a:rPr lang="en-US" altLang="zh-TW">
                          <a:effectLst/>
                        </a:rPr>
                        <a:t>)</a:t>
                      </a:r>
                      <a:r>
                        <a:rPr lang="zh-TW" altLang="en-US">
                          <a:effectLst/>
                        </a:rPr>
                        <a:t>搜索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5505791"/>
                  </a:ext>
                </a:extLst>
              </a:tr>
              <a:tr h="36862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Checkpointing Models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模型的檢查點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56206145"/>
                  </a:ext>
                </a:extLst>
              </a:tr>
              <a:tr h="36862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Performance and Prediction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模型的性能與預測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3068291"/>
                  </a:ext>
                </a:extLst>
              </a:tr>
              <a:tr h="62882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AutoML: Automatic Machine Learning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自動化機器學習，為使用 </a:t>
                      </a:r>
                      <a:r>
                        <a:rPr lang="en-US" altLang="zh-TW">
                          <a:effectLst/>
                        </a:rPr>
                        <a:t>H2O </a:t>
                      </a:r>
                      <a:r>
                        <a:rPr lang="zh-TW" altLang="en-US">
                          <a:effectLst/>
                        </a:rPr>
                        <a:t>很重要的優勢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505626919"/>
                  </a:ext>
                </a:extLst>
              </a:tr>
              <a:tr h="62882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Model Explainability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模型的解釋性，使用視覺化來更好地解釋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117320093"/>
                  </a:ext>
                </a:extLst>
              </a:tr>
              <a:tr h="62882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Saving, Loading, Downloading, and Uploading Models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保存、載入、上傳模型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81562278"/>
                  </a:ext>
                </a:extLst>
              </a:tr>
              <a:tr h="86339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Productionizing H2O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產品化 </a:t>
                      </a:r>
                      <a:r>
                        <a:rPr lang="en-US">
                          <a:effectLst/>
                        </a:rPr>
                        <a:t>H2O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452074093"/>
                  </a:ext>
                </a:extLst>
              </a:tr>
              <a:tr h="62882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Using Flow - H2O' s Web UI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使用 </a:t>
                      </a:r>
                      <a:r>
                        <a:rPr lang="en-US" altLang="zh-TW">
                          <a:effectLst/>
                        </a:rPr>
                        <a:t>H2O </a:t>
                      </a:r>
                      <a:r>
                        <a:rPr lang="zh-TW" altLang="en-US">
                          <a:effectLst/>
                        </a:rPr>
                        <a:t>內建的網路 </a:t>
                      </a:r>
                      <a:r>
                        <a:rPr lang="en-US" altLang="zh-TW">
                          <a:effectLst/>
                        </a:rPr>
                        <a:t>UI </a:t>
                      </a:r>
                      <a:r>
                        <a:rPr lang="zh-TW" altLang="en-US">
                          <a:effectLst/>
                        </a:rPr>
                        <a:t>介面來開發，稱為</a:t>
                      </a:r>
                      <a:r>
                        <a:rPr lang="en-US" altLang="zh-TW">
                          <a:effectLst/>
                        </a:rPr>
                        <a:t>FLOW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819544623"/>
                  </a:ext>
                </a:extLst>
              </a:tr>
              <a:tr h="36862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Downloading Logs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下載日誌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5553621"/>
                  </a:ext>
                </a:extLst>
              </a:tr>
              <a:tr h="36862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H2O Architecture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H2O </a:t>
                      </a:r>
                      <a:r>
                        <a:rPr lang="zh-TW" altLang="en-US" dirty="0">
                          <a:effectLst/>
                        </a:rPr>
                        <a:t>架構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85640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61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336"/>
          <a:stretch/>
        </p:blipFill>
        <p:spPr>
          <a:xfrm>
            <a:off x="775253" y="0"/>
            <a:ext cx="1968372" cy="6843060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083819"/>
              </p:ext>
            </p:extLst>
          </p:nvPr>
        </p:nvGraphicFramePr>
        <p:xfrm>
          <a:off x="2743625" y="0"/>
          <a:ext cx="8348240" cy="2165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4120">
                  <a:extLst>
                    <a:ext uri="{9D8B030D-6E8A-4147-A177-3AD203B41FA5}">
                      <a16:colId xmlns:a16="http://schemas.microsoft.com/office/drawing/2014/main" val="1321337427"/>
                    </a:ext>
                  </a:extLst>
                </a:gridCol>
                <a:gridCol w="4174120">
                  <a:extLst>
                    <a:ext uri="{9D8B030D-6E8A-4147-A177-3AD203B41FA5}">
                      <a16:colId xmlns:a16="http://schemas.microsoft.com/office/drawing/2014/main" val="4114990527"/>
                    </a:ext>
                  </a:extLst>
                </a:gridCol>
              </a:tblGrid>
              <a:tr h="368624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effectLst/>
                        </a:rPr>
                        <a:t>章節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說明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479828006"/>
                  </a:ext>
                </a:extLst>
              </a:tr>
              <a:tr h="61069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FAQ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常問問題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586681691"/>
                  </a:ext>
                </a:extLst>
              </a:tr>
              <a:tr h="36862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Glossary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詞彙表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85853227"/>
                  </a:ext>
                </a:extLst>
              </a:tr>
              <a:tr h="36862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Appendix A -Parameters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附錄</a:t>
                      </a:r>
                      <a:r>
                        <a:rPr lang="en-US" altLang="zh-TW">
                          <a:effectLst/>
                        </a:rPr>
                        <a:t>: </a:t>
                      </a:r>
                      <a:r>
                        <a:rPr lang="zh-TW" altLang="en-US">
                          <a:effectLst/>
                        </a:rPr>
                        <a:t>參數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5505791"/>
                  </a:ext>
                </a:extLst>
              </a:tr>
              <a:tr h="36862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Appendix B - API Reference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附錄</a:t>
                      </a:r>
                      <a:r>
                        <a:rPr lang="en-US" altLang="zh-TW" dirty="0">
                          <a:effectLst/>
                        </a:rPr>
                        <a:t>: </a:t>
                      </a:r>
                      <a:r>
                        <a:rPr lang="en-US" dirty="0">
                          <a:effectLst/>
                        </a:rPr>
                        <a:t>API </a:t>
                      </a:r>
                      <a:r>
                        <a:rPr lang="zh-TW" altLang="en-US" dirty="0">
                          <a:effectLst/>
                        </a:rPr>
                        <a:t>接口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56206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18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428060"/>
              </p:ext>
            </p:extLst>
          </p:nvPr>
        </p:nvGraphicFramePr>
        <p:xfrm>
          <a:off x="1412067" y="60960"/>
          <a:ext cx="8127999" cy="679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7940">
                  <a:extLst>
                    <a:ext uri="{9D8B030D-6E8A-4147-A177-3AD203B41FA5}">
                      <a16:colId xmlns:a16="http://schemas.microsoft.com/office/drawing/2014/main" val="2594355749"/>
                    </a:ext>
                  </a:extLst>
                </a:gridCol>
                <a:gridCol w="2557220">
                  <a:extLst>
                    <a:ext uri="{9D8B030D-6E8A-4147-A177-3AD203B41FA5}">
                      <a16:colId xmlns:a16="http://schemas.microsoft.com/office/drawing/2014/main" val="288117615"/>
                    </a:ext>
                  </a:extLst>
                </a:gridCol>
                <a:gridCol w="2472839">
                  <a:extLst>
                    <a:ext uri="{9D8B030D-6E8A-4147-A177-3AD203B41FA5}">
                      <a16:colId xmlns:a16="http://schemas.microsoft.com/office/drawing/2014/main" val="3684649278"/>
                    </a:ext>
                  </a:extLst>
                </a:gridCol>
              </a:tblGrid>
              <a:tr h="6441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Supervised</a:t>
                      </a:r>
                    </a:p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Unsupervised</a:t>
                      </a:r>
                    </a:p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Miscellaneous</a:t>
                      </a:r>
                    </a:p>
                    <a:p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34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AutoML: Automatic Machine Learning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Cox Proportional Hazards (</a:t>
                      </a:r>
                      <a:r>
                        <a:rPr lang="en-US" altLang="zh-TW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CoxPH</a:t>
                      </a:r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 Learning (Neural Networks)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Distributed Random Forest (DRF)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Generalized Linear Model (GLM)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Generalized Additive Models (GAM)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 Machine (GBM)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Naïve Bayes Classifier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RuleFit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Stacked Ensembles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Vector Machine (SVM)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Aggregator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Generalized Low Rank Models (GLRM)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Isolation Forest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K-Means Clustering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Principal Component Analysis (PCA)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Encoding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TF-IDF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Word2vec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76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462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341</Words>
  <Application>Microsoft Office PowerPoint</Application>
  <PresentationFormat>寬螢幕</PresentationFormat>
  <Paragraphs>85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Windows User</cp:lastModifiedBy>
  <cp:revision>3</cp:revision>
  <dcterms:created xsi:type="dcterms:W3CDTF">2021-01-19T12:08:41Z</dcterms:created>
  <dcterms:modified xsi:type="dcterms:W3CDTF">2021-01-19T12:26:21Z</dcterms:modified>
</cp:coreProperties>
</file>