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Barlow SemiBold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O9AEy6oHOFanJiDkeVo8OTgT9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A6405-7226-4CD9-B07A-A8D045B5BA03}">
  <a:tblStyle styleId="{49BA6405-7226-4CD9-B07A-A8D045B5BA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9EC"/>
          </a:solidFill>
        </a:fill>
      </a:tcStyle>
    </a:wholeTbl>
    <a:band1H>
      <a:tcTxStyle/>
      <a:tcStyle>
        <a:fill>
          <a:solidFill>
            <a:srgbClr val="CFD0D6"/>
          </a:solidFill>
        </a:fill>
      </a:tcStyle>
    </a:band1H>
    <a:band2H>
      <a:tcTxStyle/>
    </a:band2H>
    <a:band1V>
      <a:tcTxStyle/>
      <a:tcStyle>
        <a:fill>
          <a:solidFill>
            <a:srgbClr val="CFD0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BarlowSemiBol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Bold-boldItalic.fntdata"/><Relationship Id="rId30" Type="http://schemas.openxmlformats.org/officeDocument/2006/relationships/font" Target="fonts/BarlowSemiBold-italic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.fntdata"/><Relationship Id="rId10" Type="http://schemas.openxmlformats.org/officeDocument/2006/relationships/slide" Target="slides/slide4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9.xml"/><Relationship Id="rId37" Type="http://schemas.openxmlformats.org/officeDocument/2006/relationships/font" Target="fonts/Barlow-bold.fntdata"/><Relationship Id="rId14" Type="http://schemas.openxmlformats.org/officeDocument/2006/relationships/slide" Target="slides/slide8.xml"/><Relationship Id="rId36" Type="http://schemas.openxmlformats.org/officeDocument/2006/relationships/font" Target="fonts/Barlow-regular.fntdata"/><Relationship Id="rId17" Type="http://schemas.openxmlformats.org/officeDocument/2006/relationships/slide" Target="slides/slide11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332ce444f_3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a332ce444f_3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332ce444f_4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332ce444f_4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a332ce444f_4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332ce444f_4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332ce444f_4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a332ce444f_4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332ce444f_4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332ce444f_4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a332ce444f_4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332ce444f_4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332ce444f_4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a332ce444f_4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surroundings defaulted on 60 (days past due)</a:t>
            </a:r>
            <a:endParaRPr/>
          </a:p>
        </p:txBody>
      </p:sp>
      <p:sp>
        <p:nvSpPr>
          <p:cNvPr id="372" name="Google Shape;37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32ce444f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a332ce444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32ce444f_4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32ce444f_4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332ce444f_4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106] "CREDIT_CARD_RECORD_COUNT"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user's record count in credit card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[107] "AMT_BALANCE"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money user owe the bank in the latest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[108] "AMT_CREDIT_LIMIT_ACTUAL"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maximum credit the bank authorized to the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[109] "NAME_CONTRACT_STATUS"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status of overall loan contract of the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[113] "PREV_RECORD_COUNT"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user's total record count in previous application dataset( removed cancelled application)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[114] "CASH_LOANS_COUNT"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user's application count for cash loan in previous application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[115] "CASH_LOANS_APPROVE_RATE"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Of all the application to cash loans, the percentage(0-1) the bank approved(included approved but used situation)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[116] "COMSUMER_LOANS_COUNT"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[117] "CONSUMER_LOANS_APPROVE_RATE"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[118] "REVOLVING_LOANS_COUNT"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[119] "REVOLVING_LOANS_APPROVE_RATE"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[120] "CNT_PAYMENT_AVG"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average month of installment of all loans above for a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332ce444f_4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a332ce444f_4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a332ce444f_3_524"/>
          <p:cNvGrpSpPr/>
          <p:nvPr/>
        </p:nvGrpSpPr>
        <p:grpSpPr>
          <a:xfrm>
            <a:off x="-272" y="0"/>
            <a:ext cx="12210567" cy="6866275"/>
            <a:chOff x="-204" y="0"/>
            <a:chExt cx="9158154" cy="5149835"/>
          </a:xfrm>
        </p:grpSpPr>
        <p:sp>
          <p:nvSpPr>
            <p:cNvPr id="86" name="Google Shape;86;ga332ce444f_3_52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a332ce444f_3_524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a332ce444f_3_524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ga332ce444f_3_524"/>
            <p:cNvGrpSpPr/>
            <p:nvPr/>
          </p:nvGrpSpPr>
          <p:grpSpPr>
            <a:xfrm>
              <a:off x="-204" y="664293"/>
              <a:ext cx="155867" cy="653721"/>
              <a:chOff x="5385375" y="498300"/>
              <a:chExt cx="802200" cy="556500"/>
            </a:xfrm>
          </p:grpSpPr>
          <p:sp>
            <p:nvSpPr>
              <p:cNvPr id="90" name="Google Shape;90;ga332ce444f_3_52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ga332ce444f_3_52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a332ce444f_3_52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ga332ce444f_3_524"/>
            <p:cNvGrpSpPr/>
            <p:nvPr/>
          </p:nvGrpSpPr>
          <p:grpSpPr>
            <a:xfrm>
              <a:off x="322393" y="4483463"/>
              <a:ext cx="666347" cy="666373"/>
              <a:chOff x="7134700" y="414375"/>
              <a:chExt cx="501919" cy="501900"/>
            </a:xfrm>
          </p:grpSpPr>
          <p:sp>
            <p:nvSpPr>
              <p:cNvPr id="94" name="Google Shape;94;ga332ce444f_3_524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a332ce444f_3_524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a332ce444f_3_524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a332ce444f_3_524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a332ce444f_3_524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a332ce444f_3_524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a332ce444f_3_524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a332ce444f_3_524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a332ce444f_3_524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a332ce444f_3_524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a332ce444f_3_524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a332ce444f_3_524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a332ce444f_3_524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a332ce444f_3_524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a332ce444f_3_524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a332ce444f_3_524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ga332ce444f_3_524"/>
            <p:cNvGrpSpPr/>
            <p:nvPr/>
          </p:nvGrpSpPr>
          <p:grpSpPr>
            <a:xfrm>
              <a:off x="8832385" y="670955"/>
              <a:ext cx="311815" cy="653721"/>
              <a:chOff x="5385375" y="498300"/>
              <a:chExt cx="802200" cy="556500"/>
            </a:xfrm>
          </p:grpSpPr>
          <p:sp>
            <p:nvSpPr>
              <p:cNvPr id="111" name="Google Shape;111;ga332ce444f_3_52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a332ce444f_3_52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a332ce444f_3_52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" name="Google Shape;114;ga332ce444f_3_524"/>
          <p:cNvSpPr txBox="1"/>
          <p:nvPr>
            <p:ph type="title"/>
          </p:nvPr>
        </p:nvSpPr>
        <p:spPr>
          <a:xfrm>
            <a:off x="881467" y="885733"/>
            <a:ext cx="10457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ga332ce444f_3_524"/>
          <p:cNvSpPr txBox="1"/>
          <p:nvPr>
            <p:ph idx="1" type="body"/>
          </p:nvPr>
        </p:nvSpPr>
        <p:spPr>
          <a:xfrm>
            <a:off x="1563533" y="2132933"/>
            <a:ext cx="45963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700"/>
              <a:buChar char="▪"/>
              <a:defRPr sz="2700"/>
            </a:lvl1pPr>
            <a:lvl2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2pPr>
            <a:lvl3pPr indent="-400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3pPr>
            <a:lvl4pPr indent="-4000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4pPr>
            <a:lvl5pPr indent="-4000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5pPr>
            <a:lvl6pPr indent="-4000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6pPr>
            <a:lvl7pPr indent="-4000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7pPr>
            <a:lvl8pPr indent="-4000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8pPr>
            <a:lvl9pPr indent="-4000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9pPr>
          </a:lstStyle>
          <a:p/>
        </p:txBody>
      </p:sp>
      <p:sp>
        <p:nvSpPr>
          <p:cNvPr id="116" name="Google Shape;116;ga332ce444f_3_524"/>
          <p:cNvSpPr txBox="1"/>
          <p:nvPr>
            <p:ph idx="2" type="body"/>
          </p:nvPr>
        </p:nvSpPr>
        <p:spPr>
          <a:xfrm>
            <a:off x="6742517" y="2132933"/>
            <a:ext cx="45963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700"/>
              <a:buChar char="▪"/>
              <a:defRPr sz="2700"/>
            </a:lvl1pPr>
            <a:lvl2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2pPr>
            <a:lvl3pPr indent="-400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3pPr>
            <a:lvl4pPr indent="-4000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4pPr>
            <a:lvl5pPr indent="-4000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5pPr>
            <a:lvl6pPr indent="-4000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6pPr>
            <a:lvl7pPr indent="-4000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7pPr>
            <a:lvl8pPr indent="-4000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8pPr>
            <a:lvl9pPr indent="-4000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▫"/>
              <a:defRPr sz="2700"/>
            </a:lvl9pPr>
          </a:lstStyle>
          <a:p/>
        </p:txBody>
      </p:sp>
      <p:sp>
        <p:nvSpPr>
          <p:cNvPr id="117" name="Google Shape;117;ga332ce444f_3_524"/>
          <p:cNvSpPr txBox="1"/>
          <p:nvPr>
            <p:ph idx="12" type="sldNum"/>
          </p:nvPr>
        </p:nvSpPr>
        <p:spPr>
          <a:xfrm>
            <a:off x="11339005" y="5986400"/>
            <a:ext cx="871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Analytics" id="123" name="Google Shape;123;p1"/>
          <p:cNvPicPr preferRelativeResize="0"/>
          <p:nvPr/>
        </p:nvPicPr>
        <p:blipFill rotWithShape="1">
          <a:blip r:embed="rId3">
            <a:alphaModFix amt="30000"/>
          </a:blip>
          <a:srcRect b="6208" l="1967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2331294" y="1547813"/>
            <a:ext cx="7529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E5A7B"/>
                </a:solidFill>
                <a:latin typeface="Arial"/>
                <a:ea typeface="Arial"/>
                <a:cs typeface="Arial"/>
                <a:sym typeface="Arial"/>
              </a:rPr>
              <a:t>Credit Default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E5A7B"/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0" y="5514975"/>
            <a:ext cx="12192000" cy="13430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73819" y="5986432"/>
            <a:ext cx="12044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Diwei Zhu</a:t>
            </a:r>
            <a:r>
              <a:rPr b="1" lang="en-US" sz="2000">
                <a:solidFill>
                  <a:schemeClr val="lt1"/>
                </a:solidFill>
              </a:rPr>
              <a:t>   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Gabriela Caballero    Kunyang Que</a:t>
            </a:r>
            <a:r>
              <a:rPr b="1" lang="en-US" sz="2000">
                <a:solidFill>
                  <a:schemeClr val="lt1"/>
                </a:solidFill>
              </a:rPr>
              <a:t>   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Ullas Srivastav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2000">
                <a:solidFill>
                  <a:schemeClr val="lt1"/>
                </a:solidFill>
              </a:rPr>
              <a:t>   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Yangxing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5A7B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8"/>
          <p:cNvSpPr txBox="1"/>
          <p:nvPr/>
        </p:nvSpPr>
        <p:spPr>
          <a:xfrm>
            <a:off x="144074" y="250583"/>
            <a:ext cx="81187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Models Used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8487050" y="5151875"/>
            <a:ext cx="2087100" cy="1569600"/>
          </a:xfrm>
          <a:prstGeom prst="rect">
            <a:avLst/>
          </a:prstGeom>
          <a:solidFill>
            <a:srgbClr val="4E5A7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2830825" y="1111075"/>
            <a:ext cx="6394500" cy="998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Unbalanced Logistic Regression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2830825" y="2261775"/>
            <a:ext cx="6394500" cy="998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Balanced Logistic Regression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2830825" y="3373875"/>
            <a:ext cx="6394500" cy="998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Gradient Boosting Tree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2830825" y="4466100"/>
            <a:ext cx="6394500" cy="998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Boosting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Tree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2830825" y="5558325"/>
            <a:ext cx="6394500" cy="998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Boosting Tree with cross validation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2"/>
          <p:cNvSpPr txBox="1"/>
          <p:nvPr>
            <p:ph type="title"/>
          </p:nvPr>
        </p:nvSpPr>
        <p:spPr>
          <a:xfrm>
            <a:off x="225028" y="93856"/>
            <a:ext cx="11741944" cy="161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 of importance of Boosting Tree without joined external data</a:t>
            </a:r>
            <a:endParaRPr/>
          </a:p>
        </p:txBody>
      </p:sp>
      <p:pic>
        <p:nvPicPr>
          <p:cNvPr descr="A picture containing graphical user interface, chart&#10;&#10;Description automatically generated" id="277" name="Google Shape;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786" y="1708157"/>
            <a:ext cx="8101409" cy="4997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1"/>
          <p:cNvSpPr txBox="1"/>
          <p:nvPr>
            <p:ph type="title"/>
          </p:nvPr>
        </p:nvSpPr>
        <p:spPr>
          <a:xfrm>
            <a:off x="225028" y="93856"/>
            <a:ext cx="11741944" cy="161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b="1" lang="en-US" sz="39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 of importance of Boosting Tree with joined external data</a:t>
            </a:r>
            <a:endParaRPr b="1" sz="3959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1663939"/>
            <a:ext cx="8267700" cy="510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3"/>
          <p:cNvSpPr txBox="1"/>
          <p:nvPr>
            <p:ph type="title"/>
          </p:nvPr>
        </p:nvSpPr>
        <p:spPr>
          <a:xfrm>
            <a:off x="310357" y="152220"/>
            <a:ext cx="115482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Chosen:  Gradient Boosting Tree</a:t>
            </a:r>
            <a:endParaRPr/>
          </a:p>
        </p:txBody>
      </p:sp>
      <p:sp>
        <p:nvSpPr>
          <p:cNvPr id="291" name="Google Shape;291;p13"/>
          <p:cNvSpPr txBox="1"/>
          <p:nvPr/>
        </p:nvSpPr>
        <p:spPr>
          <a:xfrm>
            <a:off x="1092983" y="3995570"/>
            <a:ext cx="2325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2600"/>
          </a:p>
        </p:txBody>
      </p:sp>
      <p:sp>
        <p:nvSpPr>
          <p:cNvPr id="292" name="Google Shape;292;p13"/>
          <p:cNvSpPr txBox="1"/>
          <p:nvPr/>
        </p:nvSpPr>
        <p:spPr>
          <a:xfrm>
            <a:off x="4905065" y="4100485"/>
            <a:ext cx="2325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30"/>
              <a:buFont typeface="Arial"/>
              <a:buNone/>
            </a:pPr>
            <a:r>
              <a:rPr lang="en-US" sz="263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Sensitivity</a:t>
            </a:r>
            <a:endParaRPr sz="700"/>
          </a:p>
        </p:txBody>
      </p:sp>
      <p:sp>
        <p:nvSpPr>
          <p:cNvPr id="293" name="Google Shape;293;p13"/>
          <p:cNvSpPr txBox="1"/>
          <p:nvPr/>
        </p:nvSpPr>
        <p:spPr>
          <a:xfrm>
            <a:off x="8802772" y="4100469"/>
            <a:ext cx="2325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30"/>
              <a:buFont typeface="Arial"/>
              <a:buNone/>
            </a:pPr>
            <a:r>
              <a:rPr lang="en-US" sz="263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Specificity</a:t>
            </a:r>
            <a:endParaRPr sz="700"/>
          </a:p>
        </p:txBody>
      </p:sp>
      <p:sp>
        <p:nvSpPr>
          <p:cNvPr id="294" name="Google Shape;294;p13"/>
          <p:cNvSpPr txBox="1"/>
          <p:nvPr/>
        </p:nvSpPr>
        <p:spPr>
          <a:xfrm>
            <a:off x="4890063" y="3199875"/>
            <a:ext cx="23559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Arial"/>
              <a:buNone/>
            </a:pPr>
            <a:r>
              <a:rPr b="1"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r>
              <a:rPr b="1" lang="en-US" sz="8000">
                <a:solidFill>
                  <a:schemeClr val="accent1"/>
                </a:solidFill>
              </a:rPr>
              <a:t>%</a:t>
            </a:r>
            <a:endParaRPr sz="8000"/>
          </a:p>
        </p:txBody>
      </p:sp>
      <p:sp>
        <p:nvSpPr>
          <p:cNvPr id="295" name="Google Shape;295;p13"/>
          <p:cNvSpPr txBox="1"/>
          <p:nvPr/>
        </p:nvSpPr>
        <p:spPr>
          <a:xfrm>
            <a:off x="877575" y="3199875"/>
            <a:ext cx="2837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Arial"/>
              <a:buNone/>
            </a:pPr>
            <a:r>
              <a:rPr b="1"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83%</a:t>
            </a:r>
            <a:endParaRPr b="1" sz="8000"/>
          </a:p>
        </p:txBody>
      </p:sp>
      <p:sp>
        <p:nvSpPr>
          <p:cNvPr id="296" name="Google Shape;296;p13"/>
          <p:cNvSpPr txBox="1"/>
          <p:nvPr/>
        </p:nvSpPr>
        <p:spPr>
          <a:xfrm>
            <a:off x="8802775" y="3049725"/>
            <a:ext cx="23259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Arial"/>
              <a:buNone/>
            </a:pPr>
            <a:r>
              <a:rPr b="1" lang="en-US" sz="8000">
                <a:solidFill>
                  <a:schemeClr val="accent1"/>
                </a:solidFill>
              </a:rPr>
              <a:t>8</a:t>
            </a:r>
            <a:r>
              <a:rPr b="1" lang="en-US" sz="8000">
                <a:solidFill>
                  <a:schemeClr val="accent1"/>
                </a:solidFill>
              </a:rPr>
              <a:t>5</a:t>
            </a:r>
            <a:r>
              <a:rPr b="1"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8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14"/>
          <p:cNvSpPr txBox="1"/>
          <p:nvPr>
            <p:ph type="title"/>
          </p:nvPr>
        </p:nvSpPr>
        <p:spPr>
          <a:xfrm>
            <a:off x="310357" y="152220"/>
            <a:ext cx="115482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4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 of importance of Gradient Boosting Tree</a:t>
            </a:r>
            <a:endParaRPr sz="4200"/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625" y="1600200"/>
            <a:ext cx="8540574" cy="51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332ce444f_3_5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a332ce444f_3_558"/>
          <p:cNvSpPr/>
          <p:nvPr/>
        </p:nvSpPr>
        <p:spPr>
          <a:xfrm rot="-171744">
            <a:off x="2478243" y="1541431"/>
            <a:ext cx="7094349" cy="3874468"/>
          </a:xfrm>
          <a:custGeom>
            <a:rect b="b" l="l" r="r" t="t"/>
            <a:pathLst>
              <a:path extrusionOk="0" h="3869634" w="7085498">
                <a:moveTo>
                  <a:pt x="0" y="0"/>
                </a:moveTo>
                <a:lnTo>
                  <a:pt x="7085498" y="0"/>
                </a:lnTo>
                <a:lnTo>
                  <a:pt x="7085498" y="3869634"/>
                </a:lnTo>
                <a:cubicBezTo>
                  <a:pt x="5901637" y="3869634"/>
                  <a:pt x="4704524" y="3525078"/>
                  <a:pt x="3520663" y="3525078"/>
                </a:cubicBezTo>
                <a:lnTo>
                  <a:pt x="0" y="3869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a332ce444f_3_558"/>
          <p:cNvSpPr txBox="1"/>
          <p:nvPr/>
        </p:nvSpPr>
        <p:spPr>
          <a:xfrm rot="-206775">
            <a:off x="3049652" y="2296148"/>
            <a:ext cx="6577695" cy="144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</a:rPr>
              <a:t>LoanProof</a:t>
            </a:r>
            <a:endParaRPr b="1" sz="8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Get your Loan Approved 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332ce444f_4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Three things to </a:t>
            </a:r>
            <a:r>
              <a:rPr b="1" lang="en-US" sz="3500"/>
              <a:t>focus</a:t>
            </a:r>
            <a:r>
              <a:rPr b="1" lang="en-US" sz="3500"/>
              <a:t>:</a:t>
            </a:r>
            <a:endParaRPr/>
          </a:p>
        </p:txBody>
      </p:sp>
      <p:sp>
        <p:nvSpPr>
          <p:cNvPr id="317" name="Google Shape;317;ga332ce444f_4_1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a332ce444f_4_169"/>
          <p:cNvSpPr/>
          <p:nvPr/>
        </p:nvSpPr>
        <p:spPr>
          <a:xfrm>
            <a:off x="838188" y="2211945"/>
            <a:ext cx="3117300" cy="3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External sources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a332ce444f_4_169"/>
          <p:cNvSpPr/>
          <p:nvPr/>
        </p:nvSpPr>
        <p:spPr>
          <a:xfrm>
            <a:off x="8147900" y="2175530"/>
            <a:ext cx="3117300" cy="311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a332ce444f_4_169"/>
          <p:cNvSpPr/>
          <p:nvPr/>
        </p:nvSpPr>
        <p:spPr>
          <a:xfrm>
            <a:off x="4493041" y="2175525"/>
            <a:ext cx="3117300" cy="311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Documentations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a332ce444f_4_169"/>
          <p:cNvSpPr txBox="1"/>
          <p:nvPr>
            <p:ph type="title"/>
          </p:nvPr>
        </p:nvSpPr>
        <p:spPr>
          <a:xfrm>
            <a:off x="2441100" y="5395750"/>
            <a:ext cx="7309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2"/>
                </a:solidFill>
              </a:rPr>
              <a:t>Things we can help you!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332ce444f_4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Service : Document preparation</a:t>
            </a:r>
            <a:endParaRPr b="1" sz="3500"/>
          </a:p>
        </p:txBody>
      </p:sp>
      <p:sp>
        <p:nvSpPr>
          <p:cNvPr id="328" name="Google Shape;328;ga332ce444f_4_80"/>
          <p:cNvSpPr txBox="1"/>
          <p:nvPr>
            <p:ph idx="1" type="body"/>
          </p:nvPr>
        </p:nvSpPr>
        <p:spPr>
          <a:xfrm>
            <a:off x="797025" y="1673145"/>
            <a:ext cx="5257800" cy="7920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Predictive analysis shows the following documents are a priority: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9" name="Google Shape;329;ga332ce444f_4_80"/>
          <p:cNvSpPr txBox="1"/>
          <p:nvPr>
            <p:ph idx="12" type="sldNum"/>
          </p:nvPr>
        </p:nvSpPr>
        <p:spPr>
          <a:xfrm>
            <a:off x="8610600" y="62801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a332ce444f_4_80"/>
          <p:cNvSpPr/>
          <p:nvPr/>
        </p:nvSpPr>
        <p:spPr>
          <a:xfrm>
            <a:off x="1264200" y="2628575"/>
            <a:ext cx="1998000" cy="519000"/>
          </a:xfrm>
          <a:prstGeom prst="roundRect">
            <a:avLst>
              <a:gd fmla="val 16667" name="adj"/>
            </a:avLst>
          </a:prstGeom>
          <a:solidFill>
            <a:srgbClr val="819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Document_14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31" name="Google Shape;331;ga332ce444f_4_80"/>
          <p:cNvSpPr txBox="1"/>
          <p:nvPr/>
        </p:nvSpPr>
        <p:spPr>
          <a:xfrm>
            <a:off x="7018650" y="1673138"/>
            <a:ext cx="42444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assistance include: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forms curations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identification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op-level writers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Experienced consultants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a332ce444f_4_80"/>
          <p:cNvSpPr/>
          <p:nvPr/>
        </p:nvSpPr>
        <p:spPr>
          <a:xfrm>
            <a:off x="3732625" y="2895600"/>
            <a:ext cx="1667700" cy="519000"/>
          </a:xfrm>
          <a:prstGeom prst="roundRect">
            <a:avLst>
              <a:gd fmla="val 16667" name="adj"/>
            </a:avLst>
          </a:prstGeom>
          <a:solidFill>
            <a:srgbClr val="819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Document_13</a:t>
            </a:r>
            <a:endParaRPr/>
          </a:p>
        </p:txBody>
      </p:sp>
      <p:sp>
        <p:nvSpPr>
          <p:cNvPr id="333" name="Google Shape;333;ga332ce444f_4_80"/>
          <p:cNvSpPr/>
          <p:nvPr/>
        </p:nvSpPr>
        <p:spPr>
          <a:xfrm>
            <a:off x="1725525" y="4618725"/>
            <a:ext cx="1667700" cy="51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Social Circle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34" name="Google Shape;334;ga332ce444f_4_80"/>
          <p:cNvSpPr/>
          <p:nvPr/>
        </p:nvSpPr>
        <p:spPr>
          <a:xfrm>
            <a:off x="4095100" y="3720775"/>
            <a:ext cx="1667700" cy="519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Document_18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35" name="Google Shape;335;ga332ce444f_4_80"/>
          <p:cNvSpPr/>
          <p:nvPr/>
        </p:nvSpPr>
        <p:spPr>
          <a:xfrm>
            <a:off x="1964425" y="3414588"/>
            <a:ext cx="1998000" cy="51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Document_15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36" name="Google Shape;336;ga332ce444f_4_80"/>
          <p:cNvSpPr/>
          <p:nvPr/>
        </p:nvSpPr>
        <p:spPr>
          <a:xfrm>
            <a:off x="1008825" y="3976163"/>
            <a:ext cx="1998000" cy="519000"/>
          </a:xfrm>
          <a:prstGeom prst="roundRect">
            <a:avLst>
              <a:gd fmla="val 16667" name="adj"/>
            </a:avLst>
          </a:prstGeom>
          <a:solidFill>
            <a:srgbClr val="819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Document_3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37" name="Google Shape;337;ga332ce444f_4_80"/>
          <p:cNvSpPr/>
          <p:nvPr/>
        </p:nvSpPr>
        <p:spPr>
          <a:xfrm>
            <a:off x="3732625" y="4437500"/>
            <a:ext cx="1667700" cy="519000"/>
          </a:xfrm>
          <a:prstGeom prst="roundRect">
            <a:avLst>
              <a:gd fmla="val 16667" name="adj"/>
            </a:avLst>
          </a:prstGeom>
          <a:solidFill>
            <a:srgbClr val="819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BirthDate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38" name="Google Shape;338;ga332ce444f_4_80"/>
          <p:cNvSpPr/>
          <p:nvPr/>
        </p:nvSpPr>
        <p:spPr>
          <a:xfrm>
            <a:off x="2702900" y="5261275"/>
            <a:ext cx="1667700" cy="519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Ext_src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332ce444f_4_96"/>
          <p:cNvSpPr txBox="1"/>
          <p:nvPr>
            <p:ph type="title"/>
          </p:nvPr>
        </p:nvSpPr>
        <p:spPr>
          <a:xfrm>
            <a:off x="762000" y="365125"/>
            <a:ext cx="10515600" cy="115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Service: Background Evaluation</a:t>
            </a:r>
            <a:endParaRPr/>
          </a:p>
        </p:txBody>
      </p:sp>
      <p:sp>
        <p:nvSpPr>
          <p:cNvPr id="345" name="Google Shape;345;ga332ce444f_4_96"/>
          <p:cNvSpPr txBox="1"/>
          <p:nvPr>
            <p:ph idx="1" type="body"/>
          </p:nvPr>
        </p:nvSpPr>
        <p:spPr>
          <a:xfrm>
            <a:off x="764050" y="1643425"/>
            <a:ext cx="5257800" cy="7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Your background matters to get a loan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46" name="Google Shape;346;ga332ce444f_4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ga332ce444f_4_96"/>
          <p:cNvSpPr/>
          <p:nvPr/>
        </p:nvSpPr>
        <p:spPr>
          <a:xfrm>
            <a:off x="840250" y="2509525"/>
            <a:ext cx="2743200" cy="74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iving Place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a332ce444f_4_96"/>
          <p:cNvSpPr txBox="1"/>
          <p:nvPr/>
        </p:nvSpPr>
        <p:spPr>
          <a:xfrm>
            <a:off x="6295750" y="1741650"/>
            <a:ext cx="49263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we can help: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Finance expert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roperty consultants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Career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counsellors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Secure handling of sensitive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a332ce444f_4_96"/>
          <p:cNvSpPr/>
          <p:nvPr/>
        </p:nvSpPr>
        <p:spPr>
          <a:xfrm>
            <a:off x="2687575" y="3318300"/>
            <a:ext cx="2743200" cy="744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Employment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a332ce444f_4_96"/>
          <p:cNvSpPr/>
          <p:nvPr/>
        </p:nvSpPr>
        <p:spPr>
          <a:xfrm>
            <a:off x="840250" y="4127075"/>
            <a:ext cx="2743200" cy="74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Report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a332ce444f_4_96"/>
          <p:cNvSpPr/>
          <p:nvPr/>
        </p:nvSpPr>
        <p:spPr>
          <a:xfrm>
            <a:off x="2687575" y="4935850"/>
            <a:ext cx="2743200" cy="74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a332ce444f_4_96"/>
          <p:cNvSpPr/>
          <p:nvPr/>
        </p:nvSpPr>
        <p:spPr>
          <a:xfrm>
            <a:off x="3690525" y="2497350"/>
            <a:ext cx="1740300" cy="74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a332ce444f_4_96"/>
          <p:cNvSpPr/>
          <p:nvPr/>
        </p:nvSpPr>
        <p:spPr>
          <a:xfrm>
            <a:off x="840250" y="3318300"/>
            <a:ext cx="1740300" cy="744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a332ce444f_4_96"/>
          <p:cNvSpPr/>
          <p:nvPr/>
        </p:nvSpPr>
        <p:spPr>
          <a:xfrm>
            <a:off x="3690525" y="4127075"/>
            <a:ext cx="1740300" cy="744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a332ce444f_4_96"/>
          <p:cNvSpPr/>
          <p:nvPr/>
        </p:nvSpPr>
        <p:spPr>
          <a:xfrm>
            <a:off x="840250" y="4960200"/>
            <a:ext cx="1740300" cy="744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332ce444f_4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Service: Credit </a:t>
            </a:r>
            <a:r>
              <a:rPr b="1" lang="en-US" sz="3500"/>
              <a:t>Evaluation</a:t>
            </a:r>
            <a:endParaRPr b="1" sz="3500"/>
          </a:p>
        </p:txBody>
      </p:sp>
      <p:sp>
        <p:nvSpPr>
          <p:cNvPr id="362" name="Google Shape;362;ga332ce444f_4_116"/>
          <p:cNvSpPr txBox="1"/>
          <p:nvPr>
            <p:ph idx="1" type="body"/>
          </p:nvPr>
        </p:nvSpPr>
        <p:spPr>
          <a:xfrm>
            <a:off x="852100" y="1544550"/>
            <a:ext cx="5577900" cy="14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Banks are highly depends on external source to estimate your pay back ability.</a:t>
            </a:r>
            <a:endParaRPr sz="2000"/>
          </a:p>
        </p:txBody>
      </p:sp>
      <p:sp>
        <p:nvSpPr>
          <p:cNvPr id="363" name="Google Shape;363;ga332ce444f_4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ga332ce444f_4_116"/>
          <p:cNvSpPr txBox="1"/>
          <p:nvPr/>
        </p:nvSpPr>
        <p:spPr>
          <a:xfrm>
            <a:off x="7109400" y="1509150"/>
            <a:ext cx="42444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we can help: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relationship with source institution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nail credit evaluation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boosting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a332ce444f_4_116"/>
          <p:cNvSpPr/>
          <p:nvPr/>
        </p:nvSpPr>
        <p:spPr>
          <a:xfrm>
            <a:off x="948675" y="3570676"/>
            <a:ext cx="2043600" cy="1917600"/>
          </a:xfrm>
          <a:prstGeom prst="diamond">
            <a:avLst/>
          </a:prstGeom>
          <a:solidFill>
            <a:srgbClr val="4E5A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EXT_source1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a332ce444f_4_116"/>
          <p:cNvSpPr/>
          <p:nvPr/>
        </p:nvSpPr>
        <p:spPr>
          <a:xfrm>
            <a:off x="2030166" y="2535650"/>
            <a:ext cx="2043600" cy="19176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EXT_source2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a332ce444f_4_116"/>
          <p:cNvSpPr/>
          <p:nvPr/>
        </p:nvSpPr>
        <p:spPr>
          <a:xfrm>
            <a:off x="3165747" y="3570676"/>
            <a:ext cx="2043600" cy="19176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EXT_source3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a332ce444f_4_116"/>
          <p:cNvSpPr/>
          <p:nvPr/>
        </p:nvSpPr>
        <p:spPr>
          <a:xfrm>
            <a:off x="4258036" y="2535650"/>
            <a:ext cx="2043600" cy="19176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Approve rate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95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/>
          <p:nvPr/>
        </p:nvSpPr>
        <p:spPr>
          <a:xfrm>
            <a:off x="10034267" y="3741533"/>
            <a:ext cx="894715" cy="621030"/>
          </a:xfrm>
          <a:custGeom>
            <a:rect b="b" l="l" r="r" t="t"/>
            <a:pathLst>
              <a:path extrusionOk="0" h="621029" w="894715">
                <a:moveTo>
                  <a:pt x="3" y="0"/>
                </a:moveTo>
                <a:lnTo>
                  <a:pt x="4294" y="67578"/>
                </a:lnTo>
                <a:lnTo>
                  <a:pt x="25089" y="135382"/>
                </a:lnTo>
                <a:lnTo>
                  <a:pt x="61015" y="202458"/>
                </a:lnTo>
                <a:lnTo>
                  <a:pt x="84223" y="235425"/>
                </a:lnTo>
                <a:lnTo>
                  <a:pt x="110699" y="267852"/>
                </a:lnTo>
                <a:lnTo>
                  <a:pt x="140270" y="299619"/>
                </a:lnTo>
                <a:lnTo>
                  <a:pt x="172766" y="330608"/>
                </a:lnTo>
                <a:lnTo>
                  <a:pt x="208014" y="360699"/>
                </a:lnTo>
                <a:lnTo>
                  <a:pt x="245843" y="389773"/>
                </a:lnTo>
                <a:lnTo>
                  <a:pt x="286081" y="417711"/>
                </a:lnTo>
                <a:lnTo>
                  <a:pt x="328556" y="444392"/>
                </a:lnTo>
                <a:lnTo>
                  <a:pt x="373097" y="469699"/>
                </a:lnTo>
                <a:lnTo>
                  <a:pt x="419531" y="493512"/>
                </a:lnTo>
                <a:lnTo>
                  <a:pt x="467688" y="515711"/>
                </a:lnTo>
                <a:lnTo>
                  <a:pt x="517396" y="536177"/>
                </a:lnTo>
                <a:lnTo>
                  <a:pt x="568482" y="554792"/>
                </a:lnTo>
                <a:lnTo>
                  <a:pt x="620775" y="571434"/>
                </a:lnTo>
                <a:lnTo>
                  <a:pt x="674104" y="585987"/>
                </a:lnTo>
                <a:lnTo>
                  <a:pt x="728296" y="598329"/>
                </a:lnTo>
                <a:lnTo>
                  <a:pt x="783180" y="608342"/>
                </a:lnTo>
                <a:lnTo>
                  <a:pt x="838584" y="615906"/>
                </a:lnTo>
                <a:lnTo>
                  <a:pt x="894337" y="62090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109684" y="2567207"/>
            <a:ext cx="894715" cy="621030"/>
          </a:xfrm>
          <a:custGeom>
            <a:rect b="b" l="l" r="r" t="t"/>
            <a:pathLst>
              <a:path extrusionOk="0" h="621029" w="894714">
                <a:moveTo>
                  <a:pt x="894334" y="620903"/>
                </a:moveTo>
                <a:lnTo>
                  <a:pt x="890043" y="553324"/>
                </a:lnTo>
                <a:lnTo>
                  <a:pt x="869248" y="485520"/>
                </a:lnTo>
                <a:lnTo>
                  <a:pt x="833321" y="418444"/>
                </a:lnTo>
                <a:lnTo>
                  <a:pt x="810113" y="385477"/>
                </a:lnTo>
                <a:lnTo>
                  <a:pt x="783638" y="353050"/>
                </a:lnTo>
                <a:lnTo>
                  <a:pt x="754066" y="321283"/>
                </a:lnTo>
                <a:lnTo>
                  <a:pt x="721571" y="290294"/>
                </a:lnTo>
                <a:lnTo>
                  <a:pt x="686323" y="260203"/>
                </a:lnTo>
                <a:lnTo>
                  <a:pt x="648494" y="231129"/>
                </a:lnTo>
                <a:lnTo>
                  <a:pt x="608256" y="203191"/>
                </a:lnTo>
                <a:lnTo>
                  <a:pt x="565781" y="176510"/>
                </a:lnTo>
                <a:lnTo>
                  <a:pt x="521240" y="151203"/>
                </a:lnTo>
                <a:lnTo>
                  <a:pt x="474805" y="127390"/>
                </a:lnTo>
                <a:lnTo>
                  <a:pt x="426648" y="105191"/>
                </a:lnTo>
                <a:lnTo>
                  <a:pt x="376941" y="84725"/>
                </a:lnTo>
                <a:lnTo>
                  <a:pt x="325855" y="66110"/>
                </a:lnTo>
                <a:lnTo>
                  <a:pt x="273562" y="49468"/>
                </a:lnTo>
                <a:lnTo>
                  <a:pt x="220233" y="34915"/>
                </a:lnTo>
                <a:lnTo>
                  <a:pt x="166041" y="22573"/>
                </a:lnTo>
                <a:lnTo>
                  <a:pt x="111157" y="12560"/>
                </a:lnTo>
                <a:lnTo>
                  <a:pt x="55752" y="4996"/>
                </a:ln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>
            <a:off x="6142102" y="2337548"/>
            <a:ext cx="3895725" cy="1334135"/>
            <a:chOff x="6346952" y="2535300"/>
            <a:chExt cx="3895725" cy="1334135"/>
          </a:xfrm>
        </p:grpSpPr>
        <p:sp>
          <p:nvSpPr>
            <p:cNvPr id="136" name="Google Shape;136;p2"/>
            <p:cNvSpPr/>
            <p:nvPr/>
          </p:nvSpPr>
          <p:spPr>
            <a:xfrm>
              <a:off x="6346952" y="2535300"/>
              <a:ext cx="3895725" cy="1334135"/>
            </a:xfrm>
            <a:custGeom>
              <a:rect b="b" l="l" r="r" t="t"/>
              <a:pathLst>
                <a:path extrusionOk="0" h="1334135" w="3895725">
                  <a:moveTo>
                    <a:pt x="0" y="1077341"/>
                  </a:moveTo>
                  <a:lnTo>
                    <a:pt x="8218" y="1011998"/>
                  </a:lnTo>
                  <a:lnTo>
                    <a:pt x="24055" y="947331"/>
                  </a:lnTo>
                  <a:lnTo>
                    <a:pt x="47213" y="883494"/>
                  </a:lnTo>
                  <a:lnTo>
                    <a:pt x="77391" y="820642"/>
                  </a:lnTo>
                  <a:lnTo>
                    <a:pt x="114291" y="758929"/>
                  </a:lnTo>
                  <a:lnTo>
                    <a:pt x="157612" y="698510"/>
                  </a:lnTo>
                  <a:lnTo>
                    <a:pt x="181587" y="668834"/>
                  </a:lnTo>
                  <a:lnTo>
                    <a:pt x="207055" y="639540"/>
                  </a:lnTo>
                  <a:lnTo>
                    <a:pt x="233980" y="610647"/>
                  </a:lnTo>
                  <a:lnTo>
                    <a:pt x="262322" y="582173"/>
                  </a:lnTo>
                  <a:lnTo>
                    <a:pt x="292046" y="554139"/>
                  </a:lnTo>
                  <a:lnTo>
                    <a:pt x="323112" y="526564"/>
                  </a:lnTo>
                  <a:lnTo>
                    <a:pt x="355485" y="499467"/>
                  </a:lnTo>
                  <a:lnTo>
                    <a:pt x="389127" y="472868"/>
                  </a:lnTo>
                  <a:lnTo>
                    <a:pt x="424000" y="446785"/>
                  </a:lnTo>
                  <a:lnTo>
                    <a:pt x="460067" y="421239"/>
                  </a:lnTo>
                  <a:lnTo>
                    <a:pt x="497290" y="396248"/>
                  </a:lnTo>
                  <a:lnTo>
                    <a:pt x="535632" y="371831"/>
                  </a:lnTo>
                  <a:lnTo>
                    <a:pt x="575055" y="348009"/>
                  </a:lnTo>
                  <a:lnTo>
                    <a:pt x="615523" y="324800"/>
                  </a:lnTo>
                  <a:lnTo>
                    <a:pt x="656997" y="302224"/>
                  </a:lnTo>
                  <a:lnTo>
                    <a:pt x="699441" y="280300"/>
                  </a:lnTo>
                  <a:lnTo>
                    <a:pt x="742816" y="259047"/>
                  </a:lnTo>
                  <a:lnTo>
                    <a:pt x="787086" y="238486"/>
                  </a:lnTo>
                  <a:lnTo>
                    <a:pt x="832213" y="218634"/>
                  </a:lnTo>
                  <a:lnTo>
                    <a:pt x="878159" y="199511"/>
                  </a:lnTo>
                  <a:lnTo>
                    <a:pt x="924888" y="181138"/>
                  </a:lnTo>
                  <a:lnTo>
                    <a:pt x="972361" y="163532"/>
                  </a:lnTo>
                  <a:lnTo>
                    <a:pt x="1020541" y="146714"/>
                  </a:lnTo>
                  <a:lnTo>
                    <a:pt x="1069392" y="130702"/>
                  </a:lnTo>
                  <a:lnTo>
                    <a:pt x="1118875" y="115517"/>
                  </a:lnTo>
                  <a:lnTo>
                    <a:pt x="1168953" y="101176"/>
                  </a:lnTo>
                  <a:lnTo>
                    <a:pt x="1219588" y="87701"/>
                  </a:lnTo>
                  <a:lnTo>
                    <a:pt x="1270744" y="75109"/>
                  </a:lnTo>
                  <a:lnTo>
                    <a:pt x="1322382" y="63421"/>
                  </a:lnTo>
                  <a:lnTo>
                    <a:pt x="1374466" y="52656"/>
                  </a:lnTo>
                  <a:lnTo>
                    <a:pt x="1426958" y="42832"/>
                  </a:lnTo>
                  <a:lnTo>
                    <a:pt x="1479820" y="33970"/>
                  </a:lnTo>
                  <a:lnTo>
                    <a:pt x="1533015" y="26088"/>
                  </a:lnTo>
                  <a:lnTo>
                    <a:pt x="1586506" y="19207"/>
                  </a:lnTo>
                  <a:lnTo>
                    <a:pt x="1640255" y="13345"/>
                  </a:lnTo>
                  <a:lnTo>
                    <a:pt x="1694225" y="8521"/>
                  </a:lnTo>
                  <a:lnTo>
                    <a:pt x="1748378" y="4755"/>
                  </a:lnTo>
                  <a:lnTo>
                    <a:pt x="1802677" y="2067"/>
                  </a:lnTo>
                  <a:lnTo>
                    <a:pt x="1857085" y="475"/>
                  </a:lnTo>
                  <a:lnTo>
                    <a:pt x="1911564" y="0"/>
                  </a:lnTo>
                  <a:lnTo>
                    <a:pt x="1966076" y="659"/>
                  </a:lnTo>
                  <a:lnTo>
                    <a:pt x="2020585" y="2473"/>
                  </a:lnTo>
                  <a:lnTo>
                    <a:pt x="2075052" y="5461"/>
                  </a:lnTo>
                </a:path>
                <a:path extrusionOk="0" h="1334135" w="3895725">
                  <a:moveTo>
                    <a:pt x="3894201" y="1334008"/>
                  </a:moveTo>
                  <a:lnTo>
                    <a:pt x="3895374" y="1300628"/>
                  </a:lnTo>
                  <a:lnTo>
                    <a:pt x="3894531" y="1267138"/>
                  </a:lnTo>
                  <a:lnTo>
                    <a:pt x="3891707" y="1233563"/>
                  </a:lnTo>
                  <a:lnTo>
                    <a:pt x="3880265" y="1166260"/>
                  </a:lnTo>
                  <a:lnTo>
                    <a:pt x="3861339" y="1098921"/>
                  </a:lnTo>
                  <a:lnTo>
                    <a:pt x="3835223" y="1031751"/>
                  </a:lnTo>
                  <a:lnTo>
                    <a:pt x="3802207" y="964951"/>
                  </a:lnTo>
                  <a:lnTo>
                    <a:pt x="3783203" y="931754"/>
                  </a:lnTo>
                  <a:lnTo>
                    <a:pt x="3762584" y="898726"/>
                  </a:lnTo>
                  <a:lnTo>
                    <a:pt x="3740387" y="865892"/>
                  </a:lnTo>
                  <a:lnTo>
                    <a:pt x="3716647" y="833277"/>
                  </a:lnTo>
                  <a:lnTo>
                    <a:pt x="3691402" y="800907"/>
                  </a:lnTo>
                  <a:lnTo>
                    <a:pt x="3664688" y="768808"/>
                  </a:lnTo>
                  <a:lnTo>
                    <a:pt x="3636541" y="737005"/>
                  </a:lnTo>
                  <a:lnTo>
                    <a:pt x="3606998" y="705522"/>
                  </a:lnTo>
                  <a:lnTo>
                    <a:pt x="3576096" y="674386"/>
                  </a:lnTo>
                  <a:lnTo>
                    <a:pt x="3543870" y="643622"/>
                  </a:lnTo>
                  <a:lnTo>
                    <a:pt x="3510358" y="613255"/>
                  </a:lnTo>
                  <a:lnTo>
                    <a:pt x="3475597" y="583310"/>
                  </a:lnTo>
                  <a:lnTo>
                    <a:pt x="3439621" y="553813"/>
                  </a:lnTo>
                  <a:lnTo>
                    <a:pt x="3402469" y="524790"/>
                  </a:lnTo>
                  <a:lnTo>
                    <a:pt x="3364177" y="496265"/>
                  </a:lnTo>
                  <a:lnTo>
                    <a:pt x="3324780" y="468265"/>
                  </a:lnTo>
                  <a:lnTo>
                    <a:pt x="3284316" y="440814"/>
                  </a:lnTo>
                  <a:lnTo>
                    <a:pt x="3242822" y="413937"/>
                  </a:lnTo>
                  <a:lnTo>
                    <a:pt x="3200333" y="387661"/>
                  </a:lnTo>
                  <a:lnTo>
                    <a:pt x="3156886" y="362011"/>
                  </a:lnTo>
                  <a:lnTo>
                    <a:pt x="3112518" y="337011"/>
                  </a:lnTo>
                  <a:lnTo>
                    <a:pt x="3067265" y="312687"/>
                  </a:lnTo>
                  <a:lnTo>
                    <a:pt x="3021164" y="289065"/>
                  </a:lnTo>
                  <a:lnTo>
                    <a:pt x="2974252" y="266171"/>
                  </a:lnTo>
                  <a:lnTo>
                    <a:pt x="2926564" y="244028"/>
                  </a:lnTo>
                  <a:lnTo>
                    <a:pt x="2878138" y="222664"/>
                  </a:lnTo>
                  <a:lnTo>
                    <a:pt x="2829009" y="202102"/>
                  </a:lnTo>
                  <a:lnTo>
                    <a:pt x="2779215" y="182369"/>
                  </a:lnTo>
                  <a:lnTo>
                    <a:pt x="2728791" y="163490"/>
                  </a:lnTo>
                  <a:lnTo>
                    <a:pt x="2677776" y="145490"/>
                  </a:lnTo>
                  <a:lnTo>
                    <a:pt x="2626204" y="128395"/>
                  </a:lnTo>
                  <a:lnTo>
                    <a:pt x="2574112" y="112230"/>
                  </a:lnTo>
                  <a:lnTo>
                    <a:pt x="2521538" y="97020"/>
                  </a:lnTo>
                  <a:lnTo>
                    <a:pt x="2468517" y="82791"/>
                  </a:lnTo>
                  <a:lnTo>
                    <a:pt x="2415086" y="69567"/>
                  </a:lnTo>
                  <a:lnTo>
                    <a:pt x="2361281" y="57376"/>
                  </a:lnTo>
                  <a:lnTo>
                    <a:pt x="2307140" y="46241"/>
                  </a:lnTo>
                  <a:lnTo>
                    <a:pt x="2252699" y="36189"/>
                  </a:lnTo>
                  <a:lnTo>
                    <a:pt x="2197993" y="27244"/>
                  </a:lnTo>
                  <a:lnTo>
                    <a:pt x="2143060" y="19432"/>
                  </a:lnTo>
                  <a:lnTo>
                    <a:pt x="2087936" y="12779"/>
                  </a:lnTo>
                  <a:lnTo>
                    <a:pt x="2032658" y="7309"/>
                  </a:lnTo>
                  <a:lnTo>
                    <a:pt x="1977263" y="304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45650" y="2963418"/>
              <a:ext cx="188214" cy="1746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366000" y="2560828"/>
              <a:ext cx="188214" cy="1746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"/>
          <p:cNvSpPr/>
          <p:nvPr/>
        </p:nvSpPr>
        <p:spPr>
          <a:xfrm>
            <a:off x="2004399" y="3260331"/>
            <a:ext cx="1931035" cy="1132840"/>
          </a:xfrm>
          <a:custGeom>
            <a:rect b="b" l="l" r="r" t="t"/>
            <a:pathLst>
              <a:path extrusionOk="0" h="1132839" w="1931035">
                <a:moveTo>
                  <a:pt x="804" y="0"/>
                </a:moveTo>
                <a:lnTo>
                  <a:pt x="1369" y="58009"/>
                </a:lnTo>
                <a:lnTo>
                  <a:pt x="10462" y="116409"/>
                </a:lnTo>
                <a:lnTo>
                  <a:pt x="27756" y="175005"/>
                </a:lnTo>
                <a:lnTo>
                  <a:pt x="52920" y="233603"/>
                </a:lnTo>
                <a:lnTo>
                  <a:pt x="85625" y="292012"/>
                </a:lnTo>
                <a:lnTo>
                  <a:pt x="125541" y="350036"/>
                </a:lnTo>
                <a:lnTo>
                  <a:pt x="172339" y="407484"/>
                </a:lnTo>
                <a:lnTo>
                  <a:pt x="198216" y="435931"/>
                </a:lnTo>
                <a:lnTo>
                  <a:pt x="225689" y="464162"/>
                </a:lnTo>
                <a:lnTo>
                  <a:pt x="254718" y="492152"/>
                </a:lnTo>
                <a:lnTo>
                  <a:pt x="285262" y="519876"/>
                </a:lnTo>
                <a:lnTo>
                  <a:pt x="317280" y="547312"/>
                </a:lnTo>
                <a:lnTo>
                  <a:pt x="350729" y="574434"/>
                </a:lnTo>
                <a:lnTo>
                  <a:pt x="385569" y="601218"/>
                </a:lnTo>
                <a:lnTo>
                  <a:pt x="421759" y="627641"/>
                </a:lnTo>
                <a:lnTo>
                  <a:pt x="459258" y="653678"/>
                </a:lnTo>
                <a:lnTo>
                  <a:pt x="498024" y="679306"/>
                </a:lnTo>
                <a:lnTo>
                  <a:pt x="538016" y="704499"/>
                </a:lnTo>
                <a:lnTo>
                  <a:pt x="579194" y="729233"/>
                </a:lnTo>
                <a:lnTo>
                  <a:pt x="621515" y="753486"/>
                </a:lnTo>
                <a:lnTo>
                  <a:pt x="664939" y="777232"/>
                </a:lnTo>
                <a:lnTo>
                  <a:pt x="709424" y="800446"/>
                </a:lnTo>
                <a:lnTo>
                  <a:pt x="754930" y="823106"/>
                </a:lnTo>
                <a:lnTo>
                  <a:pt x="801414" y="845187"/>
                </a:lnTo>
                <a:lnTo>
                  <a:pt x="848837" y="866665"/>
                </a:lnTo>
                <a:lnTo>
                  <a:pt x="897156" y="887515"/>
                </a:lnTo>
                <a:lnTo>
                  <a:pt x="946331" y="907714"/>
                </a:lnTo>
                <a:lnTo>
                  <a:pt x="996321" y="927237"/>
                </a:lnTo>
                <a:lnTo>
                  <a:pt x="1047083" y="946060"/>
                </a:lnTo>
                <a:lnTo>
                  <a:pt x="1098577" y="964159"/>
                </a:lnTo>
                <a:lnTo>
                  <a:pt x="1150762" y="981510"/>
                </a:lnTo>
                <a:lnTo>
                  <a:pt x="1203597" y="998089"/>
                </a:lnTo>
                <a:lnTo>
                  <a:pt x="1257040" y="1013871"/>
                </a:lnTo>
                <a:lnTo>
                  <a:pt x="1311051" y="1028832"/>
                </a:lnTo>
                <a:lnTo>
                  <a:pt x="1365587" y="1042948"/>
                </a:lnTo>
                <a:lnTo>
                  <a:pt x="1420609" y="1056196"/>
                </a:lnTo>
                <a:lnTo>
                  <a:pt x="1476074" y="1068550"/>
                </a:lnTo>
                <a:lnTo>
                  <a:pt x="1531941" y="1079987"/>
                </a:lnTo>
                <a:lnTo>
                  <a:pt x="1588170" y="1090482"/>
                </a:lnTo>
                <a:lnTo>
                  <a:pt x="1644719" y="1100012"/>
                </a:lnTo>
                <a:lnTo>
                  <a:pt x="1701546" y="1108552"/>
                </a:lnTo>
                <a:lnTo>
                  <a:pt x="1758612" y="1116078"/>
                </a:lnTo>
                <a:lnTo>
                  <a:pt x="1815874" y="1122566"/>
                </a:lnTo>
                <a:lnTo>
                  <a:pt x="1873291" y="1127992"/>
                </a:lnTo>
                <a:lnTo>
                  <a:pt x="1930823" y="1132331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4061079" y="3531221"/>
            <a:ext cx="2061845" cy="876300"/>
            <a:chOff x="4265929" y="3728973"/>
            <a:chExt cx="2061845" cy="876300"/>
          </a:xfrm>
        </p:grpSpPr>
        <p:sp>
          <p:nvSpPr>
            <p:cNvPr id="141" name="Google Shape;141;p2"/>
            <p:cNvSpPr/>
            <p:nvPr/>
          </p:nvSpPr>
          <p:spPr>
            <a:xfrm>
              <a:off x="4265929" y="3728973"/>
              <a:ext cx="2061845" cy="876300"/>
            </a:xfrm>
            <a:custGeom>
              <a:rect b="b" l="l" r="r" t="t"/>
              <a:pathLst>
                <a:path extrusionOk="0" h="876300" w="2061845">
                  <a:moveTo>
                    <a:pt x="0" y="869314"/>
                  </a:moveTo>
                  <a:lnTo>
                    <a:pt x="57604" y="872551"/>
                  </a:lnTo>
                  <a:lnTo>
                    <a:pt x="115237" y="874695"/>
                  </a:lnTo>
                  <a:lnTo>
                    <a:pt x="172856" y="875767"/>
                  </a:lnTo>
                  <a:lnTo>
                    <a:pt x="230416" y="875784"/>
                  </a:lnTo>
                  <a:lnTo>
                    <a:pt x="287874" y="874765"/>
                  </a:lnTo>
                  <a:lnTo>
                    <a:pt x="345184" y="872730"/>
                  </a:lnTo>
                  <a:lnTo>
                    <a:pt x="402304" y="869695"/>
                  </a:lnTo>
                  <a:lnTo>
                    <a:pt x="459189" y="865680"/>
                  </a:lnTo>
                  <a:lnTo>
                    <a:pt x="515796" y="860703"/>
                  </a:lnTo>
                  <a:lnTo>
                    <a:pt x="572079" y="854783"/>
                  </a:lnTo>
                  <a:lnTo>
                    <a:pt x="627996" y="847939"/>
                  </a:lnTo>
                  <a:lnTo>
                    <a:pt x="683503" y="840188"/>
                  </a:lnTo>
                  <a:lnTo>
                    <a:pt x="738554" y="831550"/>
                  </a:lnTo>
                  <a:lnTo>
                    <a:pt x="793107" y="822043"/>
                  </a:lnTo>
                  <a:lnTo>
                    <a:pt x="847117" y="811685"/>
                  </a:lnTo>
                  <a:lnTo>
                    <a:pt x="900540" y="800495"/>
                  </a:lnTo>
                  <a:lnTo>
                    <a:pt x="953333" y="788492"/>
                  </a:lnTo>
                  <a:lnTo>
                    <a:pt x="1005451" y="775695"/>
                  </a:lnTo>
                  <a:lnTo>
                    <a:pt x="1056850" y="762120"/>
                  </a:lnTo>
                  <a:lnTo>
                    <a:pt x="1107487" y="747788"/>
                  </a:lnTo>
                  <a:lnTo>
                    <a:pt x="1157316" y="732717"/>
                  </a:lnTo>
                  <a:lnTo>
                    <a:pt x="1206295" y="716925"/>
                  </a:lnTo>
                  <a:lnTo>
                    <a:pt x="1254380" y="700431"/>
                  </a:lnTo>
                  <a:lnTo>
                    <a:pt x="1301525" y="683254"/>
                  </a:lnTo>
                  <a:lnTo>
                    <a:pt x="1347688" y="665411"/>
                  </a:lnTo>
                  <a:lnTo>
                    <a:pt x="1392824" y="646922"/>
                  </a:lnTo>
                  <a:lnTo>
                    <a:pt x="1436890" y="627804"/>
                  </a:lnTo>
                  <a:lnTo>
                    <a:pt x="1479841" y="608078"/>
                  </a:lnTo>
                  <a:lnTo>
                    <a:pt x="1521633" y="587760"/>
                  </a:lnTo>
                  <a:lnTo>
                    <a:pt x="1562222" y="566870"/>
                  </a:lnTo>
                  <a:lnTo>
                    <a:pt x="1601564" y="545426"/>
                  </a:lnTo>
                  <a:lnTo>
                    <a:pt x="1639616" y="523447"/>
                  </a:lnTo>
                  <a:lnTo>
                    <a:pt x="1676333" y="500951"/>
                  </a:lnTo>
                  <a:lnTo>
                    <a:pt x="1711672" y="477957"/>
                  </a:lnTo>
                  <a:lnTo>
                    <a:pt x="1745588" y="454483"/>
                  </a:lnTo>
                  <a:lnTo>
                    <a:pt x="1778037" y="430548"/>
                  </a:lnTo>
                  <a:lnTo>
                    <a:pt x="1808975" y="406170"/>
                  </a:lnTo>
                  <a:lnTo>
                    <a:pt x="1838359" y="381368"/>
                  </a:lnTo>
                  <a:lnTo>
                    <a:pt x="1892286" y="330567"/>
                  </a:lnTo>
                  <a:lnTo>
                    <a:pt x="1939466" y="278292"/>
                  </a:lnTo>
                  <a:lnTo>
                    <a:pt x="1979547" y="224691"/>
                  </a:lnTo>
                  <a:lnTo>
                    <a:pt x="2012178" y="169913"/>
                  </a:lnTo>
                  <a:lnTo>
                    <a:pt x="2037006" y="114106"/>
                  </a:lnTo>
                  <a:lnTo>
                    <a:pt x="2053678" y="57419"/>
                  </a:lnTo>
                  <a:lnTo>
                    <a:pt x="2058847" y="28791"/>
                  </a:lnTo>
                  <a:lnTo>
                    <a:pt x="2061845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918072" y="4093209"/>
              <a:ext cx="188213" cy="1747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2"/>
          <p:cNvSpPr/>
          <p:nvPr/>
        </p:nvSpPr>
        <p:spPr>
          <a:xfrm>
            <a:off x="979023" y="2491001"/>
            <a:ext cx="188400" cy="228000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2138758" y="3637072"/>
            <a:ext cx="188340" cy="227965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5702765" y="3878417"/>
            <a:ext cx="188340" cy="227965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7161150" y="2344978"/>
            <a:ext cx="188340" cy="227965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9435728" y="2738995"/>
            <a:ext cx="188340" cy="227965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10740642" y="4237340"/>
            <a:ext cx="188340" cy="227965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02660" y="91440"/>
            <a:ext cx="27087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1109672" y="2115125"/>
            <a:ext cx="23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Business Objective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282503" y="3263193"/>
            <a:ext cx="1816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1800">
                <a:solidFill>
                  <a:srgbClr val="FFFFFF"/>
                </a:solidFill>
              </a:rPr>
              <a:t>overview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10350939" y="4459791"/>
            <a:ext cx="2005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Implications</a:t>
            </a:r>
            <a:endParaRPr/>
          </a:p>
        </p:txBody>
      </p:sp>
      <p:sp>
        <p:nvSpPr>
          <p:cNvPr id="153" name="Google Shape;15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3303590" y="4490375"/>
            <a:ext cx="1427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5603786" y="4102443"/>
            <a:ext cx="2121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9282772" y="2043007"/>
            <a:ext cx="1427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Chosen model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3828812" y="4279188"/>
            <a:ext cx="188340" cy="227965"/>
          </a:xfrm>
          <a:prstGeom prst="ellipse">
            <a:avLst/>
          </a:prstGeom>
          <a:solidFill>
            <a:srgbClr val="4E5A7B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6864611" y="1653465"/>
            <a:ext cx="17215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Models comparison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95C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15"/>
          <p:cNvSpPr txBox="1"/>
          <p:nvPr/>
        </p:nvSpPr>
        <p:spPr>
          <a:xfrm>
            <a:off x="144074" y="250583"/>
            <a:ext cx="108795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Our Success Relies on</a:t>
            </a: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3446750" y="3651276"/>
            <a:ext cx="2372100" cy="1423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 txBox="1"/>
          <p:nvPr/>
        </p:nvSpPr>
        <p:spPr>
          <a:xfrm>
            <a:off x="3576325" y="3991325"/>
            <a:ext cx="2159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Facilitating documents types</a:t>
            </a:r>
            <a:endParaRPr sz="1100"/>
          </a:p>
        </p:txBody>
      </p:sp>
      <p:sp>
        <p:nvSpPr>
          <p:cNvPr id="378" name="Google Shape;378;p15"/>
          <p:cNvSpPr/>
          <p:nvPr/>
        </p:nvSpPr>
        <p:spPr>
          <a:xfrm>
            <a:off x="6169800" y="3651277"/>
            <a:ext cx="2427900" cy="1423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5"/>
          <p:cNvSpPr txBox="1"/>
          <p:nvPr/>
        </p:nvSpPr>
        <p:spPr>
          <a:xfrm>
            <a:off x="6176375" y="3897024"/>
            <a:ext cx="24213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Partnering</a:t>
            </a:r>
            <a:r>
              <a:rPr b="1" lang="en-US" sz="1800">
                <a:solidFill>
                  <a:schemeClr val="lt1"/>
                </a:solidFill>
              </a:rPr>
              <a:t> with external credit sources</a:t>
            </a:r>
            <a:endParaRPr sz="1100"/>
          </a:p>
        </p:txBody>
      </p:sp>
      <p:sp>
        <p:nvSpPr>
          <p:cNvPr id="380" name="Google Shape;380;p15"/>
          <p:cNvSpPr/>
          <p:nvPr/>
        </p:nvSpPr>
        <p:spPr>
          <a:xfrm>
            <a:off x="430350" y="3604275"/>
            <a:ext cx="2421300" cy="14703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5"/>
          <p:cNvSpPr txBox="1"/>
          <p:nvPr/>
        </p:nvSpPr>
        <p:spPr>
          <a:xfrm>
            <a:off x="9327050" y="3901825"/>
            <a:ext cx="24279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Assuring robust background portfolio for loan repayment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5"/>
          <p:cNvSpPr txBox="1"/>
          <p:nvPr/>
        </p:nvSpPr>
        <p:spPr>
          <a:xfrm>
            <a:off x="296875" y="3876375"/>
            <a:ext cx="2688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Helping with the application information</a:t>
            </a:r>
            <a:endParaRPr sz="800"/>
          </a:p>
        </p:txBody>
      </p:sp>
      <p:cxnSp>
        <p:nvCxnSpPr>
          <p:cNvPr id="383" name="Google Shape;383;p15"/>
          <p:cNvCxnSpPr/>
          <p:nvPr/>
        </p:nvCxnSpPr>
        <p:spPr>
          <a:xfrm>
            <a:off x="1641015" y="3175000"/>
            <a:ext cx="890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4" name="Google Shape;384;p15"/>
          <p:cNvCxnSpPr/>
          <p:nvPr/>
        </p:nvCxnSpPr>
        <p:spPr>
          <a:xfrm rot="10800000">
            <a:off x="1641015" y="3174987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15"/>
          <p:cNvCxnSpPr/>
          <p:nvPr/>
        </p:nvCxnSpPr>
        <p:spPr>
          <a:xfrm rot="10800000">
            <a:off x="4656175" y="3161413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6" name="Google Shape;386;p15"/>
          <p:cNvCxnSpPr/>
          <p:nvPr/>
        </p:nvCxnSpPr>
        <p:spPr>
          <a:xfrm rot="10800000">
            <a:off x="7383750" y="3200377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15"/>
          <p:cNvCxnSpPr/>
          <p:nvPr/>
        </p:nvCxnSpPr>
        <p:spPr>
          <a:xfrm rot="10800000">
            <a:off x="10541000" y="3174925"/>
            <a:ext cx="0" cy="48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8" name="Google Shape;388;p15"/>
          <p:cNvCxnSpPr>
            <a:endCxn id="389" idx="2"/>
          </p:cNvCxnSpPr>
          <p:nvPr/>
        </p:nvCxnSpPr>
        <p:spPr>
          <a:xfrm rot="10800000">
            <a:off x="5933524" y="2410725"/>
            <a:ext cx="0" cy="77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15"/>
          <p:cNvSpPr/>
          <p:nvPr/>
        </p:nvSpPr>
        <p:spPr>
          <a:xfrm>
            <a:off x="3925774" y="1308225"/>
            <a:ext cx="4015500" cy="110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F</a:t>
            </a:r>
            <a:r>
              <a:rPr b="1" lang="en-US" sz="2400">
                <a:solidFill>
                  <a:schemeClr val="lt1"/>
                </a:solidFill>
              </a:rPr>
              <a:t>ocus Parameters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9271400" y="3732225"/>
            <a:ext cx="2539200" cy="1423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16"/>
          <p:cNvSpPr/>
          <p:nvPr/>
        </p:nvSpPr>
        <p:spPr>
          <a:xfrm rot="-171744">
            <a:off x="2554443" y="1465231"/>
            <a:ext cx="7094349" cy="3874468"/>
          </a:xfrm>
          <a:custGeom>
            <a:rect b="b" l="l" r="r" t="t"/>
            <a:pathLst>
              <a:path extrusionOk="0" h="3869634" w="7085498">
                <a:moveTo>
                  <a:pt x="0" y="0"/>
                </a:moveTo>
                <a:lnTo>
                  <a:pt x="7085498" y="0"/>
                </a:lnTo>
                <a:lnTo>
                  <a:pt x="7085498" y="3869634"/>
                </a:lnTo>
                <a:cubicBezTo>
                  <a:pt x="5901637" y="3869634"/>
                  <a:pt x="4704524" y="3525078"/>
                  <a:pt x="3520663" y="3525078"/>
                </a:cubicBezTo>
                <a:lnTo>
                  <a:pt x="0" y="3869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84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6"/>
          <p:cNvSpPr txBox="1"/>
          <p:nvPr/>
        </p:nvSpPr>
        <p:spPr>
          <a:xfrm rot="-206820">
            <a:off x="3093423" y="2373476"/>
            <a:ext cx="7519304" cy="144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32ce444f_3_1"/>
          <p:cNvSpPr txBox="1"/>
          <p:nvPr>
            <p:ph idx="4294967295" type="title"/>
          </p:nvPr>
        </p:nvSpPr>
        <p:spPr>
          <a:xfrm>
            <a:off x="867142" y="575483"/>
            <a:ext cx="10457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Business Objective</a:t>
            </a:r>
            <a:endParaRPr b="1" sz="4000"/>
          </a:p>
        </p:txBody>
      </p:sp>
      <p:sp>
        <p:nvSpPr>
          <p:cNvPr id="164" name="Google Shape;164;ga332ce444f_3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a332ce444f_3_1"/>
          <p:cNvSpPr txBox="1"/>
          <p:nvPr/>
        </p:nvSpPr>
        <p:spPr>
          <a:xfrm>
            <a:off x="1788006" y="2390833"/>
            <a:ext cx="32499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Barlow"/>
                <a:ea typeface="Barlow"/>
                <a:cs typeface="Barlow"/>
                <a:sym typeface="Barlow"/>
              </a:rPr>
              <a:t>Nearly</a:t>
            </a:r>
            <a:r>
              <a:rPr lang="en-US" sz="2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27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1/3</a:t>
            </a:r>
            <a:r>
              <a:rPr lang="en-US" sz="2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>
                <a:latin typeface="Barlow"/>
                <a:ea typeface="Barlow"/>
                <a:cs typeface="Barlow"/>
                <a:sym typeface="Barlow"/>
              </a:rPr>
              <a:t>of personal loan seekers leave the bank unhappy, and as many as</a:t>
            </a:r>
            <a:r>
              <a:rPr b="1" lang="en-US" sz="2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27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21%</a:t>
            </a:r>
            <a:r>
              <a:rPr b="1" lang="en-US" sz="2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>
                <a:latin typeface="Barlow"/>
                <a:ea typeface="Barlow"/>
                <a:cs typeface="Barlow"/>
                <a:sym typeface="Barlow"/>
              </a:rPr>
              <a:t>fail to pay back their loans on time </a:t>
            </a:r>
            <a:endParaRPr sz="21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6" name="Google Shape;166;ga332ce444f_3_1"/>
          <p:cNvCxnSpPr/>
          <p:nvPr/>
        </p:nvCxnSpPr>
        <p:spPr>
          <a:xfrm flipH="1">
            <a:off x="5179942" y="1884692"/>
            <a:ext cx="3600" cy="323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a332ce444f_3_1"/>
          <p:cNvSpPr txBox="1"/>
          <p:nvPr/>
        </p:nvSpPr>
        <p:spPr>
          <a:xfrm>
            <a:off x="5528025" y="1728479"/>
            <a:ext cx="1544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Barlow"/>
                <a:ea typeface="Barlow"/>
                <a:cs typeface="Barlow"/>
                <a:sym typeface="Barlow"/>
              </a:rPr>
              <a:t>Problem: </a:t>
            </a:r>
            <a:endParaRPr b="1" sz="2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ga332ce444f_3_1"/>
          <p:cNvSpPr txBox="1"/>
          <p:nvPr/>
        </p:nvSpPr>
        <p:spPr>
          <a:xfrm>
            <a:off x="5528025" y="2877363"/>
            <a:ext cx="2960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1F9434"/>
                </a:solidFill>
                <a:latin typeface="Barlow"/>
                <a:ea typeface="Barlow"/>
                <a:cs typeface="Barlow"/>
                <a:sym typeface="Barlow"/>
              </a:rPr>
              <a:t>Solution: </a:t>
            </a:r>
            <a:endParaRPr b="1" sz="2100">
              <a:solidFill>
                <a:srgbClr val="1F943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" name="Google Shape;169;ga332ce444f_3_1"/>
          <p:cNvSpPr txBox="1"/>
          <p:nvPr/>
        </p:nvSpPr>
        <p:spPr>
          <a:xfrm>
            <a:off x="5528025" y="2120979"/>
            <a:ext cx="5241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"/>
                <a:ea typeface="Barlow"/>
                <a:cs typeface="Barlow"/>
                <a:sym typeface="Barlow"/>
              </a:rPr>
              <a:t>How do our clients meet the</a:t>
            </a:r>
            <a:r>
              <a:rPr lang="en-US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loan</a:t>
            </a:r>
            <a:r>
              <a:rPr b="1"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 requirements</a:t>
            </a:r>
            <a:r>
              <a:rPr lang="en-US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0" name="Google Shape;170;ga332ce444f_3_1"/>
          <p:cNvSpPr txBox="1"/>
          <p:nvPr/>
        </p:nvSpPr>
        <p:spPr>
          <a:xfrm>
            <a:off x="5528025" y="3369025"/>
            <a:ext cx="51495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Barlow"/>
                <a:ea typeface="Barlow"/>
                <a:cs typeface="Barlow"/>
                <a:sym typeface="Barlow"/>
              </a:rPr>
              <a:t>Find </a:t>
            </a:r>
            <a:r>
              <a:rPr b="1" lang="en-US" sz="2100">
                <a:latin typeface="Barlow"/>
                <a:ea typeface="Barlow"/>
                <a:cs typeface="Barlow"/>
                <a:sym typeface="Barlow"/>
              </a:rPr>
              <a:t>what it takes to</a:t>
            </a:r>
            <a:r>
              <a:rPr b="1" lang="en-US" sz="21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 get your loan accepted</a:t>
            </a:r>
            <a:endParaRPr b="1" sz="2100">
              <a:solidFill>
                <a:srgbClr val="4F629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F629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"/>
                <a:ea typeface="Barlow"/>
                <a:cs typeface="Barlow"/>
                <a:sym typeface="Barlow"/>
              </a:rPr>
              <a:t>Using our predictive modelling and the first hand banking data related to the</a:t>
            </a:r>
            <a:r>
              <a:rPr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consumer loans</a:t>
            </a:r>
            <a:r>
              <a:rPr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revolving </a:t>
            </a:r>
            <a:r>
              <a:rPr b="1"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loan</a:t>
            </a:r>
            <a:r>
              <a:rPr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800">
                <a:solidFill>
                  <a:srgbClr val="4F6298"/>
                </a:solidFill>
                <a:latin typeface="Barlow"/>
                <a:ea typeface="Barlow"/>
                <a:cs typeface="Barlow"/>
                <a:sym typeface="Barlow"/>
              </a:rPr>
              <a:t>cash loans</a:t>
            </a:r>
            <a:endParaRPr b="1" sz="1800">
              <a:solidFill>
                <a:srgbClr val="4F629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F629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1" name="Google Shape;171;ga332ce444f_3_1"/>
          <p:cNvSpPr txBox="1"/>
          <p:nvPr/>
        </p:nvSpPr>
        <p:spPr>
          <a:xfrm>
            <a:off x="2832842" y="4486933"/>
            <a:ext cx="18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A5A5A5"/>
                </a:solidFill>
              </a:rPr>
              <a:t>Deloitte Insights 2017</a:t>
            </a:r>
            <a:endParaRPr b="1" sz="1200">
              <a:solidFill>
                <a:srgbClr val="A5A5A5"/>
              </a:solidFill>
            </a:endParaRPr>
          </a:p>
        </p:txBody>
      </p:sp>
      <p:sp>
        <p:nvSpPr>
          <p:cNvPr id="172" name="Google Shape;172;ga332ce444f_3_1"/>
          <p:cNvSpPr txBox="1"/>
          <p:nvPr/>
        </p:nvSpPr>
        <p:spPr>
          <a:xfrm>
            <a:off x="966742" y="1884700"/>
            <a:ext cx="679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 sz="9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ga332ce444f_4_155"/>
          <p:cNvCxnSpPr/>
          <p:nvPr/>
        </p:nvCxnSpPr>
        <p:spPr>
          <a:xfrm>
            <a:off x="7022750" y="1521950"/>
            <a:ext cx="0" cy="405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ga332ce444f_4_155"/>
          <p:cNvSpPr txBox="1"/>
          <p:nvPr/>
        </p:nvSpPr>
        <p:spPr>
          <a:xfrm>
            <a:off x="7344825" y="1686700"/>
            <a:ext cx="39279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Cleaning Technic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Removing outlier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Filling missing data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Creating bins for trees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One hot encoding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Dropping duplicate columns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a332ce444f_4_155"/>
          <p:cNvSpPr txBox="1"/>
          <p:nvPr/>
        </p:nvSpPr>
        <p:spPr>
          <a:xfrm>
            <a:off x="484550" y="1623800"/>
            <a:ext cx="5973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292,132</a:t>
            </a:r>
            <a:r>
              <a:rPr lang="en-US" sz="69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-US" sz="57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rows</a:t>
            </a:r>
            <a:endParaRPr sz="57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1" name="Google Shape;181;ga332ce444f_4_155"/>
          <p:cNvSpPr txBox="1"/>
          <p:nvPr/>
        </p:nvSpPr>
        <p:spPr>
          <a:xfrm>
            <a:off x="944600" y="4557500"/>
            <a:ext cx="551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69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-US" sz="57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files</a:t>
            </a:r>
            <a:endParaRPr sz="57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2" name="Google Shape;182;ga332ce444f_4_155"/>
          <p:cNvSpPr txBox="1"/>
          <p:nvPr/>
        </p:nvSpPr>
        <p:spPr>
          <a:xfrm>
            <a:off x="484675" y="3090650"/>
            <a:ext cx="5973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304</a:t>
            </a:r>
            <a:r>
              <a:rPr lang="en-US" sz="45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-US" sz="57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columns</a:t>
            </a:r>
            <a:endParaRPr sz="57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3" name="Google Shape;183;ga332ce444f_4_155"/>
          <p:cNvSpPr txBox="1"/>
          <p:nvPr/>
        </p:nvSpPr>
        <p:spPr>
          <a:xfrm>
            <a:off x="584273" y="607775"/>
            <a:ext cx="10809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/>
        </p:nvSpPr>
        <p:spPr>
          <a:xfrm>
            <a:off x="188677" y="249876"/>
            <a:ext cx="116654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Data Review</a:t>
            </a:r>
            <a:endParaRPr/>
          </a:p>
        </p:txBody>
      </p: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1" name="Google Shape;191;p3"/>
          <p:cNvCxnSpPr/>
          <p:nvPr/>
        </p:nvCxnSpPr>
        <p:spPr>
          <a:xfrm>
            <a:off x="5832400" y="3484600"/>
            <a:ext cx="790800" cy="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triangle"/>
            <a:tailEnd len="med" w="med" type="none"/>
          </a:ln>
        </p:spPr>
      </p:cxnSp>
      <p:graphicFrame>
        <p:nvGraphicFramePr>
          <p:cNvPr id="192" name="Google Shape;192;p3"/>
          <p:cNvGraphicFramePr/>
          <p:nvPr/>
        </p:nvGraphicFramePr>
        <p:xfrm>
          <a:off x="1315516" y="1882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{49BA6405-7226-4CD9-B07A-A8D045B5BA03}</a:tableStyleId>
              </a:tblPr>
              <a:tblGrid>
                <a:gridCol w="4501925"/>
              </a:tblGrid>
              <a:tr h="2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application_train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025">
                <a:tc>
                  <a:txBody>
                    <a:bodyPr/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SK_ID_CURR (unique loan id)</a:t>
                      </a:r>
                      <a:endParaRPr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 (binary, prediction variable)</a:t>
                      </a:r>
                      <a:endParaRPr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info about loan and loan applicant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highlight>
                            <a:srgbClr val="4E5A7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record count</a:t>
                      </a:r>
                      <a:endParaRPr sz="1600">
                        <a:solidFill>
                          <a:srgbClr val="FFFFFF"/>
                        </a:solidFill>
                        <a:highlight>
                          <a:srgbClr val="4E5A7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highlight>
                            <a:srgbClr val="4E5A7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approved rate</a:t>
                      </a:r>
                      <a:endParaRPr sz="1600">
                        <a:solidFill>
                          <a:srgbClr val="FFFFFF"/>
                        </a:solidFill>
                        <a:highlight>
                          <a:srgbClr val="4E5A7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highlight>
                            <a:srgbClr val="4E5A7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amount of loans to pay</a:t>
                      </a:r>
                      <a:endParaRPr sz="1600">
                        <a:solidFill>
                          <a:srgbClr val="FFFFFF"/>
                        </a:solidFill>
                        <a:highlight>
                          <a:srgbClr val="4E5A7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highlight>
                            <a:srgbClr val="4E5A7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usage of different type of loans</a:t>
                      </a:r>
                      <a:endParaRPr sz="1600">
                        <a:solidFill>
                          <a:srgbClr val="FFFFFF"/>
                        </a:solidFill>
                        <a:highlight>
                          <a:srgbClr val="4E5A7B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3"/>
          <p:cNvGraphicFramePr/>
          <p:nvPr/>
        </p:nvGraphicFramePr>
        <p:xfrm>
          <a:off x="7298261" y="1415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{49BA6405-7226-4CD9-B07A-A8D045B5BA03}</a:tableStyleId>
              </a:tblPr>
              <a:tblGrid>
                <a:gridCol w="3715200"/>
              </a:tblGrid>
              <a:tr h="46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previous_application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50450">
                <a:tc>
                  <a:txBody>
                    <a:bodyPr/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all previous loans history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4" name="Google Shape;194;p3"/>
          <p:cNvGraphicFramePr/>
          <p:nvPr/>
        </p:nvGraphicFramePr>
        <p:xfrm>
          <a:off x="7309486" y="3971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{49BA6405-7226-4CD9-B07A-A8D045B5BA03}</a:tableStyleId>
              </a:tblPr>
              <a:tblGrid>
                <a:gridCol w="371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Credit_card_balance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6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-monthly balance of credit card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-behavioral data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5" name="Google Shape;195;p3"/>
          <p:cNvCxnSpPr/>
          <p:nvPr/>
        </p:nvCxnSpPr>
        <p:spPr>
          <a:xfrm>
            <a:off x="6623975" y="2062007"/>
            <a:ext cx="685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196" name="Google Shape;196;p3"/>
          <p:cNvCxnSpPr/>
          <p:nvPr/>
        </p:nvCxnSpPr>
        <p:spPr>
          <a:xfrm>
            <a:off x="6627875" y="4555682"/>
            <a:ext cx="677700" cy="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197" name="Google Shape;197;p3"/>
          <p:cNvCxnSpPr/>
          <p:nvPr/>
        </p:nvCxnSpPr>
        <p:spPr>
          <a:xfrm>
            <a:off x="6623975" y="2062007"/>
            <a:ext cx="7500" cy="250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3"/>
          <p:cNvSpPr txBox="1"/>
          <p:nvPr/>
        </p:nvSpPr>
        <p:spPr>
          <a:xfrm>
            <a:off x="6041387" y="1761523"/>
            <a:ext cx="146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SK_ID_CURR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6041387" y="4587278"/>
            <a:ext cx="146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SK_ID_CURR</a:t>
            </a:r>
            <a:endParaRPr/>
          </a:p>
        </p:txBody>
      </p:sp>
      <p:sp>
        <p:nvSpPr>
          <p:cNvPr id="200" name="Google Shape;200;p3"/>
          <p:cNvSpPr txBox="1"/>
          <p:nvPr/>
        </p:nvSpPr>
        <p:spPr>
          <a:xfrm>
            <a:off x="1908850" y="1080825"/>
            <a:ext cx="37152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type="title"/>
          </p:nvPr>
        </p:nvSpPr>
        <p:spPr>
          <a:xfrm>
            <a:off x="310357" y="152220"/>
            <a:ext cx="114498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Models Run without joined external data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310350" y="1673550"/>
            <a:ext cx="11449800" cy="4682700"/>
          </a:xfrm>
          <a:prstGeom prst="rect">
            <a:avLst/>
          </a:prstGeom>
          <a:solidFill>
            <a:srgbClr val="E5E9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9"/>
          <p:cNvGraphicFramePr/>
          <p:nvPr/>
        </p:nvGraphicFramePr>
        <p:xfrm>
          <a:off x="906000" y="22407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{49BA6405-7226-4CD9-B07A-A8D045B5BA03}</a:tableStyleId>
              </a:tblPr>
              <a:tblGrid>
                <a:gridCol w="2027725"/>
                <a:gridCol w="2027725"/>
                <a:gridCol w="2027725"/>
                <a:gridCol w="2027725"/>
                <a:gridCol w="2027725"/>
              </a:tblGrid>
              <a:tr h="173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Unbalanced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Balanced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 Tree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 Tree with cross validation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91%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78%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92%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71%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Sensitivity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94%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79%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99%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72%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1.5%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64%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310350" y="1673550"/>
            <a:ext cx="11449800" cy="4682700"/>
          </a:xfrm>
          <a:prstGeom prst="rect">
            <a:avLst/>
          </a:prstGeom>
          <a:solidFill>
            <a:srgbClr val="E5E9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10"/>
          <p:cNvGraphicFramePr/>
          <p:nvPr/>
        </p:nvGraphicFramePr>
        <p:xfrm>
          <a:off x="906052" y="2249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{49BA6405-7226-4CD9-B07A-A8D045B5BA03}</a:tableStyleId>
              </a:tblPr>
              <a:tblGrid>
                <a:gridCol w="1741300"/>
                <a:gridCol w="1741300"/>
                <a:gridCol w="1741300"/>
                <a:gridCol w="1741300"/>
                <a:gridCol w="1741300"/>
                <a:gridCol w="1741300"/>
              </a:tblGrid>
              <a:tr h="17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Unbalanced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Balanced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 Tree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 Tree with cross validation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Gradient Boosting Tree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54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92%</a:t>
                      </a:r>
                      <a:endParaRPr sz="17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92%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71%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83%</a:t>
                      </a:r>
                      <a:endParaRPr sz="17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Sensitivity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99%</a:t>
                      </a:r>
                      <a:endParaRPr sz="17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7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72%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81%</a:t>
                      </a:r>
                      <a:endParaRPr sz="17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4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Specificity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0.2%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59%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64%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85%</a:t>
                      </a:r>
                      <a:endParaRPr sz="17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6" name="Google Shape;216;p10"/>
          <p:cNvSpPr txBox="1"/>
          <p:nvPr/>
        </p:nvSpPr>
        <p:spPr>
          <a:xfrm>
            <a:off x="310357" y="152220"/>
            <a:ext cx="114498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Models Run with joined external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4"/>
          <p:cNvSpPr txBox="1"/>
          <p:nvPr>
            <p:ph type="title"/>
          </p:nvPr>
        </p:nvSpPr>
        <p:spPr>
          <a:xfrm>
            <a:off x="310357" y="152220"/>
            <a:ext cx="1154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95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8195CC"/>
                </a:solidFill>
                <a:latin typeface="Arial"/>
                <a:ea typeface="Arial"/>
                <a:cs typeface="Arial"/>
                <a:sym typeface="Arial"/>
              </a:rPr>
              <a:t>Data Sets</a:t>
            </a:r>
            <a:endParaRPr/>
          </a:p>
        </p:txBody>
      </p:sp>
      <p:cxnSp>
        <p:nvCxnSpPr>
          <p:cNvPr id="223" name="Google Shape;223;p4"/>
          <p:cNvCxnSpPr>
            <a:stCxn id="224" idx="3"/>
            <a:endCxn id="225" idx="1"/>
          </p:cNvCxnSpPr>
          <p:nvPr/>
        </p:nvCxnSpPr>
        <p:spPr>
          <a:xfrm>
            <a:off x="4635503" y="2379003"/>
            <a:ext cx="292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4"/>
          <p:cNvSpPr txBox="1"/>
          <p:nvPr/>
        </p:nvSpPr>
        <p:spPr>
          <a:xfrm>
            <a:off x="1871303" y="1910403"/>
            <a:ext cx="2764200" cy="937200"/>
          </a:xfrm>
          <a:prstGeom prst="rect">
            <a:avLst/>
          </a:prstGeom>
          <a:solidFill>
            <a:srgbClr val="E5E9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292329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7556503" y="1910403"/>
            <a:ext cx="2764200" cy="937200"/>
          </a:xfrm>
          <a:prstGeom prst="rect">
            <a:avLst/>
          </a:prstGeom>
          <a:solidFill>
            <a:srgbClr val="E5E9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29233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663650" y="1978806"/>
            <a:ext cx="28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195CC"/>
                </a:solidFill>
                <a:latin typeface="Arial"/>
                <a:ea typeface="Arial"/>
                <a:cs typeface="Arial"/>
                <a:sym typeface="Arial"/>
              </a:rPr>
              <a:t>Subsetting 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5263204" y="2412700"/>
            <a:ext cx="16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195CC"/>
                </a:solidFill>
                <a:latin typeface="Calibri"/>
                <a:ea typeface="Calibri"/>
                <a:cs typeface="Calibri"/>
                <a:sym typeface="Calibri"/>
              </a:rPr>
              <a:t>90% less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1871306" y="3970038"/>
            <a:ext cx="2764200" cy="937200"/>
          </a:xfrm>
          <a:prstGeom prst="rect">
            <a:avLst/>
          </a:prstGeom>
          <a:solidFill>
            <a:srgbClr val="E5E9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95CC"/>
                </a:solidFill>
              </a:rPr>
              <a:t>Boosting trees</a:t>
            </a:r>
            <a:endParaRPr b="1" sz="4400">
              <a:solidFill>
                <a:srgbClr val="819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7617800" y="3958500"/>
            <a:ext cx="2703000" cy="960300"/>
          </a:xfrm>
          <a:prstGeom prst="rect">
            <a:avLst/>
          </a:prstGeom>
          <a:solidFill>
            <a:srgbClr val="E5E9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95CC"/>
                </a:solidFill>
                <a:latin typeface="Arial"/>
                <a:ea typeface="Arial"/>
                <a:cs typeface="Arial"/>
                <a:sym typeface="Arial"/>
              </a:rPr>
              <a:t>Logistic Model</a:t>
            </a:r>
            <a:endParaRPr b="1" sz="2000">
              <a:solidFill>
                <a:srgbClr val="819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4694300" y="5090371"/>
            <a:ext cx="2864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195CC"/>
                </a:solidFill>
                <a:latin typeface="Arial"/>
                <a:ea typeface="Arial"/>
                <a:cs typeface="Arial"/>
                <a:sym typeface="Arial"/>
              </a:rPr>
              <a:t>separate data sets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2420604" y="2847600"/>
            <a:ext cx="16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original set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8136504" y="2847600"/>
            <a:ext cx="16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4"/>
          <p:cNvGrpSpPr/>
          <p:nvPr/>
        </p:nvGrpSpPr>
        <p:grpSpPr>
          <a:xfrm>
            <a:off x="5832179" y="4102234"/>
            <a:ext cx="588931" cy="672836"/>
            <a:chOff x="5058100" y="2342725"/>
            <a:chExt cx="423600" cy="483950"/>
          </a:xfrm>
        </p:grpSpPr>
        <p:sp>
          <p:nvSpPr>
            <p:cNvPr id="234" name="Google Shape;234;p4"/>
            <p:cNvSpPr/>
            <p:nvPr/>
          </p:nvSpPr>
          <p:spPr>
            <a:xfrm>
              <a:off x="5058100" y="2616675"/>
              <a:ext cx="423600" cy="210000"/>
            </a:xfrm>
            <a:prstGeom prst="ca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058100" y="2479700"/>
              <a:ext cx="423600" cy="210000"/>
            </a:xfrm>
            <a:prstGeom prst="ca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058100" y="2342725"/>
              <a:ext cx="423600" cy="210000"/>
            </a:xfrm>
            <a:prstGeom prst="ca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4"/>
          <p:cNvCxnSpPr>
            <a:stCxn id="235" idx="2"/>
            <a:endCxn id="228" idx="3"/>
          </p:cNvCxnSpPr>
          <p:nvPr/>
        </p:nvCxnSpPr>
        <p:spPr>
          <a:xfrm rot="10800000">
            <a:off x="4635479" y="4438652"/>
            <a:ext cx="11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4"/>
          <p:cNvCxnSpPr>
            <a:stCxn id="235" idx="4"/>
            <a:endCxn id="229" idx="1"/>
          </p:cNvCxnSpPr>
          <p:nvPr/>
        </p:nvCxnSpPr>
        <p:spPr>
          <a:xfrm>
            <a:off x="6421110" y="4438652"/>
            <a:ext cx="11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332ce444f_4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a332ce444f_4_9"/>
          <p:cNvSpPr txBox="1"/>
          <p:nvPr>
            <p:ph type="title"/>
          </p:nvPr>
        </p:nvSpPr>
        <p:spPr>
          <a:xfrm>
            <a:off x="310357" y="152220"/>
            <a:ext cx="1154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95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8195CC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245" name="Google Shape;245;ga332ce444f_4_9"/>
          <p:cNvSpPr/>
          <p:nvPr/>
        </p:nvSpPr>
        <p:spPr>
          <a:xfrm>
            <a:off x="772475" y="1931475"/>
            <a:ext cx="622800" cy="321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a332ce444f_4_9"/>
          <p:cNvSpPr/>
          <p:nvPr/>
        </p:nvSpPr>
        <p:spPr>
          <a:xfrm>
            <a:off x="1751050" y="4875075"/>
            <a:ext cx="622800" cy="26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332ce444f_4_9"/>
          <p:cNvSpPr txBox="1"/>
          <p:nvPr/>
        </p:nvSpPr>
        <p:spPr>
          <a:xfrm>
            <a:off x="772475" y="5231050"/>
            <a:ext cx="622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a332ce444f_4_9"/>
          <p:cNvSpPr txBox="1"/>
          <p:nvPr/>
        </p:nvSpPr>
        <p:spPr>
          <a:xfrm>
            <a:off x="1751050" y="5231050"/>
            <a:ext cx="622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a332ce444f_4_9"/>
          <p:cNvSpPr txBox="1"/>
          <p:nvPr/>
        </p:nvSpPr>
        <p:spPr>
          <a:xfrm>
            <a:off x="685025" y="1716675"/>
            <a:ext cx="797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260000+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a332ce444f_4_9"/>
          <p:cNvSpPr txBox="1"/>
          <p:nvPr/>
        </p:nvSpPr>
        <p:spPr>
          <a:xfrm>
            <a:off x="1663600" y="4660275"/>
            <a:ext cx="797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20000+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ga332ce444f_4_9"/>
          <p:cNvCxnSpPr/>
          <p:nvPr/>
        </p:nvCxnSpPr>
        <p:spPr>
          <a:xfrm>
            <a:off x="2767925" y="1931475"/>
            <a:ext cx="6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ga332ce444f_4_9"/>
          <p:cNvCxnSpPr/>
          <p:nvPr/>
        </p:nvCxnSpPr>
        <p:spPr>
          <a:xfrm>
            <a:off x="2767925" y="4875075"/>
            <a:ext cx="6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ga332ce444f_4_9"/>
          <p:cNvCxnSpPr/>
          <p:nvPr/>
        </p:nvCxnSpPr>
        <p:spPr>
          <a:xfrm>
            <a:off x="3113900" y="1944125"/>
            <a:ext cx="0" cy="29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4" name="Google Shape;254;ga332ce444f_4_9"/>
          <p:cNvSpPr txBox="1"/>
          <p:nvPr/>
        </p:nvSpPr>
        <p:spPr>
          <a:xfrm>
            <a:off x="3460025" y="2776150"/>
            <a:ext cx="27432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Highly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unbalanced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Our solution: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b="1" sz="1900"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a332ce444f_4_9"/>
          <p:cNvSpPr txBox="1"/>
          <p:nvPr/>
        </p:nvSpPr>
        <p:spPr>
          <a:xfrm>
            <a:off x="7452685" y="2057051"/>
            <a:ext cx="3181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analysis of the TARGET variable</a:t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a332ce444f_4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3650" y="1786700"/>
            <a:ext cx="5066300" cy="34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a332ce444f_4_9"/>
          <p:cNvSpPr txBox="1"/>
          <p:nvPr/>
        </p:nvSpPr>
        <p:spPr>
          <a:xfrm>
            <a:off x="8358578" y="3926175"/>
            <a:ext cx="3613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E5A7B"/>
                </a:solidFill>
                <a:latin typeface="Arial"/>
                <a:ea typeface="Arial"/>
                <a:cs typeface="Arial"/>
                <a:sym typeface="Arial"/>
              </a:rPr>
              <a:t>DAYS_BIRTH</a:t>
            </a:r>
            <a:endParaRPr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E5A7B"/>
                </a:solidFill>
                <a:latin typeface="Arial"/>
                <a:ea typeface="Arial"/>
                <a:cs typeface="Arial"/>
                <a:sym typeface="Arial"/>
              </a:rPr>
              <a:t> + correlation</a:t>
            </a:r>
            <a:endParaRPr sz="800"/>
          </a:p>
        </p:txBody>
      </p:sp>
      <p:sp>
        <p:nvSpPr>
          <p:cNvPr id="258" name="Google Shape;258;ga332ce444f_4_9"/>
          <p:cNvSpPr txBox="1"/>
          <p:nvPr/>
        </p:nvSpPr>
        <p:spPr>
          <a:xfrm>
            <a:off x="8396379" y="4620375"/>
            <a:ext cx="35754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E5A7B"/>
                </a:solidFill>
                <a:latin typeface="Arial"/>
                <a:ea typeface="Arial"/>
                <a:cs typeface="Arial"/>
                <a:sym typeface="Arial"/>
              </a:rPr>
              <a:t>DAYS_EMPLOYED</a:t>
            </a:r>
            <a:endParaRPr sz="8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E5A7B"/>
                </a:solidFill>
                <a:latin typeface="Arial"/>
                <a:ea typeface="Arial"/>
                <a:cs typeface="Arial"/>
                <a:sym typeface="Arial"/>
              </a:rPr>
              <a:t> - correlation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597B"/>
      </a:accent1>
      <a:accent2>
        <a:srgbClr val="5482FF"/>
      </a:accent2>
      <a:accent3>
        <a:srgbClr val="A1BAFF"/>
      </a:accent3>
      <a:accent4>
        <a:srgbClr val="2A4180"/>
      </a:accent4>
      <a:accent5>
        <a:srgbClr val="8195CC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2020-05-06T16:50:24Z</dcterms:created>
  <dc:creator>Gabriela Caballero</dc:creator>
</cp:coreProperties>
</file>