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notesMasterIdLst>
    <p:notesMasterId r:id="rId27"/>
  </p:notesMasterIdLst>
  <p:sldIdLst>
    <p:sldId id="338" r:id="rId2"/>
    <p:sldId id="328" r:id="rId3"/>
    <p:sldId id="337" r:id="rId4"/>
    <p:sldId id="339" r:id="rId5"/>
    <p:sldId id="331" r:id="rId6"/>
    <p:sldId id="340" r:id="rId7"/>
    <p:sldId id="346" r:id="rId8"/>
    <p:sldId id="345" r:id="rId9"/>
    <p:sldId id="347" r:id="rId10"/>
    <p:sldId id="341" r:id="rId11"/>
    <p:sldId id="336" r:id="rId12"/>
    <p:sldId id="342" r:id="rId13"/>
    <p:sldId id="344" r:id="rId14"/>
    <p:sldId id="349" r:id="rId15"/>
    <p:sldId id="348" r:id="rId16"/>
    <p:sldId id="350" r:id="rId17"/>
    <p:sldId id="343" r:id="rId18"/>
    <p:sldId id="316" r:id="rId19"/>
    <p:sldId id="318" r:id="rId20"/>
    <p:sldId id="317" r:id="rId21"/>
    <p:sldId id="319" r:id="rId22"/>
    <p:sldId id="329" r:id="rId23"/>
    <p:sldId id="330" r:id="rId24"/>
    <p:sldId id="332" r:id="rId25"/>
    <p:sldId id="333" r:id="rId26"/>
  </p:sldIdLst>
  <p:sldSz cx="12192000" cy="6858000"/>
  <p:notesSz cx="9926638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6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00245-82A6-45B8-99C4-3E65E796AE67}" type="datetimeFigureOut">
              <a:rPr lang="zh-TW" altLang="en-US" smtClean="0"/>
              <a:t>2023/11/12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50900"/>
            <a:ext cx="4075112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2665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22799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EEE9FD-9696-4874-AD5B-11CFB3E411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8650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967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10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2990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743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9929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706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37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616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66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669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286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142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560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967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076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alphaModFix amt="8000"/>
            <a:lum/>
          </a:blip>
          <a:srcRect/>
          <a:stretch>
            <a:fillRect t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947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5.png"/><Relationship Id="rId7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9.png"/><Relationship Id="rId4" Type="http://schemas.openxmlformats.org/officeDocument/2006/relationships/image" Target="../media/image26.png"/><Relationship Id="rId9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media" Target="../media/media6.wav"/><Relationship Id="rId7" Type="http://schemas.openxmlformats.org/officeDocument/2006/relationships/image" Target="../media/image8.png"/><Relationship Id="rId2" Type="http://schemas.openxmlformats.org/officeDocument/2006/relationships/audio" Target="../media/media5.wav"/><Relationship Id="rId1" Type="http://schemas.microsoft.com/office/2007/relationships/media" Target="../media/media5.wav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6.wav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wav"/><Relationship Id="rId13" Type="http://schemas.openxmlformats.org/officeDocument/2006/relationships/image" Target="../media/image6.png"/><Relationship Id="rId3" Type="http://schemas.microsoft.com/office/2007/relationships/media" Target="../media/media2.wav"/><Relationship Id="rId7" Type="http://schemas.microsoft.com/office/2007/relationships/media" Target="../media/media4.wav"/><Relationship Id="rId12" Type="http://schemas.openxmlformats.org/officeDocument/2006/relationships/image" Target="../media/image5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openxmlformats.org/officeDocument/2006/relationships/image" Target="../media/image4.png"/><Relationship Id="rId5" Type="http://schemas.microsoft.com/office/2007/relationships/media" Target="../media/media3.wav"/><Relationship Id="rId10" Type="http://schemas.openxmlformats.org/officeDocument/2006/relationships/image" Target="../media/image3.png"/><Relationship Id="rId4" Type="http://schemas.openxmlformats.org/officeDocument/2006/relationships/audio" Target="../media/media2.wav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media" Target="../media/media7.wav"/><Relationship Id="rId7" Type="http://schemas.openxmlformats.org/officeDocument/2006/relationships/image" Target="../media/image8.png"/><Relationship Id="rId2" Type="http://schemas.openxmlformats.org/officeDocument/2006/relationships/audio" Target="../media/media5.wav"/><Relationship Id="rId1" Type="http://schemas.microsoft.com/office/2007/relationships/media" Target="../media/media5.wav"/><Relationship Id="rId6" Type="http://schemas.openxmlformats.org/officeDocument/2006/relationships/image" Target="../media/image11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7.wav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audio" Target="../media/media9.wav"/><Relationship Id="rId13" Type="http://schemas.openxmlformats.org/officeDocument/2006/relationships/image" Target="../media/image12.png"/><Relationship Id="rId3" Type="http://schemas.microsoft.com/office/2007/relationships/media" Target="../media/media2.wav"/><Relationship Id="rId7" Type="http://schemas.microsoft.com/office/2007/relationships/media" Target="../media/media9.wav"/><Relationship Id="rId12" Type="http://schemas.openxmlformats.org/officeDocument/2006/relationships/image" Target="../media/image5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8.wav"/><Relationship Id="rId11" Type="http://schemas.openxmlformats.org/officeDocument/2006/relationships/image" Target="../media/image4.png"/><Relationship Id="rId5" Type="http://schemas.microsoft.com/office/2007/relationships/media" Target="../media/media8.wav"/><Relationship Id="rId10" Type="http://schemas.openxmlformats.org/officeDocument/2006/relationships/image" Target="../media/image3.png"/><Relationship Id="rId4" Type="http://schemas.openxmlformats.org/officeDocument/2006/relationships/audio" Target="../media/media2.wav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wav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7.png"/><Relationship Id="rId3" Type="http://schemas.microsoft.com/office/2007/relationships/media" Target="../media/media2.wav"/><Relationship Id="rId7" Type="http://schemas.microsoft.com/office/2007/relationships/media" Target="../media/media4.wav"/><Relationship Id="rId12" Type="http://schemas.openxmlformats.org/officeDocument/2006/relationships/audio" Target="../media/media6.wav"/><Relationship Id="rId17" Type="http://schemas.openxmlformats.org/officeDocument/2006/relationships/image" Target="../media/image6.png"/><Relationship Id="rId2" Type="http://schemas.openxmlformats.org/officeDocument/2006/relationships/audio" Target="../media/media1.wav"/><Relationship Id="rId16" Type="http://schemas.openxmlformats.org/officeDocument/2006/relationships/image" Target="../media/image5.png"/><Relationship Id="rId20" Type="http://schemas.openxmlformats.org/officeDocument/2006/relationships/image" Target="../media/image9.png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microsoft.com/office/2007/relationships/media" Target="../media/media6.wav"/><Relationship Id="rId5" Type="http://schemas.microsoft.com/office/2007/relationships/media" Target="../media/media3.wav"/><Relationship Id="rId15" Type="http://schemas.openxmlformats.org/officeDocument/2006/relationships/image" Target="../media/image4.png"/><Relationship Id="rId10" Type="http://schemas.openxmlformats.org/officeDocument/2006/relationships/audio" Target="../media/media5.wav"/><Relationship Id="rId19" Type="http://schemas.openxmlformats.org/officeDocument/2006/relationships/image" Target="../media/image8.png"/><Relationship Id="rId4" Type="http://schemas.openxmlformats.org/officeDocument/2006/relationships/audio" Target="../media/media2.wav"/><Relationship Id="rId9" Type="http://schemas.microsoft.com/office/2007/relationships/media" Target="../media/media5.wav"/><Relationship Id="rId1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audio" Target="../media/media7.wav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11.png"/><Relationship Id="rId3" Type="http://schemas.microsoft.com/office/2007/relationships/media" Target="../media/media2.wav"/><Relationship Id="rId7" Type="http://schemas.microsoft.com/office/2007/relationships/media" Target="../media/media7.wav"/><Relationship Id="rId12" Type="http://schemas.openxmlformats.org/officeDocument/2006/relationships/audio" Target="../media/media9.wav"/><Relationship Id="rId17" Type="http://schemas.openxmlformats.org/officeDocument/2006/relationships/image" Target="../media/image8.png"/><Relationship Id="rId2" Type="http://schemas.openxmlformats.org/officeDocument/2006/relationships/audio" Target="../media/media1.wav"/><Relationship Id="rId16" Type="http://schemas.openxmlformats.org/officeDocument/2006/relationships/image" Target="../media/image5.png"/><Relationship Id="rId20" Type="http://schemas.openxmlformats.org/officeDocument/2006/relationships/image" Target="../media/image13.png"/><Relationship Id="rId1" Type="http://schemas.microsoft.com/office/2007/relationships/media" Target="../media/media1.wav"/><Relationship Id="rId6" Type="http://schemas.openxmlformats.org/officeDocument/2006/relationships/audio" Target="../media/media5.wav"/><Relationship Id="rId11" Type="http://schemas.microsoft.com/office/2007/relationships/media" Target="../media/media9.wav"/><Relationship Id="rId5" Type="http://schemas.microsoft.com/office/2007/relationships/media" Target="../media/media5.wav"/><Relationship Id="rId15" Type="http://schemas.openxmlformats.org/officeDocument/2006/relationships/image" Target="../media/image4.png"/><Relationship Id="rId10" Type="http://schemas.openxmlformats.org/officeDocument/2006/relationships/audio" Target="../media/media8.wav"/><Relationship Id="rId19" Type="http://schemas.openxmlformats.org/officeDocument/2006/relationships/image" Target="../media/image12.png"/><Relationship Id="rId4" Type="http://schemas.openxmlformats.org/officeDocument/2006/relationships/audio" Target="../media/media2.wav"/><Relationship Id="rId9" Type="http://schemas.microsoft.com/office/2007/relationships/media" Target="../media/media8.wav"/><Relationship Id="rId1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BCF397-3DB7-DF1C-C114-225549C2B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8969"/>
            <a:ext cx="12192000" cy="1170031"/>
          </a:xfrm>
        </p:spPr>
        <p:txBody>
          <a:bodyPr>
            <a:noAutofit/>
          </a:bodyPr>
          <a:lstStyle/>
          <a:p>
            <a:pPr algn="ctr"/>
            <a:r>
              <a:rPr lang="zh-TW" altLang="en-US" sz="7200" b="1" dirty="0"/>
              <a:t>重音分析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E1959B8C-C73A-F16E-8E69-2B3010E5C8D3}"/>
              </a:ext>
            </a:extLst>
          </p:cNvPr>
          <p:cNvSpPr txBox="1">
            <a:spLocks/>
          </p:cNvSpPr>
          <p:nvPr/>
        </p:nvSpPr>
        <p:spPr>
          <a:xfrm>
            <a:off x="0" y="3669719"/>
            <a:ext cx="12192000" cy="10784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TW" altLang="en-US" sz="4000" dirty="0">
                <a:solidFill>
                  <a:schemeClr val="accent2"/>
                </a:solidFill>
              </a:rPr>
              <a:t>同區域之間比較</a:t>
            </a:r>
            <a:endParaRPr lang="en-US" altLang="zh-TW" sz="4000" dirty="0">
              <a:solidFill>
                <a:schemeClr val="accent2"/>
              </a:solidFill>
            </a:endParaRPr>
          </a:p>
          <a:p>
            <a:pPr algn="ctr"/>
            <a:r>
              <a:rPr lang="zh-TW" altLang="en-US" sz="4000" dirty="0">
                <a:solidFill>
                  <a:schemeClr val="accent2"/>
                </a:solidFill>
              </a:rPr>
              <a:t>以</a:t>
            </a:r>
            <a:r>
              <a:rPr lang="en-US" altLang="zh-TW" sz="4000" dirty="0">
                <a:solidFill>
                  <a:schemeClr val="accent2"/>
                </a:solidFill>
              </a:rPr>
              <a:t>DR2(</a:t>
            </a:r>
            <a:r>
              <a:rPr lang="zh-TW" altLang="en-US" sz="4000" dirty="0">
                <a:solidFill>
                  <a:schemeClr val="accent2"/>
                </a:solidFill>
              </a:rPr>
              <a:t>北美</a:t>
            </a:r>
            <a:r>
              <a:rPr lang="en-US" altLang="zh-TW" sz="4000" dirty="0">
                <a:solidFill>
                  <a:schemeClr val="accent2"/>
                </a:solidFill>
              </a:rPr>
              <a:t>)</a:t>
            </a:r>
            <a:r>
              <a:rPr lang="zh-TW" altLang="en-US" sz="4000" dirty="0">
                <a:solidFill>
                  <a:schemeClr val="accent2"/>
                </a:solidFill>
              </a:rPr>
              <a:t>男性</a:t>
            </a:r>
            <a:r>
              <a:rPr lang="en-US" altLang="zh-TW" sz="4000" dirty="0">
                <a:solidFill>
                  <a:schemeClr val="accent2"/>
                </a:solidFill>
              </a:rPr>
              <a:t>SA1</a:t>
            </a:r>
            <a:r>
              <a:rPr lang="zh-TW" altLang="en-US" sz="4000" dirty="0">
                <a:solidFill>
                  <a:schemeClr val="accent2"/>
                </a:solidFill>
              </a:rPr>
              <a:t>語句為例</a:t>
            </a:r>
          </a:p>
        </p:txBody>
      </p:sp>
    </p:spTree>
    <p:extLst>
      <p:ext uri="{BB962C8B-B14F-4D97-AF65-F5344CB8AC3E}">
        <p14:creationId xmlns:p14="http://schemas.microsoft.com/office/powerpoint/2010/main" val="1589978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BCF397-3DB7-DF1C-C114-225549C2B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8969"/>
            <a:ext cx="12192000" cy="1170031"/>
          </a:xfrm>
        </p:spPr>
        <p:txBody>
          <a:bodyPr>
            <a:noAutofit/>
          </a:bodyPr>
          <a:lstStyle/>
          <a:p>
            <a:pPr algn="ctr"/>
            <a:r>
              <a:rPr lang="zh-TW" altLang="en-US" sz="7200" b="1" dirty="0"/>
              <a:t>特徵萃取圖樣分析</a:t>
            </a:r>
          </a:p>
        </p:txBody>
      </p:sp>
    </p:spTree>
    <p:extLst>
      <p:ext uri="{BB962C8B-B14F-4D97-AF65-F5344CB8AC3E}">
        <p14:creationId xmlns:p14="http://schemas.microsoft.com/office/powerpoint/2010/main" val="147045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307EDC-991B-0CD0-1C13-B749EF34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666292" cy="1320800"/>
          </a:xfrm>
        </p:spPr>
        <p:txBody>
          <a:bodyPr>
            <a:normAutofit/>
          </a:bodyPr>
          <a:lstStyle/>
          <a:p>
            <a:r>
              <a:rPr lang="zh-TW" altLang="en-US" dirty="0"/>
              <a:t>不同</a:t>
            </a:r>
            <a:r>
              <a:rPr lang="zh-TW" altLang="en-US" dirty="0">
                <a:solidFill>
                  <a:schemeClr val="accent2"/>
                </a:solidFill>
              </a:rPr>
              <a:t>區域</a:t>
            </a:r>
            <a:r>
              <a:rPr lang="zh-TW" altLang="en-US" dirty="0"/>
              <a:t>之間比較</a:t>
            </a:r>
            <a:br>
              <a:rPr lang="en-US" altLang="zh-TW" dirty="0"/>
            </a:br>
            <a:r>
              <a:rPr lang="zh-TW" altLang="en-US" dirty="0"/>
              <a:t>以</a:t>
            </a:r>
            <a:r>
              <a:rPr lang="en-US" altLang="zh-TW" dirty="0">
                <a:solidFill>
                  <a:schemeClr val="accent2"/>
                </a:solidFill>
              </a:rPr>
              <a:t>DR2</a:t>
            </a:r>
            <a:r>
              <a:rPr lang="en-US" altLang="zh-TW" dirty="0"/>
              <a:t>(</a:t>
            </a:r>
            <a:r>
              <a:rPr lang="zh-TW" altLang="en-US" dirty="0"/>
              <a:t>北美</a:t>
            </a:r>
            <a:r>
              <a:rPr lang="en-US" altLang="zh-TW" dirty="0"/>
              <a:t>)</a:t>
            </a:r>
            <a:r>
              <a:rPr lang="zh-TW" altLang="en-US" dirty="0"/>
              <a:t>與</a:t>
            </a:r>
            <a:r>
              <a:rPr lang="en-US" altLang="zh-TW" dirty="0">
                <a:solidFill>
                  <a:schemeClr val="accent2"/>
                </a:solidFill>
              </a:rPr>
              <a:t>DR5</a:t>
            </a:r>
            <a:r>
              <a:rPr lang="en-US" altLang="zh-TW" dirty="0"/>
              <a:t>(</a:t>
            </a:r>
            <a:r>
              <a:rPr lang="zh-TW" altLang="en-US" dirty="0"/>
              <a:t>南美</a:t>
            </a:r>
            <a:r>
              <a:rPr lang="en-US" altLang="zh-TW" dirty="0"/>
              <a:t>)</a:t>
            </a:r>
            <a:r>
              <a:rPr lang="zh-TW" altLang="en-US" dirty="0"/>
              <a:t>男性</a:t>
            </a:r>
            <a:r>
              <a:rPr lang="en-US" altLang="zh-TW" dirty="0"/>
              <a:t>SA1</a:t>
            </a:r>
            <a:r>
              <a:rPr lang="zh-TW" altLang="en-US" dirty="0"/>
              <a:t>語句為例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5D3F5F8-862C-A08A-E836-8ADA75752787}"/>
              </a:ext>
            </a:extLst>
          </p:cNvPr>
          <p:cNvSpPr txBox="1"/>
          <p:nvPr/>
        </p:nvSpPr>
        <p:spPr>
          <a:xfrm>
            <a:off x="677334" y="1930400"/>
            <a:ext cx="94985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2"/>
                </a:solidFill>
              </a:rPr>
              <a:t>D:\TIMITDIC_231101_data_all_sentence\TEST\img_librosa\pe_50_DR25_M_SA1_2_cnn_mfcc\DR2\M\2d</a:t>
            </a:r>
            <a:endParaRPr lang="zh-TW" altLang="en-US" sz="1600" dirty="0">
              <a:solidFill>
                <a:schemeClr val="accent2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6474740-C3CF-21B5-6926-47E0AF00E3D0}"/>
              </a:ext>
            </a:extLst>
          </p:cNvPr>
          <p:cNvSpPr txBox="1"/>
          <p:nvPr/>
        </p:nvSpPr>
        <p:spPr>
          <a:xfrm>
            <a:off x="677334" y="4243558"/>
            <a:ext cx="94985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2"/>
                </a:solidFill>
              </a:rPr>
              <a:t>D:\TIMITDIC_231101_data_all_sentence\TEST\img_librosa\pe_50_DR25_M_SA1_2_cnn_mfcc\DR5\M\2d</a:t>
            </a:r>
            <a:endParaRPr lang="zh-TW" altLang="en-US" sz="1600" dirty="0">
              <a:solidFill>
                <a:schemeClr val="accent2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1ECC211-80B8-E5C6-BAB0-75819524207A}"/>
              </a:ext>
            </a:extLst>
          </p:cNvPr>
          <p:cNvSpPr txBox="1"/>
          <p:nvPr/>
        </p:nvSpPr>
        <p:spPr>
          <a:xfrm>
            <a:off x="522864" y="3056201"/>
            <a:ext cx="6348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DR2</a:t>
            </a:r>
            <a:endParaRPr lang="zh-TW" altLang="en-US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AEE7C1CE-C528-3000-ECEF-429383513AD3}"/>
              </a:ext>
            </a:extLst>
          </p:cNvPr>
          <p:cNvSpPr txBox="1"/>
          <p:nvPr/>
        </p:nvSpPr>
        <p:spPr>
          <a:xfrm>
            <a:off x="522863" y="5369361"/>
            <a:ext cx="6348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DR5</a:t>
            </a:r>
            <a:endParaRPr lang="zh-TW" altLang="en-US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4" name="圖片 33">
            <a:extLst>
              <a:ext uri="{FF2B5EF4-FFF2-40B4-BE49-F238E27FC236}">
                <a16:creationId xmlns:a16="http://schemas.microsoft.com/office/drawing/2014/main" id="{51B38949-254A-CC82-B19F-8ECA9F181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120" y="2349196"/>
            <a:ext cx="2146329" cy="1800000"/>
          </a:xfrm>
          <a:prstGeom prst="rect">
            <a:avLst/>
          </a:prstGeom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D00A7A74-EFEE-2EC2-487A-AC37ADCF7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646" y="2349196"/>
            <a:ext cx="2130151" cy="1800000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43EF4388-D334-A56E-EC6B-0E073D21C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405" y="2349196"/>
            <a:ext cx="2146329" cy="1800000"/>
          </a:xfrm>
          <a:prstGeom prst="rect">
            <a:avLst/>
          </a:prstGeom>
        </p:spPr>
      </p:pic>
      <p:pic>
        <p:nvPicPr>
          <p:cNvPr id="40" name="圖片 39">
            <a:extLst>
              <a:ext uri="{FF2B5EF4-FFF2-40B4-BE49-F238E27FC236}">
                <a16:creationId xmlns:a16="http://schemas.microsoft.com/office/drawing/2014/main" id="{456211EB-895A-F12A-FED8-0472715262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9119" y="4664359"/>
            <a:ext cx="2146329" cy="1800000"/>
          </a:xfrm>
          <a:prstGeom prst="rect">
            <a:avLst/>
          </a:prstGeom>
        </p:spPr>
      </p:pic>
      <p:pic>
        <p:nvPicPr>
          <p:cNvPr id="42" name="圖片 41">
            <a:extLst>
              <a:ext uri="{FF2B5EF4-FFF2-40B4-BE49-F238E27FC236}">
                <a16:creationId xmlns:a16="http://schemas.microsoft.com/office/drawing/2014/main" id="{FBE9D741-4024-645C-66EE-C4C8A46820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8646" y="4664359"/>
            <a:ext cx="2146329" cy="1800000"/>
          </a:xfrm>
          <a:prstGeom prst="rect">
            <a:avLst/>
          </a:prstGeom>
        </p:spPr>
      </p:pic>
      <p:pic>
        <p:nvPicPr>
          <p:cNvPr id="44" name="圖片 43">
            <a:extLst>
              <a:ext uri="{FF2B5EF4-FFF2-40B4-BE49-F238E27FC236}">
                <a16:creationId xmlns:a16="http://schemas.microsoft.com/office/drawing/2014/main" id="{093EAC15-BBE4-AD92-BFDE-749EA34510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8404" y="4664359"/>
            <a:ext cx="2146329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341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307EDC-991B-0CD0-1C13-B749EF34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666292" cy="1320800"/>
          </a:xfrm>
        </p:spPr>
        <p:txBody>
          <a:bodyPr>
            <a:normAutofit/>
          </a:bodyPr>
          <a:lstStyle/>
          <a:p>
            <a:r>
              <a:rPr lang="zh-TW" altLang="en-US" dirty="0"/>
              <a:t>不同</a:t>
            </a:r>
            <a:r>
              <a:rPr lang="zh-TW" altLang="en-US" dirty="0">
                <a:solidFill>
                  <a:schemeClr val="accent2"/>
                </a:solidFill>
              </a:rPr>
              <a:t>語言</a:t>
            </a:r>
            <a:r>
              <a:rPr lang="zh-TW" altLang="en-US" dirty="0"/>
              <a:t>之間比較</a:t>
            </a:r>
            <a:br>
              <a:rPr lang="en-US" altLang="zh-TW" dirty="0"/>
            </a:br>
            <a:r>
              <a:rPr lang="zh-TW" altLang="en-US" dirty="0"/>
              <a:t>以</a:t>
            </a:r>
            <a:r>
              <a:rPr lang="en-US" altLang="zh-TW" dirty="0">
                <a:solidFill>
                  <a:schemeClr val="accent2"/>
                </a:solidFill>
              </a:rPr>
              <a:t>TIMIT</a:t>
            </a:r>
            <a:r>
              <a:rPr lang="zh-TW" altLang="en-US" dirty="0"/>
              <a:t>與</a:t>
            </a:r>
            <a:r>
              <a:rPr lang="en-US" altLang="zh-TW" dirty="0">
                <a:solidFill>
                  <a:schemeClr val="accent2"/>
                </a:solidFill>
              </a:rPr>
              <a:t>CLIPS</a:t>
            </a:r>
            <a:r>
              <a:rPr lang="en-US" altLang="zh-TW" dirty="0"/>
              <a:t>(</a:t>
            </a:r>
            <a:r>
              <a:rPr lang="zh-TW" altLang="en-US" dirty="0"/>
              <a:t>義大利語料庫</a:t>
            </a:r>
            <a:r>
              <a:rPr lang="en-US" altLang="zh-TW" dirty="0"/>
              <a:t>)</a:t>
            </a:r>
            <a:r>
              <a:rPr lang="zh-TW" altLang="en-US" dirty="0"/>
              <a:t>做比較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5D3F5F8-862C-A08A-E836-8ADA75752787}"/>
              </a:ext>
            </a:extLst>
          </p:cNvPr>
          <p:cNvSpPr txBox="1"/>
          <p:nvPr/>
        </p:nvSpPr>
        <p:spPr>
          <a:xfrm>
            <a:off x="677333" y="1930400"/>
            <a:ext cx="94397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2"/>
                </a:solidFill>
              </a:rPr>
              <a:t>D:\TIMITDIC_231101_data_all_sentence\TEST\img_librosa\pe_50_DR25_M_SA1_2_cnn_mfcc\DR2\M\2d</a:t>
            </a:r>
            <a:endParaRPr lang="zh-TW" altLang="en-US" sz="1600" dirty="0">
              <a:solidFill>
                <a:schemeClr val="accent2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CA464ED-9107-F304-F357-6889ABFE82C9}"/>
              </a:ext>
            </a:extLst>
          </p:cNvPr>
          <p:cNvSpPr txBox="1"/>
          <p:nvPr/>
        </p:nvSpPr>
        <p:spPr>
          <a:xfrm>
            <a:off x="677334" y="4243559"/>
            <a:ext cx="90486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2"/>
                </a:solidFill>
              </a:rPr>
              <a:t>D:\TIMITDIC_231101_data_AIS\TEST\img\pe_50_M_librosa_2_cnn_mfcc\CLIPS\M\2d</a:t>
            </a:r>
            <a:endParaRPr lang="zh-TW" altLang="en-US" sz="1600" dirty="0">
              <a:solidFill>
                <a:schemeClr val="accent2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CAC752B-96CC-3901-51CA-6B89FBA6D4DF}"/>
              </a:ext>
            </a:extLst>
          </p:cNvPr>
          <p:cNvSpPr txBox="1"/>
          <p:nvPr/>
        </p:nvSpPr>
        <p:spPr>
          <a:xfrm>
            <a:off x="343949" y="3056201"/>
            <a:ext cx="8137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TIMIT</a:t>
            </a:r>
            <a:endParaRPr lang="zh-TW" altLang="en-US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17451E2-BFDF-9105-FE2F-3B828B5AFC4F}"/>
              </a:ext>
            </a:extLst>
          </p:cNvPr>
          <p:cNvSpPr txBox="1"/>
          <p:nvPr/>
        </p:nvSpPr>
        <p:spPr>
          <a:xfrm>
            <a:off x="343949" y="5369361"/>
            <a:ext cx="8137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CLIPS</a:t>
            </a:r>
            <a:endParaRPr lang="zh-TW" altLang="en-US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FF89AA9F-A1A6-D43A-FEEC-676FC4448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121" y="4674472"/>
            <a:ext cx="2146329" cy="1800000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EF669DB5-3463-CAD7-B5E1-516521DE6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646" y="4669416"/>
            <a:ext cx="2146329" cy="1800000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BDBE145A-A90B-B11F-C2B5-B9E135235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405" y="4674472"/>
            <a:ext cx="2146329" cy="1800000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FB31545A-FC7D-C37B-DC2E-E9DC7C6652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9120" y="2349196"/>
            <a:ext cx="2146329" cy="1800000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7E67E90A-1BAB-621C-43E6-9A7B9336FC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8646" y="2349196"/>
            <a:ext cx="2130151" cy="1800000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D6FDAA99-577B-14A3-9216-BFE7818794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8405" y="2349196"/>
            <a:ext cx="2146329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4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307EDC-991B-0CD0-1C13-B749EF34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2" y="609600"/>
            <a:ext cx="9242845" cy="1320800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accent2"/>
                </a:solidFill>
              </a:rPr>
              <a:t>三種語言</a:t>
            </a:r>
            <a:r>
              <a:rPr lang="zh-TW" altLang="en-US" dirty="0"/>
              <a:t>之間比較，</a:t>
            </a:r>
            <a:br>
              <a:rPr lang="en-US" altLang="zh-TW" dirty="0"/>
            </a:br>
            <a:r>
              <a:rPr lang="zh-TW" altLang="en-US" dirty="0"/>
              <a:t>以</a:t>
            </a:r>
            <a:r>
              <a:rPr lang="en-US" altLang="zh-TW" dirty="0">
                <a:solidFill>
                  <a:schemeClr val="accent2"/>
                </a:solidFill>
              </a:rPr>
              <a:t>TIMIT</a:t>
            </a:r>
            <a:r>
              <a:rPr lang="zh-TW" altLang="en-US" dirty="0"/>
              <a:t>與</a:t>
            </a:r>
            <a:r>
              <a:rPr lang="en-US" altLang="zh-TW" dirty="0">
                <a:solidFill>
                  <a:schemeClr val="accent2"/>
                </a:solidFill>
              </a:rPr>
              <a:t>CLIPS</a:t>
            </a:r>
            <a:r>
              <a:rPr lang="zh-TW" altLang="en-US" dirty="0"/>
              <a:t>與</a:t>
            </a:r>
            <a:r>
              <a:rPr lang="en-US" altLang="zh-TW" dirty="0">
                <a:solidFill>
                  <a:schemeClr val="accent2"/>
                </a:solidFill>
              </a:rPr>
              <a:t>SB</a:t>
            </a:r>
            <a:r>
              <a:rPr lang="en-US" altLang="zh-TW" dirty="0"/>
              <a:t>(</a:t>
            </a:r>
            <a:r>
              <a:rPr lang="zh-TW" altLang="en-US" dirty="0"/>
              <a:t>西班牙語料庫</a:t>
            </a:r>
            <a:r>
              <a:rPr lang="en-US" altLang="zh-TW" dirty="0"/>
              <a:t>)</a:t>
            </a:r>
            <a:r>
              <a:rPr lang="zh-TW" altLang="en-US" dirty="0"/>
              <a:t>做比較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CAC752B-96CC-3901-51CA-6B89FBA6D4DF}"/>
              </a:ext>
            </a:extLst>
          </p:cNvPr>
          <p:cNvSpPr txBox="1"/>
          <p:nvPr/>
        </p:nvSpPr>
        <p:spPr>
          <a:xfrm>
            <a:off x="583215" y="2300805"/>
            <a:ext cx="8137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TIMIT</a:t>
            </a:r>
          </a:p>
          <a:p>
            <a:pPr algn="ctr"/>
            <a:r>
              <a:rPr lang="zh-TW" altLang="en-US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美國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17451E2-BFDF-9105-FE2F-3B828B5AFC4F}"/>
              </a:ext>
            </a:extLst>
          </p:cNvPr>
          <p:cNvSpPr txBox="1"/>
          <p:nvPr/>
        </p:nvSpPr>
        <p:spPr>
          <a:xfrm>
            <a:off x="489098" y="3931356"/>
            <a:ext cx="10019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CLIPS</a:t>
            </a:r>
          </a:p>
          <a:p>
            <a:pPr algn="ctr"/>
            <a:r>
              <a:rPr lang="zh-TW" altLang="en-US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義大利</a:t>
            </a: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FF89AA9F-A1A6-D43A-FEEC-676FC4448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970" y="3565299"/>
            <a:ext cx="1717063" cy="1440000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EF669DB5-3463-CAD7-B5E1-516521DE6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224" y="3565299"/>
            <a:ext cx="1717063" cy="1440000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BDBE145A-A90B-B11F-C2B5-B9E135235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6535" y="3565299"/>
            <a:ext cx="1717063" cy="1440000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FB31545A-FC7D-C37B-DC2E-E9DC7C6652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2970" y="1934748"/>
            <a:ext cx="1717063" cy="1440000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7E67E90A-1BAB-621C-43E6-9A7B9336FC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1224" y="1936405"/>
            <a:ext cx="1704121" cy="1440000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D6FDAA99-577B-14A3-9216-BFE7818794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6536" y="1934748"/>
            <a:ext cx="1717063" cy="1440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82FC9E8-EB23-B707-99C4-015EFF2446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2969" y="5195850"/>
            <a:ext cx="1717064" cy="1440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7BA7C81-FD7C-6206-4B5D-0742A91867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11224" y="5195850"/>
            <a:ext cx="1717064" cy="144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6802A34-BAE1-1313-74AB-525844F93CF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06534" y="5195850"/>
            <a:ext cx="1717064" cy="144000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AF2A541B-4418-0DC3-168D-8B7F45CA544E}"/>
              </a:ext>
            </a:extLst>
          </p:cNvPr>
          <p:cNvSpPr txBox="1"/>
          <p:nvPr/>
        </p:nvSpPr>
        <p:spPr>
          <a:xfrm>
            <a:off x="489098" y="5561907"/>
            <a:ext cx="10019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SB</a:t>
            </a:r>
          </a:p>
          <a:p>
            <a:pPr algn="ctr"/>
            <a:r>
              <a:rPr lang="zh-TW" altLang="en-US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西班牙</a:t>
            </a:r>
          </a:p>
        </p:txBody>
      </p:sp>
    </p:spTree>
    <p:extLst>
      <p:ext uri="{BB962C8B-B14F-4D97-AF65-F5344CB8AC3E}">
        <p14:creationId xmlns:p14="http://schemas.microsoft.com/office/powerpoint/2010/main" val="4279071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BCF397-3DB7-DF1C-C114-225549C2B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8969"/>
            <a:ext cx="12192000" cy="1170031"/>
          </a:xfrm>
        </p:spPr>
        <p:txBody>
          <a:bodyPr>
            <a:noAutofit/>
          </a:bodyPr>
          <a:lstStyle/>
          <a:p>
            <a:pPr algn="ctr"/>
            <a:r>
              <a:rPr lang="zh-TW" altLang="en-US" sz="7200" b="1" dirty="0"/>
              <a:t>三種語言訓練結果</a:t>
            </a:r>
            <a:br>
              <a:rPr lang="en-US" altLang="zh-TW" sz="7200" b="1" dirty="0"/>
            </a:br>
            <a:endParaRPr lang="zh-TW" altLang="en-US" sz="7200" b="1" dirty="0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1AB897BE-D550-B96C-B54F-86AE24612143}"/>
              </a:ext>
            </a:extLst>
          </p:cNvPr>
          <p:cNvSpPr txBox="1">
            <a:spLocks/>
          </p:cNvSpPr>
          <p:nvPr/>
        </p:nvSpPr>
        <p:spPr>
          <a:xfrm>
            <a:off x="0" y="3669718"/>
            <a:ext cx="12192000" cy="173162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4000" dirty="0">
                <a:solidFill>
                  <a:schemeClr val="accent2"/>
                </a:solidFill>
              </a:rPr>
              <a:t>TIMIT(</a:t>
            </a:r>
            <a:r>
              <a:rPr lang="zh-TW" altLang="en-US" sz="4000" dirty="0">
                <a:solidFill>
                  <a:schemeClr val="accent2"/>
                </a:solidFill>
              </a:rPr>
              <a:t>美國</a:t>
            </a:r>
            <a:r>
              <a:rPr lang="en-US" altLang="zh-TW" sz="4000" dirty="0">
                <a:solidFill>
                  <a:schemeClr val="accent2"/>
                </a:solidFill>
              </a:rPr>
              <a:t>)</a:t>
            </a:r>
            <a:r>
              <a:rPr lang="zh-TW" altLang="en-US" sz="4000" dirty="0">
                <a:solidFill>
                  <a:schemeClr val="accent2"/>
                </a:solidFill>
              </a:rPr>
              <a:t>、</a:t>
            </a:r>
            <a:r>
              <a:rPr lang="en-US" altLang="zh-TW" sz="4000" dirty="0">
                <a:solidFill>
                  <a:schemeClr val="accent2"/>
                </a:solidFill>
              </a:rPr>
              <a:t>CLIPS(</a:t>
            </a:r>
            <a:r>
              <a:rPr lang="zh-TW" altLang="en-US" sz="4000" dirty="0">
                <a:solidFill>
                  <a:schemeClr val="accent2"/>
                </a:solidFill>
              </a:rPr>
              <a:t>義大利</a:t>
            </a:r>
            <a:r>
              <a:rPr lang="en-US" altLang="zh-TW" sz="4000" dirty="0">
                <a:solidFill>
                  <a:schemeClr val="accent2"/>
                </a:solidFill>
              </a:rPr>
              <a:t>)</a:t>
            </a:r>
            <a:r>
              <a:rPr lang="zh-TW" altLang="en-US" sz="4000" dirty="0">
                <a:solidFill>
                  <a:schemeClr val="accent2"/>
                </a:solidFill>
              </a:rPr>
              <a:t>、</a:t>
            </a:r>
            <a:r>
              <a:rPr lang="en-US" altLang="zh-TW" sz="4000" dirty="0">
                <a:solidFill>
                  <a:schemeClr val="accent2"/>
                </a:solidFill>
              </a:rPr>
              <a:t>SB(</a:t>
            </a:r>
            <a:r>
              <a:rPr lang="zh-TW" altLang="en-US" sz="4000" dirty="0">
                <a:solidFill>
                  <a:schemeClr val="accent2"/>
                </a:solidFill>
              </a:rPr>
              <a:t>西班牙</a:t>
            </a:r>
            <a:r>
              <a:rPr lang="en-US" altLang="zh-TW" sz="4000" dirty="0">
                <a:solidFill>
                  <a:schemeClr val="accent2"/>
                </a:solidFill>
              </a:rPr>
              <a:t>)</a:t>
            </a:r>
          </a:p>
          <a:p>
            <a:pPr algn="ctr"/>
            <a:r>
              <a:rPr lang="zh-TW" altLang="en-US" sz="4000" dirty="0">
                <a:solidFill>
                  <a:schemeClr val="accent2"/>
                </a:solidFill>
              </a:rPr>
              <a:t>以男性為訓練資料，</a:t>
            </a:r>
            <a:r>
              <a:rPr lang="en-US" altLang="zh-TW" sz="4000" dirty="0">
                <a:solidFill>
                  <a:schemeClr val="accent2"/>
                </a:solidFill>
              </a:rPr>
              <a:t>MFCC</a:t>
            </a:r>
            <a:r>
              <a:rPr lang="zh-TW" altLang="en-US" sz="4000" dirty="0">
                <a:solidFill>
                  <a:schemeClr val="accent2"/>
                </a:solidFill>
              </a:rPr>
              <a:t>萃取</a:t>
            </a:r>
            <a:r>
              <a:rPr lang="en-US" altLang="zh-TW" sz="4000" dirty="0">
                <a:solidFill>
                  <a:schemeClr val="accent2"/>
                </a:solidFill>
              </a:rPr>
              <a:t>50*50</a:t>
            </a:r>
            <a:r>
              <a:rPr lang="zh-TW" altLang="en-US" sz="4000" dirty="0">
                <a:solidFill>
                  <a:schemeClr val="accent2"/>
                </a:solidFill>
              </a:rPr>
              <a:t>之特徵</a:t>
            </a:r>
          </a:p>
        </p:txBody>
      </p:sp>
    </p:spTree>
    <p:extLst>
      <p:ext uri="{BB962C8B-B14F-4D97-AF65-F5344CB8AC3E}">
        <p14:creationId xmlns:p14="http://schemas.microsoft.com/office/powerpoint/2010/main" val="2430636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A909603-2CCC-4775-AFF7-EEDAEF5D8F86}"/>
              </a:ext>
            </a:extLst>
          </p:cNvPr>
          <p:cNvSpPr txBox="1"/>
          <p:nvPr/>
        </p:nvSpPr>
        <p:spPr>
          <a:xfrm>
            <a:off x="11489635" y="6488668"/>
            <a:ext cx="702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0</a:t>
            </a:r>
            <a:fld id="{14AC972E-A942-4833-AA5E-CD5138CD0656}" type="slidenum">
              <a:rPr lang="en-US" altLang="zh-TW" sz="1600" smtClean="0">
                <a:solidFill>
                  <a:schemeClr val="bg1"/>
                </a:solidFill>
              </a:rPr>
              <a:t>15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66F794C4-EB0C-4E8A-A5B9-6048138809A1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/>
              <a:t>網路架構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CDF0B20-4208-F26F-7C4C-502C5FF33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944" y="762000"/>
            <a:ext cx="4904762" cy="4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58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A909603-2CCC-4775-AFF7-EEDAEF5D8F86}"/>
              </a:ext>
            </a:extLst>
          </p:cNvPr>
          <p:cNvSpPr txBox="1"/>
          <p:nvPr/>
        </p:nvSpPr>
        <p:spPr>
          <a:xfrm>
            <a:off x="11489635" y="6488668"/>
            <a:ext cx="702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0</a:t>
            </a:r>
            <a:fld id="{14AC972E-A942-4833-AA5E-CD5138CD0656}" type="slidenum">
              <a:rPr lang="en-US" altLang="zh-TW" sz="1600" smtClean="0">
                <a:solidFill>
                  <a:schemeClr val="bg1"/>
                </a:solidFill>
              </a:rPr>
              <a:t>16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66F794C4-EB0C-4E8A-A5B9-6048138809A1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dirty="0"/>
              <a:t>acc= 1.0</a:t>
            </a:r>
          </a:p>
          <a:p>
            <a:r>
              <a:rPr lang="en-US" altLang="zh-TW" dirty="0"/>
              <a:t>loss= 0.0010837971139521653 </a:t>
            </a:r>
          </a:p>
          <a:p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439479C-C272-0A74-5572-135E15FAF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37" y="2572711"/>
            <a:ext cx="5084074" cy="397764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3E4D426-0E7E-7028-E235-82365C3E8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491" y="2572711"/>
            <a:ext cx="5001778" cy="397764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F0D7990-D7B7-D282-3E87-36F17916C1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949" y="432400"/>
            <a:ext cx="2230105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880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BCF397-3DB7-DF1C-C114-225549C2B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8969"/>
            <a:ext cx="12192000" cy="1170031"/>
          </a:xfrm>
        </p:spPr>
        <p:txBody>
          <a:bodyPr>
            <a:noAutofit/>
          </a:bodyPr>
          <a:lstStyle/>
          <a:p>
            <a:pPr algn="ctr"/>
            <a:r>
              <a:rPr lang="zh-TW" altLang="en-US" sz="7200" b="1" dirty="0"/>
              <a:t>取值方式調整</a:t>
            </a:r>
          </a:p>
        </p:txBody>
      </p:sp>
    </p:spTree>
    <p:extLst>
      <p:ext uri="{BB962C8B-B14F-4D97-AF65-F5344CB8AC3E}">
        <p14:creationId xmlns:p14="http://schemas.microsoft.com/office/powerpoint/2010/main" val="3070106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156478" cy="1320800"/>
          </a:xfrm>
        </p:spPr>
        <p:txBody>
          <a:bodyPr>
            <a:normAutofit fontScale="90000"/>
          </a:bodyPr>
          <a:lstStyle/>
          <a:p>
            <a:r>
              <a:rPr lang="zh-TW" altLang="en-US" sz="2700" dirty="0"/>
              <a:t>原先取值方式為，以縱軸為主，取橫軸中間部分，以下圖為例，此圖形為</a:t>
            </a:r>
            <a:r>
              <a:rPr lang="en-US" altLang="zh-TW" sz="2700" dirty="0"/>
              <a:t>MFCC</a:t>
            </a:r>
            <a:r>
              <a:rPr lang="zh-TW" altLang="en-US" sz="2700" dirty="0"/>
              <a:t>取得</a:t>
            </a:r>
            <a:r>
              <a:rPr lang="en-US" altLang="zh-TW" sz="2700" dirty="0"/>
              <a:t>20</a:t>
            </a:r>
            <a:r>
              <a:rPr lang="zh-TW" altLang="en-US" sz="2700" dirty="0"/>
              <a:t>個特徵圖樣，則以縱軸</a:t>
            </a:r>
            <a:r>
              <a:rPr lang="en-US" altLang="zh-TW" sz="2700" dirty="0"/>
              <a:t>20</a:t>
            </a:r>
            <a:r>
              <a:rPr lang="zh-TW" altLang="en-US" sz="2700" dirty="0"/>
              <a:t>為主，從橫軸取得</a:t>
            </a:r>
            <a:r>
              <a:rPr lang="en-US" altLang="zh-TW" sz="2700" dirty="0"/>
              <a:t>120</a:t>
            </a:r>
            <a:r>
              <a:rPr lang="zh-TW" altLang="en-US" sz="2700" dirty="0"/>
              <a:t>點之中間部分，約略為</a:t>
            </a:r>
            <a:r>
              <a:rPr lang="en-US" altLang="zh-TW" sz="2700" dirty="0"/>
              <a:t>50~70</a:t>
            </a:r>
            <a:r>
              <a:rPr lang="zh-TW" altLang="en-US" sz="2700" dirty="0"/>
              <a:t>。</a:t>
            </a:r>
            <a:br>
              <a:rPr lang="en-US" altLang="zh-TW" sz="2700" dirty="0"/>
            </a:br>
            <a:br>
              <a:rPr lang="en-US" altLang="zh-TW" sz="2700" dirty="0"/>
            </a:br>
            <a:r>
              <a:rPr lang="zh-TW" altLang="en-US" sz="2700" dirty="0"/>
              <a:t>修改取值方式為從橫軸</a:t>
            </a:r>
            <a:r>
              <a:rPr lang="en-US" altLang="zh-TW" sz="2700" dirty="0"/>
              <a:t>120</a:t>
            </a:r>
            <a:r>
              <a:rPr lang="zh-TW" altLang="en-US" sz="2700" dirty="0"/>
              <a:t>點平均取得</a:t>
            </a:r>
            <a:r>
              <a:rPr lang="en-US" altLang="zh-TW" sz="2700" dirty="0"/>
              <a:t>20</a:t>
            </a:r>
            <a:r>
              <a:rPr lang="zh-TW" altLang="en-US" sz="2700" dirty="0"/>
              <a:t>個點，約略為每</a:t>
            </a:r>
            <a:r>
              <a:rPr lang="en-US" altLang="zh-TW" sz="2700" dirty="0"/>
              <a:t>6</a:t>
            </a:r>
            <a:r>
              <a:rPr lang="zh-TW" altLang="en-US" sz="2700" dirty="0"/>
              <a:t>點取</a:t>
            </a:r>
            <a:r>
              <a:rPr lang="en-US" altLang="zh-TW" sz="2700" dirty="0"/>
              <a:t>1</a:t>
            </a:r>
            <a:r>
              <a:rPr lang="zh-TW" altLang="en-US" sz="2700" dirty="0"/>
              <a:t>點。</a:t>
            </a:r>
            <a:br>
              <a:rPr lang="en-US" altLang="zh-TW" sz="2700" dirty="0"/>
            </a:br>
            <a:br>
              <a:rPr lang="en-US" altLang="zh-TW" sz="2700" dirty="0"/>
            </a:br>
            <a:r>
              <a:rPr lang="zh-TW" altLang="en-US" sz="2700" dirty="0"/>
              <a:t>以下以</a:t>
            </a:r>
            <a:r>
              <a:rPr lang="en-US" altLang="zh-TW" sz="2700" dirty="0"/>
              <a:t>SA1</a:t>
            </a:r>
            <a:r>
              <a:rPr lang="zh-TW" altLang="en-US" sz="2700" dirty="0"/>
              <a:t>中</a:t>
            </a:r>
            <a:r>
              <a:rPr lang="en-US" altLang="zh-TW" sz="2700" dirty="0"/>
              <a:t>MABW0</a:t>
            </a:r>
            <a:r>
              <a:rPr lang="zh-TW" altLang="en-US" sz="2700" dirty="0"/>
              <a:t>、</a:t>
            </a:r>
            <a:r>
              <a:rPr lang="en-US" altLang="zh-TW" sz="2700" dirty="0"/>
              <a:t>MBJK0</a:t>
            </a:r>
            <a:r>
              <a:rPr lang="zh-TW" altLang="en-US" sz="2700" dirty="0"/>
              <a:t>為例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A909603-2CCC-4775-AFF7-EEDAEF5D8F86}"/>
              </a:ext>
            </a:extLst>
          </p:cNvPr>
          <p:cNvSpPr txBox="1"/>
          <p:nvPr/>
        </p:nvSpPr>
        <p:spPr>
          <a:xfrm>
            <a:off x="11489635" y="6488668"/>
            <a:ext cx="702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0</a:t>
            </a:r>
            <a:fld id="{14AC972E-A942-4833-AA5E-CD5138CD0656}" type="slidenum">
              <a:rPr lang="en-US" altLang="zh-TW" sz="1600" smtClean="0">
                <a:solidFill>
                  <a:schemeClr val="bg1"/>
                </a:solidFill>
              </a:rPr>
              <a:t>18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9FB1C9D-03C4-4EE3-9244-071E46628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667131"/>
            <a:ext cx="9720000" cy="197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610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3A909603-2CCC-4775-AFF7-EEDAEF5D8F86}"/>
              </a:ext>
            </a:extLst>
          </p:cNvPr>
          <p:cNvSpPr txBox="1"/>
          <p:nvPr/>
        </p:nvSpPr>
        <p:spPr>
          <a:xfrm>
            <a:off x="11489635" y="6488668"/>
            <a:ext cx="702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0</a:t>
            </a:r>
            <a:fld id="{14AC972E-A942-4833-AA5E-CD5138CD0656}" type="slidenum">
              <a:rPr lang="en-US" altLang="zh-TW" sz="1600" smtClean="0">
                <a:solidFill>
                  <a:schemeClr val="bg1"/>
                </a:solidFill>
              </a:rPr>
              <a:t>19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05DB01C-811E-4233-AE12-639914C8C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635" y="647030"/>
            <a:ext cx="9720000" cy="197726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153708F-E64C-47ED-BB4A-C68DF5E4442C}"/>
              </a:ext>
            </a:extLst>
          </p:cNvPr>
          <p:cNvSpPr/>
          <p:nvPr/>
        </p:nvSpPr>
        <p:spPr>
          <a:xfrm>
            <a:off x="254477" y="2039517"/>
            <a:ext cx="15151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MABW0</a:t>
            </a:r>
            <a:endParaRPr lang="zh-TW" alt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ADA3789-154A-4CA8-B221-5A7B65B43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588" y="3064345"/>
            <a:ext cx="3749047" cy="359359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C63CC8D-8CFB-4E4E-A27D-86270DE90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9635" y="3064345"/>
            <a:ext cx="3749047" cy="359359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BD2F90FF-A1CE-4234-8AE1-DFDA9C1E5DFE}"/>
              </a:ext>
            </a:extLst>
          </p:cNvPr>
          <p:cNvSpPr/>
          <p:nvPr/>
        </p:nvSpPr>
        <p:spPr>
          <a:xfrm>
            <a:off x="353863" y="4568756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取中間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AC8B4C9-B769-4669-9712-20EF556D4C0C}"/>
              </a:ext>
            </a:extLst>
          </p:cNvPr>
          <p:cNvSpPr/>
          <p:nvPr/>
        </p:nvSpPr>
        <p:spPr>
          <a:xfrm>
            <a:off x="6324816" y="4568755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平均取</a:t>
            </a:r>
          </a:p>
        </p:txBody>
      </p:sp>
    </p:spTree>
    <p:extLst>
      <p:ext uri="{BB962C8B-B14F-4D97-AF65-F5344CB8AC3E}">
        <p14:creationId xmlns:p14="http://schemas.microsoft.com/office/powerpoint/2010/main" val="3675973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A909603-2CCC-4775-AFF7-EEDAEF5D8F86}"/>
              </a:ext>
            </a:extLst>
          </p:cNvPr>
          <p:cNvSpPr txBox="1"/>
          <p:nvPr/>
        </p:nvSpPr>
        <p:spPr>
          <a:xfrm>
            <a:off x="11489635" y="6488668"/>
            <a:ext cx="702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0</a:t>
            </a:r>
            <a:fld id="{14AC972E-A942-4833-AA5E-CD5138CD0656}" type="slidenum">
              <a:rPr lang="en-US" altLang="zh-TW" sz="1600" smtClean="0">
                <a:solidFill>
                  <a:schemeClr val="bg1"/>
                </a:solidFill>
              </a:rPr>
              <a:t>2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66F794C4-EB0C-4E8A-A5B9-6048138809A1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9027330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/>
              <a:t>重音分佈比較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3EFBCAB-A68E-EE2F-6E91-6F34F03A6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88063"/>
            <a:ext cx="10080000" cy="500060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030CEEE-861E-946E-847F-3EC41DAE640C}"/>
              </a:ext>
            </a:extLst>
          </p:cNvPr>
          <p:cNvSpPr/>
          <p:nvPr/>
        </p:nvSpPr>
        <p:spPr>
          <a:xfrm>
            <a:off x="7009115" y="5925234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FE7374D-2095-0E3D-D6E4-D37B7C2893AC}"/>
              </a:ext>
            </a:extLst>
          </p:cNvPr>
          <p:cNvSpPr/>
          <p:nvPr/>
        </p:nvSpPr>
        <p:spPr>
          <a:xfrm>
            <a:off x="1633170" y="5924332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5007CE8-5FA3-B1B9-8065-C63873F7B662}"/>
              </a:ext>
            </a:extLst>
          </p:cNvPr>
          <p:cNvSpPr/>
          <p:nvPr/>
        </p:nvSpPr>
        <p:spPr>
          <a:xfrm>
            <a:off x="6635205" y="5924332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5702FFD-3CCE-3B9D-A3A8-89C0F4A05749}"/>
              </a:ext>
            </a:extLst>
          </p:cNvPr>
          <p:cNvSpPr/>
          <p:nvPr/>
        </p:nvSpPr>
        <p:spPr>
          <a:xfrm>
            <a:off x="2106805" y="5924332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5D78D46-F1B0-AA6E-3B0A-FFCCB8868C91}"/>
              </a:ext>
            </a:extLst>
          </p:cNvPr>
          <p:cNvSpPr/>
          <p:nvPr/>
        </p:nvSpPr>
        <p:spPr>
          <a:xfrm>
            <a:off x="3584666" y="5924332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E520F57-6D4B-EECF-365E-A4B80AC2FB1A}"/>
              </a:ext>
            </a:extLst>
          </p:cNvPr>
          <p:cNvSpPr/>
          <p:nvPr/>
        </p:nvSpPr>
        <p:spPr>
          <a:xfrm>
            <a:off x="8416608" y="5943193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A2D7CEC-E532-F332-1597-4C27CEE3B33E}"/>
              </a:ext>
            </a:extLst>
          </p:cNvPr>
          <p:cNvSpPr txBox="1"/>
          <p:nvPr/>
        </p:nvSpPr>
        <p:spPr>
          <a:xfrm>
            <a:off x="7918148" y="1488063"/>
            <a:ext cx="9969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MARC0</a:t>
            </a:r>
            <a:endParaRPr lang="zh-TW" altLang="en-US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07DF181-A9F8-7486-97DA-504A70B2B4E4}"/>
              </a:ext>
            </a:extLst>
          </p:cNvPr>
          <p:cNvSpPr txBox="1"/>
          <p:nvPr/>
        </p:nvSpPr>
        <p:spPr>
          <a:xfrm>
            <a:off x="2607092" y="1474497"/>
            <a:ext cx="9969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MBJV0</a:t>
            </a:r>
            <a:endParaRPr lang="zh-TW" altLang="en-US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69742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3A909603-2CCC-4775-AFF7-EEDAEF5D8F86}"/>
              </a:ext>
            </a:extLst>
          </p:cNvPr>
          <p:cNvSpPr txBox="1"/>
          <p:nvPr/>
        </p:nvSpPr>
        <p:spPr>
          <a:xfrm>
            <a:off x="11489635" y="6488668"/>
            <a:ext cx="702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0</a:t>
            </a:r>
            <a:fld id="{14AC972E-A942-4833-AA5E-CD5138CD0656}" type="slidenum">
              <a:rPr lang="en-US" altLang="zh-TW" sz="1600" smtClean="0">
                <a:solidFill>
                  <a:schemeClr val="bg1"/>
                </a:solidFill>
              </a:rPr>
              <a:t>20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C3E6E4E-0FAB-4AC9-AEB1-F2089FB6B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635" y="723063"/>
            <a:ext cx="9720000" cy="170982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B7A6CA01-C421-4CC7-B096-8538382D1196}"/>
              </a:ext>
            </a:extLst>
          </p:cNvPr>
          <p:cNvSpPr/>
          <p:nvPr/>
        </p:nvSpPr>
        <p:spPr>
          <a:xfrm>
            <a:off x="414777" y="1848117"/>
            <a:ext cx="13548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chemeClr val="accent1"/>
                </a:solidFill>
              </a:rPr>
              <a:t>MBJK0</a:t>
            </a:r>
            <a:endParaRPr lang="zh-TW" altLang="en-US" sz="3200" dirty="0">
              <a:solidFill>
                <a:schemeClr val="accent1"/>
              </a:solidFill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6FFB5005-8D85-44CA-B6CA-B6A229DEF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588" y="2988809"/>
            <a:ext cx="3749047" cy="3593599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1AB3AB2E-BC7F-4C9F-A27C-E59D40FDF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9635" y="2988809"/>
            <a:ext cx="3749047" cy="3593599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79FF201E-6B96-4B50-B821-5A79FF3AE050}"/>
              </a:ext>
            </a:extLst>
          </p:cNvPr>
          <p:cNvSpPr/>
          <p:nvPr/>
        </p:nvSpPr>
        <p:spPr>
          <a:xfrm>
            <a:off x="353863" y="4568756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取中間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34C23CB-64D8-4A95-AB6C-F3DDC167EA60}"/>
              </a:ext>
            </a:extLst>
          </p:cNvPr>
          <p:cNvSpPr/>
          <p:nvPr/>
        </p:nvSpPr>
        <p:spPr>
          <a:xfrm>
            <a:off x="6324816" y="4568755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平均取</a:t>
            </a:r>
          </a:p>
        </p:txBody>
      </p:sp>
    </p:spTree>
    <p:extLst>
      <p:ext uri="{BB962C8B-B14F-4D97-AF65-F5344CB8AC3E}">
        <p14:creationId xmlns:p14="http://schemas.microsoft.com/office/powerpoint/2010/main" val="1434220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3A909603-2CCC-4775-AFF7-EEDAEF5D8F86}"/>
              </a:ext>
            </a:extLst>
          </p:cNvPr>
          <p:cNvSpPr txBox="1"/>
          <p:nvPr/>
        </p:nvSpPr>
        <p:spPr>
          <a:xfrm>
            <a:off x="11489635" y="6488668"/>
            <a:ext cx="702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0</a:t>
            </a:r>
            <a:fld id="{14AC972E-A942-4833-AA5E-CD5138CD0656}" type="slidenum">
              <a:rPr lang="en-US" altLang="zh-TW" sz="1600" smtClean="0">
                <a:solidFill>
                  <a:schemeClr val="bg1"/>
                </a:solidFill>
              </a:rPr>
              <a:t>21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0" name="標題 1">
            <a:extLst>
              <a:ext uri="{FF2B5EF4-FFF2-40B4-BE49-F238E27FC236}">
                <a16:creationId xmlns:a16="http://schemas.microsoft.com/office/drawing/2014/main" id="{66DD6C19-54E1-4F38-AF71-10532940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156478" cy="1320800"/>
          </a:xfrm>
        </p:spPr>
        <p:txBody>
          <a:bodyPr>
            <a:normAutofit/>
          </a:bodyPr>
          <a:lstStyle/>
          <a:p>
            <a:r>
              <a:rPr lang="zh-TW" altLang="en-US" sz="2700" dirty="0"/>
              <a:t>萃取</a:t>
            </a:r>
            <a:r>
              <a:rPr lang="en-US" altLang="zh-TW" sz="2700" dirty="0"/>
              <a:t>20</a:t>
            </a:r>
            <a:r>
              <a:rPr lang="zh-TW" altLang="en-US" sz="2700" dirty="0"/>
              <a:t>個與</a:t>
            </a:r>
            <a:r>
              <a:rPr lang="en-US" altLang="zh-TW" sz="2700" dirty="0"/>
              <a:t>50</a:t>
            </a:r>
            <a:r>
              <a:rPr lang="zh-TW" altLang="en-US" sz="2700" dirty="0"/>
              <a:t>個特徵比較，以</a:t>
            </a:r>
            <a:r>
              <a:rPr lang="en-US" altLang="zh-TW" sz="2700" dirty="0"/>
              <a:t>SA1</a:t>
            </a:r>
            <a:r>
              <a:rPr lang="zh-TW" altLang="en-US" sz="2700" dirty="0"/>
              <a:t>中</a:t>
            </a:r>
            <a:r>
              <a:rPr lang="en-US" altLang="zh-TW" sz="2700" dirty="0"/>
              <a:t>MABW0</a:t>
            </a:r>
            <a:r>
              <a:rPr lang="zh-TW" altLang="en-US" sz="2700" dirty="0"/>
              <a:t>為例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3F05AA1-B89D-4136-A066-319C6325A55F}"/>
              </a:ext>
            </a:extLst>
          </p:cNvPr>
          <p:cNvSpPr/>
          <p:nvPr/>
        </p:nvSpPr>
        <p:spPr>
          <a:xfrm>
            <a:off x="677334" y="2478686"/>
            <a:ext cx="6142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chemeClr val="accent1"/>
                </a:solidFill>
              </a:rPr>
              <a:t>20</a:t>
            </a:r>
            <a:endParaRPr lang="zh-TW" altLang="en-US" sz="3200" dirty="0">
              <a:solidFill>
                <a:schemeClr val="accent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F1DF944-D735-4EA9-8C22-EC360C8033D1}"/>
              </a:ext>
            </a:extLst>
          </p:cNvPr>
          <p:cNvSpPr/>
          <p:nvPr/>
        </p:nvSpPr>
        <p:spPr>
          <a:xfrm>
            <a:off x="677333" y="5903893"/>
            <a:ext cx="6142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chemeClr val="accent1"/>
                </a:solidFill>
              </a:rPr>
              <a:t>50</a:t>
            </a:r>
            <a:endParaRPr lang="zh-TW" altLang="en-US" sz="3200" dirty="0">
              <a:solidFill>
                <a:schemeClr val="accent1"/>
              </a:solidFill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B005ED55-5357-4AC4-94D7-BE9A38D65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573" y="3224942"/>
            <a:ext cx="7920000" cy="3433003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3421F391-8D7F-4789-B166-2E748208B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573" y="1452359"/>
            <a:ext cx="7920000" cy="161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372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A909603-2CCC-4775-AFF7-EEDAEF5D8F86}"/>
              </a:ext>
            </a:extLst>
          </p:cNvPr>
          <p:cNvSpPr txBox="1"/>
          <p:nvPr/>
        </p:nvSpPr>
        <p:spPr>
          <a:xfrm>
            <a:off x="11489635" y="6488668"/>
            <a:ext cx="702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0</a:t>
            </a:r>
            <a:fld id="{14AC972E-A942-4833-AA5E-CD5138CD0656}" type="slidenum">
              <a:rPr lang="en-US" altLang="zh-TW" sz="1600" smtClean="0">
                <a:solidFill>
                  <a:schemeClr val="bg1"/>
                </a:solidFill>
              </a:rPr>
              <a:t>22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66F794C4-EB0C-4E8A-A5B9-6048138809A1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dirty="0"/>
              <a:t>DR2-MBJV0</a:t>
            </a:r>
            <a:r>
              <a:rPr lang="zh-TW" altLang="en-US" dirty="0"/>
              <a:t>與</a:t>
            </a:r>
            <a:r>
              <a:rPr lang="en-US" altLang="zh-TW" dirty="0"/>
              <a:t>MARC0</a:t>
            </a:r>
            <a:r>
              <a:rPr lang="zh-TW" altLang="en-US" dirty="0"/>
              <a:t>比較</a:t>
            </a:r>
            <a:r>
              <a:rPr lang="en-US" altLang="zh-TW" dirty="0"/>
              <a:t>(</a:t>
            </a:r>
            <a:r>
              <a:rPr lang="zh-TW" altLang="en-US" dirty="0"/>
              <a:t>第一</a:t>
            </a:r>
            <a:r>
              <a:rPr lang="en-US" altLang="zh-TW" dirty="0"/>
              <a:t>)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E33BC58-4597-F816-C98D-703D84196E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2422" y="1636013"/>
            <a:ext cx="5333559" cy="3998645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DF85E795-8CFF-EBB1-74C3-4AB8C121A1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334" y="1636013"/>
            <a:ext cx="5333559" cy="3998645"/>
          </a:xfrm>
          <a:prstGeom prst="rect">
            <a:avLst/>
          </a:prstGeom>
        </p:spPr>
      </p:pic>
      <p:pic>
        <p:nvPicPr>
          <p:cNvPr id="16" name="SA1_MBJV0_E_max_1">
            <a:hlinkClick r:id="" action="ppaction://media"/>
            <a:extLst>
              <a:ext uri="{FF2B5EF4-FFF2-40B4-BE49-F238E27FC236}">
                <a16:creationId xmlns:a16="http://schemas.microsoft.com/office/drawing/2014/main" id="{4CF4DC92-3045-30D4-0D9C-55DA341CFCE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039313" y="5634658"/>
            <a:ext cx="609600" cy="609600"/>
          </a:xfrm>
          <a:prstGeom prst="rect">
            <a:avLst/>
          </a:prstGeom>
        </p:spPr>
      </p:pic>
      <p:pic>
        <p:nvPicPr>
          <p:cNvPr id="17" name="SA1_MARC0_E_max_1">
            <a:hlinkClick r:id="" action="ppaction://media"/>
            <a:extLst>
              <a:ext uri="{FF2B5EF4-FFF2-40B4-BE49-F238E27FC236}">
                <a16:creationId xmlns:a16="http://schemas.microsoft.com/office/drawing/2014/main" id="{BB734C1B-BD4B-830C-7CC5-F89BD3D33F78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816802" y="563465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84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5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28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A909603-2CCC-4775-AFF7-EEDAEF5D8F86}"/>
              </a:ext>
            </a:extLst>
          </p:cNvPr>
          <p:cNvSpPr txBox="1"/>
          <p:nvPr/>
        </p:nvSpPr>
        <p:spPr>
          <a:xfrm>
            <a:off x="11489635" y="6488668"/>
            <a:ext cx="702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0</a:t>
            </a:r>
            <a:fld id="{14AC972E-A942-4833-AA5E-CD5138CD0656}" type="slidenum">
              <a:rPr lang="en-US" altLang="zh-TW" sz="1600" smtClean="0">
                <a:solidFill>
                  <a:schemeClr val="bg1"/>
                </a:solidFill>
              </a:rPr>
              <a:t>23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66F794C4-EB0C-4E8A-A5B9-6048138809A1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dirty="0"/>
              <a:t>DR2-MBJV0</a:t>
            </a:r>
            <a:r>
              <a:rPr lang="zh-TW" altLang="en-US" dirty="0"/>
              <a:t>與</a:t>
            </a:r>
            <a:r>
              <a:rPr lang="en-US" altLang="zh-TW" dirty="0"/>
              <a:t>MARC0</a:t>
            </a:r>
            <a:r>
              <a:rPr lang="zh-TW" altLang="en-US" dirty="0"/>
              <a:t>比較</a:t>
            </a:r>
            <a:r>
              <a:rPr lang="en-US" altLang="zh-TW" dirty="0"/>
              <a:t>(</a:t>
            </a:r>
            <a:r>
              <a:rPr lang="zh-TW" altLang="en-US" dirty="0"/>
              <a:t>第二、三</a:t>
            </a:r>
            <a:r>
              <a:rPr lang="en-US" altLang="zh-TW" dirty="0"/>
              <a:t>)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CFB2A673-791C-E41A-892C-7CBF9A5B6C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7334" y="1521987"/>
            <a:ext cx="3361281" cy="2520000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CDA7BFFB-7FEE-A330-F360-80C152BBD30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7334" y="4041987"/>
            <a:ext cx="3361281" cy="2520000"/>
          </a:xfrm>
          <a:prstGeom prst="rect">
            <a:avLst/>
          </a:prstGeom>
        </p:spPr>
      </p:pic>
      <p:pic>
        <p:nvPicPr>
          <p:cNvPr id="21" name="SA1_MBJV0_E_max_2">
            <a:hlinkClick r:id="" action="ppaction://media"/>
            <a:extLst>
              <a:ext uri="{FF2B5EF4-FFF2-40B4-BE49-F238E27FC236}">
                <a16:creationId xmlns:a16="http://schemas.microsoft.com/office/drawing/2014/main" id="{757407DF-1578-5B3F-48D5-80B8870E548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3908920" y="3432387"/>
            <a:ext cx="609600" cy="609600"/>
          </a:xfrm>
          <a:prstGeom prst="rect">
            <a:avLst/>
          </a:prstGeom>
        </p:spPr>
      </p:pic>
      <p:pic>
        <p:nvPicPr>
          <p:cNvPr id="22" name="SA1_MBJV0_E_max_3">
            <a:hlinkClick r:id="" action="ppaction://media"/>
            <a:extLst>
              <a:ext uri="{FF2B5EF4-FFF2-40B4-BE49-F238E27FC236}">
                <a16:creationId xmlns:a16="http://schemas.microsoft.com/office/drawing/2014/main" id="{9AC77B40-87B7-2E8E-E340-6C569B34CFFA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3908920" y="5952387"/>
            <a:ext cx="609600" cy="609600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12059460-22CF-FBD4-3E56-5BDE0A31902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28913" y="1521987"/>
            <a:ext cx="3361281" cy="2520000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BE8B2011-B138-4BEA-8854-E36D8EBE176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28913" y="4041987"/>
            <a:ext cx="3361281" cy="2520000"/>
          </a:xfrm>
          <a:prstGeom prst="rect">
            <a:avLst/>
          </a:prstGeom>
        </p:spPr>
      </p:pic>
      <p:pic>
        <p:nvPicPr>
          <p:cNvPr id="27" name="SA1_MARC0_E_max_2">
            <a:hlinkClick r:id="" action="ppaction://media"/>
            <a:extLst>
              <a:ext uri="{FF2B5EF4-FFF2-40B4-BE49-F238E27FC236}">
                <a16:creationId xmlns:a16="http://schemas.microsoft.com/office/drawing/2014/main" id="{2E89CBCD-A5F9-04C5-47CD-BD2BAEEAFD1E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8564970" y="3432387"/>
            <a:ext cx="609600" cy="609600"/>
          </a:xfrm>
          <a:prstGeom prst="rect">
            <a:avLst/>
          </a:prstGeom>
        </p:spPr>
      </p:pic>
      <p:pic>
        <p:nvPicPr>
          <p:cNvPr id="28" name="SA1_MARC0_E_max_3">
            <a:hlinkClick r:id="" action="ppaction://media"/>
            <a:extLst>
              <a:ext uri="{FF2B5EF4-FFF2-40B4-BE49-F238E27FC236}">
                <a16:creationId xmlns:a16="http://schemas.microsoft.com/office/drawing/2014/main" id="{93B70588-0006-69BE-8255-D27BA61C8AD7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8564970" y="595238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23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5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35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84" fill="hold"/>
                                        <p:tgtEl>
                                          <p:spTgt spid="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51" fill="hold"/>
                                        <p:tgtEl>
                                          <p:spTgt spid="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  <p:audio>
              <p:cMediaNode vol="8000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  <p:audio>
              <p:cMediaNode vol="8000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7"/>
                </p:tgtEl>
              </p:cMediaNode>
            </p:audio>
            <p:audio>
              <p:cMediaNode vol="8000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8"/>
                </p:tgtEl>
              </p:cMediaNode>
            </p:audi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F43B156-43A1-7C0B-096D-997963EA7F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2422" y="1636012"/>
            <a:ext cx="5333559" cy="399864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A909603-2CCC-4775-AFF7-EEDAEF5D8F86}"/>
              </a:ext>
            </a:extLst>
          </p:cNvPr>
          <p:cNvSpPr txBox="1"/>
          <p:nvPr/>
        </p:nvSpPr>
        <p:spPr>
          <a:xfrm>
            <a:off x="11489635" y="6488668"/>
            <a:ext cx="702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0</a:t>
            </a:r>
            <a:fld id="{14AC972E-A942-4833-AA5E-CD5138CD0656}" type="slidenum">
              <a:rPr lang="en-US" altLang="zh-TW" sz="1600" smtClean="0">
                <a:solidFill>
                  <a:schemeClr val="bg1"/>
                </a:solidFill>
              </a:rPr>
              <a:t>24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66F794C4-EB0C-4E8A-A5B9-6048138809A1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dirty="0"/>
              <a:t>DR2-MBJV0</a:t>
            </a:r>
            <a:r>
              <a:rPr lang="zh-TW" altLang="en-US" dirty="0"/>
              <a:t>與</a:t>
            </a:r>
            <a:r>
              <a:rPr lang="en-US" altLang="zh-TW" dirty="0"/>
              <a:t>DR5-MBGT0</a:t>
            </a:r>
            <a:r>
              <a:rPr lang="zh-TW" altLang="en-US" dirty="0"/>
              <a:t>比較</a:t>
            </a:r>
            <a:r>
              <a:rPr lang="en-US" altLang="zh-TW" dirty="0"/>
              <a:t>(</a:t>
            </a:r>
            <a:r>
              <a:rPr lang="zh-TW" altLang="en-US" dirty="0"/>
              <a:t>第一</a:t>
            </a:r>
            <a:r>
              <a:rPr lang="en-US" altLang="zh-TW" dirty="0"/>
              <a:t>)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DF85E795-8CFF-EBB1-74C3-4AB8C121A1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334" y="1636013"/>
            <a:ext cx="5333559" cy="3998645"/>
          </a:xfrm>
          <a:prstGeom prst="rect">
            <a:avLst/>
          </a:prstGeom>
        </p:spPr>
      </p:pic>
      <p:pic>
        <p:nvPicPr>
          <p:cNvPr id="16" name="SA1_MBJV0_E_max_1">
            <a:hlinkClick r:id="" action="ppaction://media"/>
            <a:extLst>
              <a:ext uri="{FF2B5EF4-FFF2-40B4-BE49-F238E27FC236}">
                <a16:creationId xmlns:a16="http://schemas.microsoft.com/office/drawing/2014/main" id="{4CF4DC92-3045-30D4-0D9C-55DA341CFCE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039313" y="5634658"/>
            <a:ext cx="609600" cy="609600"/>
          </a:xfrm>
          <a:prstGeom prst="rect">
            <a:avLst/>
          </a:prstGeom>
        </p:spPr>
      </p:pic>
      <p:pic>
        <p:nvPicPr>
          <p:cNvPr id="6" name="SA1_MBGT0_E_max_1">
            <a:hlinkClick r:id="" action="ppaction://media"/>
            <a:extLst>
              <a:ext uri="{FF2B5EF4-FFF2-40B4-BE49-F238E27FC236}">
                <a16:creationId xmlns:a16="http://schemas.microsoft.com/office/drawing/2014/main" id="{C63BC331-7372-64BF-2A1F-2FCB25D917DA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9121601" y="563465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4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5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53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A909603-2CCC-4775-AFF7-EEDAEF5D8F86}"/>
              </a:ext>
            </a:extLst>
          </p:cNvPr>
          <p:cNvSpPr txBox="1"/>
          <p:nvPr/>
        </p:nvSpPr>
        <p:spPr>
          <a:xfrm>
            <a:off x="11489635" y="6488668"/>
            <a:ext cx="702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0</a:t>
            </a:r>
            <a:fld id="{14AC972E-A942-4833-AA5E-CD5138CD0656}" type="slidenum">
              <a:rPr lang="en-US" altLang="zh-TW" sz="1600" smtClean="0">
                <a:solidFill>
                  <a:schemeClr val="bg1"/>
                </a:solidFill>
              </a:rPr>
              <a:t>25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66F794C4-EB0C-4E8A-A5B9-6048138809A1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dirty="0"/>
              <a:t>DR2-MBJV0</a:t>
            </a:r>
            <a:r>
              <a:rPr lang="zh-TW" altLang="en-US" dirty="0"/>
              <a:t>與</a:t>
            </a:r>
            <a:r>
              <a:rPr lang="en-US" altLang="zh-TW" dirty="0"/>
              <a:t>DR5-MBGT0</a:t>
            </a:r>
            <a:r>
              <a:rPr lang="zh-TW" altLang="en-US" dirty="0"/>
              <a:t>比較</a:t>
            </a:r>
            <a:r>
              <a:rPr lang="en-US" altLang="zh-TW" dirty="0"/>
              <a:t>(</a:t>
            </a:r>
            <a:r>
              <a:rPr lang="zh-TW" altLang="en-US" dirty="0"/>
              <a:t>第二、三</a:t>
            </a:r>
            <a:r>
              <a:rPr lang="en-US" altLang="zh-TW" dirty="0"/>
              <a:t>)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CFB2A673-791C-E41A-892C-7CBF9A5B6C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7334" y="1521987"/>
            <a:ext cx="3361281" cy="2520000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CDA7BFFB-7FEE-A330-F360-80C152BBD30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7334" y="4041987"/>
            <a:ext cx="3361281" cy="2520000"/>
          </a:xfrm>
          <a:prstGeom prst="rect">
            <a:avLst/>
          </a:prstGeom>
        </p:spPr>
      </p:pic>
      <p:pic>
        <p:nvPicPr>
          <p:cNvPr id="21" name="SA1_MBJV0_E_max_2">
            <a:hlinkClick r:id="" action="ppaction://media"/>
            <a:extLst>
              <a:ext uri="{FF2B5EF4-FFF2-40B4-BE49-F238E27FC236}">
                <a16:creationId xmlns:a16="http://schemas.microsoft.com/office/drawing/2014/main" id="{757407DF-1578-5B3F-48D5-80B8870E548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3908920" y="3432387"/>
            <a:ext cx="609600" cy="609600"/>
          </a:xfrm>
          <a:prstGeom prst="rect">
            <a:avLst/>
          </a:prstGeom>
        </p:spPr>
      </p:pic>
      <p:pic>
        <p:nvPicPr>
          <p:cNvPr id="22" name="SA1_MBJV0_E_max_3">
            <a:hlinkClick r:id="" action="ppaction://media"/>
            <a:extLst>
              <a:ext uri="{FF2B5EF4-FFF2-40B4-BE49-F238E27FC236}">
                <a16:creationId xmlns:a16="http://schemas.microsoft.com/office/drawing/2014/main" id="{9AC77B40-87B7-2E8E-E340-6C569B34CFFA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3908920" y="5952387"/>
            <a:ext cx="609600" cy="6096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D705E01-3368-AA7F-B7C4-A2AABE27155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28913" y="1521987"/>
            <a:ext cx="3361281" cy="25200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60BF58B1-AE99-2563-F87B-266A386C233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28913" y="4041987"/>
            <a:ext cx="3361281" cy="2520000"/>
          </a:xfrm>
          <a:prstGeom prst="rect">
            <a:avLst/>
          </a:prstGeom>
        </p:spPr>
      </p:pic>
      <p:pic>
        <p:nvPicPr>
          <p:cNvPr id="13" name="SA1_MBGT0_E_max_2">
            <a:hlinkClick r:id="" action="ppaction://media"/>
            <a:extLst>
              <a:ext uri="{FF2B5EF4-FFF2-40B4-BE49-F238E27FC236}">
                <a16:creationId xmlns:a16="http://schemas.microsoft.com/office/drawing/2014/main" id="{7AC536A5-3EEC-AD51-9E7B-AC0686BC1EC7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8564679" y="3432387"/>
            <a:ext cx="609600" cy="609600"/>
          </a:xfrm>
          <a:prstGeom prst="rect">
            <a:avLst/>
          </a:prstGeom>
        </p:spPr>
      </p:pic>
      <p:pic>
        <p:nvPicPr>
          <p:cNvPr id="14" name="SA1_MBGT0_E_max_3">
            <a:hlinkClick r:id="" action="ppaction://media"/>
            <a:extLst>
              <a:ext uri="{FF2B5EF4-FFF2-40B4-BE49-F238E27FC236}">
                <a16:creationId xmlns:a16="http://schemas.microsoft.com/office/drawing/2014/main" id="{50853D74-96C2-C9AD-0178-8987C9BF32F6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8564679" y="595238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90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5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35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90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75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  <p:audio>
              <p:cMediaNode vol="8000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  <p:audio>
              <p:cMediaNode vol="8000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audio>
              <p:cMediaNode vol="8000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A909603-2CCC-4775-AFF7-EEDAEF5D8F86}"/>
              </a:ext>
            </a:extLst>
          </p:cNvPr>
          <p:cNvSpPr txBox="1"/>
          <p:nvPr/>
        </p:nvSpPr>
        <p:spPr>
          <a:xfrm>
            <a:off x="11489635" y="6488668"/>
            <a:ext cx="702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0</a:t>
            </a:r>
            <a:fld id="{14AC972E-A942-4833-AA5E-CD5138CD0656}" type="slidenum">
              <a:rPr lang="en-US" altLang="zh-TW" sz="1600" smtClean="0">
                <a:solidFill>
                  <a:schemeClr val="bg1"/>
                </a:solidFill>
              </a:rPr>
              <a:t>3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66F794C4-EB0C-4E8A-A5B9-6048138809A1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/>
              <a:t>前三個重音比較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CFB2A673-791C-E41A-892C-7CBF9A5B6C7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76600" y="1682284"/>
            <a:ext cx="3025154" cy="2268000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CDA7BFFB-7FEE-A330-F360-80C152BBD30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45154" y="1676715"/>
            <a:ext cx="3025154" cy="2268000"/>
          </a:xfrm>
          <a:prstGeom prst="rect">
            <a:avLst/>
          </a:prstGeom>
        </p:spPr>
      </p:pic>
      <p:pic>
        <p:nvPicPr>
          <p:cNvPr id="21" name="SA1_MBJV0_E_max_2">
            <a:hlinkClick r:id="" action="ppaction://media"/>
            <a:extLst>
              <a:ext uri="{FF2B5EF4-FFF2-40B4-BE49-F238E27FC236}">
                <a16:creationId xmlns:a16="http://schemas.microsoft.com/office/drawing/2014/main" id="{757407DF-1578-5B3F-48D5-80B8870E548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7000212" y="3590284"/>
            <a:ext cx="360000" cy="360000"/>
          </a:xfrm>
          <a:prstGeom prst="rect">
            <a:avLst/>
          </a:prstGeom>
        </p:spPr>
      </p:pic>
      <p:pic>
        <p:nvPicPr>
          <p:cNvPr id="22" name="SA1_MBJV0_E_max_3">
            <a:hlinkClick r:id="" action="ppaction://media"/>
            <a:extLst>
              <a:ext uri="{FF2B5EF4-FFF2-40B4-BE49-F238E27FC236}">
                <a16:creationId xmlns:a16="http://schemas.microsoft.com/office/drawing/2014/main" id="{9AC77B40-87B7-2E8E-E340-6C569B34CFFA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0955250" y="3584715"/>
            <a:ext cx="360000" cy="360000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12059460-22CF-FBD4-3E56-5BDE0A31902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975059" y="4220668"/>
            <a:ext cx="3025153" cy="2268000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BE8B2011-B138-4BEA-8854-E36D8EBE176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45155" y="4220668"/>
            <a:ext cx="3025153" cy="2268000"/>
          </a:xfrm>
          <a:prstGeom prst="rect">
            <a:avLst/>
          </a:prstGeom>
        </p:spPr>
      </p:pic>
      <p:pic>
        <p:nvPicPr>
          <p:cNvPr id="27" name="SA1_MARC0_E_max_2">
            <a:hlinkClick r:id="" action="ppaction://media"/>
            <a:extLst>
              <a:ext uri="{FF2B5EF4-FFF2-40B4-BE49-F238E27FC236}">
                <a16:creationId xmlns:a16="http://schemas.microsoft.com/office/drawing/2014/main" id="{2E89CBCD-A5F9-04C5-47CD-BD2BAEEAFD1E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7000212" y="6128668"/>
            <a:ext cx="360000" cy="360000"/>
          </a:xfrm>
          <a:prstGeom prst="rect">
            <a:avLst/>
          </a:prstGeom>
        </p:spPr>
      </p:pic>
      <p:pic>
        <p:nvPicPr>
          <p:cNvPr id="28" name="SA1_MARC0_E_max_3">
            <a:hlinkClick r:id="" action="ppaction://media"/>
            <a:extLst>
              <a:ext uri="{FF2B5EF4-FFF2-40B4-BE49-F238E27FC236}">
                <a16:creationId xmlns:a16="http://schemas.microsoft.com/office/drawing/2014/main" id="{93B70588-0006-69BE-8255-D27BA61C8AD7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0955250" y="6128668"/>
            <a:ext cx="360000" cy="360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2CB75981-CBAD-D3E3-60C3-3042726BC6B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08046" y="1682284"/>
            <a:ext cx="3025154" cy="2268000"/>
          </a:xfrm>
          <a:prstGeom prst="rect">
            <a:avLst/>
          </a:prstGeom>
        </p:spPr>
      </p:pic>
      <p:pic>
        <p:nvPicPr>
          <p:cNvPr id="4" name="SA1_MBJV0_E_max_1">
            <a:hlinkClick r:id="" action="ppaction://media"/>
            <a:extLst>
              <a:ext uri="{FF2B5EF4-FFF2-40B4-BE49-F238E27FC236}">
                <a16:creationId xmlns:a16="http://schemas.microsoft.com/office/drawing/2014/main" id="{D0E27F12-7641-84A6-529B-28156A31EE26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333200" y="3590284"/>
            <a:ext cx="360000" cy="360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A2E8CCC-FE9E-2E86-3CC3-2240383A0A9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08047" y="4220668"/>
            <a:ext cx="3025153" cy="2268000"/>
          </a:xfrm>
          <a:prstGeom prst="rect">
            <a:avLst/>
          </a:prstGeom>
        </p:spPr>
      </p:pic>
      <p:pic>
        <p:nvPicPr>
          <p:cNvPr id="7" name="SA1_MARC0_E_max_1">
            <a:hlinkClick r:id="" action="ppaction://media"/>
            <a:extLst>
              <a:ext uri="{FF2B5EF4-FFF2-40B4-BE49-F238E27FC236}">
                <a16:creationId xmlns:a16="http://schemas.microsoft.com/office/drawing/2014/main" id="{EEFA355B-1917-CBA0-A880-4AD3015BD263}"/>
              </a:ext>
            </a:extLst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328803" y="6128668"/>
            <a:ext cx="360000" cy="36000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7EF25972-D01F-E177-F1FB-C209B977947F}"/>
              </a:ext>
            </a:extLst>
          </p:cNvPr>
          <p:cNvSpPr txBox="1"/>
          <p:nvPr/>
        </p:nvSpPr>
        <p:spPr>
          <a:xfrm>
            <a:off x="178874" y="1381606"/>
            <a:ext cx="9969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MBJV0</a:t>
            </a:r>
            <a:endParaRPr lang="zh-TW" altLang="en-US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2196D18-FABD-8934-A11E-B5C99EADA66C}"/>
              </a:ext>
            </a:extLst>
          </p:cNvPr>
          <p:cNvSpPr txBox="1"/>
          <p:nvPr/>
        </p:nvSpPr>
        <p:spPr>
          <a:xfrm>
            <a:off x="178874" y="3886739"/>
            <a:ext cx="9969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MARC0</a:t>
            </a:r>
            <a:endParaRPr lang="zh-TW" altLang="en-US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3842344-BB6B-2E9D-8165-673A31588BA4}"/>
              </a:ext>
            </a:extLst>
          </p:cNvPr>
          <p:cNvSpPr/>
          <p:nvPr/>
        </p:nvSpPr>
        <p:spPr>
          <a:xfrm>
            <a:off x="3281016" y="2938384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AD01D8F-8804-5B30-D6EA-D91543B24569}"/>
              </a:ext>
            </a:extLst>
          </p:cNvPr>
          <p:cNvSpPr/>
          <p:nvPr/>
        </p:nvSpPr>
        <p:spPr>
          <a:xfrm>
            <a:off x="3281016" y="5527937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2F26D62-029B-687F-17F0-C6D54646BFFC}"/>
              </a:ext>
            </a:extLst>
          </p:cNvPr>
          <p:cNvSpPr/>
          <p:nvPr/>
        </p:nvSpPr>
        <p:spPr>
          <a:xfrm>
            <a:off x="6953196" y="2938384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5BB8599-7792-70EE-DD38-CBC4C53DC005}"/>
              </a:ext>
            </a:extLst>
          </p:cNvPr>
          <p:cNvSpPr/>
          <p:nvPr/>
        </p:nvSpPr>
        <p:spPr>
          <a:xfrm>
            <a:off x="6953196" y="5527936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ED79DB3-4779-297F-CC84-B960E3A217BC}"/>
              </a:ext>
            </a:extLst>
          </p:cNvPr>
          <p:cNvSpPr/>
          <p:nvPr/>
        </p:nvSpPr>
        <p:spPr>
          <a:xfrm>
            <a:off x="10906692" y="2938384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CAA6D73-32D8-54A9-145B-25262DDC68C7}"/>
              </a:ext>
            </a:extLst>
          </p:cNvPr>
          <p:cNvSpPr/>
          <p:nvPr/>
        </p:nvSpPr>
        <p:spPr>
          <a:xfrm>
            <a:off x="10906692" y="5527935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3946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5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35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84" fill="hold"/>
                                        <p:tgtEl>
                                          <p:spTgt spid="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51" fill="hold"/>
                                        <p:tgtEl>
                                          <p:spTgt spid="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19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128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  <p:audio>
              <p:cMediaNode vol="80000">
                <p:cTn id="2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  <p:audio>
              <p:cMediaNode vol="80000">
                <p:cTn id="2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7"/>
                </p:tgtEl>
              </p:cMediaNode>
            </p:audio>
            <p:audio>
              <p:cMediaNode vol="80000">
                <p:cTn id="3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8"/>
                </p:tgtEl>
              </p:cMediaNode>
            </p:audio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3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BCF397-3DB7-DF1C-C114-225549C2B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8969"/>
            <a:ext cx="12192000" cy="1170031"/>
          </a:xfrm>
        </p:spPr>
        <p:txBody>
          <a:bodyPr>
            <a:noAutofit/>
          </a:bodyPr>
          <a:lstStyle/>
          <a:p>
            <a:pPr algn="ctr"/>
            <a:r>
              <a:rPr lang="zh-TW" altLang="en-US" sz="7200" b="1" dirty="0"/>
              <a:t>重音分析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E1959B8C-C73A-F16E-8E69-2B3010E5C8D3}"/>
              </a:ext>
            </a:extLst>
          </p:cNvPr>
          <p:cNvSpPr txBox="1">
            <a:spLocks/>
          </p:cNvSpPr>
          <p:nvPr/>
        </p:nvSpPr>
        <p:spPr>
          <a:xfrm>
            <a:off x="0" y="3669719"/>
            <a:ext cx="12192000" cy="10784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TW" altLang="en-US" sz="4000" dirty="0">
                <a:solidFill>
                  <a:schemeClr val="accent2"/>
                </a:solidFill>
              </a:rPr>
              <a:t>不同區域之間比較</a:t>
            </a:r>
            <a:endParaRPr lang="en-US" altLang="zh-TW" sz="4000" dirty="0">
              <a:solidFill>
                <a:schemeClr val="accent2"/>
              </a:solidFill>
            </a:endParaRPr>
          </a:p>
          <a:p>
            <a:pPr algn="ctr"/>
            <a:r>
              <a:rPr lang="zh-TW" altLang="en-US" sz="4000" dirty="0">
                <a:solidFill>
                  <a:schemeClr val="accent2"/>
                </a:solidFill>
              </a:rPr>
              <a:t>以</a:t>
            </a:r>
            <a:r>
              <a:rPr lang="en-US" altLang="zh-TW" sz="4000" dirty="0">
                <a:solidFill>
                  <a:schemeClr val="accent2"/>
                </a:solidFill>
              </a:rPr>
              <a:t>DR2(</a:t>
            </a:r>
            <a:r>
              <a:rPr lang="zh-TW" altLang="en-US" sz="4000" dirty="0">
                <a:solidFill>
                  <a:schemeClr val="accent2"/>
                </a:solidFill>
              </a:rPr>
              <a:t>北美</a:t>
            </a:r>
            <a:r>
              <a:rPr lang="en-US" altLang="zh-TW" sz="4000" dirty="0">
                <a:solidFill>
                  <a:schemeClr val="accent2"/>
                </a:solidFill>
              </a:rPr>
              <a:t>)</a:t>
            </a:r>
            <a:r>
              <a:rPr lang="zh-TW" altLang="en-US" sz="4000" dirty="0">
                <a:solidFill>
                  <a:schemeClr val="accent2"/>
                </a:solidFill>
              </a:rPr>
              <a:t>與</a:t>
            </a:r>
            <a:r>
              <a:rPr lang="en-US" altLang="zh-TW" sz="4000" dirty="0">
                <a:solidFill>
                  <a:schemeClr val="accent2"/>
                </a:solidFill>
              </a:rPr>
              <a:t>DR5(</a:t>
            </a:r>
            <a:r>
              <a:rPr lang="zh-TW" altLang="en-US" sz="4000" dirty="0">
                <a:solidFill>
                  <a:schemeClr val="accent2"/>
                </a:solidFill>
              </a:rPr>
              <a:t>南美</a:t>
            </a:r>
            <a:r>
              <a:rPr lang="en-US" altLang="zh-TW" sz="4000" dirty="0">
                <a:solidFill>
                  <a:schemeClr val="accent2"/>
                </a:solidFill>
              </a:rPr>
              <a:t>)</a:t>
            </a:r>
            <a:r>
              <a:rPr lang="zh-TW" altLang="en-US" sz="4000" dirty="0">
                <a:solidFill>
                  <a:schemeClr val="accent2"/>
                </a:solidFill>
              </a:rPr>
              <a:t>男性</a:t>
            </a:r>
            <a:r>
              <a:rPr lang="en-US" altLang="zh-TW" sz="4000" dirty="0">
                <a:solidFill>
                  <a:schemeClr val="accent2"/>
                </a:solidFill>
              </a:rPr>
              <a:t>SA1</a:t>
            </a:r>
            <a:r>
              <a:rPr lang="zh-TW" altLang="en-US" sz="4000" dirty="0">
                <a:solidFill>
                  <a:schemeClr val="accent2"/>
                </a:solidFill>
              </a:rPr>
              <a:t>語句為例</a:t>
            </a:r>
          </a:p>
        </p:txBody>
      </p:sp>
    </p:spTree>
    <p:extLst>
      <p:ext uri="{BB962C8B-B14F-4D97-AF65-F5344CB8AC3E}">
        <p14:creationId xmlns:p14="http://schemas.microsoft.com/office/powerpoint/2010/main" val="1164979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71EC748D-3D70-9495-D1F6-2A0C39724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93550"/>
            <a:ext cx="10080000" cy="499511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A909603-2CCC-4775-AFF7-EEDAEF5D8F86}"/>
              </a:ext>
            </a:extLst>
          </p:cNvPr>
          <p:cNvSpPr txBox="1"/>
          <p:nvPr/>
        </p:nvSpPr>
        <p:spPr>
          <a:xfrm>
            <a:off x="11489635" y="6488668"/>
            <a:ext cx="702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0</a:t>
            </a:r>
            <a:fld id="{14AC972E-A942-4833-AA5E-CD5138CD0656}" type="slidenum">
              <a:rPr lang="en-US" altLang="zh-TW" sz="1600" smtClean="0">
                <a:solidFill>
                  <a:schemeClr val="bg1"/>
                </a:solidFill>
              </a:rPr>
              <a:t>5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66F794C4-EB0C-4E8A-A5B9-6048138809A1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dirty="0"/>
              <a:t>DR2-MBJV0</a:t>
            </a:r>
            <a:r>
              <a:rPr lang="zh-TW" altLang="en-US" dirty="0"/>
              <a:t>與</a:t>
            </a:r>
            <a:r>
              <a:rPr lang="en-US" altLang="zh-TW" dirty="0"/>
              <a:t>DR5-MBGT0</a:t>
            </a:r>
            <a:r>
              <a:rPr lang="zh-TW" altLang="en-US" dirty="0"/>
              <a:t>比較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030CEEE-861E-946E-847F-3EC41DAE640C}"/>
              </a:ext>
            </a:extLst>
          </p:cNvPr>
          <p:cNvSpPr/>
          <p:nvPr/>
        </p:nvSpPr>
        <p:spPr>
          <a:xfrm>
            <a:off x="6554483" y="5915230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FE7374D-2095-0E3D-D6E4-D37B7C2893AC}"/>
              </a:ext>
            </a:extLst>
          </p:cNvPr>
          <p:cNvSpPr/>
          <p:nvPr/>
        </p:nvSpPr>
        <p:spPr>
          <a:xfrm>
            <a:off x="1633170" y="5924332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5007CE8-5FA3-B1B9-8065-C63873F7B662}"/>
              </a:ext>
            </a:extLst>
          </p:cNvPr>
          <p:cNvSpPr/>
          <p:nvPr/>
        </p:nvSpPr>
        <p:spPr>
          <a:xfrm>
            <a:off x="7041957" y="5925323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5702FFD-3CCE-3B9D-A3A8-89C0F4A05749}"/>
              </a:ext>
            </a:extLst>
          </p:cNvPr>
          <p:cNvSpPr/>
          <p:nvPr/>
        </p:nvSpPr>
        <p:spPr>
          <a:xfrm>
            <a:off x="2106805" y="5924332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5D78D46-F1B0-AA6E-3B0A-FFCCB8868C91}"/>
              </a:ext>
            </a:extLst>
          </p:cNvPr>
          <p:cNvSpPr/>
          <p:nvPr/>
        </p:nvSpPr>
        <p:spPr>
          <a:xfrm>
            <a:off x="3584666" y="5924332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E520F57-6D4B-EECF-365E-A4B80AC2FB1A}"/>
              </a:ext>
            </a:extLst>
          </p:cNvPr>
          <p:cNvSpPr/>
          <p:nvPr/>
        </p:nvSpPr>
        <p:spPr>
          <a:xfrm>
            <a:off x="8322748" y="5924332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63D311A-0ED4-1A1A-7417-BD4FA6CF5637}"/>
              </a:ext>
            </a:extLst>
          </p:cNvPr>
          <p:cNvSpPr txBox="1"/>
          <p:nvPr/>
        </p:nvSpPr>
        <p:spPr>
          <a:xfrm>
            <a:off x="2607092" y="1474497"/>
            <a:ext cx="9969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MBJV0</a:t>
            </a:r>
            <a:endParaRPr lang="zh-TW" altLang="en-US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D376588-BE1A-837B-DEC2-CF993BB96933}"/>
              </a:ext>
            </a:extLst>
          </p:cNvPr>
          <p:cNvSpPr txBox="1"/>
          <p:nvPr/>
        </p:nvSpPr>
        <p:spPr>
          <a:xfrm>
            <a:off x="7918148" y="1488063"/>
            <a:ext cx="9969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MBGT0</a:t>
            </a:r>
            <a:endParaRPr lang="zh-TW" altLang="en-US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24769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A909603-2CCC-4775-AFF7-EEDAEF5D8F86}"/>
              </a:ext>
            </a:extLst>
          </p:cNvPr>
          <p:cNvSpPr txBox="1"/>
          <p:nvPr/>
        </p:nvSpPr>
        <p:spPr>
          <a:xfrm>
            <a:off x="11489635" y="6488668"/>
            <a:ext cx="702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0</a:t>
            </a:r>
            <a:fld id="{14AC972E-A942-4833-AA5E-CD5138CD0656}" type="slidenum">
              <a:rPr lang="en-US" altLang="zh-TW" sz="1600" smtClean="0">
                <a:solidFill>
                  <a:schemeClr val="bg1"/>
                </a:solidFill>
              </a:rPr>
              <a:t>6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66F794C4-EB0C-4E8A-A5B9-6048138809A1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/>
              <a:t>前三個重音比較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CFB2A673-791C-E41A-892C-7CBF9A5B6C7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76600" y="1682284"/>
            <a:ext cx="3025154" cy="2268000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CDA7BFFB-7FEE-A330-F360-80C152BBD30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45154" y="1676715"/>
            <a:ext cx="3025154" cy="2268000"/>
          </a:xfrm>
          <a:prstGeom prst="rect">
            <a:avLst/>
          </a:prstGeom>
        </p:spPr>
      </p:pic>
      <p:pic>
        <p:nvPicPr>
          <p:cNvPr id="21" name="SA1_MBJV0_E_max_2">
            <a:hlinkClick r:id="" action="ppaction://media"/>
            <a:extLst>
              <a:ext uri="{FF2B5EF4-FFF2-40B4-BE49-F238E27FC236}">
                <a16:creationId xmlns:a16="http://schemas.microsoft.com/office/drawing/2014/main" id="{757407DF-1578-5B3F-48D5-80B8870E548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7000212" y="3590284"/>
            <a:ext cx="360000" cy="360000"/>
          </a:xfrm>
          <a:prstGeom prst="rect">
            <a:avLst/>
          </a:prstGeom>
        </p:spPr>
      </p:pic>
      <p:pic>
        <p:nvPicPr>
          <p:cNvPr id="22" name="SA1_MBJV0_E_max_3">
            <a:hlinkClick r:id="" action="ppaction://media"/>
            <a:extLst>
              <a:ext uri="{FF2B5EF4-FFF2-40B4-BE49-F238E27FC236}">
                <a16:creationId xmlns:a16="http://schemas.microsoft.com/office/drawing/2014/main" id="{9AC77B40-87B7-2E8E-E340-6C569B34CFFA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0955250" y="3584715"/>
            <a:ext cx="360000" cy="360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2CB75981-CBAD-D3E3-60C3-3042726BC6B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08046" y="1682284"/>
            <a:ext cx="3025154" cy="2268000"/>
          </a:xfrm>
          <a:prstGeom prst="rect">
            <a:avLst/>
          </a:prstGeom>
        </p:spPr>
      </p:pic>
      <p:pic>
        <p:nvPicPr>
          <p:cNvPr id="4" name="SA1_MBJV0_E_max_1">
            <a:hlinkClick r:id="" action="ppaction://media"/>
            <a:extLst>
              <a:ext uri="{FF2B5EF4-FFF2-40B4-BE49-F238E27FC236}">
                <a16:creationId xmlns:a16="http://schemas.microsoft.com/office/drawing/2014/main" id="{D0E27F12-7641-84A6-529B-28156A31EE26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333200" y="3590284"/>
            <a:ext cx="360000" cy="36000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7EF25972-D01F-E177-F1FB-C209B977947F}"/>
              </a:ext>
            </a:extLst>
          </p:cNvPr>
          <p:cNvSpPr txBox="1"/>
          <p:nvPr/>
        </p:nvSpPr>
        <p:spPr>
          <a:xfrm>
            <a:off x="178874" y="1381606"/>
            <a:ext cx="9969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MBJV0</a:t>
            </a:r>
            <a:endParaRPr lang="zh-TW" altLang="en-US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2196D18-FABD-8934-A11E-B5C99EADA66C}"/>
              </a:ext>
            </a:extLst>
          </p:cNvPr>
          <p:cNvSpPr txBox="1"/>
          <p:nvPr/>
        </p:nvSpPr>
        <p:spPr>
          <a:xfrm>
            <a:off x="178874" y="3886739"/>
            <a:ext cx="9969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MARC0</a:t>
            </a:r>
            <a:endParaRPr lang="zh-TW" altLang="en-US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3842344-BB6B-2E9D-8165-673A31588BA4}"/>
              </a:ext>
            </a:extLst>
          </p:cNvPr>
          <p:cNvSpPr/>
          <p:nvPr/>
        </p:nvSpPr>
        <p:spPr>
          <a:xfrm>
            <a:off x="3281016" y="2938384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AD01D8F-8804-5B30-D6EA-D91543B24569}"/>
              </a:ext>
            </a:extLst>
          </p:cNvPr>
          <p:cNvSpPr/>
          <p:nvPr/>
        </p:nvSpPr>
        <p:spPr>
          <a:xfrm>
            <a:off x="3281016" y="5527937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2F26D62-029B-687F-17F0-C6D54646BFFC}"/>
              </a:ext>
            </a:extLst>
          </p:cNvPr>
          <p:cNvSpPr/>
          <p:nvPr/>
        </p:nvSpPr>
        <p:spPr>
          <a:xfrm>
            <a:off x="6953196" y="2938384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5BB8599-7792-70EE-DD38-CBC4C53DC005}"/>
              </a:ext>
            </a:extLst>
          </p:cNvPr>
          <p:cNvSpPr/>
          <p:nvPr/>
        </p:nvSpPr>
        <p:spPr>
          <a:xfrm>
            <a:off x="6953196" y="5527936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ED79DB3-4779-297F-CC84-B960E3A217BC}"/>
              </a:ext>
            </a:extLst>
          </p:cNvPr>
          <p:cNvSpPr/>
          <p:nvPr/>
        </p:nvSpPr>
        <p:spPr>
          <a:xfrm>
            <a:off x="10906692" y="2938384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CAA6D73-32D8-54A9-145B-25262DDC68C7}"/>
              </a:ext>
            </a:extLst>
          </p:cNvPr>
          <p:cNvSpPr/>
          <p:nvPr/>
        </p:nvSpPr>
        <p:spPr>
          <a:xfrm>
            <a:off x="10906692" y="5527935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AC2715E-1D9F-4209-D81F-6BF3849EBCD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03650" y="4254654"/>
            <a:ext cx="3025153" cy="2268000"/>
          </a:xfrm>
          <a:prstGeom prst="rect">
            <a:avLst/>
          </a:prstGeom>
        </p:spPr>
      </p:pic>
      <p:pic>
        <p:nvPicPr>
          <p:cNvPr id="19" name="SA1_MBGT0_E_max_1">
            <a:hlinkClick r:id="" action="ppaction://media"/>
            <a:extLst>
              <a:ext uri="{FF2B5EF4-FFF2-40B4-BE49-F238E27FC236}">
                <a16:creationId xmlns:a16="http://schemas.microsoft.com/office/drawing/2014/main" id="{805FB559-49D4-5455-E635-6D421F276560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333200" y="6168461"/>
            <a:ext cx="360000" cy="360000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AF7D00B0-51B2-276C-2895-BC9083EEFC8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976600" y="4254654"/>
            <a:ext cx="3025153" cy="2268000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81FCB004-95BC-B710-2BC7-673F5AFBE75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645154" y="4254654"/>
            <a:ext cx="3025153" cy="2268000"/>
          </a:xfrm>
          <a:prstGeom prst="rect">
            <a:avLst/>
          </a:prstGeom>
        </p:spPr>
      </p:pic>
      <p:pic>
        <p:nvPicPr>
          <p:cNvPr id="33" name="SA1_MBGT0_E_max_2">
            <a:hlinkClick r:id="" action="ppaction://media"/>
            <a:extLst>
              <a:ext uri="{FF2B5EF4-FFF2-40B4-BE49-F238E27FC236}">
                <a16:creationId xmlns:a16="http://schemas.microsoft.com/office/drawing/2014/main" id="{17B5A4C7-7463-6E8C-4D52-2F7589A04245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7000212" y="6168461"/>
            <a:ext cx="360000" cy="360000"/>
          </a:xfrm>
          <a:prstGeom prst="rect">
            <a:avLst/>
          </a:prstGeom>
        </p:spPr>
      </p:pic>
      <p:pic>
        <p:nvPicPr>
          <p:cNvPr id="34" name="SA1_MBGT0_E_max_3">
            <a:hlinkClick r:id="" action="ppaction://media"/>
            <a:extLst>
              <a:ext uri="{FF2B5EF4-FFF2-40B4-BE49-F238E27FC236}">
                <a16:creationId xmlns:a16="http://schemas.microsoft.com/office/drawing/2014/main" id="{6CC0058E-6EEA-EFBB-8A71-6061DD847A65}"/>
              </a:ext>
            </a:extLst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0955249" y="616265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7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5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35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9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253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190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175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  <p:audio>
              <p:cMediaNode vol="80000">
                <p:cTn id="2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  <p:audio>
              <p:cMediaNode vol="80000">
                <p:cTn id="2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3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3"/>
                </p:tgtEl>
              </p:cMediaNode>
            </p:audio>
            <p:audio>
              <p:cMediaNode vol="80000">
                <p:cTn id="3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BCF397-3DB7-DF1C-C114-225549C2B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8969"/>
            <a:ext cx="12192000" cy="1170031"/>
          </a:xfrm>
        </p:spPr>
        <p:txBody>
          <a:bodyPr>
            <a:noAutofit/>
          </a:bodyPr>
          <a:lstStyle/>
          <a:p>
            <a:pPr algn="ctr"/>
            <a:r>
              <a:rPr lang="zh-TW" altLang="en-US" sz="7200" b="1" dirty="0"/>
              <a:t>重音訓練結果</a:t>
            </a:r>
            <a:br>
              <a:rPr lang="en-US" altLang="zh-TW" sz="7200" b="1" dirty="0"/>
            </a:br>
            <a:endParaRPr lang="zh-TW" altLang="en-US" sz="7200" b="1" dirty="0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1AB897BE-D550-B96C-B54F-86AE24612143}"/>
              </a:ext>
            </a:extLst>
          </p:cNvPr>
          <p:cNvSpPr txBox="1">
            <a:spLocks/>
          </p:cNvSpPr>
          <p:nvPr/>
        </p:nvSpPr>
        <p:spPr>
          <a:xfrm>
            <a:off x="0" y="3669719"/>
            <a:ext cx="12192000" cy="10784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TW" altLang="en-US" sz="4000" dirty="0">
                <a:solidFill>
                  <a:schemeClr val="accent2"/>
                </a:solidFill>
              </a:rPr>
              <a:t>只取第一個重音</a:t>
            </a:r>
          </a:p>
        </p:txBody>
      </p:sp>
    </p:spTree>
    <p:extLst>
      <p:ext uri="{BB962C8B-B14F-4D97-AF65-F5344CB8AC3E}">
        <p14:creationId xmlns:p14="http://schemas.microsoft.com/office/powerpoint/2010/main" val="4147011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A909603-2CCC-4775-AFF7-EEDAEF5D8F86}"/>
              </a:ext>
            </a:extLst>
          </p:cNvPr>
          <p:cNvSpPr txBox="1"/>
          <p:nvPr/>
        </p:nvSpPr>
        <p:spPr>
          <a:xfrm>
            <a:off x="11489635" y="6488668"/>
            <a:ext cx="702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0</a:t>
            </a:r>
            <a:fld id="{14AC972E-A942-4833-AA5E-CD5138CD0656}" type="slidenum">
              <a:rPr lang="en-US" altLang="zh-TW" sz="1600" smtClean="0">
                <a:solidFill>
                  <a:schemeClr val="bg1"/>
                </a:solidFill>
              </a:rPr>
              <a:t>8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66F794C4-EB0C-4E8A-A5B9-6048138809A1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/>
              <a:t>網路架構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58E2764-5B78-CF4B-0485-60401A6B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158" y="762000"/>
            <a:ext cx="4933333" cy="5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707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A909603-2CCC-4775-AFF7-EEDAEF5D8F86}"/>
              </a:ext>
            </a:extLst>
          </p:cNvPr>
          <p:cNvSpPr txBox="1"/>
          <p:nvPr/>
        </p:nvSpPr>
        <p:spPr>
          <a:xfrm>
            <a:off x="11489635" y="6488668"/>
            <a:ext cx="702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0</a:t>
            </a:r>
            <a:fld id="{14AC972E-A942-4833-AA5E-CD5138CD0656}" type="slidenum">
              <a:rPr lang="en-US" altLang="zh-TW" sz="1600" smtClean="0">
                <a:solidFill>
                  <a:schemeClr val="bg1"/>
                </a:solidFill>
              </a:rPr>
              <a:t>9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66F794C4-EB0C-4E8A-A5B9-6048138809A1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dirty="0"/>
              <a:t>acc= 0.78125</a:t>
            </a:r>
          </a:p>
          <a:p>
            <a:r>
              <a:rPr lang="en-US" altLang="zh-TW" dirty="0"/>
              <a:t>loss= 0.20762863755226135 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9E9FB779-CA24-1EB6-F716-41E1F625C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34" y="2572711"/>
            <a:ext cx="5001778" cy="3977648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4EAA1103-5FF1-348E-0E47-0B2CB672C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490" y="2572711"/>
            <a:ext cx="5001778" cy="3977648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E4479F8B-AC4C-32C7-87F9-21F54F84B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7631" y="522400"/>
            <a:ext cx="2082352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376284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6726</TotalTime>
  <Words>539</Words>
  <Application>Microsoft Office PowerPoint</Application>
  <PresentationFormat>寬螢幕</PresentationFormat>
  <Paragraphs>114</Paragraphs>
  <Slides>25</Slides>
  <Notes>0</Notes>
  <HiddenSlides>0</HiddenSlides>
  <MMClips>24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0" baseType="lpstr">
      <vt:lpstr>Arial</vt:lpstr>
      <vt:lpstr>Calibri</vt:lpstr>
      <vt:lpstr>Trebuchet MS</vt:lpstr>
      <vt:lpstr>Wingdings 3</vt:lpstr>
      <vt:lpstr>多面向</vt:lpstr>
      <vt:lpstr>重音分析</vt:lpstr>
      <vt:lpstr> </vt:lpstr>
      <vt:lpstr> </vt:lpstr>
      <vt:lpstr>重音分析</vt:lpstr>
      <vt:lpstr> </vt:lpstr>
      <vt:lpstr> </vt:lpstr>
      <vt:lpstr>重音訓練結果 </vt:lpstr>
      <vt:lpstr> </vt:lpstr>
      <vt:lpstr> </vt:lpstr>
      <vt:lpstr>特徵萃取圖樣分析</vt:lpstr>
      <vt:lpstr>不同區域之間比較 以DR2(北美)與DR5(南美)男性SA1語句為例</vt:lpstr>
      <vt:lpstr>不同語言之間比較 以TIMIT與CLIPS(義大利語料庫)做比較</vt:lpstr>
      <vt:lpstr>三種語言之間比較， 以TIMIT與CLIPS與SB(西班牙語料庫)做比較</vt:lpstr>
      <vt:lpstr>三種語言訓練結果 </vt:lpstr>
      <vt:lpstr> </vt:lpstr>
      <vt:lpstr> </vt:lpstr>
      <vt:lpstr>取值方式調整</vt:lpstr>
      <vt:lpstr>原先取值方式為，以縱軸為主，取橫軸中間部分，以下圖為例，此圖形為MFCC取得20個特徵圖樣，則以縱軸20為主，從橫軸取得120點之中間部分，約略為50~70。  修改取值方式為從橫軸120點平均取得20個點，約略為每6點取1點。  以下以SA1中MABW0、MBJK0為例 </vt:lpstr>
      <vt:lpstr>PowerPoint 簡報</vt:lpstr>
      <vt:lpstr>PowerPoint 簡報</vt:lpstr>
      <vt:lpstr>萃取20個與50個特徵比較，以SA1中MABW0為例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Hanying</dc:creator>
  <cp:lastModifiedBy>chia hung wen</cp:lastModifiedBy>
  <cp:revision>672</cp:revision>
  <cp:lastPrinted>2023-03-22T08:13:41Z</cp:lastPrinted>
  <dcterms:created xsi:type="dcterms:W3CDTF">2022-09-21T13:34:58Z</dcterms:created>
  <dcterms:modified xsi:type="dcterms:W3CDTF">2023-11-12T15:20:17Z</dcterms:modified>
</cp:coreProperties>
</file>