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6"/>
  </p:notesMasterIdLst>
  <p:sldIdLst>
    <p:sldId id="338" r:id="rId2"/>
    <p:sldId id="328" r:id="rId3"/>
    <p:sldId id="337" r:id="rId4"/>
    <p:sldId id="339" r:id="rId5"/>
    <p:sldId id="331" r:id="rId6"/>
    <p:sldId id="340" r:id="rId7"/>
    <p:sldId id="346" r:id="rId8"/>
    <p:sldId id="345" r:id="rId9"/>
    <p:sldId id="347" r:id="rId10"/>
    <p:sldId id="351" r:id="rId11"/>
    <p:sldId id="352" r:id="rId12"/>
    <p:sldId id="353" r:id="rId13"/>
    <p:sldId id="349" r:id="rId14"/>
    <p:sldId id="348" r:id="rId15"/>
    <p:sldId id="350" r:id="rId16"/>
    <p:sldId id="341" r:id="rId17"/>
    <p:sldId id="336" r:id="rId18"/>
    <p:sldId id="342" r:id="rId19"/>
    <p:sldId id="344" r:id="rId20"/>
    <p:sldId id="343" r:id="rId21"/>
    <p:sldId id="316" r:id="rId22"/>
    <p:sldId id="318" r:id="rId23"/>
    <p:sldId id="317" r:id="rId24"/>
    <p:sldId id="319" r:id="rId25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00245-82A6-45B8-99C4-3E65E796AE67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EE9FD-9696-4874-AD5B-11CFB3E411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6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6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99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43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92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0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1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6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4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6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6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7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8000"/>
            <a:lum/>
          </a:blip>
          <a:srcRect/>
          <a:stretch>
            <a:fillRect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4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image" Target="../media/image6.png"/><Relationship Id="rId2" Type="http://schemas.openxmlformats.org/officeDocument/2006/relationships/audio" Target="../media/media1.wav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image" Target="../media/image4.png"/><Relationship Id="rId10" Type="http://schemas.openxmlformats.org/officeDocument/2006/relationships/audio" Target="../media/media5.wav"/><Relationship Id="rId19" Type="http://schemas.openxmlformats.org/officeDocument/2006/relationships/image" Target="../media/image8.png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wav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.png"/><Relationship Id="rId3" Type="http://schemas.microsoft.com/office/2007/relationships/media" Target="../media/media2.wav"/><Relationship Id="rId7" Type="http://schemas.microsoft.com/office/2007/relationships/media" Target="../media/media7.wav"/><Relationship Id="rId12" Type="http://schemas.openxmlformats.org/officeDocument/2006/relationships/audio" Target="../media/media9.wav"/><Relationship Id="rId17" Type="http://schemas.openxmlformats.org/officeDocument/2006/relationships/image" Target="../media/image8.png"/><Relationship Id="rId2" Type="http://schemas.openxmlformats.org/officeDocument/2006/relationships/audio" Target="../media/media1.wav"/><Relationship Id="rId16" Type="http://schemas.openxmlformats.org/officeDocument/2006/relationships/image" Target="../media/image5.png"/><Relationship Id="rId20" Type="http://schemas.openxmlformats.org/officeDocument/2006/relationships/image" Target="../media/image13.png"/><Relationship Id="rId1" Type="http://schemas.microsoft.com/office/2007/relationships/media" Target="../media/media1.wav"/><Relationship Id="rId6" Type="http://schemas.openxmlformats.org/officeDocument/2006/relationships/audio" Target="../media/media5.wav"/><Relationship Id="rId11" Type="http://schemas.microsoft.com/office/2007/relationships/media" Target="../media/media9.wav"/><Relationship Id="rId5" Type="http://schemas.microsoft.com/office/2007/relationships/media" Target="../media/media5.wav"/><Relationship Id="rId15" Type="http://schemas.openxmlformats.org/officeDocument/2006/relationships/image" Target="../media/image4.png"/><Relationship Id="rId10" Type="http://schemas.openxmlformats.org/officeDocument/2006/relationships/audio" Target="../media/media8.wav"/><Relationship Id="rId19" Type="http://schemas.openxmlformats.org/officeDocument/2006/relationships/image" Target="../media/image12.png"/><Relationship Id="rId4" Type="http://schemas.openxmlformats.org/officeDocument/2006/relationships/audio" Target="../media/media2.wav"/><Relationship Id="rId9" Type="http://schemas.microsoft.com/office/2007/relationships/media" Target="../media/media8.wav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重音分析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1959B8C-C73A-F16E-8E69-2B3010E5C8D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同區域之間比較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</a:t>
            </a:r>
            <a:r>
              <a:rPr lang="en-US" altLang="zh-TW" sz="4000" dirty="0">
                <a:solidFill>
                  <a:schemeClr val="accent2"/>
                </a:solidFill>
              </a:rPr>
              <a:t>DR2(</a:t>
            </a:r>
            <a:r>
              <a:rPr lang="zh-TW" altLang="en-US" sz="4000" dirty="0">
                <a:solidFill>
                  <a:schemeClr val="accent2"/>
                </a:solidFill>
              </a:rPr>
              <a:t>北美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男性</a:t>
            </a:r>
            <a:r>
              <a:rPr lang="en-US" altLang="zh-TW" sz="4000" dirty="0">
                <a:solidFill>
                  <a:schemeClr val="accent2"/>
                </a:solidFill>
              </a:rPr>
              <a:t>SA1</a:t>
            </a:r>
            <a:r>
              <a:rPr lang="zh-TW" altLang="en-US" sz="4000" dirty="0">
                <a:solidFill>
                  <a:schemeClr val="accent2"/>
                </a:solidFill>
              </a:rPr>
              <a:t>語句為例</a:t>
            </a:r>
          </a:p>
        </p:txBody>
      </p:sp>
    </p:spTree>
    <p:extLst>
      <p:ext uri="{BB962C8B-B14F-4D97-AF65-F5344CB8AC3E}">
        <p14:creationId xmlns:p14="http://schemas.microsoft.com/office/powerpoint/2010/main" val="158997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取前三個重音</a:t>
            </a:r>
          </a:p>
        </p:txBody>
      </p:sp>
    </p:spTree>
    <p:extLst>
      <p:ext uri="{BB962C8B-B14F-4D97-AF65-F5344CB8AC3E}">
        <p14:creationId xmlns:p14="http://schemas.microsoft.com/office/powerpoint/2010/main" val="229204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8E2764-5B78-CF4B-0485-60401A6B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58" y="762000"/>
            <a:ext cx="4933333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3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0.6976744 </a:t>
            </a:r>
          </a:p>
          <a:p>
            <a:r>
              <a:rPr lang="en-US" altLang="zh-TW" dirty="0"/>
              <a:t>loss= 0.19560314853524052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E9FB779-CA24-1EB6-F716-41E1F625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7" y="2594290"/>
            <a:ext cx="4946732" cy="393449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EAA1103-5FF1-348E-0E47-0B2CB672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041" y="2656304"/>
            <a:ext cx="4936676" cy="381046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18EAE02-444A-4A2C-90F6-5EB10E1B8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146" y="370000"/>
            <a:ext cx="208846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9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三種語言訓練結果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8"/>
            <a:ext cx="12192000" cy="1731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4000" dirty="0">
                <a:solidFill>
                  <a:schemeClr val="accent2"/>
                </a:solidFill>
              </a:rPr>
              <a:t>TIMIT(</a:t>
            </a:r>
            <a:r>
              <a:rPr lang="zh-TW" altLang="en-US" sz="4000" dirty="0">
                <a:solidFill>
                  <a:schemeClr val="accent2"/>
                </a:solidFill>
              </a:rPr>
              <a:t>美國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、</a:t>
            </a:r>
            <a:r>
              <a:rPr lang="en-US" altLang="zh-TW" sz="4000" dirty="0">
                <a:solidFill>
                  <a:schemeClr val="accent2"/>
                </a:solidFill>
              </a:rPr>
              <a:t>CLIPS(</a:t>
            </a:r>
            <a:r>
              <a:rPr lang="zh-TW" altLang="en-US" sz="4000" dirty="0">
                <a:solidFill>
                  <a:schemeClr val="accent2"/>
                </a:solidFill>
              </a:rPr>
              <a:t>義大利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、</a:t>
            </a:r>
            <a:r>
              <a:rPr lang="en-US" altLang="zh-TW" sz="4000" dirty="0">
                <a:solidFill>
                  <a:schemeClr val="accent2"/>
                </a:solidFill>
              </a:rPr>
              <a:t>SB(</a:t>
            </a:r>
            <a:r>
              <a:rPr lang="zh-TW" altLang="en-US" sz="4000" dirty="0">
                <a:solidFill>
                  <a:schemeClr val="accent2"/>
                </a:solidFill>
              </a:rPr>
              <a:t>西班牙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以男性為訓練資料，</a:t>
            </a:r>
            <a:r>
              <a:rPr lang="en-US" altLang="zh-TW" sz="4000" dirty="0">
                <a:solidFill>
                  <a:schemeClr val="accent2"/>
                </a:solidFill>
              </a:rPr>
              <a:t>MFCC</a:t>
            </a:r>
            <a:r>
              <a:rPr lang="zh-TW" altLang="en-US" sz="4000" dirty="0">
                <a:solidFill>
                  <a:schemeClr val="accent2"/>
                </a:solidFill>
              </a:rPr>
              <a:t>萃取</a:t>
            </a:r>
            <a:r>
              <a:rPr lang="en-US" altLang="zh-TW" sz="4000" dirty="0">
                <a:solidFill>
                  <a:schemeClr val="accent2"/>
                </a:solidFill>
              </a:rPr>
              <a:t>50*50</a:t>
            </a:r>
            <a:r>
              <a:rPr lang="zh-TW" altLang="en-US" sz="4000" dirty="0">
                <a:solidFill>
                  <a:schemeClr val="accent2"/>
                </a:solidFill>
              </a:rPr>
              <a:t>之特徵</a:t>
            </a:r>
          </a:p>
        </p:txBody>
      </p:sp>
    </p:spTree>
    <p:extLst>
      <p:ext uri="{BB962C8B-B14F-4D97-AF65-F5344CB8AC3E}">
        <p14:creationId xmlns:p14="http://schemas.microsoft.com/office/powerpoint/2010/main" val="243063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14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DF0B20-4208-F26F-7C4C-502C5FF3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44" y="762000"/>
            <a:ext cx="4904762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15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1.0</a:t>
            </a:r>
          </a:p>
          <a:p>
            <a:r>
              <a:rPr lang="en-US" altLang="zh-TW" dirty="0"/>
              <a:t>loss= 0.0010837971139521653 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39479C-C272-0A74-5572-135E15FA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37" y="2572711"/>
            <a:ext cx="5084074" cy="39776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E4D426-0E7E-7028-E235-82365C3E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91" y="2572711"/>
            <a:ext cx="5001778" cy="39776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F0D7990-D7B7-D282-3E87-36F17916C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949" y="432400"/>
            <a:ext cx="223010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8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特徵萃取圖樣分析</a:t>
            </a:r>
          </a:p>
        </p:txBody>
      </p:sp>
    </p:spTree>
    <p:extLst>
      <p:ext uri="{BB962C8B-B14F-4D97-AF65-F5344CB8AC3E}">
        <p14:creationId xmlns:p14="http://schemas.microsoft.com/office/powerpoint/2010/main" val="14704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7EDC-991B-0CD0-1C13-B749EF34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6292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zh-TW" altLang="en-US" dirty="0">
                <a:solidFill>
                  <a:schemeClr val="accent2"/>
                </a:solidFill>
              </a:rPr>
              <a:t>區域</a:t>
            </a:r>
            <a:r>
              <a:rPr lang="zh-TW" altLang="en-US" dirty="0"/>
              <a:t>之間比較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>
                <a:solidFill>
                  <a:schemeClr val="accent2"/>
                </a:solidFill>
              </a:rPr>
              <a:t>DR2</a:t>
            </a:r>
            <a:r>
              <a:rPr lang="en-US" altLang="zh-TW" dirty="0"/>
              <a:t>(</a:t>
            </a:r>
            <a:r>
              <a:rPr lang="zh-TW" altLang="en-US" dirty="0"/>
              <a:t>北美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DR5</a:t>
            </a:r>
            <a:r>
              <a:rPr lang="en-US" altLang="zh-TW" dirty="0"/>
              <a:t>(</a:t>
            </a:r>
            <a:r>
              <a:rPr lang="zh-TW" altLang="en-US" dirty="0"/>
              <a:t>南美</a:t>
            </a:r>
            <a:r>
              <a:rPr lang="en-US" altLang="zh-TW" dirty="0"/>
              <a:t>)</a:t>
            </a:r>
            <a:r>
              <a:rPr lang="zh-TW" altLang="en-US" dirty="0"/>
              <a:t>男性</a:t>
            </a:r>
            <a:r>
              <a:rPr lang="en-US" altLang="zh-TW" dirty="0"/>
              <a:t>SA1</a:t>
            </a:r>
            <a:r>
              <a:rPr lang="zh-TW" altLang="en-US" dirty="0"/>
              <a:t>語句為例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5D3F5F8-862C-A08A-E836-8ADA75752787}"/>
              </a:ext>
            </a:extLst>
          </p:cNvPr>
          <p:cNvSpPr txBox="1"/>
          <p:nvPr/>
        </p:nvSpPr>
        <p:spPr>
          <a:xfrm>
            <a:off x="677334" y="1930400"/>
            <a:ext cx="9498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D:\TIMITDIC_231101_data_all_sentence\TEST\img_librosa\pe_50_DR25_M_SA1_2_cnn_mfcc\DR2\M\2d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474740-C3CF-21B5-6926-47E0AF00E3D0}"/>
              </a:ext>
            </a:extLst>
          </p:cNvPr>
          <p:cNvSpPr txBox="1"/>
          <p:nvPr/>
        </p:nvSpPr>
        <p:spPr>
          <a:xfrm>
            <a:off x="677334" y="4243558"/>
            <a:ext cx="9498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D:\TIMITDIC_231101_data_all_sentence\TEST\img_librosa\pe_50_DR25_M_SA1_2_cnn_mfcc\DR5\M\2d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1ECC211-80B8-E5C6-BAB0-75819524207A}"/>
              </a:ext>
            </a:extLst>
          </p:cNvPr>
          <p:cNvSpPr txBox="1"/>
          <p:nvPr/>
        </p:nvSpPr>
        <p:spPr>
          <a:xfrm>
            <a:off x="522864" y="3056201"/>
            <a:ext cx="634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DR2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E7C1CE-C528-3000-ECEF-429383513AD3}"/>
              </a:ext>
            </a:extLst>
          </p:cNvPr>
          <p:cNvSpPr txBox="1"/>
          <p:nvPr/>
        </p:nvSpPr>
        <p:spPr>
          <a:xfrm>
            <a:off x="522863" y="5369361"/>
            <a:ext cx="634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DR5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51B38949-254A-CC82-B19F-8ECA9F18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20" y="2349196"/>
            <a:ext cx="2146329" cy="1800000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D00A7A74-EFEE-2EC2-487A-AC37ADCF7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46" y="2349196"/>
            <a:ext cx="2130151" cy="1800000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43EF4388-D334-A56E-EC6B-0E073D21C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05" y="2349196"/>
            <a:ext cx="2146329" cy="1800000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456211EB-895A-F12A-FED8-047271526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119" y="4664359"/>
            <a:ext cx="2146329" cy="180000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FBE9D741-4024-645C-66EE-C4C8A4682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646" y="4664359"/>
            <a:ext cx="2146329" cy="180000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093EAC15-BBE4-AD92-BFDE-749EA3451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404" y="4664359"/>
            <a:ext cx="21463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7EDC-991B-0CD0-1C13-B749EF34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6292" cy="1320800"/>
          </a:xfrm>
        </p:spPr>
        <p:txBody>
          <a:bodyPr>
            <a:normAutofit/>
          </a:bodyPr>
          <a:lstStyle/>
          <a:p>
            <a:r>
              <a:rPr lang="zh-TW" altLang="en-US" dirty="0"/>
              <a:t>不同</a:t>
            </a:r>
            <a:r>
              <a:rPr lang="zh-TW" altLang="en-US" dirty="0">
                <a:solidFill>
                  <a:schemeClr val="accent2"/>
                </a:solidFill>
              </a:rPr>
              <a:t>語言</a:t>
            </a:r>
            <a:r>
              <a:rPr lang="zh-TW" altLang="en-US" dirty="0"/>
              <a:t>之間比較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>
                <a:solidFill>
                  <a:schemeClr val="accent2"/>
                </a:solidFill>
              </a:rPr>
              <a:t>TIMIT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CLIPS</a:t>
            </a:r>
            <a:r>
              <a:rPr lang="en-US" altLang="zh-TW" dirty="0"/>
              <a:t>(</a:t>
            </a:r>
            <a:r>
              <a:rPr lang="zh-TW" altLang="en-US" dirty="0"/>
              <a:t>義大利語料庫</a:t>
            </a:r>
            <a:r>
              <a:rPr lang="en-US" altLang="zh-TW" dirty="0"/>
              <a:t>)</a:t>
            </a:r>
            <a:r>
              <a:rPr lang="zh-TW" altLang="en-US" dirty="0"/>
              <a:t>做比較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5D3F5F8-862C-A08A-E836-8ADA75752787}"/>
              </a:ext>
            </a:extLst>
          </p:cNvPr>
          <p:cNvSpPr txBox="1"/>
          <p:nvPr/>
        </p:nvSpPr>
        <p:spPr>
          <a:xfrm>
            <a:off x="677333" y="1930400"/>
            <a:ext cx="94397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D:\TIMITDIC_231101_data_all_sentence\TEST\img_librosa\pe_50_DR25_M_SA1_2_cnn_mfcc\DR2\M\2d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CA464ED-9107-F304-F357-6889ABFE82C9}"/>
              </a:ext>
            </a:extLst>
          </p:cNvPr>
          <p:cNvSpPr txBox="1"/>
          <p:nvPr/>
        </p:nvSpPr>
        <p:spPr>
          <a:xfrm>
            <a:off x="677334" y="4243559"/>
            <a:ext cx="9048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D:\TIMITDIC_231101_data_AIS\TEST\img\pe_50_M_librosa_2_cnn_mfcc\CLIPS\M\2d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AC752B-96CC-3901-51CA-6B89FBA6D4DF}"/>
              </a:ext>
            </a:extLst>
          </p:cNvPr>
          <p:cNvSpPr txBox="1"/>
          <p:nvPr/>
        </p:nvSpPr>
        <p:spPr>
          <a:xfrm>
            <a:off x="343949" y="3056201"/>
            <a:ext cx="813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TIMIT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7451E2-BFDF-9105-FE2F-3B828B5AFC4F}"/>
              </a:ext>
            </a:extLst>
          </p:cNvPr>
          <p:cNvSpPr txBox="1"/>
          <p:nvPr/>
        </p:nvSpPr>
        <p:spPr>
          <a:xfrm>
            <a:off x="343949" y="5369361"/>
            <a:ext cx="813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CLIPS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F89AA9F-A1A6-D43A-FEEC-676FC444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21" y="4674472"/>
            <a:ext cx="2146329" cy="180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669DB5-3463-CAD7-B5E1-516521DE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46" y="4669416"/>
            <a:ext cx="2146329" cy="180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DBE145A-A90B-B11F-C2B5-B9E13523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05" y="4674472"/>
            <a:ext cx="2146329" cy="1800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B31545A-FC7D-C37B-DC2E-E9DC7C665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120" y="2349196"/>
            <a:ext cx="2146329" cy="180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7E67E90A-1BAB-621C-43E6-9A7B9336F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646" y="2349196"/>
            <a:ext cx="2130151" cy="18000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D6FDAA99-577B-14A3-9216-BFE78187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405" y="2349196"/>
            <a:ext cx="21463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4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07EDC-991B-0CD0-1C13-B749EF34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9242845" cy="132080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三種語言</a:t>
            </a:r>
            <a:r>
              <a:rPr lang="zh-TW" altLang="en-US" dirty="0"/>
              <a:t>之間比較，</a:t>
            </a:r>
            <a:br>
              <a:rPr lang="en-US" altLang="zh-TW" dirty="0"/>
            </a:br>
            <a:r>
              <a:rPr lang="zh-TW" altLang="en-US" dirty="0"/>
              <a:t>以</a:t>
            </a:r>
            <a:r>
              <a:rPr lang="en-US" altLang="zh-TW" dirty="0">
                <a:solidFill>
                  <a:schemeClr val="accent2"/>
                </a:solidFill>
              </a:rPr>
              <a:t>TIMIT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CLIPS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chemeClr val="accent2"/>
                </a:solidFill>
              </a:rPr>
              <a:t>SB</a:t>
            </a:r>
            <a:r>
              <a:rPr lang="en-US" altLang="zh-TW" dirty="0"/>
              <a:t>(</a:t>
            </a:r>
            <a:r>
              <a:rPr lang="zh-TW" altLang="en-US" dirty="0"/>
              <a:t>西班牙語料庫</a:t>
            </a:r>
            <a:r>
              <a:rPr lang="en-US" altLang="zh-TW" dirty="0"/>
              <a:t>)</a:t>
            </a:r>
            <a:r>
              <a:rPr lang="zh-TW" altLang="en-US" dirty="0"/>
              <a:t>做比較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AC752B-96CC-3901-51CA-6B89FBA6D4DF}"/>
              </a:ext>
            </a:extLst>
          </p:cNvPr>
          <p:cNvSpPr txBox="1"/>
          <p:nvPr/>
        </p:nvSpPr>
        <p:spPr>
          <a:xfrm>
            <a:off x="583215" y="2300805"/>
            <a:ext cx="813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TIMIT</a:t>
            </a:r>
          </a:p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美國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7451E2-BFDF-9105-FE2F-3B828B5AFC4F}"/>
              </a:ext>
            </a:extLst>
          </p:cNvPr>
          <p:cNvSpPr txBox="1"/>
          <p:nvPr/>
        </p:nvSpPr>
        <p:spPr>
          <a:xfrm>
            <a:off x="489098" y="3931356"/>
            <a:ext cx="1001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CLIPS</a:t>
            </a:r>
          </a:p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義大利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F89AA9F-A1A6-D43A-FEEC-676FC444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70" y="3565299"/>
            <a:ext cx="1717063" cy="1440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F669DB5-3463-CAD7-B5E1-516521DE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224" y="3565299"/>
            <a:ext cx="1717063" cy="144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DBE145A-A90B-B11F-C2B5-B9E13523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35" y="3565299"/>
            <a:ext cx="1717063" cy="1440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FB31545A-FC7D-C37B-DC2E-E9DC7C665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970" y="1934748"/>
            <a:ext cx="1717063" cy="144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7E67E90A-1BAB-621C-43E6-9A7B9336F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224" y="1936405"/>
            <a:ext cx="1704121" cy="14400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D6FDAA99-577B-14A3-9216-BFE78187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536" y="1934748"/>
            <a:ext cx="1717063" cy="144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82FC9E8-EB23-B707-99C4-015EFF2446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2969" y="5195850"/>
            <a:ext cx="1717064" cy="14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BA7C81-FD7C-6206-4B5D-0742A91867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1224" y="5195850"/>
            <a:ext cx="1717064" cy="14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6802A34-BAE1-1313-74AB-525844F93C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6534" y="5195850"/>
            <a:ext cx="1717064" cy="144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F2A541B-4418-0DC3-168D-8B7F45CA544E}"/>
              </a:ext>
            </a:extLst>
          </p:cNvPr>
          <p:cNvSpPr txBox="1"/>
          <p:nvPr/>
        </p:nvSpPr>
        <p:spPr>
          <a:xfrm>
            <a:off x="489098" y="5561907"/>
            <a:ext cx="1001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SB</a:t>
            </a:r>
          </a:p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西班牙</a:t>
            </a:r>
          </a:p>
        </p:txBody>
      </p:sp>
    </p:spTree>
    <p:extLst>
      <p:ext uri="{BB962C8B-B14F-4D97-AF65-F5344CB8AC3E}">
        <p14:creationId xmlns:p14="http://schemas.microsoft.com/office/powerpoint/2010/main" val="427907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902733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重音分佈比較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EFBCAB-A68E-EE2F-6E91-6F34F03A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8063"/>
            <a:ext cx="10080000" cy="50006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30CEEE-861E-946E-847F-3EC41DAE640C}"/>
              </a:ext>
            </a:extLst>
          </p:cNvPr>
          <p:cNvSpPr/>
          <p:nvPr/>
        </p:nvSpPr>
        <p:spPr>
          <a:xfrm>
            <a:off x="7009115" y="592523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E7374D-2095-0E3D-D6E4-D37B7C2893AC}"/>
              </a:ext>
            </a:extLst>
          </p:cNvPr>
          <p:cNvSpPr/>
          <p:nvPr/>
        </p:nvSpPr>
        <p:spPr>
          <a:xfrm>
            <a:off x="1633170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007CE8-5FA3-B1B9-8065-C63873F7B662}"/>
              </a:ext>
            </a:extLst>
          </p:cNvPr>
          <p:cNvSpPr/>
          <p:nvPr/>
        </p:nvSpPr>
        <p:spPr>
          <a:xfrm>
            <a:off x="6635205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02FFD-3CCE-3B9D-A3A8-89C0F4A05749}"/>
              </a:ext>
            </a:extLst>
          </p:cNvPr>
          <p:cNvSpPr/>
          <p:nvPr/>
        </p:nvSpPr>
        <p:spPr>
          <a:xfrm>
            <a:off x="2106805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78D46-F1B0-AA6E-3B0A-FFCCB8868C91}"/>
              </a:ext>
            </a:extLst>
          </p:cNvPr>
          <p:cNvSpPr/>
          <p:nvPr/>
        </p:nvSpPr>
        <p:spPr>
          <a:xfrm>
            <a:off x="3584666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520F57-6D4B-EECF-365E-A4B80AC2FB1A}"/>
              </a:ext>
            </a:extLst>
          </p:cNvPr>
          <p:cNvSpPr/>
          <p:nvPr/>
        </p:nvSpPr>
        <p:spPr>
          <a:xfrm>
            <a:off x="8416608" y="5943193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2D7CEC-E532-F332-1597-4C27CEE3B33E}"/>
              </a:ext>
            </a:extLst>
          </p:cNvPr>
          <p:cNvSpPr txBox="1"/>
          <p:nvPr/>
        </p:nvSpPr>
        <p:spPr>
          <a:xfrm>
            <a:off x="7918148" y="1488063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MARC0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7DF181-A9F8-7486-97DA-504A70B2B4E4}"/>
              </a:ext>
            </a:extLst>
          </p:cNvPr>
          <p:cNvSpPr txBox="1"/>
          <p:nvPr/>
        </p:nvSpPr>
        <p:spPr>
          <a:xfrm>
            <a:off x="2607092" y="1474497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974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取值方式調整</a:t>
            </a:r>
          </a:p>
        </p:txBody>
      </p:sp>
    </p:spTree>
    <p:extLst>
      <p:ext uri="{BB962C8B-B14F-4D97-AF65-F5344CB8AC3E}">
        <p14:creationId xmlns:p14="http://schemas.microsoft.com/office/powerpoint/2010/main" val="307010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156478" cy="1320800"/>
          </a:xfrm>
        </p:spPr>
        <p:txBody>
          <a:bodyPr>
            <a:normAutofit fontScale="90000"/>
          </a:bodyPr>
          <a:lstStyle/>
          <a:p>
            <a:r>
              <a:rPr lang="zh-TW" altLang="en-US" sz="2700" dirty="0"/>
              <a:t>原先取值方式為，以縱軸為主，取橫軸中間部分，以下圖為例，此圖形為</a:t>
            </a:r>
            <a:r>
              <a:rPr lang="en-US" altLang="zh-TW" sz="2700" dirty="0"/>
              <a:t>MFCC</a:t>
            </a:r>
            <a:r>
              <a:rPr lang="zh-TW" altLang="en-US" sz="2700" dirty="0"/>
              <a:t>取得</a:t>
            </a:r>
            <a:r>
              <a:rPr lang="en-US" altLang="zh-TW" sz="2700" dirty="0"/>
              <a:t>20</a:t>
            </a:r>
            <a:r>
              <a:rPr lang="zh-TW" altLang="en-US" sz="2700" dirty="0"/>
              <a:t>個特徵圖樣，則以縱軸</a:t>
            </a:r>
            <a:r>
              <a:rPr lang="en-US" altLang="zh-TW" sz="2700" dirty="0"/>
              <a:t>20</a:t>
            </a:r>
            <a:r>
              <a:rPr lang="zh-TW" altLang="en-US" sz="2700" dirty="0"/>
              <a:t>為主，從橫軸取得</a:t>
            </a:r>
            <a:r>
              <a:rPr lang="en-US" altLang="zh-TW" sz="2700" dirty="0"/>
              <a:t>120</a:t>
            </a:r>
            <a:r>
              <a:rPr lang="zh-TW" altLang="en-US" sz="2700" dirty="0"/>
              <a:t>點之中間部分，約略為</a:t>
            </a:r>
            <a:r>
              <a:rPr lang="en-US" altLang="zh-TW" sz="2700" dirty="0"/>
              <a:t>50~70</a:t>
            </a:r>
            <a:r>
              <a:rPr lang="zh-TW" altLang="en-US" sz="2700" dirty="0"/>
              <a:t>。</a:t>
            </a:r>
            <a:br>
              <a:rPr lang="en-US" altLang="zh-TW" sz="2700" dirty="0"/>
            </a:br>
            <a:br>
              <a:rPr lang="en-US" altLang="zh-TW" sz="2700" dirty="0"/>
            </a:br>
            <a:r>
              <a:rPr lang="zh-TW" altLang="en-US" sz="2700" dirty="0"/>
              <a:t>修改取值方式為從橫軸</a:t>
            </a:r>
            <a:r>
              <a:rPr lang="en-US" altLang="zh-TW" sz="2700" dirty="0"/>
              <a:t>120</a:t>
            </a:r>
            <a:r>
              <a:rPr lang="zh-TW" altLang="en-US" sz="2700" dirty="0"/>
              <a:t>點平均取得</a:t>
            </a:r>
            <a:r>
              <a:rPr lang="en-US" altLang="zh-TW" sz="2700" dirty="0"/>
              <a:t>20</a:t>
            </a:r>
            <a:r>
              <a:rPr lang="zh-TW" altLang="en-US" sz="2700" dirty="0"/>
              <a:t>個點，約略為每</a:t>
            </a:r>
            <a:r>
              <a:rPr lang="en-US" altLang="zh-TW" sz="2700" dirty="0"/>
              <a:t>6</a:t>
            </a:r>
            <a:r>
              <a:rPr lang="zh-TW" altLang="en-US" sz="2700" dirty="0"/>
              <a:t>點取</a:t>
            </a:r>
            <a:r>
              <a:rPr lang="en-US" altLang="zh-TW" sz="2700" dirty="0"/>
              <a:t>1</a:t>
            </a:r>
            <a:r>
              <a:rPr lang="zh-TW" altLang="en-US" sz="2700" dirty="0"/>
              <a:t>點。</a:t>
            </a:r>
            <a:br>
              <a:rPr lang="en-US" altLang="zh-TW" sz="2700" dirty="0"/>
            </a:br>
            <a:br>
              <a:rPr lang="en-US" altLang="zh-TW" sz="2700" dirty="0"/>
            </a:br>
            <a:r>
              <a:rPr lang="zh-TW" altLang="en-US" sz="2700" dirty="0"/>
              <a:t>以下以</a:t>
            </a:r>
            <a:r>
              <a:rPr lang="en-US" altLang="zh-TW" sz="2700" dirty="0"/>
              <a:t>SA1</a:t>
            </a:r>
            <a:r>
              <a:rPr lang="zh-TW" altLang="en-US" sz="2700" dirty="0"/>
              <a:t>中</a:t>
            </a:r>
            <a:r>
              <a:rPr lang="en-US" altLang="zh-TW" sz="2700" dirty="0"/>
              <a:t>MABW0</a:t>
            </a:r>
            <a:r>
              <a:rPr lang="zh-TW" altLang="en-US" sz="2700" dirty="0"/>
              <a:t>、</a:t>
            </a:r>
            <a:r>
              <a:rPr lang="en-US" altLang="zh-TW" sz="2700" dirty="0"/>
              <a:t>MBJK0</a:t>
            </a:r>
            <a:r>
              <a:rPr lang="zh-TW" altLang="en-US" sz="2700" dirty="0"/>
              <a:t>為例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9FB1C9D-03C4-4EE3-9244-071E4662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67131"/>
            <a:ext cx="9720000" cy="19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10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5DB01C-811E-4233-AE12-639914C8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35" y="647030"/>
            <a:ext cx="9720000" cy="19772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53708F-E64C-47ED-BB4A-C68DF5E4442C}"/>
              </a:ext>
            </a:extLst>
          </p:cNvPr>
          <p:cNvSpPr/>
          <p:nvPr/>
        </p:nvSpPr>
        <p:spPr>
          <a:xfrm>
            <a:off x="254477" y="2039517"/>
            <a:ext cx="1515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MABW0</a:t>
            </a:r>
            <a:endParaRPr lang="zh-TW" alt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ADA3789-154A-4CA8-B221-5A7B65B4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88" y="3064345"/>
            <a:ext cx="3749047" cy="35935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C63CC8D-8CFB-4E4E-A27D-86270DE9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635" y="3064345"/>
            <a:ext cx="3749047" cy="35935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D2F90FF-A1CE-4234-8AE1-DFDA9C1E5DFE}"/>
              </a:ext>
            </a:extLst>
          </p:cNvPr>
          <p:cNvSpPr/>
          <p:nvPr/>
        </p:nvSpPr>
        <p:spPr>
          <a:xfrm>
            <a:off x="353863" y="45687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取中間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C8B4C9-B769-4669-9712-20EF556D4C0C}"/>
              </a:ext>
            </a:extLst>
          </p:cNvPr>
          <p:cNvSpPr/>
          <p:nvPr/>
        </p:nvSpPr>
        <p:spPr>
          <a:xfrm>
            <a:off x="6324816" y="456875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平均取</a:t>
            </a:r>
          </a:p>
        </p:txBody>
      </p:sp>
    </p:spTree>
    <p:extLst>
      <p:ext uri="{BB962C8B-B14F-4D97-AF65-F5344CB8AC3E}">
        <p14:creationId xmlns:p14="http://schemas.microsoft.com/office/powerpoint/2010/main" val="367597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3E6E4E-0FAB-4AC9-AEB1-F2089FB6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35" y="723063"/>
            <a:ext cx="9720000" cy="17098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7A6CA01-C421-4CC7-B096-8538382D1196}"/>
              </a:ext>
            </a:extLst>
          </p:cNvPr>
          <p:cNvSpPr/>
          <p:nvPr/>
        </p:nvSpPr>
        <p:spPr>
          <a:xfrm>
            <a:off x="414777" y="1848117"/>
            <a:ext cx="1354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MBJK0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FFB5005-8D85-44CA-B6CA-B6A229DE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88" y="2988809"/>
            <a:ext cx="3749047" cy="359359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AB3AB2E-BC7F-4C9F-A27C-E59D40FD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635" y="2988809"/>
            <a:ext cx="3749047" cy="359359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9FF201E-6B96-4B50-B821-5A79FF3AE050}"/>
              </a:ext>
            </a:extLst>
          </p:cNvPr>
          <p:cNvSpPr/>
          <p:nvPr/>
        </p:nvSpPr>
        <p:spPr>
          <a:xfrm>
            <a:off x="353863" y="45687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取中間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4C23CB-64D8-4A95-AB6C-F3DDC167EA60}"/>
              </a:ext>
            </a:extLst>
          </p:cNvPr>
          <p:cNvSpPr/>
          <p:nvPr/>
        </p:nvSpPr>
        <p:spPr>
          <a:xfrm>
            <a:off x="6324816" y="456875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平均取</a:t>
            </a:r>
          </a:p>
        </p:txBody>
      </p:sp>
    </p:spTree>
    <p:extLst>
      <p:ext uri="{BB962C8B-B14F-4D97-AF65-F5344CB8AC3E}">
        <p14:creationId xmlns:p14="http://schemas.microsoft.com/office/powerpoint/2010/main" val="143422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24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66DD6C19-54E1-4F38-AF71-10532940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56478" cy="1320800"/>
          </a:xfrm>
        </p:spPr>
        <p:txBody>
          <a:bodyPr>
            <a:normAutofit/>
          </a:bodyPr>
          <a:lstStyle/>
          <a:p>
            <a:r>
              <a:rPr lang="zh-TW" altLang="en-US" sz="2700" dirty="0"/>
              <a:t>萃取</a:t>
            </a:r>
            <a:r>
              <a:rPr lang="en-US" altLang="zh-TW" sz="2700" dirty="0"/>
              <a:t>20</a:t>
            </a:r>
            <a:r>
              <a:rPr lang="zh-TW" altLang="en-US" sz="2700" dirty="0"/>
              <a:t>個與</a:t>
            </a:r>
            <a:r>
              <a:rPr lang="en-US" altLang="zh-TW" sz="2700" dirty="0"/>
              <a:t>50</a:t>
            </a:r>
            <a:r>
              <a:rPr lang="zh-TW" altLang="en-US" sz="2700" dirty="0"/>
              <a:t>個特徵比較，以</a:t>
            </a:r>
            <a:r>
              <a:rPr lang="en-US" altLang="zh-TW" sz="2700" dirty="0"/>
              <a:t>SA1</a:t>
            </a:r>
            <a:r>
              <a:rPr lang="zh-TW" altLang="en-US" sz="2700" dirty="0"/>
              <a:t>中</a:t>
            </a:r>
            <a:r>
              <a:rPr lang="en-US" altLang="zh-TW" sz="2700" dirty="0"/>
              <a:t>MABW0</a:t>
            </a:r>
            <a:r>
              <a:rPr lang="zh-TW" altLang="en-US" sz="2700" dirty="0"/>
              <a:t>為例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F05AA1-B89D-4136-A066-319C6325A55F}"/>
              </a:ext>
            </a:extLst>
          </p:cNvPr>
          <p:cNvSpPr/>
          <p:nvPr/>
        </p:nvSpPr>
        <p:spPr>
          <a:xfrm>
            <a:off x="677334" y="2478686"/>
            <a:ext cx="614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20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1DF944-D735-4EA9-8C22-EC360C8033D1}"/>
              </a:ext>
            </a:extLst>
          </p:cNvPr>
          <p:cNvSpPr/>
          <p:nvPr/>
        </p:nvSpPr>
        <p:spPr>
          <a:xfrm>
            <a:off x="677333" y="5903893"/>
            <a:ext cx="614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50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B005ED55-5357-4AC4-94D7-BE9A38D6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73" y="3224942"/>
            <a:ext cx="7920000" cy="343300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421F391-8D7F-4789-B166-2E748208B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73" y="1452359"/>
            <a:ext cx="7920000" cy="161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7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前三個重音比較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B2A673-791C-E41A-892C-7CBF9A5B6C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6600" y="1682284"/>
            <a:ext cx="3025154" cy="2268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DA7BFFB-7FEE-A330-F360-80C152BBD3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5154" y="1676715"/>
            <a:ext cx="3025154" cy="2268000"/>
          </a:xfrm>
          <a:prstGeom prst="rect">
            <a:avLst/>
          </a:prstGeom>
        </p:spPr>
      </p:pic>
      <p:pic>
        <p:nvPicPr>
          <p:cNvPr id="21" name="SA1_MBJV0_E_max_2">
            <a:hlinkClick r:id="" action="ppaction://media"/>
            <a:extLst>
              <a:ext uri="{FF2B5EF4-FFF2-40B4-BE49-F238E27FC236}">
                <a16:creationId xmlns:a16="http://schemas.microsoft.com/office/drawing/2014/main" id="{757407DF-1578-5B3F-48D5-80B8870E54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3590284"/>
            <a:ext cx="360000" cy="360000"/>
          </a:xfrm>
          <a:prstGeom prst="rect">
            <a:avLst/>
          </a:prstGeom>
        </p:spPr>
      </p:pic>
      <p:pic>
        <p:nvPicPr>
          <p:cNvPr id="22" name="SA1_MBJV0_E_max_3">
            <a:hlinkClick r:id="" action="ppaction://media"/>
            <a:extLst>
              <a:ext uri="{FF2B5EF4-FFF2-40B4-BE49-F238E27FC236}">
                <a16:creationId xmlns:a16="http://schemas.microsoft.com/office/drawing/2014/main" id="{9AC77B40-87B7-2E8E-E340-6C569B34CF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50" y="3584715"/>
            <a:ext cx="360000" cy="360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2059460-22CF-FBD4-3E56-5BDE0A31902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75059" y="4220668"/>
            <a:ext cx="3025153" cy="2268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E8B2011-B138-4BEA-8854-E36D8EBE17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45155" y="4220668"/>
            <a:ext cx="3025153" cy="2268000"/>
          </a:xfrm>
          <a:prstGeom prst="rect">
            <a:avLst/>
          </a:prstGeom>
        </p:spPr>
      </p:pic>
      <p:pic>
        <p:nvPicPr>
          <p:cNvPr id="27" name="SA1_MARC0_E_max_2">
            <a:hlinkClick r:id="" action="ppaction://media"/>
            <a:extLst>
              <a:ext uri="{FF2B5EF4-FFF2-40B4-BE49-F238E27FC236}">
                <a16:creationId xmlns:a16="http://schemas.microsoft.com/office/drawing/2014/main" id="{2E89CBCD-A5F9-04C5-47CD-BD2BAEEAFD1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6128668"/>
            <a:ext cx="360000" cy="360000"/>
          </a:xfrm>
          <a:prstGeom prst="rect">
            <a:avLst/>
          </a:prstGeom>
        </p:spPr>
      </p:pic>
      <p:pic>
        <p:nvPicPr>
          <p:cNvPr id="28" name="SA1_MARC0_E_max_3">
            <a:hlinkClick r:id="" action="ppaction://media"/>
            <a:extLst>
              <a:ext uri="{FF2B5EF4-FFF2-40B4-BE49-F238E27FC236}">
                <a16:creationId xmlns:a16="http://schemas.microsoft.com/office/drawing/2014/main" id="{93B70588-0006-69BE-8255-D27BA61C8AD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50" y="6128668"/>
            <a:ext cx="360000" cy="36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B75981-CBAD-D3E3-60C3-3042726BC6B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8046" y="1682284"/>
            <a:ext cx="3025154" cy="2268000"/>
          </a:xfrm>
          <a:prstGeom prst="rect">
            <a:avLst/>
          </a:prstGeom>
        </p:spPr>
      </p:pic>
      <p:pic>
        <p:nvPicPr>
          <p:cNvPr id="4" name="SA1_MBJV0_E_max_1">
            <a:hlinkClick r:id="" action="ppaction://media"/>
            <a:extLst>
              <a:ext uri="{FF2B5EF4-FFF2-40B4-BE49-F238E27FC236}">
                <a16:creationId xmlns:a16="http://schemas.microsoft.com/office/drawing/2014/main" id="{D0E27F12-7641-84A6-529B-28156A31EE26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33200" y="3590284"/>
            <a:ext cx="360000" cy="36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2E8CCC-FE9E-2E86-3CC3-2240383A0A9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8047" y="4220668"/>
            <a:ext cx="3025153" cy="2268000"/>
          </a:xfrm>
          <a:prstGeom prst="rect">
            <a:avLst/>
          </a:prstGeom>
        </p:spPr>
      </p:pic>
      <p:pic>
        <p:nvPicPr>
          <p:cNvPr id="7" name="SA1_MARC0_E_max_1">
            <a:hlinkClick r:id="" action="ppaction://media"/>
            <a:extLst>
              <a:ext uri="{FF2B5EF4-FFF2-40B4-BE49-F238E27FC236}">
                <a16:creationId xmlns:a16="http://schemas.microsoft.com/office/drawing/2014/main" id="{EEFA355B-1917-CBA0-A880-4AD3015BD263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28803" y="6128668"/>
            <a:ext cx="360000" cy="36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F25972-D01F-E177-F1FB-C209B977947F}"/>
              </a:ext>
            </a:extLst>
          </p:cNvPr>
          <p:cNvSpPr txBox="1"/>
          <p:nvPr/>
        </p:nvSpPr>
        <p:spPr>
          <a:xfrm>
            <a:off x="178874" y="1381606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196D18-FABD-8934-A11E-B5C99EADA66C}"/>
              </a:ext>
            </a:extLst>
          </p:cNvPr>
          <p:cNvSpPr txBox="1"/>
          <p:nvPr/>
        </p:nvSpPr>
        <p:spPr>
          <a:xfrm>
            <a:off x="178874" y="3886739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MARC0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842344-BB6B-2E9D-8165-673A31588BA4}"/>
              </a:ext>
            </a:extLst>
          </p:cNvPr>
          <p:cNvSpPr/>
          <p:nvPr/>
        </p:nvSpPr>
        <p:spPr>
          <a:xfrm>
            <a:off x="328101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D01D8F-8804-5B30-D6EA-D91543B24569}"/>
              </a:ext>
            </a:extLst>
          </p:cNvPr>
          <p:cNvSpPr/>
          <p:nvPr/>
        </p:nvSpPr>
        <p:spPr>
          <a:xfrm>
            <a:off x="3281016" y="5527937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F26D62-029B-687F-17F0-C6D54646BFFC}"/>
              </a:ext>
            </a:extLst>
          </p:cNvPr>
          <p:cNvSpPr/>
          <p:nvPr/>
        </p:nvSpPr>
        <p:spPr>
          <a:xfrm>
            <a:off x="695319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BB8599-7792-70EE-DD38-CBC4C53DC005}"/>
              </a:ext>
            </a:extLst>
          </p:cNvPr>
          <p:cNvSpPr/>
          <p:nvPr/>
        </p:nvSpPr>
        <p:spPr>
          <a:xfrm>
            <a:off x="6953196" y="5527936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D79DB3-4779-297F-CC84-B960E3A217BC}"/>
              </a:ext>
            </a:extLst>
          </p:cNvPr>
          <p:cNvSpPr/>
          <p:nvPr/>
        </p:nvSpPr>
        <p:spPr>
          <a:xfrm>
            <a:off x="10906692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AA6D73-32D8-54A9-145B-25262DDC68C7}"/>
              </a:ext>
            </a:extLst>
          </p:cNvPr>
          <p:cNvSpPr/>
          <p:nvPr/>
        </p:nvSpPr>
        <p:spPr>
          <a:xfrm>
            <a:off x="10906692" y="5527935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94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5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4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5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9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重音分析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1959B8C-C73A-F16E-8E69-2B3010E5C8D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不同區域之間比較</a:t>
            </a:r>
            <a:endParaRPr lang="en-US" altLang="zh-TW" sz="4000" dirty="0">
              <a:solidFill>
                <a:schemeClr val="accent2"/>
              </a:solidFill>
            </a:endParaRPr>
          </a:p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以</a:t>
            </a:r>
            <a:r>
              <a:rPr lang="en-US" altLang="zh-TW" sz="4000" dirty="0">
                <a:solidFill>
                  <a:schemeClr val="accent2"/>
                </a:solidFill>
              </a:rPr>
              <a:t>DR2(</a:t>
            </a:r>
            <a:r>
              <a:rPr lang="zh-TW" altLang="en-US" sz="4000" dirty="0">
                <a:solidFill>
                  <a:schemeClr val="accent2"/>
                </a:solidFill>
              </a:rPr>
              <a:t>北美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與</a:t>
            </a:r>
            <a:r>
              <a:rPr lang="en-US" altLang="zh-TW" sz="4000" dirty="0">
                <a:solidFill>
                  <a:schemeClr val="accent2"/>
                </a:solidFill>
              </a:rPr>
              <a:t>DR5(</a:t>
            </a:r>
            <a:r>
              <a:rPr lang="zh-TW" altLang="en-US" sz="4000" dirty="0">
                <a:solidFill>
                  <a:schemeClr val="accent2"/>
                </a:solidFill>
              </a:rPr>
              <a:t>南美</a:t>
            </a:r>
            <a:r>
              <a:rPr lang="en-US" altLang="zh-TW" sz="4000" dirty="0">
                <a:solidFill>
                  <a:schemeClr val="accent2"/>
                </a:solidFill>
              </a:rPr>
              <a:t>)</a:t>
            </a:r>
            <a:r>
              <a:rPr lang="zh-TW" altLang="en-US" sz="4000" dirty="0">
                <a:solidFill>
                  <a:schemeClr val="accent2"/>
                </a:solidFill>
              </a:rPr>
              <a:t>男性</a:t>
            </a:r>
            <a:r>
              <a:rPr lang="en-US" altLang="zh-TW" sz="4000" dirty="0">
                <a:solidFill>
                  <a:schemeClr val="accent2"/>
                </a:solidFill>
              </a:rPr>
              <a:t>SA1</a:t>
            </a:r>
            <a:r>
              <a:rPr lang="zh-TW" altLang="en-US" sz="4000" dirty="0">
                <a:solidFill>
                  <a:schemeClr val="accent2"/>
                </a:solidFill>
              </a:rPr>
              <a:t>語句為例</a:t>
            </a:r>
          </a:p>
        </p:txBody>
      </p:sp>
    </p:spTree>
    <p:extLst>
      <p:ext uri="{BB962C8B-B14F-4D97-AF65-F5344CB8AC3E}">
        <p14:creationId xmlns:p14="http://schemas.microsoft.com/office/powerpoint/2010/main" val="116497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1EC748D-3D70-9495-D1F6-2A0C3972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3550"/>
            <a:ext cx="10080000" cy="49951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DR2-MBJV0</a:t>
            </a:r>
            <a:r>
              <a:rPr lang="zh-TW" altLang="en-US" dirty="0"/>
              <a:t>與</a:t>
            </a:r>
            <a:r>
              <a:rPr lang="en-US" altLang="zh-TW" dirty="0"/>
              <a:t>DR5-MBGT0</a:t>
            </a:r>
            <a:r>
              <a:rPr lang="zh-TW" altLang="en-US" dirty="0"/>
              <a:t>比較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30CEEE-861E-946E-847F-3EC41DAE640C}"/>
              </a:ext>
            </a:extLst>
          </p:cNvPr>
          <p:cNvSpPr/>
          <p:nvPr/>
        </p:nvSpPr>
        <p:spPr>
          <a:xfrm>
            <a:off x="6554483" y="5915230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E7374D-2095-0E3D-D6E4-D37B7C2893AC}"/>
              </a:ext>
            </a:extLst>
          </p:cNvPr>
          <p:cNvSpPr/>
          <p:nvPr/>
        </p:nvSpPr>
        <p:spPr>
          <a:xfrm>
            <a:off x="1633170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007CE8-5FA3-B1B9-8065-C63873F7B662}"/>
              </a:ext>
            </a:extLst>
          </p:cNvPr>
          <p:cNvSpPr/>
          <p:nvPr/>
        </p:nvSpPr>
        <p:spPr>
          <a:xfrm>
            <a:off x="7041957" y="5925323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02FFD-3CCE-3B9D-A3A8-89C0F4A05749}"/>
              </a:ext>
            </a:extLst>
          </p:cNvPr>
          <p:cNvSpPr/>
          <p:nvPr/>
        </p:nvSpPr>
        <p:spPr>
          <a:xfrm>
            <a:off x="2106805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D78D46-F1B0-AA6E-3B0A-FFCCB8868C91}"/>
              </a:ext>
            </a:extLst>
          </p:cNvPr>
          <p:cNvSpPr/>
          <p:nvPr/>
        </p:nvSpPr>
        <p:spPr>
          <a:xfrm>
            <a:off x="3584666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520F57-6D4B-EECF-365E-A4B80AC2FB1A}"/>
              </a:ext>
            </a:extLst>
          </p:cNvPr>
          <p:cNvSpPr/>
          <p:nvPr/>
        </p:nvSpPr>
        <p:spPr>
          <a:xfrm>
            <a:off x="8322748" y="5924332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3D311A-0ED4-1A1A-7417-BD4FA6CF5637}"/>
              </a:ext>
            </a:extLst>
          </p:cNvPr>
          <p:cNvSpPr txBox="1"/>
          <p:nvPr/>
        </p:nvSpPr>
        <p:spPr>
          <a:xfrm>
            <a:off x="2607092" y="1474497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376588-BE1A-837B-DEC2-CF993BB96933}"/>
              </a:ext>
            </a:extLst>
          </p:cNvPr>
          <p:cNvSpPr txBox="1"/>
          <p:nvPr/>
        </p:nvSpPr>
        <p:spPr>
          <a:xfrm>
            <a:off x="7918148" y="1488063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MBGT0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476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6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前三個重音比較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B2A673-791C-E41A-892C-7CBF9A5B6C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6600" y="1682284"/>
            <a:ext cx="3025154" cy="2268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DA7BFFB-7FEE-A330-F360-80C152BBD3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5154" y="1676715"/>
            <a:ext cx="3025154" cy="2268000"/>
          </a:xfrm>
          <a:prstGeom prst="rect">
            <a:avLst/>
          </a:prstGeom>
        </p:spPr>
      </p:pic>
      <p:pic>
        <p:nvPicPr>
          <p:cNvPr id="21" name="SA1_MBJV0_E_max_2">
            <a:hlinkClick r:id="" action="ppaction://media"/>
            <a:extLst>
              <a:ext uri="{FF2B5EF4-FFF2-40B4-BE49-F238E27FC236}">
                <a16:creationId xmlns:a16="http://schemas.microsoft.com/office/drawing/2014/main" id="{757407DF-1578-5B3F-48D5-80B8870E54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3590284"/>
            <a:ext cx="360000" cy="360000"/>
          </a:xfrm>
          <a:prstGeom prst="rect">
            <a:avLst/>
          </a:prstGeom>
        </p:spPr>
      </p:pic>
      <p:pic>
        <p:nvPicPr>
          <p:cNvPr id="22" name="SA1_MBJV0_E_max_3">
            <a:hlinkClick r:id="" action="ppaction://media"/>
            <a:extLst>
              <a:ext uri="{FF2B5EF4-FFF2-40B4-BE49-F238E27FC236}">
                <a16:creationId xmlns:a16="http://schemas.microsoft.com/office/drawing/2014/main" id="{9AC77B40-87B7-2E8E-E340-6C569B34CF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50" y="3584715"/>
            <a:ext cx="360000" cy="36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B75981-CBAD-D3E3-60C3-3042726BC6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8046" y="1682284"/>
            <a:ext cx="3025154" cy="2268000"/>
          </a:xfrm>
          <a:prstGeom prst="rect">
            <a:avLst/>
          </a:prstGeom>
        </p:spPr>
      </p:pic>
      <p:pic>
        <p:nvPicPr>
          <p:cNvPr id="4" name="SA1_MBJV0_E_max_1">
            <a:hlinkClick r:id="" action="ppaction://media"/>
            <a:extLst>
              <a:ext uri="{FF2B5EF4-FFF2-40B4-BE49-F238E27FC236}">
                <a16:creationId xmlns:a16="http://schemas.microsoft.com/office/drawing/2014/main" id="{D0E27F12-7641-84A6-529B-28156A31EE2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33200" y="3590284"/>
            <a:ext cx="360000" cy="36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F25972-D01F-E177-F1FB-C209B977947F}"/>
              </a:ext>
            </a:extLst>
          </p:cNvPr>
          <p:cNvSpPr txBox="1"/>
          <p:nvPr/>
        </p:nvSpPr>
        <p:spPr>
          <a:xfrm>
            <a:off x="178874" y="1381606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MBJV0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196D18-FABD-8934-A11E-B5C99EADA66C}"/>
              </a:ext>
            </a:extLst>
          </p:cNvPr>
          <p:cNvSpPr txBox="1"/>
          <p:nvPr/>
        </p:nvSpPr>
        <p:spPr>
          <a:xfrm>
            <a:off x="178874" y="3886739"/>
            <a:ext cx="996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MARC0</a:t>
            </a:r>
            <a:endParaRPr lang="zh-TW" alt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842344-BB6B-2E9D-8165-673A31588BA4}"/>
              </a:ext>
            </a:extLst>
          </p:cNvPr>
          <p:cNvSpPr/>
          <p:nvPr/>
        </p:nvSpPr>
        <p:spPr>
          <a:xfrm>
            <a:off x="328101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D01D8F-8804-5B30-D6EA-D91543B24569}"/>
              </a:ext>
            </a:extLst>
          </p:cNvPr>
          <p:cNvSpPr/>
          <p:nvPr/>
        </p:nvSpPr>
        <p:spPr>
          <a:xfrm>
            <a:off x="3281016" y="5527937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F26D62-029B-687F-17F0-C6D54646BFFC}"/>
              </a:ext>
            </a:extLst>
          </p:cNvPr>
          <p:cNvSpPr/>
          <p:nvPr/>
        </p:nvSpPr>
        <p:spPr>
          <a:xfrm>
            <a:off x="6953196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BB8599-7792-70EE-DD38-CBC4C53DC005}"/>
              </a:ext>
            </a:extLst>
          </p:cNvPr>
          <p:cNvSpPr/>
          <p:nvPr/>
        </p:nvSpPr>
        <p:spPr>
          <a:xfrm>
            <a:off x="6953196" y="5527936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D79DB3-4779-297F-CC84-B960E3A217BC}"/>
              </a:ext>
            </a:extLst>
          </p:cNvPr>
          <p:cNvSpPr/>
          <p:nvPr/>
        </p:nvSpPr>
        <p:spPr>
          <a:xfrm>
            <a:off x="10906692" y="2938384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AA6D73-32D8-54A9-145B-25262DDC68C7}"/>
              </a:ext>
            </a:extLst>
          </p:cNvPr>
          <p:cNvSpPr/>
          <p:nvPr/>
        </p:nvSpPr>
        <p:spPr>
          <a:xfrm>
            <a:off x="10906692" y="5527935"/>
            <a:ext cx="4555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TW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AC2715E-1D9F-4209-D81F-6BF3849EBCD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3650" y="4254654"/>
            <a:ext cx="3025153" cy="2268000"/>
          </a:xfrm>
          <a:prstGeom prst="rect">
            <a:avLst/>
          </a:prstGeom>
        </p:spPr>
      </p:pic>
      <p:pic>
        <p:nvPicPr>
          <p:cNvPr id="19" name="SA1_MBGT0_E_max_1">
            <a:hlinkClick r:id="" action="ppaction://media"/>
            <a:extLst>
              <a:ext uri="{FF2B5EF4-FFF2-40B4-BE49-F238E27FC236}">
                <a16:creationId xmlns:a16="http://schemas.microsoft.com/office/drawing/2014/main" id="{805FB559-49D4-5455-E635-6D421F27656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333200" y="6168461"/>
            <a:ext cx="360000" cy="36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F7D00B0-51B2-276C-2895-BC9083EEFC8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76600" y="4254654"/>
            <a:ext cx="3025153" cy="2268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1FCB004-95BC-B710-2BC7-673F5AFBE75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45154" y="4254654"/>
            <a:ext cx="3025153" cy="2268000"/>
          </a:xfrm>
          <a:prstGeom prst="rect">
            <a:avLst/>
          </a:prstGeom>
        </p:spPr>
      </p:pic>
      <p:pic>
        <p:nvPicPr>
          <p:cNvPr id="33" name="SA1_MBGT0_E_max_2">
            <a:hlinkClick r:id="" action="ppaction://media"/>
            <a:extLst>
              <a:ext uri="{FF2B5EF4-FFF2-40B4-BE49-F238E27FC236}">
                <a16:creationId xmlns:a16="http://schemas.microsoft.com/office/drawing/2014/main" id="{17B5A4C7-7463-6E8C-4D52-2F7589A04245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000212" y="6168461"/>
            <a:ext cx="360000" cy="360000"/>
          </a:xfrm>
          <a:prstGeom prst="rect">
            <a:avLst/>
          </a:prstGeom>
        </p:spPr>
      </p:pic>
      <p:pic>
        <p:nvPicPr>
          <p:cNvPr id="34" name="SA1_MBGT0_E_max_3">
            <a:hlinkClick r:id="" action="ppaction://media"/>
            <a:extLst>
              <a:ext uri="{FF2B5EF4-FFF2-40B4-BE49-F238E27FC236}">
                <a16:creationId xmlns:a16="http://schemas.microsoft.com/office/drawing/2014/main" id="{6CC0058E-6EEA-EFBB-8A71-6061DD847A65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955249" y="61626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5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9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5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90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75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CF397-3DB7-DF1C-C114-225549C2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8969"/>
            <a:ext cx="12192000" cy="1170031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b="1" dirty="0"/>
              <a:t>重音訓練結果</a:t>
            </a:r>
            <a:br>
              <a:rPr lang="en-US" altLang="zh-TW" sz="7200" b="1" dirty="0"/>
            </a:br>
            <a:endParaRPr lang="zh-TW" altLang="en-US" sz="7200" b="1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B897BE-D550-B96C-B54F-86AE24612143}"/>
              </a:ext>
            </a:extLst>
          </p:cNvPr>
          <p:cNvSpPr txBox="1">
            <a:spLocks/>
          </p:cNvSpPr>
          <p:nvPr/>
        </p:nvSpPr>
        <p:spPr>
          <a:xfrm>
            <a:off x="0" y="3669719"/>
            <a:ext cx="12192000" cy="10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accent2"/>
                </a:solidFill>
              </a:rPr>
              <a:t>只取第一個重音</a:t>
            </a:r>
          </a:p>
        </p:txBody>
      </p:sp>
    </p:spTree>
    <p:extLst>
      <p:ext uri="{BB962C8B-B14F-4D97-AF65-F5344CB8AC3E}">
        <p14:creationId xmlns:p14="http://schemas.microsoft.com/office/powerpoint/2010/main" val="414701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網路架構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8E2764-5B78-CF4B-0485-60401A6B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58" y="762000"/>
            <a:ext cx="4933333" cy="5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0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909603-2CCC-4775-AFF7-EEDAEF5D8F86}"/>
              </a:ext>
            </a:extLst>
          </p:cNvPr>
          <p:cNvSpPr txBox="1"/>
          <p:nvPr/>
        </p:nvSpPr>
        <p:spPr>
          <a:xfrm>
            <a:off x="11489635" y="6488668"/>
            <a:ext cx="70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0</a:t>
            </a:r>
            <a:fld id="{14AC972E-A942-4833-AA5E-CD5138CD0656}" type="slidenum">
              <a:rPr lang="en-US" altLang="zh-TW" sz="1600" smtClean="0">
                <a:solidFill>
                  <a:schemeClr val="bg1"/>
                </a:solidFill>
              </a:rPr>
              <a:t>9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6F794C4-EB0C-4E8A-A5B9-6048138809A1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acc= 0.8125</a:t>
            </a:r>
          </a:p>
          <a:p>
            <a:r>
              <a:rPr lang="en-US" altLang="zh-TW" dirty="0"/>
              <a:t>loss= 0.1625230759382248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E9FB779-CA24-1EB6-F716-41E1F625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4" y="2594290"/>
            <a:ext cx="5001778" cy="393449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EAA1103-5FF1-348E-0E47-0B2CB672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90" y="2656304"/>
            <a:ext cx="5001778" cy="381046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207E68E-A2D4-439C-983F-F8DBC1CEF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217" y="522400"/>
            <a:ext cx="209032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628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7138</TotalTime>
  <Words>515</Words>
  <Application>Microsoft Office PowerPoint</Application>
  <PresentationFormat>寬螢幕</PresentationFormat>
  <Paragraphs>111</Paragraphs>
  <Slides>24</Slides>
  <Notes>0</Notes>
  <HiddenSlides>0</HiddenSlides>
  <MMClips>12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重音分析</vt:lpstr>
      <vt:lpstr> </vt:lpstr>
      <vt:lpstr> </vt:lpstr>
      <vt:lpstr>重音分析</vt:lpstr>
      <vt:lpstr> </vt:lpstr>
      <vt:lpstr> </vt:lpstr>
      <vt:lpstr>重音訓練結果 </vt:lpstr>
      <vt:lpstr> </vt:lpstr>
      <vt:lpstr> </vt:lpstr>
      <vt:lpstr>重音訓練結果 </vt:lpstr>
      <vt:lpstr> </vt:lpstr>
      <vt:lpstr> </vt:lpstr>
      <vt:lpstr>三種語言訓練結果 </vt:lpstr>
      <vt:lpstr> </vt:lpstr>
      <vt:lpstr> </vt:lpstr>
      <vt:lpstr>特徵萃取圖樣分析</vt:lpstr>
      <vt:lpstr>不同區域之間比較 以DR2(北美)與DR5(南美)男性SA1語句為例</vt:lpstr>
      <vt:lpstr>不同語言之間比較 以TIMIT與CLIPS(義大利語料庫)做比較</vt:lpstr>
      <vt:lpstr>三種語言之間比較， 以TIMIT與CLIPS與SB(西班牙語料庫)做比較</vt:lpstr>
      <vt:lpstr>取值方式調整</vt:lpstr>
      <vt:lpstr>原先取值方式為，以縱軸為主，取橫軸中間部分，以下圖為例，此圖形為MFCC取得20個特徵圖樣，則以縱軸20為主，從橫軸取得120點之中間部分，約略為50~70。  修改取值方式為從橫軸120點平均取得20個點，約略為每6點取1點。  以下以SA1中MABW0、MBJK0為例 </vt:lpstr>
      <vt:lpstr>PowerPoint 簡報</vt:lpstr>
      <vt:lpstr>PowerPoint 簡報</vt:lpstr>
      <vt:lpstr>萃取20個與50個特徵比較，以SA1中MABW0為例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Hanying</dc:creator>
  <cp:lastModifiedBy>Owner</cp:lastModifiedBy>
  <cp:revision>684</cp:revision>
  <cp:lastPrinted>2023-03-22T08:13:41Z</cp:lastPrinted>
  <dcterms:created xsi:type="dcterms:W3CDTF">2022-09-21T13:34:58Z</dcterms:created>
  <dcterms:modified xsi:type="dcterms:W3CDTF">2023-11-13T08:33:31Z</dcterms:modified>
</cp:coreProperties>
</file>