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32"/>
  </p:notesMasterIdLst>
  <p:sldIdLst>
    <p:sldId id="338" r:id="rId2"/>
    <p:sldId id="328" r:id="rId3"/>
    <p:sldId id="337" r:id="rId4"/>
    <p:sldId id="339" r:id="rId5"/>
    <p:sldId id="331" r:id="rId6"/>
    <p:sldId id="340" r:id="rId7"/>
    <p:sldId id="346" r:id="rId8"/>
    <p:sldId id="345" r:id="rId9"/>
    <p:sldId id="347" r:id="rId10"/>
    <p:sldId id="351" r:id="rId11"/>
    <p:sldId id="352" r:id="rId12"/>
    <p:sldId id="353" r:id="rId13"/>
    <p:sldId id="354" r:id="rId14"/>
    <p:sldId id="355" r:id="rId15"/>
    <p:sldId id="356" r:id="rId16"/>
    <p:sldId id="349" r:id="rId17"/>
    <p:sldId id="348" r:id="rId18"/>
    <p:sldId id="350" r:id="rId19"/>
    <p:sldId id="357" r:id="rId20"/>
    <p:sldId id="358" r:id="rId21"/>
    <p:sldId id="359" r:id="rId22"/>
    <p:sldId id="341" r:id="rId23"/>
    <p:sldId id="336" r:id="rId24"/>
    <p:sldId id="342" r:id="rId25"/>
    <p:sldId id="344" r:id="rId26"/>
    <p:sldId id="343" r:id="rId27"/>
    <p:sldId id="316" r:id="rId28"/>
    <p:sldId id="318" r:id="rId29"/>
    <p:sldId id="317" r:id="rId30"/>
    <p:sldId id="319" r:id="rId31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0245-82A6-45B8-99C4-3E65E796AE67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EE9FD-9696-4874-AD5B-11CFB3E41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99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92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0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8000"/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4.png"/><Relationship Id="rId10" Type="http://schemas.openxmlformats.org/officeDocument/2006/relationships/audio" Target="../media/media5.wav"/><Relationship Id="rId19" Type="http://schemas.openxmlformats.org/officeDocument/2006/relationships/image" Target="../media/image8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3" Type="http://schemas.microsoft.com/office/2007/relationships/media" Target="../media/media2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openxmlformats.org/officeDocument/2006/relationships/image" Target="../media/image8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microsoft.com/office/2007/relationships/media" Target="../media/media1.wav"/><Relationship Id="rId6" Type="http://schemas.openxmlformats.org/officeDocument/2006/relationships/audio" Target="../media/media5.wav"/><Relationship Id="rId11" Type="http://schemas.microsoft.com/office/2007/relationships/media" Target="../media/media9.wav"/><Relationship Id="rId5" Type="http://schemas.microsoft.com/office/2007/relationships/media" Target="../media/media5.wav"/><Relationship Id="rId15" Type="http://schemas.openxmlformats.org/officeDocument/2006/relationships/image" Target="../media/image4.png"/><Relationship Id="rId10" Type="http://schemas.openxmlformats.org/officeDocument/2006/relationships/audio" Target="../media/media8.wav"/><Relationship Id="rId19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microsoft.com/office/2007/relationships/media" Target="../media/media8.wav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58997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取前三個重音</a:t>
            </a:r>
          </a:p>
        </p:txBody>
      </p:sp>
    </p:spTree>
    <p:extLst>
      <p:ext uri="{BB962C8B-B14F-4D97-AF65-F5344CB8AC3E}">
        <p14:creationId xmlns:p14="http://schemas.microsoft.com/office/powerpoint/2010/main" val="22920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3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0.6976744 </a:t>
            </a:r>
          </a:p>
          <a:p>
            <a:r>
              <a:rPr lang="en-US" altLang="zh-TW" dirty="0"/>
              <a:t>loss= 0.19560314853524052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7" y="2594290"/>
            <a:ext cx="4946732" cy="39344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041" y="2656304"/>
            <a:ext cx="4936676" cy="3810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8EAE02-444A-4A2C-90F6-5EB10E1B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6" y="370000"/>
            <a:ext cx="20884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不同語言訓練結果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18327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 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 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以男性為訓練資料，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此處</a:t>
            </a:r>
            <a:r>
              <a:rPr lang="en-US" altLang="zh-TW" sz="4000" dirty="0">
                <a:solidFill>
                  <a:schemeClr val="accent2"/>
                </a:solidFill>
              </a:rPr>
              <a:t>TIMIT</a:t>
            </a:r>
            <a:r>
              <a:rPr lang="zh-TW" altLang="en-US" sz="4000" dirty="0">
                <a:solidFill>
                  <a:schemeClr val="accent2"/>
                </a:solidFill>
              </a:rPr>
              <a:t>採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)SX</a:t>
            </a:r>
            <a:r>
              <a:rPr lang="zh-TW" altLang="en-US" sz="4000" dirty="0">
                <a:solidFill>
                  <a:schemeClr val="accent2"/>
                </a:solidFill>
              </a:rPr>
              <a:t>語句</a:t>
            </a:r>
          </a:p>
        </p:txBody>
      </p:sp>
    </p:spTree>
    <p:extLst>
      <p:ext uri="{BB962C8B-B14F-4D97-AF65-F5344CB8AC3E}">
        <p14:creationId xmlns:p14="http://schemas.microsoft.com/office/powerpoint/2010/main" val="240291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7B51CD-6D3E-406D-9159-44719D36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57" y="762000"/>
            <a:ext cx="4914286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4.87137338661176e-07  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7" y="2574235"/>
            <a:ext cx="5084074" cy="3974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9" y="2572711"/>
            <a:ext cx="4994902" cy="39776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6301EB-63AF-46C8-9048-2094BB29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31" y="522400"/>
            <a:ext cx="20670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三種語言訓練結果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2185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SB(</a:t>
            </a:r>
            <a:r>
              <a:rPr lang="zh-TW" altLang="en-US" sz="4000" dirty="0">
                <a:solidFill>
                  <a:schemeClr val="accent2"/>
                </a:solidFill>
              </a:rPr>
              <a:t>西班牙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以男性為訓練資料，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此處</a:t>
            </a:r>
            <a:r>
              <a:rPr lang="en-US" altLang="zh-TW" sz="4000" dirty="0">
                <a:solidFill>
                  <a:schemeClr val="accent2"/>
                </a:solidFill>
              </a:rPr>
              <a:t>TIMIT</a:t>
            </a:r>
            <a:r>
              <a:rPr lang="zh-TW" altLang="en-US" sz="4000" dirty="0">
                <a:solidFill>
                  <a:schemeClr val="accent2"/>
                </a:solidFill>
              </a:rPr>
              <a:t>採</a:t>
            </a:r>
            <a:r>
              <a:rPr lang="en-US" altLang="zh-TW" sz="4000" dirty="0">
                <a:solidFill>
                  <a:schemeClr val="accent2"/>
                </a:solidFill>
              </a:rPr>
              <a:t>DR1~8(</a:t>
            </a:r>
            <a:r>
              <a:rPr lang="zh-TW" altLang="en-US" sz="4000" dirty="0">
                <a:solidFill>
                  <a:schemeClr val="accent2"/>
                </a:solidFill>
              </a:rPr>
              <a:t>全區域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不限語句</a:t>
            </a:r>
          </a:p>
          <a:p>
            <a:pPr algn="ctr"/>
            <a:endParaRPr lang="zh-TW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F0B20-4208-F26F-7C4C-502C5FF3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44" y="762000"/>
            <a:ext cx="4904762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0.0010837971139521653 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7" y="2572711"/>
            <a:ext cx="5084074" cy="3977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1" y="2572711"/>
            <a:ext cx="5001778" cy="3977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0D7990-D7B7-D282-3E87-36F17916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49" y="432400"/>
            <a:ext cx="223010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三種語言訓練結果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2185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SB(</a:t>
            </a:r>
            <a:r>
              <a:rPr lang="zh-TW" altLang="en-US" sz="4000" dirty="0">
                <a:solidFill>
                  <a:schemeClr val="accent2"/>
                </a:solidFill>
              </a:rPr>
              <a:t>西班牙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訓練資料</a:t>
            </a:r>
            <a:r>
              <a:rPr lang="zh-TW" altLang="en-US" sz="4000" u="sng" dirty="0">
                <a:solidFill>
                  <a:schemeClr val="accent2"/>
                </a:solidFill>
              </a:rPr>
              <a:t>不限性別</a:t>
            </a:r>
            <a:r>
              <a:rPr lang="zh-TW" altLang="en-US" sz="4000" dirty="0">
                <a:solidFill>
                  <a:schemeClr val="accent2"/>
                </a:solidFill>
              </a:rPr>
              <a:t>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此處</a:t>
            </a:r>
            <a:r>
              <a:rPr lang="en-US" altLang="zh-TW" sz="4000" dirty="0">
                <a:solidFill>
                  <a:schemeClr val="accent2"/>
                </a:solidFill>
              </a:rPr>
              <a:t>TIMIT</a:t>
            </a:r>
            <a:r>
              <a:rPr lang="zh-TW" altLang="en-US" sz="4000" dirty="0">
                <a:solidFill>
                  <a:schemeClr val="accent2"/>
                </a:solidFill>
              </a:rPr>
              <a:t>採</a:t>
            </a:r>
            <a:r>
              <a:rPr lang="en-US" altLang="zh-TW" sz="4000" dirty="0">
                <a:solidFill>
                  <a:schemeClr val="accent2"/>
                </a:solidFill>
              </a:rPr>
              <a:t>DR1~8(</a:t>
            </a:r>
            <a:r>
              <a:rPr lang="zh-TW" altLang="en-US" sz="4000" dirty="0">
                <a:solidFill>
                  <a:schemeClr val="accent2"/>
                </a:solidFill>
              </a:rPr>
              <a:t>全區域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不限語句</a:t>
            </a:r>
          </a:p>
          <a:p>
            <a:pPr algn="ctr"/>
            <a:endParaRPr lang="zh-TW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7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902733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重音分佈比較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EFBCAB-A68E-EE2F-6E91-6F34F03A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8063"/>
            <a:ext cx="10080000" cy="50006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7009115" y="592523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66352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416608" y="594319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2D7CEC-E532-F332-1597-4C27CEE3B33E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7DF181-A9F8-7486-97DA-504A70B2B4E4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ECD65F-1AEB-4C5B-9F84-6068AC1C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43" y="762000"/>
            <a:ext cx="4885714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2.3315846920013428e-06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3" y="2572711"/>
            <a:ext cx="5080181" cy="3977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9" y="2572711"/>
            <a:ext cx="4994902" cy="3977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0D7990-D7B7-D282-3E87-36F17916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49" y="469827"/>
            <a:ext cx="2230105" cy="19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6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特徵萃取圖樣分析</a:t>
            </a:r>
          </a:p>
        </p:txBody>
      </p:sp>
    </p:spTree>
    <p:extLst>
      <p:ext uri="{BB962C8B-B14F-4D97-AF65-F5344CB8AC3E}">
        <p14:creationId xmlns:p14="http://schemas.microsoft.com/office/powerpoint/2010/main" val="14704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區域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DR2</a:t>
            </a:r>
            <a:r>
              <a:rPr lang="en-US" altLang="zh-TW" dirty="0"/>
              <a:t>(</a:t>
            </a:r>
            <a:r>
              <a:rPr lang="zh-TW" altLang="en-US" dirty="0"/>
              <a:t>北美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DR5</a:t>
            </a:r>
            <a:r>
              <a:rPr lang="en-US" altLang="zh-TW" dirty="0"/>
              <a:t>(</a:t>
            </a:r>
            <a:r>
              <a:rPr lang="zh-TW" altLang="en-US" dirty="0"/>
              <a:t>南美</a:t>
            </a:r>
            <a:r>
              <a:rPr lang="en-US" altLang="zh-TW" dirty="0"/>
              <a:t>)</a:t>
            </a:r>
            <a:r>
              <a:rPr lang="zh-TW" altLang="en-US" dirty="0"/>
              <a:t>男性</a:t>
            </a:r>
            <a:r>
              <a:rPr lang="en-US" altLang="zh-TW" dirty="0"/>
              <a:t>SA1</a:t>
            </a:r>
            <a:r>
              <a:rPr lang="zh-TW" altLang="en-US" dirty="0"/>
              <a:t>語句為例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4" y="1930400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474740-C3CF-21B5-6926-47E0AF00E3D0}"/>
              </a:ext>
            </a:extLst>
          </p:cNvPr>
          <p:cNvSpPr txBox="1"/>
          <p:nvPr/>
        </p:nvSpPr>
        <p:spPr>
          <a:xfrm>
            <a:off x="677334" y="4243558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D:\TIMITDIC_231101_data_all_sentence\TEST\img_librosa\pe_50_DR25_M_SA1_2_cnn_mfcc\DR5\M\2d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ECC211-80B8-E5C6-BAB0-75819524207A}"/>
              </a:ext>
            </a:extLst>
          </p:cNvPr>
          <p:cNvSpPr txBox="1"/>
          <p:nvPr/>
        </p:nvSpPr>
        <p:spPr>
          <a:xfrm>
            <a:off x="522864" y="305620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DR2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E7C1CE-C528-3000-ECEF-429383513AD3}"/>
              </a:ext>
            </a:extLst>
          </p:cNvPr>
          <p:cNvSpPr txBox="1"/>
          <p:nvPr/>
        </p:nvSpPr>
        <p:spPr>
          <a:xfrm>
            <a:off x="522863" y="536936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DR5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51B38949-254A-CC82-B19F-8ECA9F18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D00A7A74-EFEE-2EC2-487A-AC37ADCF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3EF4388-D334-A56E-EC6B-0E073D21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56211EB-895A-F12A-FED8-04727152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19" y="4664359"/>
            <a:ext cx="2146329" cy="18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9D741-4024-645C-66EE-C4C8A4682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4664359"/>
            <a:ext cx="2146329" cy="180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93EAC15-BBE4-AD92-BFDE-749EA3451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4" y="4664359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語言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en-US" altLang="zh-TW" dirty="0"/>
              <a:t>(</a:t>
            </a:r>
            <a:r>
              <a:rPr lang="zh-TW" altLang="en-US" dirty="0"/>
              <a:t>義大利語料庫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3" y="1930400"/>
            <a:ext cx="94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A464ED-9107-F304-F357-6889ABFE82C9}"/>
              </a:ext>
            </a:extLst>
          </p:cNvPr>
          <p:cNvSpPr txBox="1"/>
          <p:nvPr/>
        </p:nvSpPr>
        <p:spPr>
          <a:xfrm>
            <a:off x="677334" y="4243559"/>
            <a:ext cx="9048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D:\TIMITDIC_231101_data_AIS\TEST\img\pe_50_M_librosa_2_cnn_mfcc\CLIPS\M\2d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343949" y="305620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343949" y="536936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1" y="4674472"/>
            <a:ext cx="2146329" cy="18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4669416"/>
            <a:ext cx="2146329" cy="18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4674472"/>
            <a:ext cx="2146329" cy="180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9242845" cy="13208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三種語言</a:t>
            </a:r>
            <a:r>
              <a:rPr lang="zh-TW" altLang="en-US" dirty="0"/>
              <a:t>之間比較，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SB</a:t>
            </a:r>
            <a:r>
              <a:rPr lang="en-US" altLang="zh-TW" dirty="0"/>
              <a:t>(</a:t>
            </a:r>
            <a:r>
              <a:rPr lang="zh-TW" altLang="en-US" dirty="0"/>
              <a:t>西班牙語料庫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583215" y="2300805"/>
            <a:ext cx="81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美國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489098" y="3931356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義大利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70" y="3565299"/>
            <a:ext cx="1717063" cy="144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24" y="3565299"/>
            <a:ext cx="1717063" cy="144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35" y="3565299"/>
            <a:ext cx="1717063" cy="144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70" y="1934748"/>
            <a:ext cx="1717063" cy="144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224" y="1936405"/>
            <a:ext cx="1704121" cy="144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536" y="1934748"/>
            <a:ext cx="1717063" cy="14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2FC9E8-EB23-B707-99C4-015EFF244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969" y="5195850"/>
            <a:ext cx="1717064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BA7C81-FD7C-6206-4B5D-0742A9186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224" y="5195850"/>
            <a:ext cx="1717064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802A34-BAE1-1313-74AB-525844F93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6534" y="5195850"/>
            <a:ext cx="1717064" cy="144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F2A541B-4418-0DC3-168D-8B7F45CA544E}"/>
              </a:ext>
            </a:extLst>
          </p:cNvPr>
          <p:cNvSpPr txBox="1"/>
          <p:nvPr/>
        </p:nvSpPr>
        <p:spPr>
          <a:xfrm>
            <a:off x="489098" y="5561907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SB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西班牙</a:t>
            </a:r>
          </a:p>
        </p:txBody>
      </p:sp>
    </p:spTree>
    <p:extLst>
      <p:ext uri="{BB962C8B-B14F-4D97-AF65-F5344CB8AC3E}">
        <p14:creationId xmlns:p14="http://schemas.microsoft.com/office/powerpoint/2010/main" val="427907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取值方式調整</a:t>
            </a:r>
          </a:p>
        </p:txBody>
      </p:sp>
    </p:spTree>
    <p:extLst>
      <p:ext uri="{BB962C8B-B14F-4D97-AF65-F5344CB8AC3E}">
        <p14:creationId xmlns:p14="http://schemas.microsoft.com/office/powerpoint/2010/main" val="3070106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 fontScale="90000"/>
          </a:bodyPr>
          <a:lstStyle/>
          <a:p>
            <a:r>
              <a:rPr lang="zh-TW" altLang="en-US" sz="2700" dirty="0"/>
              <a:t>原先取值方式為，以縱軸為主，取橫軸中間部分，以下圖為例，此圖形為</a:t>
            </a:r>
            <a:r>
              <a:rPr lang="en-US" altLang="zh-TW" sz="2700" dirty="0"/>
              <a:t>MFCC</a:t>
            </a:r>
            <a:r>
              <a:rPr lang="zh-TW" altLang="en-US" sz="2700" dirty="0"/>
              <a:t>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個特徵圖樣，則以縱軸</a:t>
            </a:r>
            <a:r>
              <a:rPr lang="en-US" altLang="zh-TW" sz="2700" dirty="0"/>
              <a:t>20</a:t>
            </a:r>
            <a:r>
              <a:rPr lang="zh-TW" altLang="en-US" sz="2700" dirty="0"/>
              <a:t>為主，從橫軸取得</a:t>
            </a:r>
            <a:r>
              <a:rPr lang="en-US" altLang="zh-TW" sz="2700" dirty="0"/>
              <a:t>120</a:t>
            </a:r>
            <a:r>
              <a:rPr lang="zh-TW" altLang="en-US" sz="2700" dirty="0"/>
              <a:t>點之中間部分，約略為</a:t>
            </a:r>
            <a:r>
              <a:rPr lang="en-US" altLang="zh-TW" sz="2700" dirty="0"/>
              <a:t>50~70</a:t>
            </a:r>
            <a:r>
              <a:rPr lang="zh-TW" altLang="en-US" sz="2700" dirty="0"/>
              <a:t>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修改取值方式為從橫軸</a:t>
            </a:r>
            <a:r>
              <a:rPr lang="en-US" altLang="zh-TW" sz="2700" dirty="0"/>
              <a:t>120</a:t>
            </a:r>
            <a:r>
              <a:rPr lang="zh-TW" altLang="en-US" sz="2700" dirty="0"/>
              <a:t>點平均取得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個點，約略為每</a:t>
            </a:r>
            <a:r>
              <a:rPr lang="en-US" altLang="zh-TW" sz="2700" dirty="0"/>
              <a:t>6</a:t>
            </a:r>
            <a:r>
              <a:rPr lang="zh-TW" altLang="en-US" sz="2700" dirty="0"/>
              <a:t>點取</a:t>
            </a:r>
            <a:r>
              <a:rPr lang="en-US" altLang="zh-TW" sz="2700" dirty="0"/>
              <a:t>1</a:t>
            </a:r>
            <a:r>
              <a:rPr lang="zh-TW" altLang="en-US" sz="2700" dirty="0"/>
              <a:t>點。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以下以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、</a:t>
            </a:r>
            <a:r>
              <a:rPr lang="en-US" altLang="zh-TW" sz="2700" dirty="0"/>
              <a:t>MBJK0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FB1C9D-03C4-4EE3-9244-071E466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67131"/>
            <a:ext cx="9720000" cy="19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5DB01C-811E-4233-AE12-639914C8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647030"/>
            <a:ext cx="9720000" cy="19772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53708F-E64C-47ED-BB4A-C68DF5E4442C}"/>
              </a:ext>
            </a:extLst>
          </p:cNvPr>
          <p:cNvSpPr/>
          <p:nvPr/>
        </p:nvSpPr>
        <p:spPr>
          <a:xfrm>
            <a:off x="254477" y="2039517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MABW0</a:t>
            </a:r>
            <a:endParaRPr lang="zh-TW" alt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DA3789-154A-4CA8-B221-5A7B65B4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3064345"/>
            <a:ext cx="3749047" cy="35935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63CC8D-8CFB-4E4E-A27D-86270DE9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3064345"/>
            <a:ext cx="3749047" cy="35935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D2F90FF-A1CE-4234-8AE1-DFDA9C1E5DFE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C8B4C9-B769-4669-9712-20EF556D4C0C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367597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3E6E4E-0FAB-4AC9-AEB1-F2089FB6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723063"/>
            <a:ext cx="9720000" cy="1709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A6CA01-C421-4CC7-B096-8538382D1196}"/>
              </a:ext>
            </a:extLst>
          </p:cNvPr>
          <p:cNvSpPr/>
          <p:nvPr/>
        </p:nvSpPr>
        <p:spPr>
          <a:xfrm>
            <a:off x="414777" y="1848117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MBJK0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FFB5005-8D85-44CA-B6CA-B6A229DE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2988809"/>
            <a:ext cx="3749047" cy="35935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3AB2E-BC7F-4C9F-A27C-E59D40FD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2988809"/>
            <a:ext cx="3749047" cy="35935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9FF201E-6B96-4B50-B821-5A79FF3AE050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4C23CB-64D8-4A95-AB6C-F3DDC167EA60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14342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2059460-22CF-FBD4-3E56-5BDE0A3190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75059" y="4220668"/>
            <a:ext cx="3025153" cy="226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E8B2011-B138-4BEA-8854-E36D8EBE17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5155" y="4220668"/>
            <a:ext cx="3025153" cy="2268000"/>
          </a:xfrm>
          <a:prstGeom prst="rect">
            <a:avLst/>
          </a:prstGeom>
        </p:spPr>
      </p:pic>
      <p:pic>
        <p:nvPicPr>
          <p:cNvPr id="27" name="SA1_MARC0_E_max_2">
            <a:hlinkClick r:id="" action="ppaction://media"/>
            <a:extLst>
              <a:ext uri="{FF2B5EF4-FFF2-40B4-BE49-F238E27FC236}">
                <a16:creationId xmlns:a16="http://schemas.microsoft.com/office/drawing/2014/main" id="{2E89CBCD-A5F9-04C5-47CD-BD2BAEEAFD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28668"/>
            <a:ext cx="360000" cy="360000"/>
          </a:xfrm>
          <a:prstGeom prst="rect">
            <a:avLst/>
          </a:prstGeom>
        </p:spPr>
      </p:pic>
      <p:pic>
        <p:nvPicPr>
          <p:cNvPr id="28" name="SA1_MARC0_E_max_3">
            <a:hlinkClick r:id="" action="ppaction://media"/>
            <a:extLst>
              <a:ext uri="{FF2B5EF4-FFF2-40B4-BE49-F238E27FC236}">
                <a16:creationId xmlns:a16="http://schemas.microsoft.com/office/drawing/2014/main" id="{93B70588-0006-69BE-8255-D27BA61C8AD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6128668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2E8CCC-FE9E-2E86-3CC3-2240383A0A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8047" y="4220668"/>
            <a:ext cx="3025153" cy="2268000"/>
          </a:xfrm>
          <a:prstGeom prst="rect">
            <a:avLst/>
          </a:prstGeom>
        </p:spPr>
      </p:pic>
      <p:pic>
        <p:nvPicPr>
          <p:cNvPr id="7" name="SA1_MARC0_E_max_1">
            <a:hlinkClick r:id="" action="ppaction://media"/>
            <a:extLst>
              <a:ext uri="{FF2B5EF4-FFF2-40B4-BE49-F238E27FC236}">
                <a16:creationId xmlns:a16="http://schemas.microsoft.com/office/drawing/2014/main" id="{EEFA355B-1917-CBA0-A880-4AD3015BD26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28803" y="6128668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94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30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66DD6C19-54E1-4F38-AF71-1053294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/>
          </a:bodyPr>
          <a:lstStyle/>
          <a:p>
            <a:r>
              <a:rPr lang="zh-TW" altLang="en-US" sz="2700" dirty="0"/>
              <a:t>萃取</a:t>
            </a:r>
            <a:r>
              <a:rPr lang="en-US" altLang="zh-TW" sz="2700" dirty="0"/>
              <a:t>20</a:t>
            </a:r>
            <a:r>
              <a:rPr lang="zh-TW" altLang="en-US" sz="2700" dirty="0"/>
              <a:t>個與</a:t>
            </a:r>
            <a:r>
              <a:rPr lang="en-US" altLang="zh-TW" sz="2700" dirty="0"/>
              <a:t>50</a:t>
            </a:r>
            <a:r>
              <a:rPr lang="zh-TW" altLang="en-US" sz="2700" dirty="0"/>
              <a:t>個特徵比較，以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F05AA1-B89D-4136-A066-319C6325A55F}"/>
              </a:ext>
            </a:extLst>
          </p:cNvPr>
          <p:cNvSpPr/>
          <p:nvPr/>
        </p:nvSpPr>
        <p:spPr>
          <a:xfrm>
            <a:off x="677334" y="2478686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20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1DF944-D735-4EA9-8C22-EC360C8033D1}"/>
              </a:ext>
            </a:extLst>
          </p:cNvPr>
          <p:cNvSpPr/>
          <p:nvPr/>
        </p:nvSpPr>
        <p:spPr>
          <a:xfrm>
            <a:off x="677333" y="5903893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50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005ED55-5357-4AC4-94D7-BE9A38D6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73" y="3224942"/>
            <a:ext cx="7920000" cy="343300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421F391-8D7F-4789-B166-2E748208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73" y="1452359"/>
            <a:ext cx="7920000" cy="16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不同區域之間比較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與</a:t>
            </a:r>
            <a:r>
              <a:rPr lang="en-US" altLang="zh-TW" sz="4000" dirty="0">
                <a:solidFill>
                  <a:schemeClr val="accent2"/>
                </a:solidFill>
              </a:rPr>
              <a:t>DR5(</a:t>
            </a:r>
            <a:r>
              <a:rPr lang="zh-TW" altLang="en-US" sz="4000" dirty="0">
                <a:solidFill>
                  <a:schemeClr val="accent2"/>
                </a:solidFill>
              </a:rPr>
              <a:t>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1649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1EC748D-3D70-9495-D1F6-2A0C3972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3550"/>
            <a:ext cx="10080000" cy="49951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DR5-MBGT0</a:t>
            </a:r>
            <a:r>
              <a:rPr lang="zh-TW" altLang="en-US" dirty="0"/>
              <a:t>比較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6554483" y="5915230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7041957" y="592532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322748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3D311A-0ED4-1A1A-7417-BD4FA6CF5637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376588-BE1A-837B-DEC2-CF993BB96933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MBGT0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476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C2715E-1D9F-4209-D81F-6BF3849EBC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650" y="4254654"/>
            <a:ext cx="3025153" cy="2268000"/>
          </a:xfrm>
          <a:prstGeom prst="rect">
            <a:avLst/>
          </a:prstGeom>
        </p:spPr>
      </p:pic>
      <p:pic>
        <p:nvPicPr>
          <p:cNvPr id="19" name="SA1_MBGT0_E_max_1">
            <a:hlinkClick r:id="" action="ppaction://media"/>
            <a:extLst>
              <a:ext uri="{FF2B5EF4-FFF2-40B4-BE49-F238E27FC236}">
                <a16:creationId xmlns:a16="http://schemas.microsoft.com/office/drawing/2014/main" id="{805FB559-49D4-5455-E635-6D421F27656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6168461"/>
            <a:ext cx="360000" cy="3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F7D00B0-51B2-276C-2895-BC9083EEFC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76600" y="4254654"/>
            <a:ext cx="3025153" cy="226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1FCB004-95BC-B710-2BC7-673F5AFBE7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45154" y="4254654"/>
            <a:ext cx="3025153" cy="2268000"/>
          </a:xfrm>
          <a:prstGeom prst="rect">
            <a:avLst/>
          </a:prstGeom>
        </p:spPr>
      </p:pic>
      <p:pic>
        <p:nvPicPr>
          <p:cNvPr id="33" name="SA1_MBGT0_E_max_2">
            <a:hlinkClick r:id="" action="ppaction://media"/>
            <a:extLst>
              <a:ext uri="{FF2B5EF4-FFF2-40B4-BE49-F238E27FC236}">
                <a16:creationId xmlns:a16="http://schemas.microsoft.com/office/drawing/2014/main" id="{17B5A4C7-7463-6E8C-4D52-2F7589A0424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68461"/>
            <a:ext cx="360000" cy="360000"/>
          </a:xfrm>
          <a:prstGeom prst="rect">
            <a:avLst/>
          </a:prstGeom>
        </p:spPr>
      </p:pic>
      <p:pic>
        <p:nvPicPr>
          <p:cNvPr id="34" name="SA1_MBGT0_E_max_3">
            <a:hlinkClick r:id="" action="ppaction://media"/>
            <a:extLst>
              <a:ext uri="{FF2B5EF4-FFF2-40B4-BE49-F238E27FC236}">
                <a16:creationId xmlns:a16="http://schemas.microsoft.com/office/drawing/2014/main" id="{6CC0058E-6EEA-EFBB-8A71-6061DD847A6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49" y="61626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75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只取第一個重音</a:t>
            </a:r>
          </a:p>
        </p:txBody>
      </p:sp>
    </p:spTree>
    <p:extLst>
      <p:ext uri="{BB962C8B-B14F-4D97-AF65-F5344CB8AC3E}">
        <p14:creationId xmlns:p14="http://schemas.microsoft.com/office/powerpoint/2010/main" val="41470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0.8125</a:t>
            </a:r>
          </a:p>
          <a:p>
            <a:r>
              <a:rPr lang="en-US" altLang="zh-TW" dirty="0"/>
              <a:t>loss= 0.1625230759382248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2594290"/>
            <a:ext cx="5001778" cy="39344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0" y="2656304"/>
            <a:ext cx="5001778" cy="381046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07E68E-A2D4-439C-983F-F8DBC1CE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17" y="522400"/>
            <a:ext cx="20903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628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7157</TotalTime>
  <Words>626</Words>
  <Application>Microsoft Office PowerPoint</Application>
  <PresentationFormat>寬螢幕</PresentationFormat>
  <Paragraphs>134</Paragraphs>
  <Slides>30</Slides>
  <Notes>0</Notes>
  <HiddenSlides>0</HiddenSlides>
  <MMClips>12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重音分析</vt:lpstr>
      <vt:lpstr> </vt:lpstr>
      <vt:lpstr> </vt:lpstr>
      <vt:lpstr>重音分析</vt:lpstr>
      <vt:lpstr> </vt:lpstr>
      <vt:lpstr> </vt:lpstr>
      <vt:lpstr>重音訓練結果 </vt:lpstr>
      <vt:lpstr> </vt:lpstr>
      <vt:lpstr> </vt:lpstr>
      <vt:lpstr>重音訓練結果 </vt:lpstr>
      <vt:lpstr> </vt:lpstr>
      <vt:lpstr> </vt:lpstr>
      <vt:lpstr>不同語言訓練結果 </vt:lpstr>
      <vt:lpstr> </vt:lpstr>
      <vt:lpstr> </vt:lpstr>
      <vt:lpstr>三種語言訓練結果 </vt:lpstr>
      <vt:lpstr> </vt:lpstr>
      <vt:lpstr> </vt:lpstr>
      <vt:lpstr>三種語言訓練結果 </vt:lpstr>
      <vt:lpstr> </vt:lpstr>
      <vt:lpstr> </vt:lpstr>
      <vt:lpstr>特徵萃取圖樣分析</vt:lpstr>
      <vt:lpstr>不同區域之間比較 以DR2(北美)與DR5(南美)男性SA1語句為例</vt:lpstr>
      <vt:lpstr>不同語言之間比較 以TIMIT與CLIPS(義大利語料庫)做比較</vt:lpstr>
      <vt:lpstr>三種語言之間比較， 以TIMIT與CLIPS與SB(西班牙語料庫)做比較</vt:lpstr>
      <vt:lpstr>取值方式調整</vt:lpstr>
      <vt:lpstr>原先取值方式為，以縱軸為主，取橫軸中間部分，以下圖為例，此圖形為MFCC取得20個特徵圖樣，則以縱軸20為主，從橫軸取得120點之中間部分，約略為50~70。  修改取值方式為從橫軸120點平均取得20個點，約略為每6點取1點。  以下以SA1中MABW0、MBJK0為例 </vt:lpstr>
      <vt:lpstr>PowerPoint 簡報</vt:lpstr>
      <vt:lpstr>PowerPoint 簡報</vt:lpstr>
      <vt:lpstr>萃取20個與50個特徵比較，以SA1中MABW0為例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Hanying</dc:creator>
  <cp:lastModifiedBy>Owner</cp:lastModifiedBy>
  <cp:revision>698</cp:revision>
  <cp:lastPrinted>2023-03-22T08:13:41Z</cp:lastPrinted>
  <dcterms:created xsi:type="dcterms:W3CDTF">2022-09-21T13:34:58Z</dcterms:created>
  <dcterms:modified xsi:type="dcterms:W3CDTF">2023-11-14T07:17:31Z</dcterms:modified>
</cp:coreProperties>
</file>