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77" r:id="rId4"/>
    <p:sldId id="278" r:id="rId5"/>
    <p:sldId id="258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AF1"/>
    <a:srgbClr val="ED99AE"/>
    <a:srgbClr val="CCD5E3"/>
    <a:srgbClr val="D10034"/>
    <a:srgbClr val="002F75"/>
    <a:srgbClr val="D00034"/>
    <a:srgbClr val="002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250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189A-2C97-4DE6-9E72-06671D95C435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E9DD1-1400-4A9A-99AE-52920AF7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47B5-ADAF-41B0-8E25-798150F70C66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3EC7-D770-4470-B266-BEBD01C74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3EC7-D770-4470-B266-BEBD01C74447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2569" y="282324"/>
            <a:ext cx="9378462" cy="713626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kumimoji="1" lang="fr-FR" altLang="zh-CN" sz="36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main title-font size 30-36</a:t>
            </a:r>
            <a:endParaRPr kumimoji="1" lang="zh-TW" altLang="en-US" sz="3600" b="1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2569" y="1825625"/>
            <a:ext cx="9378462" cy="45169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等线" panose="02010600030101010101" charset="-122"/>
              </a:rPr>
              <a:t>Text-font size 12-18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02654" y="6582410"/>
            <a:ext cx="1021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en-US" altLang="zh-CN" sz="1200">
                <a:solidFill>
                  <a:schemeClr val="bg1"/>
                </a:solidFill>
              </a:rPr>
              <a:t>‹#›</a:t>
            </a:fld>
            <a:r>
              <a:rPr lang="en-US" altLang="zh-CN" sz="1200" dirty="0">
                <a:solidFill>
                  <a:schemeClr val="bg1"/>
                </a:solidFill>
              </a:rPr>
              <a:t>/N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3224" y="439615"/>
            <a:ext cx="9144000" cy="652461"/>
          </a:xfrm>
        </p:spPr>
        <p:txBody>
          <a:bodyPr anchor="b">
            <a:normAutofit/>
          </a:bodyPr>
          <a:lstStyle>
            <a:lvl1pPr algn="l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3224" y="1852369"/>
            <a:ext cx="5588976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73336"/>
            <a:ext cx="9325708" cy="713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25708" cy="455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731602" y="2466091"/>
            <a:ext cx="732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每周报告</a:t>
            </a:r>
            <a:endParaRPr lang="en-US" altLang="zh-TW" sz="6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1602" y="4597243"/>
            <a:ext cx="47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等线" panose="02010600030101010101" charset="-122"/>
              </a:rPr>
              <a:t>陳文俊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等线" panose="02010600030101010101" charset="-122"/>
              </a:rPr>
              <a:t> Tran Van Tuan – V1047876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31602" y="4966575"/>
            <a:ext cx="474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等线" panose="02010600030101010101" charset="-122"/>
              </a:rPr>
              <a:t>Jan. 16, 2025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F5226-B446-9933-46AD-119DF116E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E1F-1EF2-F69C-89A6-3F38A8E9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0" y="16682"/>
            <a:ext cx="7312126" cy="46567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Weekly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CFFC-8575-02E4-956A-BD6DB58A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227" y="6612625"/>
            <a:ext cx="1571625" cy="24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AB3806-B3F0-43DC-A12D-EA7942B01ADD}" type="datetime1">
              <a:rPr lang="en-US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pPr/>
              <a:t>1/16/2025</a:t>
            </a:fld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466CE-4AE2-24EB-67F8-2F588BD8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0" y="1438041"/>
            <a:ext cx="5228503" cy="307777"/>
          </a:xfr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b="1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I. Problems </a:t>
            </a:r>
            <a:r>
              <a:rPr lang="zh-TW" altLang="en-US" sz="1400" b="1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endParaRPr lang="zh-TW" altLang="vi-VN" sz="1400" b="1" dirty="0">
              <a:solidFill>
                <a:srgbClr val="ED99AE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字方塊 10">
            <a:extLst>
              <a:ext uri="{FF2B5EF4-FFF2-40B4-BE49-F238E27FC236}">
                <a16:creationId xmlns:a16="http://schemas.microsoft.com/office/drawing/2014/main" id="{FEFA5497-CA13-B3BA-6764-4E51B2D5756B}"/>
              </a:ext>
            </a:extLst>
          </p:cNvPr>
          <p:cNvSpPr txBox="1"/>
          <p:nvPr/>
        </p:nvSpPr>
        <p:spPr>
          <a:xfrm>
            <a:off x="26300" y="2632928"/>
            <a:ext cx="720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+mn-ea"/>
              </a:defRPr>
            </a:lvl1pPr>
          </a:lstStyle>
          <a:p>
            <a:r>
              <a:rPr lang="en-US" altLang="zh-TW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II. T</a:t>
            </a:r>
            <a:r>
              <a:rPr lang="zh-TW" altLang="vi-VN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echnical difficulties</a:t>
            </a:r>
            <a:r>
              <a:rPr lang="en-US" altLang="zh-TW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TW" altLang="vi-VN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技術難點：</a:t>
            </a:r>
            <a:endParaRPr lang="en-US" sz="1200" b="0" dirty="0">
              <a:solidFill>
                <a:srgbClr val="0D0D0D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EDC54D3-984C-044E-8A4A-F2CB9C060051}"/>
              </a:ext>
            </a:extLst>
          </p:cNvPr>
          <p:cNvSpPr txBox="1">
            <a:spLocks/>
          </p:cNvSpPr>
          <p:nvPr/>
        </p:nvSpPr>
        <p:spPr>
          <a:xfrm>
            <a:off x="4675678" y="405055"/>
            <a:ext cx="2840644" cy="465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CCD5E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Owner: </a:t>
            </a:r>
            <a:r>
              <a:rPr lang="zh-TW" altLang="en-US" sz="2800" dirty="0">
                <a:solidFill>
                  <a:srgbClr val="CCD5E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陳文俊</a:t>
            </a:r>
            <a:endParaRPr lang="en-US" sz="2800" dirty="0">
              <a:solidFill>
                <a:srgbClr val="CCD5E3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D096F80-C04A-794A-BA87-BE9CF05B079D}"/>
              </a:ext>
            </a:extLst>
          </p:cNvPr>
          <p:cNvSpPr txBox="1">
            <a:spLocks/>
          </p:cNvSpPr>
          <p:nvPr/>
        </p:nvSpPr>
        <p:spPr>
          <a:xfrm>
            <a:off x="146787" y="1749129"/>
            <a:ext cx="11719410" cy="6309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1500"/>
              </a:lnSpc>
              <a:spcAft>
                <a:spcPts val="225"/>
              </a:spcAft>
              <a:buAutoNum type="arabicPeriod"/>
            </a:pPr>
            <a:r>
              <a:rPr lang="en-US" sz="130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Exploring lightweight language models suitable for mobile and embedded systems </a:t>
            </a:r>
            <a:r>
              <a:rPr lang="zh-CN" altLang="en-US" sz="130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探索适合移动设备和嵌入式系统的轻量级语言模型。</a:t>
            </a:r>
            <a:endParaRPr lang="en-US" altLang="zh-CN" sz="1300" i="0" dirty="0">
              <a:solidFill>
                <a:srgbClr val="E2E2E5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500"/>
              </a:lnSpc>
              <a:spcAft>
                <a:spcPts val="225"/>
              </a:spcAft>
              <a:buAutoNum type="arabicPeriod"/>
            </a:pPr>
            <a:r>
              <a:rPr lang="en-US" sz="130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Understanding the deployment process of Llama3.2-3B-Instruct on mobile devices </a:t>
            </a:r>
            <a:r>
              <a:rPr lang="zh-TW" altLang="en-US" sz="130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了解如何在移动设备上部署 </a:t>
            </a:r>
            <a:r>
              <a:rPr lang="en-US" sz="130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Llama3.2-3B-Instruct </a:t>
            </a:r>
            <a:r>
              <a:rPr lang="zh-TW" altLang="en-US" sz="130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模型。</a:t>
            </a:r>
            <a:endParaRPr lang="en-US" sz="1300" i="0" dirty="0">
              <a:solidFill>
                <a:srgbClr val="E2E2E5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字方塊 10">
            <a:extLst>
              <a:ext uri="{FF2B5EF4-FFF2-40B4-BE49-F238E27FC236}">
                <a16:creationId xmlns:a16="http://schemas.microsoft.com/office/drawing/2014/main" id="{BF3703A6-AEE8-9E3E-2CCD-F1C851B91044}"/>
              </a:ext>
            </a:extLst>
          </p:cNvPr>
          <p:cNvSpPr txBox="1"/>
          <p:nvPr/>
        </p:nvSpPr>
        <p:spPr>
          <a:xfrm>
            <a:off x="146787" y="2923041"/>
            <a:ext cx="11719410" cy="11695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zh-CN"/>
            </a:defPPr>
            <a:lvl1pPr marL="342900" indent="-342900" algn="just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Font typeface="+mj-lt"/>
              <a:buAutoNum type="arabicPeriod"/>
              <a:defRPr sz="1300" i="0">
                <a:solidFill>
                  <a:srgbClr val="E2E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Setting up the Linux Kernel Computer for working environment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设置用于工作环境的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Linux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内核计算机。</a:t>
            </a: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Finding and understanding documentation for using and deploying Llama models.</a:t>
            </a:r>
            <a:r>
              <a:rPr lang="zh-TW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查找并理解有关使用和部署 </a:t>
            </a:r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Llama </a:t>
            </a:r>
            <a:r>
              <a:rPr lang="zh-TW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模型的文档。</a:t>
            </a:r>
            <a:endParaRPr lang="en-US" altLang="zh-TW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Adapting Llama3.2-3B-Instruct to run efficiently on a mobile device (Xiaomi 11T, Snapdragon 888, 8GB RAM).</a:t>
            </a:r>
            <a:r>
              <a:rPr lang="zh-TW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Llama3.2-3B-Instruct </a:t>
            </a:r>
            <a:r>
              <a:rPr lang="zh-TW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高效运行于移动设备（小米 </a:t>
            </a:r>
            <a:r>
              <a:rPr lang="en-US" altLang="zh-TW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T，Snapdragon 888，8GB </a:t>
            </a:r>
            <a:r>
              <a:rPr lang="zh-TW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内存）。</a:t>
            </a: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3EFD1F-3928-D3BD-D70F-A60259F2056E}"/>
              </a:ext>
            </a:extLst>
          </p:cNvPr>
          <p:cNvSpPr txBox="1">
            <a:spLocks/>
          </p:cNvSpPr>
          <p:nvPr/>
        </p:nvSpPr>
        <p:spPr>
          <a:xfrm>
            <a:off x="26300" y="974730"/>
            <a:ext cx="5228503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1400" b="1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TW" altLang="vi-VN" sz="1400" b="1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ifficulty rating</a:t>
            </a:r>
            <a:r>
              <a:rPr lang="en-US" altLang="zh-TW" sz="1400" b="1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TW" altLang="vi-VN" sz="1400" b="1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技術難度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🌟</a:t>
            </a:r>
            <a:r>
              <a:rPr lang="zh-TW" altLang="vi-VN" sz="1400" dirty="0">
                <a:solidFill>
                  <a:srgbClr val="ED99A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🌟</a:t>
            </a:r>
            <a:endParaRPr lang="zh-TW" altLang="en-US" sz="1400" dirty="0">
              <a:solidFill>
                <a:srgbClr val="ED99AE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79CE-FD73-9F18-3DD1-05539D3E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06D7-28E5-188F-687E-7F4D834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0" y="16682"/>
            <a:ext cx="7312126" cy="46567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6827-8AC0-3395-1046-DCCB7262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227" y="6612625"/>
            <a:ext cx="1571625" cy="24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AB3806-B3F0-43DC-A12D-EA7942B01ADD}" type="datetime1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1/16/2025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359D8CC-9468-7C1A-0A94-14637BE5FE4F}"/>
              </a:ext>
            </a:extLst>
          </p:cNvPr>
          <p:cNvSpPr txBox="1">
            <a:spLocks/>
          </p:cNvSpPr>
          <p:nvPr/>
        </p:nvSpPr>
        <p:spPr>
          <a:xfrm>
            <a:off x="4675678" y="19049"/>
            <a:ext cx="2840644" cy="465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CCD5E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Owner: </a:t>
            </a:r>
            <a:r>
              <a:rPr lang="zh-TW" altLang="en-US" sz="2800" dirty="0">
                <a:solidFill>
                  <a:srgbClr val="CCD5E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陳文俊</a:t>
            </a:r>
            <a:endParaRPr lang="en-US" sz="2800" dirty="0">
              <a:solidFill>
                <a:srgbClr val="CCD5E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9AAAD2-4007-561C-E201-CC6625BDE42F}"/>
              </a:ext>
            </a:extLst>
          </p:cNvPr>
          <p:cNvGrpSpPr/>
          <p:nvPr/>
        </p:nvGrpSpPr>
        <p:grpSpPr>
          <a:xfrm>
            <a:off x="26300" y="482360"/>
            <a:ext cx="11866197" cy="6102139"/>
            <a:chOff x="89508" y="3158643"/>
            <a:chExt cx="11866197" cy="6102139"/>
          </a:xfrm>
        </p:grpSpPr>
        <p:sp>
          <p:nvSpPr>
            <p:cNvPr id="11" name="文字方塊 11">
              <a:extLst>
                <a:ext uri="{FF2B5EF4-FFF2-40B4-BE49-F238E27FC236}">
                  <a16:creationId xmlns:a16="http://schemas.microsoft.com/office/drawing/2014/main" id="{BA026F90-E90F-0B1F-A45F-2F6D7B82640B}"/>
                </a:ext>
              </a:extLst>
            </p:cNvPr>
            <p:cNvSpPr txBox="1"/>
            <p:nvPr/>
          </p:nvSpPr>
          <p:spPr>
            <a:xfrm>
              <a:off x="89508" y="3158643"/>
              <a:ext cx="7075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 b="1">
                  <a:latin typeface="+mn-ea"/>
                </a:defRPr>
              </a:lvl1pPr>
            </a:lstStyle>
            <a:p>
              <a:r>
                <a:rPr lang="en-US" altLang="zh-TW" dirty="0">
                  <a:solidFill>
                    <a:srgbClr val="ED99A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III. S</a:t>
              </a:r>
              <a:r>
                <a:rPr lang="zh-TW" altLang="vi-VN" dirty="0">
                  <a:solidFill>
                    <a:srgbClr val="ED99A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olution</a:t>
              </a:r>
              <a:r>
                <a:rPr lang="en-US" altLang="zh-TW" dirty="0">
                  <a:solidFill>
                    <a:srgbClr val="ED99AE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zh-TW" altLang="vi-VN" dirty="0">
                  <a:solidFill>
                    <a:srgbClr val="ED99A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解決方案：</a:t>
              </a:r>
              <a:endPara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11">
              <a:extLst>
                <a:ext uri="{FF2B5EF4-FFF2-40B4-BE49-F238E27FC236}">
                  <a16:creationId xmlns:a16="http://schemas.microsoft.com/office/drawing/2014/main" id="{73EF1627-149B-15F8-F7BD-0EA1EFFB7AD6}"/>
                </a:ext>
              </a:extLst>
            </p:cNvPr>
            <p:cNvSpPr txBox="1"/>
            <p:nvPr/>
          </p:nvSpPr>
          <p:spPr>
            <a:xfrm>
              <a:off x="236296" y="3436111"/>
              <a:ext cx="11719409" cy="582467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342900" indent="-342900" algn="just">
                <a:lnSpc>
                  <a:spcPts val="1500"/>
                </a:lnSpc>
                <a:spcBef>
                  <a:spcPts val="1000"/>
                </a:spcBef>
                <a:spcAft>
                  <a:spcPts val="225"/>
                </a:spcAft>
                <a:buFont typeface="+mj-lt"/>
                <a:buAutoNum type="arabicPeriod"/>
                <a:defRPr sz="1300" i="0">
                  <a:solidFill>
                    <a:srgbClr val="E2E2E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Successfully configured and set up the development environment on the company computer.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成功配置并在公司电脑上设置开发环境。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Found and studied official documentation for Llama3.2-3B-Instruct.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找到了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Llama3.2-3B-Instruct 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的官方文档并进行了学习。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 and tested the Llama3.2-3B-Instruct model on computer and performed inference.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在电脑上运行并测试了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Llama3.2-3B-Instruct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模型，并完成了推理任务。 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Deploying the model on a Xiaomi 11T, ensuring compatibility with the device's hardware.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将模型成功部署到 小米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T，</a:t>
              </a:r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并确保与设备硬件兼容。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6151DCC-2DD4-7F5B-5DDC-A4F927F7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8" y="1765255"/>
            <a:ext cx="3583229" cy="23495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E502C7-7389-78CE-AC49-5162D6D2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06" y="1724990"/>
            <a:ext cx="5367122" cy="2382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AAA2A6-87EE-360E-00E7-A8B62F24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737" y="1941109"/>
            <a:ext cx="2467085" cy="16501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E6A6BF-36BB-22E0-869D-982FF1B931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0726"/>
          <a:stretch/>
        </p:blipFill>
        <p:spPr>
          <a:xfrm>
            <a:off x="173088" y="4135220"/>
            <a:ext cx="4789437" cy="1994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AF0CFD-6F61-5E11-3E78-09F65D265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391" y="4860888"/>
            <a:ext cx="1465944" cy="9979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8C0DDD-5788-67D5-D431-196367976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868" y="4265772"/>
            <a:ext cx="7054417" cy="18402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C3DE1B-E6C1-BF43-1639-3A95F21DE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389" y="4623204"/>
            <a:ext cx="1594034" cy="10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0895-85BA-DFEA-4179-8EFA6FD68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02EB-418C-C398-6C09-AC2BABB6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0" y="16682"/>
            <a:ext cx="7312126" cy="46567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10A1-AB68-80DE-0F99-9756EE14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0227" y="6612625"/>
            <a:ext cx="1571625" cy="24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AB3806-B3F0-43DC-A12D-EA7942B01ADD}" type="datetime1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1/16/2025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1BAD66-0C00-F013-5E77-21015BECBA90}"/>
              </a:ext>
            </a:extLst>
          </p:cNvPr>
          <p:cNvSpPr txBox="1">
            <a:spLocks/>
          </p:cNvSpPr>
          <p:nvPr/>
        </p:nvSpPr>
        <p:spPr>
          <a:xfrm>
            <a:off x="4675678" y="19049"/>
            <a:ext cx="2840644" cy="465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CCD5E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Owner: </a:t>
            </a:r>
            <a:r>
              <a:rPr lang="zh-TW" altLang="en-US" sz="2800" dirty="0">
                <a:solidFill>
                  <a:srgbClr val="CCD5E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陳文俊</a:t>
            </a:r>
            <a:endParaRPr lang="en-US" sz="2800" dirty="0">
              <a:solidFill>
                <a:srgbClr val="CCD5E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4EFF240E-7CFD-0149-EB83-C1B5F3E8F4FC}"/>
              </a:ext>
            </a:extLst>
          </p:cNvPr>
          <p:cNvSpPr txBox="1"/>
          <p:nvPr/>
        </p:nvSpPr>
        <p:spPr>
          <a:xfrm>
            <a:off x="0" y="3127555"/>
            <a:ext cx="452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+mn-ea"/>
              </a:defRPr>
            </a:lvl1pPr>
          </a:lstStyle>
          <a:p>
            <a:r>
              <a:rPr lang="en-US" altLang="zh-TW" dirty="0">
                <a:solidFill>
                  <a:srgbClr val="ED99A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Summary of Completed Tasks </a:t>
            </a:r>
            <a:r>
              <a:rPr lang="zh-CN" altLang="en-US" dirty="0">
                <a:solidFill>
                  <a:srgbClr val="ED99A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已完成任务总结</a:t>
            </a:r>
            <a:endParaRPr lang="zh-TW" altLang="en-US" dirty="0">
              <a:solidFill>
                <a:srgbClr val="ED99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11">
            <a:extLst>
              <a:ext uri="{FF2B5EF4-FFF2-40B4-BE49-F238E27FC236}">
                <a16:creationId xmlns:a16="http://schemas.microsoft.com/office/drawing/2014/main" id="{7C7B73B7-1CBD-77AA-1287-B3ED9EA05ECB}"/>
              </a:ext>
            </a:extLst>
          </p:cNvPr>
          <p:cNvSpPr txBox="1"/>
          <p:nvPr/>
        </p:nvSpPr>
        <p:spPr>
          <a:xfrm>
            <a:off x="-2" y="3421344"/>
            <a:ext cx="11870645" cy="6309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zh-CN"/>
            </a:defPPr>
            <a:lvl1pPr marL="342900" indent="-342900" algn="just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Font typeface="+mj-lt"/>
              <a:buAutoNum type="arabicPeriod"/>
              <a:defRPr sz="1300" i="0">
                <a:solidFill>
                  <a:srgbClr val="E2E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operational development environment ready for further tasks.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完整的开发环境已准备好，能够进行后续任务。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knowledge of using and deploying Llama models.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掌握了使用和部署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模型的相关知识。</a:t>
            </a: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D687E2F1-D642-8FEB-0600-410674B9745C}"/>
              </a:ext>
            </a:extLst>
          </p:cNvPr>
          <p:cNvSpPr txBox="1"/>
          <p:nvPr/>
        </p:nvSpPr>
        <p:spPr>
          <a:xfrm>
            <a:off x="26302" y="1611130"/>
            <a:ext cx="77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b="1" dirty="0">
                <a:solidFill>
                  <a:srgbClr val="ED99A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IV. Next steps </a:t>
            </a:r>
            <a:r>
              <a:rPr lang="zh-TW" altLang="en-US" b="1" dirty="0">
                <a:solidFill>
                  <a:srgbClr val="ED99A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下一步</a:t>
            </a:r>
            <a:endParaRPr lang="en-US" b="1" dirty="0">
              <a:solidFill>
                <a:srgbClr val="0D0D0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B74DF4-0B4F-0E63-9B00-0582EE6B41E5}"/>
              </a:ext>
            </a:extLst>
          </p:cNvPr>
          <p:cNvSpPr txBox="1"/>
          <p:nvPr/>
        </p:nvSpPr>
        <p:spPr>
          <a:xfrm>
            <a:off x="177537" y="1873148"/>
            <a:ext cx="11719409" cy="6309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zh-CN"/>
            </a:defPPr>
            <a:lvl1pPr marL="342900" indent="-342900" algn="just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Font typeface="+mj-lt"/>
              <a:buAutoNum type="arabicPeriod"/>
              <a:defRPr sz="1300" i="0">
                <a:solidFill>
                  <a:srgbClr val="E2E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 Llama3.2-3B-Instruct on mobile devices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Llama3.2-3B-Instruct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模型部署到移动设备上。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methods like quantization and pruning to reduce resource consumption.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探索量化和剪枝等方法以降低资源消耗。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D0035114-43CA-1FF1-44B1-B83DA207AB51}"/>
              </a:ext>
            </a:extLst>
          </p:cNvPr>
          <p:cNvSpPr txBox="1"/>
          <p:nvPr/>
        </p:nvSpPr>
        <p:spPr>
          <a:xfrm>
            <a:off x="26302" y="686399"/>
            <a:ext cx="77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b="1" dirty="0">
                <a:solidFill>
                  <a:srgbClr val="ED99A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IV. S</a:t>
            </a:r>
            <a:r>
              <a:rPr lang="zh-TW" altLang="vi-VN" b="1" dirty="0">
                <a:solidFill>
                  <a:srgbClr val="ED99A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olution effects</a:t>
            </a:r>
            <a:r>
              <a:rPr lang="en-US" altLang="zh-TW" b="1" dirty="0">
                <a:solidFill>
                  <a:srgbClr val="ED99A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vi-VN" b="1" dirty="0">
                <a:solidFill>
                  <a:srgbClr val="ED99A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解決效果</a:t>
            </a:r>
            <a:r>
              <a:rPr lang="zh-CN" altLang="en-US" b="1" dirty="0">
                <a:solidFill>
                  <a:srgbClr val="ED99A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：</a:t>
            </a:r>
            <a:endParaRPr lang="en-US" b="1" dirty="0">
              <a:solidFill>
                <a:srgbClr val="0D0D0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12">
            <a:extLst>
              <a:ext uri="{FF2B5EF4-FFF2-40B4-BE49-F238E27FC236}">
                <a16:creationId xmlns:a16="http://schemas.microsoft.com/office/drawing/2014/main" id="{388EB894-47BB-6FBC-3B35-11429AEE60C7}"/>
              </a:ext>
            </a:extLst>
          </p:cNvPr>
          <p:cNvSpPr txBox="1"/>
          <p:nvPr/>
        </p:nvSpPr>
        <p:spPr>
          <a:xfrm>
            <a:off x="177537" y="948417"/>
            <a:ext cx="11719409" cy="6309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zh-CN"/>
            </a:defPPr>
            <a:lvl1pPr marL="342900" indent="-342900" algn="just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Font typeface="+mj-lt"/>
              <a:buAutoNum type="arabicPeriod"/>
              <a:defRPr sz="1300" i="0">
                <a:solidFill>
                  <a:srgbClr val="E2E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operational development environment ready for further tasks.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完整的开发环境已准备好，能够进行后续任务。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knowledge of using and deploying Llama models.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掌握了使用和部署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模型的相关知识。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7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9065" y="2557117"/>
            <a:ext cx="5830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Heavy" panose="020B0A00000000000000" pitchFamily="34" charset="-122"/>
                <a:cs typeface="Times New Roman" panose="02020603050405020304" pitchFamily="18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wYTcyMWZjMWI3NDZiYzEyNTk1MjVjNjNjMGYwOG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4ccf059-af5d-4b92-932d-3690a1231c55}" enabled="1" method="Standard" siteId="{cb3d8dcd-2ed2-4bad-89a5-e0a7195fb64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607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Arial Black</vt:lpstr>
      <vt:lpstr>Calibri</vt:lpstr>
      <vt:lpstr>Times New Roman</vt:lpstr>
      <vt:lpstr>Office 主题​​</vt:lpstr>
      <vt:lpstr>PowerPoint Presentation</vt:lpstr>
      <vt:lpstr>Weekly Report</vt:lpstr>
      <vt:lpstr>Weekly Report</vt:lpstr>
      <vt:lpstr>Weekly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ZMY</dc:creator>
  <cp:lastModifiedBy>A2207</cp:lastModifiedBy>
  <cp:revision>415</cp:revision>
  <dcterms:created xsi:type="dcterms:W3CDTF">2022-05-19T09:53:00Z</dcterms:created>
  <dcterms:modified xsi:type="dcterms:W3CDTF">2025-01-16T03:53:29Z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8D79D1860C434557A3B7838A80590EB1_12</vt:lpwstr>
  </property>
  <property fmtid="{D5CDD505-2E9C-101B-9397-08002B2CF9AE}" pid="3" name="KSOProductBuildVer">
    <vt:lpwstr>2052-12.1.0.16120</vt:lpwstr>
  </property>
</Properties>
</file>