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98" r:id="rId5"/>
    <p:sldId id="299" r:id="rId6"/>
    <p:sldId id="300" r:id="rId7"/>
    <p:sldId id="302" r:id="rId8"/>
    <p:sldId id="314" r:id="rId9"/>
    <p:sldId id="278" r:id="rId10"/>
    <p:sldId id="315" r:id="rId11"/>
    <p:sldId id="297" r:id="rId12"/>
    <p:sldId id="262" r:id="rId13"/>
    <p:sldId id="30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34F8-E9A2-FE4D-A39D-AFDC64C7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6FEE6-5B20-6C40-8C07-B8179CFF3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37E31-5AAF-764F-9B5B-80FB1E52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30B8-E30D-4340-8568-0A399408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DD6B5-3D25-5941-8741-7202CCA8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4D71-5226-4944-9BB5-26A18F7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0CC21-1C27-B242-A292-61A81ECEE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8018-A40D-7A4D-AF81-1625F43E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310D-B7BB-664D-BCDB-8870FC7E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9FD8-B653-F846-A4AC-91AC8471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343A5-355B-C146-8D38-4A6389B42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154F9-BC8E-954B-9BED-9B2820AB5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0D4E-A1D5-084C-8030-E375FBCA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0E98-6A38-9547-94D7-9F77BBA5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19AF-6EE5-3249-89E4-2530E63B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77C0-BD7E-D641-A4D8-34C1E5F2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A882-604A-864B-85FC-9F6CBABE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02D7-7A0F-FC4F-88AE-626F7064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490C-EF61-A548-93F5-7BFEDFF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2A6D-5653-4643-BD90-3C11988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89AC-1539-AA43-A98D-4BD1F8F4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8678-CAC4-0241-B829-20E100BF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AF8A-676D-AF44-BE99-D6FE5A0F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A58F-54CC-3E46-A2B7-79D35078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9693-D8E3-F847-ADCB-A775764B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3D75-D5E2-9040-9BBA-E65ED3F9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F8A5-B18D-A244-BC1F-4567B485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6E3B-11CA-684E-9C5C-FCA13185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E0069-CAD7-C84F-8729-26DCE19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779F5-8F8F-3149-A9C7-B73E0FAF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917D-291D-9244-8409-AE2023C4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95A3-664E-F84F-9463-D37F8F18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AF30-122F-AD45-A385-34B73432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8C3A4-2C69-F841-A4EA-D63EA415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0044B-7BDA-914F-AEFB-D729F7F9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FD9C6-5F32-2848-AF06-D815CB870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5B7C9-976E-9348-B469-FC4004E2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53CA-F6F3-654B-BCF5-1B8646CA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FBC81-D56B-8B4A-8A95-C61484DB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DB7C-8586-F347-91C0-CB514594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69AE0-DC34-F048-B566-31418ECE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E0F7C-9446-5740-8157-2C3DAC8C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3013E-DE9C-8444-98F1-F096E342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19FFC-DF5D-354D-96A7-000EF7D4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0F1CC-842E-4448-A149-DE04A20C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4D8D2-E20A-FA4F-AD16-D18F9F7E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41DA-6011-9943-9364-B38435B3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59E7-9F9E-D142-B293-3417CD82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3D6A-9623-114B-BF8F-ECF59660E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386F-66CD-754B-B133-6283DF84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A9781-3CBB-9E4E-8CA4-5B8DD304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AF0E-C40D-2343-A366-4DC0845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9FD7-C58C-F743-8E25-6A96A1A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FD1AF-CB7C-0949-ABCE-13163FC3E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A0E9A-CDCE-4445-998B-3C315B7E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9EA4-B28E-8D43-B9A1-82D3025E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5F0D-8EAE-0440-A2EA-99037D9C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BC0B-6030-2542-9240-E4DBF4E2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8263A-A664-6547-803B-EE6CC8BE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E1DF-1BF7-7C4B-9048-0EF6D7571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9FDC-339C-8F48-A668-5B2AF6CEB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C118D-FC12-EA41-A7FE-C27E50EB2F5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3E76-28AC-E148-95BD-FDA0F9C91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8164-68D7-9548-BC72-548117579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5487-8AE0-7541-AD81-B76B9EC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146A-9241-B045-95B1-797861B21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Bayes for Agricultural/Ecological Sciences in Stan: Overview and 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08F81-C15C-DD4F-A1D0-94654EA0B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H. Wilson</a:t>
            </a:r>
          </a:p>
        </p:txBody>
      </p:sp>
    </p:spTree>
    <p:extLst>
      <p:ext uri="{BB962C8B-B14F-4D97-AF65-F5344CB8AC3E}">
        <p14:creationId xmlns:p14="http://schemas.microsoft.com/office/powerpoint/2010/main" val="205172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6B08-8FB5-47D7-8238-09B6ACDE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Interesting versus uninteresting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57B9-DAE4-4693-A86A-6E431CD0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there an “effect” of lynxes on hares? We kind of already know the answer so what would an ANOVA-style analysis add?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noisy time series of past {</a:t>
            </a:r>
            <a:r>
              <a:rPr lang="en-US" dirty="0" err="1"/>
              <a:t>y,z</a:t>
            </a:r>
            <a:r>
              <a:rPr lang="en-US" dirty="0"/>
              <a:t>}, can we forecast future {</a:t>
            </a:r>
            <a:r>
              <a:rPr lang="en-US" dirty="0" err="1"/>
              <a:t>y,z</a:t>
            </a:r>
            <a:r>
              <a:rPr lang="en-US" dirty="0"/>
              <a:t>} ? How to quantify our uncertainty?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infer the strength of biological interactions linking lynxes and hares?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7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5822-E30D-459B-A9FC-397E3959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196" y="18734"/>
            <a:ext cx="6400800" cy="430887"/>
          </a:xfrm>
        </p:spPr>
        <p:txBody>
          <a:bodyPr>
            <a:normAutofit fontScale="90000"/>
          </a:bodyPr>
          <a:lstStyle/>
          <a:p>
            <a:r>
              <a:rPr lang="en-US" dirty="0"/>
              <a:t>Confronting Models and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A9EA1-2428-4B45-AF7B-A19A2497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18" y="855466"/>
            <a:ext cx="6019800" cy="5147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236E3-75AD-43AF-A975-AB9ACC9F3154}"/>
              </a:ext>
            </a:extLst>
          </p:cNvPr>
          <p:cNvSpPr txBox="1"/>
          <p:nvPr/>
        </p:nvSpPr>
        <p:spPr>
          <a:xfrm>
            <a:off x="7463118" y="5998713"/>
            <a:ext cx="330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Volterra 1926: Stable Limit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833B3-A5CB-488D-8D20-0BA438337247}"/>
                  </a:ext>
                </a:extLst>
              </p:cNvPr>
              <p:cNvSpPr txBox="1"/>
              <p:nvPr/>
            </p:nvSpPr>
            <p:spPr>
              <a:xfrm>
                <a:off x="1406350" y="1715062"/>
                <a:ext cx="2755691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𝑦𝑧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833B3-A5CB-488D-8D20-0BA438337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0" y="1715062"/>
                <a:ext cx="2755691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CE808-F297-4924-9190-F7698793C33E}"/>
                  </a:ext>
                </a:extLst>
              </p:cNvPr>
              <p:cNvSpPr txBox="1"/>
              <p:nvPr/>
            </p:nvSpPr>
            <p:spPr>
              <a:xfrm>
                <a:off x="1130195" y="2980503"/>
                <a:ext cx="3308000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CE808-F297-4924-9190-F7698793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95" y="2980503"/>
                <a:ext cx="3308000" cy="935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3371ADB-01BD-4838-9BE2-129FCDBD1EED}"/>
              </a:ext>
            </a:extLst>
          </p:cNvPr>
          <p:cNvSpPr txBox="1"/>
          <p:nvPr/>
        </p:nvSpPr>
        <p:spPr>
          <a:xfrm>
            <a:off x="388588" y="922956"/>
            <a:ext cx="511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+mj-lt"/>
              </a:rPr>
              <a:t>Classic Model: </a:t>
            </a:r>
            <a:r>
              <a:rPr lang="en-US" sz="2400" u="sng" dirty="0" err="1">
                <a:latin typeface="+mj-lt"/>
              </a:rPr>
              <a:t>Lotka</a:t>
            </a:r>
            <a:r>
              <a:rPr lang="en-US" sz="2400" u="sng" dirty="0">
                <a:latin typeface="+mj-lt"/>
              </a:rPr>
              <a:t>-Volterra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47B70-F6AE-45EB-BC82-1677A68F7210}"/>
                  </a:ext>
                </a:extLst>
              </p:cNvPr>
              <p:cNvSpPr txBox="1"/>
              <p:nvPr/>
            </p:nvSpPr>
            <p:spPr>
              <a:xfrm>
                <a:off x="662659" y="4521386"/>
                <a:ext cx="5057375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Is there a statistically disciplined way to estimate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+mj-lt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+mj-lt"/>
                  </a:rPr>
                  <a:t>,</a:t>
                </a:r>
                <a:r>
                  <a:rPr lang="en-US" sz="24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+mj-lt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+mj-lt"/>
                  </a:rPr>
                  <a:t>,</a:t>
                </a:r>
                <a:r>
                  <a:rPr lang="el-GR" sz="24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+mj-lt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>
                    <a:latin typeface="+mj-lt"/>
                  </a:rPr>
                  <a:t>,</a:t>
                </a:r>
                <a:r>
                  <a:rPr lang="el-GR" sz="24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+mj-lt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>
                    <a:latin typeface="+mj-lt"/>
                  </a:rPr>
                  <a:t>? How to use those estimates to generate predictive distributions?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E47B70-F6AE-45EB-BC82-1677A68F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59" y="4521386"/>
                <a:ext cx="5057375" cy="1846659"/>
              </a:xfrm>
              <a:prstGeom prst="rect">
                <a:avLst/>
              </a:prstGeom>
              <a:blipFill>
                <a:blip r:embed="rId5"/>
                <a:stretch>
                  <a:fillRect l="-1754" t="-2055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A81D-D0E6-46A3-94CB-A6E84E7D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93" y="-121219"/>
            <a:ext cx="11050814" cy="1325563"/>
          </a:xfrm>
        </p:spPr>
        <p:txBody>
          <a:bodyPr/>
          <a:lstStyle/>
          <a:p>
            <a:r>
              <a:rPr lang="en-US" dirty="0"/>
              <a:t>Likelihood: Bayesian and Frequentist Inference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82400-8251-40DC-BCC3-9F7E30988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687"/>
                <a:ext cx="10515600" cy="48045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Fundamental fraught concept: how to differentiate Bayesian from frequentist inference? </a:t>
                </a:r>
              </a:p>
              <a:p>
                <a:r>
                  <a:rPr lang="en-US" dirty="0">
                    <a:latin typeface="+mj-lt"/>
                  </a:rPr>
                  <a:t>Both approaches apply stochastic (probability) models to observed data: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+mj-lt"/>
                            </a:rPr>
                            <m:t>𝑦</m:t>
                          </m:r>
                        </m:e>
                        <m:e>
                          <m:r>
                            <a:rPr lang="en-US" sz="4000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4000" b="0" i="1" smtClean="0">
                          <a:latin typeface="+mj-lt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sz="400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Considering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+mj-lt"/>
                  </a:rPr>
                  <a:t> fixed,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+mj-lt"/>
                          </a:rPr>
                        </m:ctrlPr>
                      </m:dPr>
                      <m:e>
                        <m:r>
                          <a:rPr lang="en-US" i="1">
                            <a:latin typeface="+mj-lt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 conditional probability distribution. Whereas for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𝑦</m:t>
                    </m:r>
                  </m:oMath>
                </a14:m>
                <a:r>
                  <a:rPr lang="en-US" dirty="0">
                    <a:latin typeface="+mj-lt"/>
                  </a:rPr>
                  <a:t> fixed (i.e. observed data),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+mj-lt"/>
                          </a:rPr>
                        </m:ctrlPr>
                      </m:dPr>
                      <m:e>
                        <m:r>
                          <a:rPr lang="en-US" i="1">
                            <a:latin typeface="+mj-lt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 “likelihood function” (will have much more to say about this in future lecture) </a:t>
                </a:r>
              </a:p>
              <a:p>
                <a:r>
                  <a:rPr lang="en-US" dirty="0">
                    <a:latin typeface="+mj-lt"/>
                  </a:rPr>
                  <a:t>The route to confronting more complex, real-world models requires understanding and use of likelihoods </a:t>
                </a:r>
              </a:p>
              <a:p>
                <a:pPr marL="914400" lvl="2" indent="0">
                  <a:buNone/>
                </a:pPr>
                <a:endParaRPr lang="en-US" sz="4000" dirty="0"/>
              </a:p>
              <a:p>
                <a:endParaRPr lang="en-US" sz="48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82400-8251-40DC-BCC3-9F7E30988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687"/>
                <a:ext cx="10515600" cy="4804569"/>
              </a:xfrm>
              <a:blipFill>
                <a:blip r:embed="rId2"/>
                <a:stretch>
                  <a:fillRect l="-965" t="-2632" r="-1568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E6ED-CE5D-944B-984D-E96A61C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Misconceptions about Bayesian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1FBB-48AB-414C-ACEC-752DCC2C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frequentism parameters are “fixed”, but in Bayes they are “random”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models are inherently “subjective”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models are just maximum likelihood + priors </a:t>
            </a:r>
          </a:p>
          <a:p>
            <a:r>
              <a:rPr lang="en-US" dirty="0"/>
              <a:t>The essence of Bayesian statistics is this: apply probability in full generality to all quantities of interest – data and parameters. </a:t>
            </a:r>
          </a:p>
          <a:p>
            <a:r>
              <a:rPr lang="en-US" dirty="0"/>
              <a:t>The line between data and parameters not as clear as seems – perhaps better to think of </a:t>
            </a:r>
            <a:r>
              <a:rPr lang="en-US" i="1" dirty="0"/>
              <a:t>unobserved </a:t>
            </a:r>
            <a:r>
              <a:rPr lang="en-US" dirty="0"/>
              <a:t>and </a:t>
            </a:r>
            <a:r>
              <a:rPr lang="en-US" i="1" dirty="0"/>
              <a:t>observed</a:t>
            </a:r>
            <a:r>
              <a:rPr lang="en-US" dirty="0"/>
              <a:t> quantities </a:t>
            </a:r>
          </a:p>
        </p:txBody>
      </p:sp>
    </p:spTree>
    <p:extLst>
      <p:ext uri="{BB962C8B-B14F-4D97-AF65-F5344CB8AC3E}">
        <p14:creationId xmlns:p14="http://schemas.microsoft.com/office/powerpoint/2010/main" val="194338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F0D4-1E0B-4118-9DD8-928959F3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Bayesian and Frequentist Inference, Cont’d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2B2B3-47BE-4A74-B8FD-78AC605475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588" y="1235402"/>
                <a:ext cx="11205882" cy="5021963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sz="5800" dirty="0">
                    <a:latin typeface="+mj-lt"/>
                  </a:rPr>
                  <a:t>But how to make inferences on </a:t>
                </a:r>
                <a14:m>
                  <m:oMath xmlns:m="http://schemas.openxmlformats.org/officeDocument/2006/math">
                    <m:r>
                      <a:rPr lang="en-US" sz="5800" i="1">
                        <a:latin typeface="+mj-lt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5800" dirty="0">
                    <a:latin typeface="+mj-lt"/>
                  </a:rPr>
                  <a:t>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5800" dirty="0">
                    <a:latin typeface="+mj-lt"/>
                  </a:rPr>
                  <a:t>Frequentism: no set procedure </a:t>
                </a:r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 construct </a:t>
                </a:r>
                <a:r>
                  <a:rPr lang="en-US" sz="5800" i="1" dirty="0">
                    <a:latin typeface="+mj-lt"/>
                    <a:sym typeface="Wingdings" panose="05000000000000000000" pitchFamily="2" charset="2"/>
                  </a:rPr>
                  <a:t>estimators </a:t>
                </a:r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which select points or regions (intervals) consistent with data.</a:t>
                </a:r>
              </a:p>
              <a:p>
                <a:pPr lvl="2"/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 Estimators evaluated based on a variety of criteria (e.g. bias, variance, etc.)</a:t>
                </a:r>
              </a:p>
              <a:p>
                <a:pPr lvl="2"/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Confidence intervals interpreted as probability of </a:t>
                </a:r>
                <a:r>
                  <a:rPr lang="en-US" sz="5800" i="1" dirty="0">
                    <a:latin typeface="+mj-lt"/>
                    <a:sym typeface="Wingdings" panose="05000000000000000000" pitchFamily="2" charset="2"/>
                  </a:rPr>
                  <a:t>interval construction procedure </a:t>
                </a:r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containing “true”</a:t>
                </a:r>
                <a:r>
                  <a:rPr lang="en-US" sz="58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800" i="1">
                        <a:latin typeface="+mj-lt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 in hypothetical long-run replications </a:t>
                </a:r>
              </a:p>
              <a:p>
                <a:pPr lvl="2"/>
                <a:endParaRPr lang="en-US" sz="5800" dirty="0">
                  <a:latin typeface="+mj-lt"/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Bayesian: use probability theory to quantify uncertainty in parameters and models, as well as in observed data</a:t>
                </a:r>
              </a:p>
              <a:p>
                <a:pPr lvl="2"/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Mathematically, requires specification of a joint model of observed and unobserved quantities: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5800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5800" b="0" i="1" smtClean="0">
                            <a:latin typeface="+mj-lt"/>
                          </a:rPr>
                          <m:t>𝑦</m:t>
                        </m:r>
                        <m:r>
                          <a:rPr lang="en-US" sz="5800" b="0" i="1" smtClean="0">
                            <a:latin typeface="+mj-lt"/>
                          </a:rPr>
                          <m:t>,</m:t>
                        </m:r>
                        <m:r>
                          <a:rPr lang="en-US" sz="5800" i="1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5800" b="0" i="1" smtClean="0">
                        <a:latin typeface="+mj-lt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5800" i="1">
                            <a:latin typeface="+mj-lt"/>
                          </a:rPr>
                        </m:ctrlPr>
                      </m:dPr>
                      <m:e>
                        <m:r>
                          <a:rPr lang="en-US" sz="5800" i="1">
                            <a:latin typeface="+mj-lt"/>
                          </a:rPr>
                          <m:t>𝑦</m:t>
                        </m:r>
                      </m:e>
                      <m:e>
                        <m:r>
                          <a:rPr lang="en-US" sz="5800" i="1">
                            <a:latin typeface="+mj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5800" b="0" i="1" smtClean="0">
                        <a:latin typeface="+mj-lt"/>
                        <a:ea typeface="Cambria Math" panose="02040503050406030204" pitchFamily="18" charset="0"/>
                      </a:rPr>
                      <m:t>∗[</m:t>
                    </m:r>
                    <m:r>
                      <a:rPr lang="en-US" sz="5800" i="1">
                        <a:latin typeface="+mj-lt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5800" dirty="0">
                    <a:latin typeface="+mj-lt"/>
                  </a:rPr>
                  <a:t>]</a:t>
                </a:r>
                <a:endParaRPr lang="en-US" sz="5800" dirty="0">
                  <a:latin typeface="+mj-lt"/>
                  <a:sym typeface="Wingdings" panose="05000000000000000000" pitchFamily="2" charset="2"/>
                </a:endParaRPr>
              </a:p>
              <a:p>
                <a:pPr lvl="2"/>
                <a:r>
                  <a:rPr lang="en-US" sz="5800" dirty="0">
                    <a:latin typeface="+mj-lt"/>
                    <a:sym typeface="Wingdings" panose="05000000000000000000" pitchFamily="2" charset="2"/>
                  </a:rPr>
                  <a:t>Most general framework available. Other approaches (e.g. maximum likelihood) can almost always be viewed as special cases of Bayesian inference under certain restrictive assumption. </a:t>
                </a:r>
              </a:p>
              <a:p>
                <a:r>
                  <a:rPr lang="en-US" sz="5800" dirty="0">
                    <a:latin typeface="+mj-lt"/>
                  </a:rPr>
                  <a:t>The mechanics of </a:t>
                </a:r>
                <a:r>
                  <a:rPr lang="en-US" sz="5800" i="1" dirty="0">
                    <a:latin typeface="+mj-lt"/>
                  </a:rPr>
                  <a:t>how</a:t>
                </a:r>
                <a:r>
                  <a:rPr lang="en-US" sz="5800" dirty="0">
                    <a:latin typeface="+mj-lt"/>
                  </a:rPr>
                  <a:t> to compute these quantities is what we are going to cover in this course! </a:t>
                </a: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2B2B3-47BE-4A74-B8FD-78AC60547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235402"/>
                <a:ext cx="11205882" cy="5021963"/>
              </a:xfrm>
              <a:blipFill>
                <a:blip r:embed="rId2"/>
                <a:stretch>
                  <a:fillRect l="-566" t="-2771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7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83BB-1CD4-490A-A473-37AC8424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fundamental goal of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12E5-7E44-4760-A8A7-4B5D5BEF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To learn about an uncertain world with imperfect measurements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3 challenges of statistics (Andrew Gelman):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Generalizing from sample to population, and from past to future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Generalizing from control to treatment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Generalizing from observed measurements to the underlying constructs of interest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CCB-6DB1-4E7B-A4AC-FC6F6204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0"/>
            <a:ext cx="5842000" cy="1325563"/>
          </a:xfrm>
        </p:spPr>
        <p:txBody>
          <a:bodyPr/>
          <a:lstStyle/>
          <a:p>
            <a:r>
              <a:rPr lang="en-US" dirty="0"/>
              <a:t>Frameworks for statistics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7E03A-4FF1-4362-AEA0-22B5AA34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1" y="2325778"/>
            <a:ext cx="3863884" cy="2575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B4163-7F03-47B0-845C-DBAA1580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1" y="1555069"/>
            <a:ext cx="3863883" cy="4325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F9ACB0-8324-4690-8A3C-E855AE397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0" y="1452836"/>
            <a:ext cx="3040199" cy="442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33D37-C1D1-463D-8608-A4F4A0F89E5E}"/>
              </a:ext>
            </a:extLst>
          </p:cNvPr>
          <p:cNvSpPr txBox="1"/>
          <p:nvPr/>
        </p:nvSpPr>
        <p:spPr>
          <a:xfrm>
            <a:off x="832758" y="5925151"/>
            <a:ext cx="2433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Pierre Simon de Laplace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68EF5-7510-4593-9C16-956BBDC934C5}"/>
              </a:ext>
            </a:extLst>
          </p:cNvPr>
          <p:cNvSpPr txBox="1"/>
          <p:nvPr/>
        </p:nvSpPr>
        <p:spPr>
          <a:xfrm>
            <a:off x="5438903" y="4901701"/>
            <a:ext cx="194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Rev. Thomas Bayes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1BCB7-BA7C-4B0A-8610-8EDD1CF23537}"/>
              </a:ext>
            </a:extLst>
          </p:cNvPr>
          <p:cNvSpPr txBox="1"/>
          <p:nvPr/>
        </p:nvSpPr>
        <p:spPr>
          <a:xfrm>
            <a:off x="9499773" y="5880311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 Ronald Fisher</a:t>
            </a:r>
          </a:p>
        </p:txBody>
      </p:sp>
    </p:spTree>
    <p:extLst>
      <p:ext uri="{BB962C8B-B14F-4D97-AF65-F5344CB8AC3E}">
        <p14:creationId xmlns:p14="http://schemas.microsoft.com/office/powerpoint/2010/main" val="21182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22C4-617E-43BB-99F0-B0944789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“Classical Statistics”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0415-E699-4CE7-9731-7B148483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37" y="1541418"/>
            <a:ext cx="4734697" cy="43651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dirty="0">
                <a:latin typeface="+mj-lt"/>
              </a:rPr>
              <a:t>Null Hypothesis Significance Testing (NHST) </a:t>
            </a:r>
          </a:p>
          <a:p>
            <a:r>
              <a:rPr lang="en-US" sz="4600" dirty="0">
                <a:latin typeface="+mj-lt"/>
              </a:rPr>
              <a:t>Usually performed in an ad hoc mixture of </a:t>
            </a:r>
            <a:r>
              <a:rPr lang="en-US" sz="4600" dirty="0" err="1">
                <a:latin typeface="+mj-lt"/>
              </a:rPr>
              <a:t>Fisherian</a:t>
            </a:r>
            <a:r>
              <a:rPr lang="en-US" sz="4600" dirty="0">
                <a:latin typeface="+mj-lt"/>
              </a:rPr>
              <a:t> and </a:t>
            </a:r>
            <a:r>
              <a:rPr lang="en-US" sz="4600" dirty="0" err="1">
                <a:latin typeface="+mj-lt"/>
              </a:rPr>
              <a:t>Neyman</a:t>
            </a:r>
            <a:r>
              <a:rPr lang="en-US" sz="4600" dirty="0">
                <a:latin typeface="+mj-lt"/>
              </a:rPr>
              <a:t>-Pearson methods (those guys started the whole Type I/Type II error thing, alpha levels and whatnot) </a:t>
            </a:r>
          </a:p>
          <a:p>
            <a:r>
              <a:rPr lang="en-US" sz="4600" dirty="0">
                <a:latin typeface="+mj-lt"/>
              </a:rPr>
              <a:t>Dichotomous thinking: is there an effect? Yes/no</a:t>
            </a:r>
          </a:p>
          <a:p>
            <a:r>
              <a:rPr lang="en-US" sz="4600" dirty="0">
                <a:latin typeface="+mj-lt"/>
              </a:rPr>
              <a:t>What does p-value tell you about effect? 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19538-3F59-AF49-840E-33933DE6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25" y="1354082"/>
            <a:ext cx="6249166" cy="41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F76-6B74-4BCA-9ED7-342A8AAF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-124898"/>
            <a:ext cx="10515600" cy="1325563"/>
          </a:xfrm>
        </p:spPr>
        <p:txBody>
          <a:bodyPr/>
          <a:lstStyle/>
          <a:p>
            <a:r>
              <a:rPr lang="en-US" dirty="0"/>
              <a:t>6 Questions about an observed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A2EC-0160-47B6-9E1B-C7A8940F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9" y="929153"/>
            <a:ext cx="10515600" cy="5390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Your randomized trial of N/no-N reveals an odd result- the no-N plants grew better than the +N plants ! Your analysis shows p = 0.01 (null hypothesis is that growth does not differ with N). Mark the following as True or False: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 You have absolutely disproved the null hypothesis (i.e. mean growth does not differ)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have found probability of null hypothesis being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have absolutely proved your experimental hypothesis (difference in growth)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can deduce probability of experimental hypothesis being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know, if you decide to reject the null, the probability that you are making the wrong decision.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You have a reliable experimental finding in the sense that if, hypothetically, the experiment were repeated a great number of times, you would obtain a significant result on 99% of occasions.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BA1A-C4FD-41DC-B616-608E172EF779}"/>
              </a:ext>
            </a:extLst>
          </p:cNvPr>
          <p:cNvSpPr txBox="1"/>
          <p:nvPr/>
        </p:nvSpPr>
        <p:spPr>
          <a:xfrm>
            <a:off x="4065495" y="6445622"/>
            <a:ext cx="322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</a:t>
            </a:r>
            <a:r>
              <a:rPr lang="en-US" dirty="0" err="1"/>
              <a:t>Gigerenzer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6763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7A92-FDB7-42C7-8B0F-16CFF662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(Aside) My take on NHST + p-values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237D-0F7E-4247-9231-A5C8E880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+mj-lt"/>
              </a:rPr>
              <a:t>Not that anyone is asking, but here is what I currently think: 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Neither Fisher, nor </a:t>
            </a:r>
            <a:r>
              <a:rPr lang="en-US" sz="3000" dirty="0" err="1">
                <a:latin typeface="+mj-lt"/>
              </a:rPr>
              <a:t>Neyman</a:t>
            </a:r>
            <a:r>
              <a:rPr lang="en-US" sz="3000" dirty="0">
                <a:latin typeface="+mj-lt"/>
              </a:rPr>
              <a:t> and Pearson, recommended against automatic reject/not-reject decisions based on any arbitrary threshold for p-values!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 Treat the p-value as one, potentially noisy, continuous measure of discrepancy between data and model (null hypothesis + all of the steps in collecting data and setting up model)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Shift focus from “tests” to estimates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Ultimately, this is part of the widespread “replication crisis” in biomedical and social sciences. Journal editing and scientific culture needs to change. 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Sander Greenland has a neat transformation called “Surprisal” or S-value: S = -log</a:t>
            </a:r>
            <a:r>
              <a:rPr lang="en-US" sz="3000" baseline="-25000" dirty="0">
                <a:latin typeface="+mj-lt"/>
              </a:rPr>
              <a:t>2</a:t>
            </a:r>
            <a:r>
              <a:rPr lang="en-US" sz="3000" dirty="0">
                <a:latin typeface="+mj-lt"/>
              </a:rPr>
              <a:t>(p-value)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10816-9A4B-4ACF-8F74-31CE473913ED}"/>
              </a:ext>
            </a:extLst>
          </p:cNvPr>
          <p:cNvSpPr txBox="1"/>
          <p:nvPr/>
        </p:nvSpPr>
        <p:spPr>
          <a:xfrm>
            <a:off x="2617694" y="2844225"/>
            <a:ext cx="7255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But what about more substantive models?</a:t>
            </a:r>
          </a:p>
        </p:txBody>
      </p:sp>
    </p:spTree>
    <p:extLst>
      <p:ext uri="{BB962C8B-B14F-4D97-AF65-F5344CB8AC3E}">
        <p14:creationId xmlns:p14="http://schemas.microsoft.com/office/powerpoint/2010/main" val="135912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9E50-AFD9-4811-B302-C5DAD942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096" y="-13133"/>
            <a:ext cx="5350584" cy="1004133"/>
          </a:xfrm>
        </p:spPr>
        <p:txBody>
          <a:bodyPr/>
          <a:lstStyle/>
          <a:p>
            <a:r>
              <a:rPr lang="en-US" dirty="0"/>
              <a:t>Sesame Root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E3178-338B-4E2D-A10D-8CD81B756D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4133"/>
            <a:ext cx="4533192" cy="568787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25F74-D297-4993-9901-69A624CC10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4" y="2334883"/>
            <a:ext cx="5528310" cy="363537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878BA-7038-4E18-9B6C-4E76E43F0A9B}"/>
              </a:ext>
            </a:extLst>
          </p:cNvPr>
          <p:cNvSpPr txBox="1"/>
          <p:nvPr/>
        </p:nvSpPr>
        <p:spPr>
          <a:xfrm>
            <a:off x="1207843" y="6257365"/>
            <a:ext cx="366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courtesy of Romain </a:t>
            </a:r>
            <a:r>
              <a:rPr lang="en-US" dirty="0" err="1"/>
              <a:t>Gloaguen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BA563-9503-4F47-B73C-2A4F24097D16}"/>
              </a:ext>
            </a:extLst>
          </p:cNvPr>
          <p:cNvSpPr txBox="1"/>
          <p:nvPr/>
        </p:nvSpPr>
        <p:spPr>
          <a:xfrm>
            <a:off x="434702" y="991000"/>
            <a:ext cx="672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know there are differences by date and treatment, but what other</a:t>
            </a:r>
          </a:p>
          <a:p>
            <a:r>
              <a:rPr lang="en-US" sz="2400" dirty="0"/>
              <a:t>questions might be want to ask?</a:t>
            </a:r>
          </a:p>
        </p:txBody>
      </p:sp>
    </p:spTree>
    <p:extLst>
      <p:ext uri="{BB962C8B-B14F-4D97-AF65-F5344CB8AC3E}">
        <p14:creationId xmlns:p14="http://schemas.microsoft.com/office/powerpoint/2010/main" val="666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40E51-DC74-4221-9F75-784EB9A25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0" y="745388"/>
            <a:ext cx="11952620" cy="5705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D3887-E071-4742-940C-0F10B38DB6FE}"/>
              </a:ext>
            </a:extLst>
          </p:cNvPr>
          <p:cNvSpPr txBox="1"/>
          <p:nvPr/>
        </p:nvSpPr>
        <p:spPr>
          <a:xfrm>
            <a:off x="3554301" y="6581001"/>
            <a:ext cx="5929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Graph courtesy of: http://www2.nau.edu/lrm22/lessons/predator_prey/predator_prey.html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3EA2B-AE50-4EB4-BE29-16E499FBE269}"/>
              </a:ext>
            </a:extLst>
          </p:cNvPr>
          <p:cNvSpPr txBox="1"/>
          <p:nvPr/>
        </p:nvSpPr>
        <p:spPr>
          <a:xfrm>
            <a:off x="3554301" y="0"/>
            <a:ext cx="46337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Classic Ecological Dataset</a:t>
            </a:r>
          </a:p>
        </p:txBody>
      </p:sp>
    </p:spTree>
    <p:extLst>
      <p:ext uri="{BB962C8B-B14F-4D97-AF65-F5344CB8AC3E}">
        <p14:creationId xmlns:p14="http://schemas.microsoft.com/office/powerpoint/2010/main" val="191840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963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Hierarchical Bayes for Agricultural/Ecological Sciences in Stan: Overview and Agenda</vt:lpstr>
      <vt:lpstr>What is the fundamental goal of statistics?</vt:lpstr>
      <vt:lpstr>Frameworks for statistics </vt:lpstr>
      <vt:lpstr>“Classical Statistics”</vt:lpstr>
      <vt:lpstr>6 Questions about an observed p-value</vt:lpstr>
      <vt:lpstr>(Aside) My take on NHST + p-values </vt:lpstr>
      <vt:lpstr>PowerPoint Presentation</vt:lpstr>
      <vt:lpstr>Sesame Root Data</vt:lpstr>
      <vt:lpstr>PowerPoint Presentation</vt:lpstr>
      <vt:lpstr>Interesting versus uninteresting questions</vt:lpstr>
      <vt:lpstr>Confronting Models and Data</vt:lpstr>
      <vt:lpstr>Likelihood: Bayesian and Frequentist Inference </vt:lpstr>
      <vt:lpstr>Misconceptions about Bayesian Statistics </vt:lpstr>
      <vt:lpstr>Bayesian and Frequentist Inference, Cont’d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Bayes for Agricultural/Ecological Sciences in Stan: Overview and Agenda</dc:title>
  <dc:creator>Wilson,Chris H</dc:creator>
  <cp:lastModifiedBy>Wilson,Chris H</cp:lastModifiedBy>
  <cp:revision>4</cp:revision>
  <dcterms:created xsi:type="dcterms:W3CDTF">2019-08-21T22:16:33Z</dcterms:created>
  <dcterms:modified xsi:type="dcterms:W3CDTF">2019-08-22T15:56:45Z</dcterms:modified>
</cp:coreProperties>
</file>