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63" r:id="rId6"/>
    <p:sldId id="264" r:id="rId7"/>
    <p:sldId id="259" r:id="rId8"/>
    <p:sldId id="298" r:id="rId9"/>
    <p:sldId id="299" r:id="rId10"/>
    <p:sldId id="300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0A63-87F6-4A76-9B62-23CC50CB2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75693-5E0B-47C1-841D-6EE041DD6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C31AA-0437-4B5A-B0CB-6E74B954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E677-1D2B-4F12-8799-0C30E1D0ED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D7C34-D0CD-46A6-A7D6-6B2F700C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8BCFF-98C7-424D-A019-22D22BC6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67A9-C857-4425-A037-A8229E730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5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075D-17DE-4153-9196-FB1401D9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AE7EB-ED50-4C31-BA17-4C01187FC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1C640-55AC-4C6B-BBA4-B87ED34D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E677-1D2B-4F12-8799-0C30E1D0ED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CE0E1-C203-4B79-8CE2-63F2923A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27EDD-95C8-495F-A6E4-81D0006F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67A9-C857-4425-A037-A8229E730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7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CEB70-4816-44A4-85B7-76F2249B3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0A826-3202-4E79-B46A-4D60260A9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512B3-4666-4DA3-AD45-8CF1C6A7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E677-1D2B-4F12-8799-0C30E1D0ED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FE48-E88C-4C96-A1B4-D9876CB6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8FBF2-29C3-4622-8516-DB64A3EB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67A9-C857-4425-A037-A8229E730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4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5B8BC-1351-4532-A11B-C69CD74C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F7B3A-E180-4F0C-B67C-E0759FCA0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E3F8F-804A-4395-9818-51DEF363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E677-1D2B-4F12-8799-0C30E1D0ED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D66F0-FE76-49D8-B9A7-E868C62B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3F54C-25BF-4CCA-BD82-30011BF0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67A9-C857-4425-A037-A8229E730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3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8892-CB66-4BC4-8C87-A6F6D89A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71721-5608-42C0-A7D9-5D7E7D605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FAD11-E37A-491E-826F-037D83FE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E677-1D2B-4F12-8799-0C30E1D0ED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BFBAD-06FF-4B4E-9342-8BB3ECB1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90D9-18F6-449A-8C7E-D7AEB2CB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67A9-C857-4425-A037-A8229E730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8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7618-FA5C-4BE2-944A-FBDBA1F0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0B584-C1FC-4DCE-8922-C6869B510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86A76-F0DA-4AFA-9992-0EA03F072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763BB-031E-48E6-92DD-4DC20A41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E677-1D2B-4F12-8799-0C30E1D0ED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95179-947A-42D9-804D-2E2A55ED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B6012-EF36-421E-A9DA-19499CB7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67A9-C857-4425-A037-A8229E730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3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3C0B-EFB9-4231-BAEE-665D09DD2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DE1B1-BD51-4C4B-9A4C-F55FBEDED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9080A-3563-41B4-90D1-ABD6DB043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83B58-96ED-4227-B1E2-6387C232D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4E6E3-EE74-4099-8316-011636C55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159081-5299-4E87-B44F-54DAE87D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E677-1D2B-4F12-8799-0C30E1D0ED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64668-10EB-4A00-AEE3-AD59916E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C4124-1D3E-47F9-A2E0-32CD7065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67A9-C857-4425-A037-A8229E730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9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8385-0D5F-4614-BFAE-3ECBBDA4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212B69-EF7D-472C-B62F-5EB9E468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E677-1D2B-4F12-8799-0C30E1D0ED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5EC8B-C98C-44B2-A77E-B970259E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F5F80-0FBD-46DD-BB13-CC648B48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67A9-C857-4425-A037-A8229E730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977ACF-910A-4A47-B43F-E0CEADC4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E677-1D2B-4F12-8799-0C30E1D0ED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7943D-A792-418C-85D2-A30ADA3D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87EA9-9DB8-4C7B-9467-99DE7065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67A9-C857-4425-A037-A8229E730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2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3FC5-CA67-4D1A-AC0B-A8548B5C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5786E-1051-4F50-90EB-EBB051CC6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C70E4-6CF9-499A-A228-05FFD027B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20ECE-D784-45AA-9320-002340FB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E677-1D2B-4F12-8799-0C30E1D0ED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2DF18-7CC0-47FD-ADA3-6DCB5EE1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F179D-95F0-4150-9C1E-A7F8CD12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67A9-C857-4425-A037-A8229E730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2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A7B81-7D90-4753-B939-43ACD40E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B8E79-027E-40F3-A837-1D11E0D3B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B5002-EA7C-400D-95D1-21D394ACC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C6326-2193-44B4-99EF-71D571C6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E677-1D2B-4F12-8799-0C30E1D0ED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6CE0-AF1B-4230-8116-31B0212A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E4E98-7F5A-4081-A756-C9E48E53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67A9-C857-4425-A037-A8229E730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9EF89-E33A-4C3C-87EC-95C93240E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58B4A-76A4-4442-A6BC-6B3A48D0F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3A6F7-3270-47EE-BEC8-5C89469C3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9E677-1D2B-4F12-8799-0C30E1D0ED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E88DA-E5E7-49A0-9C06-D49A575F8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DD913-95FD-4BE4-813B-DC076F3F3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D67A9-C857-4425-A037-A8229E730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7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2175-84FB-4920-B2C4-68F8D19BC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Statistical Inference for Ecologists and Agricultural Scientists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6EB34-C729-4430-BE4C-E7E69CFBE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 H. Wilson </a:t>
            </a:r>
          </a:p>
        </p:txBody>
      </p:sp>
    </p:spTree>
    <p:extLst>
      <p:ext uri="{BB962C8B-B14F-4D97-AF65-F5344CB8AC3E}">
        <p14:creationId xmlns:p14="http://schemas.microsoft.com/office/powerpoint/2010/main" val="3258103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7A92-FDB7-42C7-8B0F-16CFF662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(Aside) My take on NHST + p-values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4237D-0F7E-4247-9231-A5C8E8800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274763"/>
            <a:ext cx="10515600" cy="55832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400" dirty="0">
                <a:latin typeface="+mj-lt"/>
              </a:rPr>
              <a:t>Not that anyone is asking, but here is what I currently think: </a:t>
            </a:r>
          </a:p>
          <a:p>
            <a:pPr marL="0" indent="0">
              <a:buNone/>
            </a:pPr>
            <a:r>
              <a:rPr lang="en-US" sz="3400" dirty="0">
                <a:latin typeface="+mj-lt"/>
              </a:rPr>
              <a:t>Neither Fisher, nor </a:t>
            </a:r>
            <a:r>
              <a:rPr lang="en-US" sz="3400" dirty="0" err="1">
                <a:latin typeface="+mj-lt"/>
              </a:rPr>
              <a:t>Neyman</a:t>
            </a:r>
            <a:r>
              <a:rPr lang="en-US" sz="3400" dirty="0">
                <a:latin typeface="+mj-lt"/>
              </a:rPr>
              <a:t> and Pearson, recommended automatic reject/not-reject decisions based on any arbitrary threshold for p-values!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latin typeface="+mj-lt"/>
              </a:rPr>
              <a:t>Treat the p-value as one, potentially noisy, continuous measure of discrepancy between data and model (null hypothesis + all of the steps in collecting data and setting up model)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latin typeface="+mj-lt"/>
              </a:rPr>
              <a:t>Shift focus from “tests” to estimates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latin typeface="+mj-lt"/>
              </a:rPr>
              <a:t>Ultimately, this is part of the widespread “replication crisis” in biomedical and social sciences. Journal editing and scientific culture needs to change. </a:t>
            </a:r>
          </a:p>
          <a:p>
            <a:pPr marL="0" indent="0">
              <a:buNone/>
            </a:pPr>
            <a:r>
              <a:rPr lang="en-US" sz="3400" dirty="0">
                <a:latin typeface="+mj-lt"/>
              </a:rPr>
              <a:t>Sander Greenland has a neat transformation called “Surprisal” or S-value: S = -log</a:t>
            </a:r>
            <a:r>
              <a:rPr lang="en-US" sz="3400" baseline="-25000" dirty="0">
                <a:latin typeface="+mj-lt"/>
              </a:rPr>
              <a:t>2</a:t>
            </a:r>
            <a:r>
              <a:rPr lang="en-US" sz="3400" dirty="0">
                <a:latin typeface="+mj-lt"/>
              </a:rPr>
              <a:t>(p-value). What does this mean? It translates an observed p-value into a form that compares how unlikely it is to observed a certain number of heads in a row given a fair coin flip. P = 0.05 turns out to be about as unlikely as 4 in a row (i.e. not all THAT unlikely)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5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B74C-6E49-45AF-BBA1-2106D6DC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800" y="-269875"/>
            <a:ext cx="5842000" cy="1325563"/>
          </a:xfrm>
        </p:spPr>
        <p:txBody>
          <a:bodyPr/>
          <a:lstStyle/>
          <a:p>
            <a:r>
              <a:rPr lang="en-US" dirty="0"/>
              <a:t>Where we go from here?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07ED4-BA2B-424A-AC83-35F2E63F0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923925"/>
            <a:ext cx="10515600" cy="1984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OK, so calculating p-values and ANOVA tables and all that jazz isn’t really what we want. What do we do?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 to fit and interpret linear models really </a:t>
            </a:r>
            <a:r>
              <a:rPr lang="en-US" dirty="0" err="1"/>
              <a:t>really</a:t>
            </a:r>
            <a:r>
              <a:rPr lang="en-US" dirty="0"/>
              <a:t> well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 to fit non-linear and process-based models to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713A63-47CF-4635-B17C-C3DC12EC298E}"/>
              </a:ext>
            </a:extLst>
          </p:cNvPr>
          <p:cNvSpPr txBox="1"/>
          <p:nvPr/>
        </p:nvSpPr>
        <p:spPr>
          <a:xfrm>
            <a:off x="698500" y="3178770"/>
            <a:ext cx="839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my main interest is in #2, the first objective is the more multi-purpose, accessible goal. The class of linear models is actually quite broad and flexible and you can learn to fit and interpret a variety of kinds of data,  both normal and non-normal. </a:t>
            </a:r>
          </a:p>
        </p:txBody>
      </p:sp>
    </p:spTree>
    <p:extLst>
      <p:ext uri="{BB962C8B-B14F-4D97-AF65-F5344CB8AC3E}">
        <p14:creationId xmlns:p14="http://schemas.microsoft.com/office/powerpoint/2010/main" val="367820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83BB-1CD4-490A-A473-37AC8424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is the fundamental goal of statistics?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12E5-7E44-4760-A8A7-4B5D5BEFC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325563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To learn about an uncertain world with incomplete theories and imperfect measurements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3 challenges of statistics (Andrew Gelman):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Generalizing from sample to population, and from past to future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Generalizing from control to treatment groups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Generalizing from observed measurements to the underlying constructs of interest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3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FB4AC-5257-43B6-BE82-E5348E45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900" y="-257175"/>
            <a:ext cx="8369300" cy="1325563"/>
          </a:xfrm>
        </p:spPr>
        <p:txBody>
          <a:bodyPr/>
          <a:lstStyle/>
          <a:p>
            <a:r>
              <a:rPr lang="en-US" dirty="0"/>
              <a:t>The Fundamental Role of Probability</a:t>
            </a:r>
          </a:p>
        </p:txBody>
      </p:sp>
    </p:spTree>
    <p:extLst>
      <p:ext uri="{BB962C8B-B14F-4D97-AF65-F5344CB8AC3E}">
        <p14:creationId xmlns:p14="http://schemas.microsoft.com/office/powerpoint/2010/main" val="123669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163A-CF13-4D63-8539-141436A4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2C5CB-FF4F-4075-A9FE-4B083B24E5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063624"/>
                <a:ext cx="11493500" cy="56292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But what is </a:t>
                </a:r>
                <a:r>
                  <a:rPr lang="en-US" i="1" dirty="0"/>
                  <a:t>probability</a:t>
                </a:r>
                <a:r>
                  <a:rPr lang="en-US" dirty="0"/>
                  <a:t> anyway? </a:t>
                </a:r>
              </a:p>
              <a:p>
                <a:pPr marL="0" indent="0">
                  <a:buNone/>
                </a:pPr>
                <a:r>
                  <a:rPr lang="en-US" i="1" dirty="0"/>
                  <a:t>Probability theory </a:t>
                </a:r>
                <a:r>
                  <a:rPr lang="en-US" dirty="0"/>
                  <a:t>is our primary consistent mathematical framework for rigorously handling </a:t>
                </a:r>
                <a:r>
                  <a:rPr lang="en-US" i="1" dirty="0"/>
                  <a:t>uncertainty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probability of an ‘event’ (e.g. “3 heads in 6 flips of a fair coin”) is the # of ways that event can occur divided by the # of possible events… in a given experiment or other contrived situation.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𝑓𝑎𝑣𝑜𝑟𝑎𝑏𝑙𝑒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𝑐𝑎𝑠𝑒𝑠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𝑒𝑞𝑢𝑖𝑝𝑟𝑜𝑏𝑎𝑏𝑙𝑒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𝑐𝑎𝑠𝑒𝑠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solve: there are 2^6 possible sequences of 6 coin flips, each of which is equiprobable. Count the number of sequences with 3 heads. That’s it! Probability is </a:t>
                </a:r>
                <a:r>
                  <a:rPr lang="en-US" b="1" dirty="0"/>
                  <a:t>counting</a:t>
                </a:r>
                <a:r>
                  <a:rPr lang="en-US" dirty="0"/>
                  <a:t>. To solve,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3!3!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6!</m:t>
                        </m:r>
                      </m:den>
                    </m:f>
                  </m:oMath>
                </a14:m>
                <a:r>
                  <a:rPr lang="en-US" dirty="0"/>
                  <a:t> ways to allocate 3 heads in a sequence of 6, so divide that by 2^6 = 0.3125 </a:t>
                </a:r>
              </a:p>
              <a:p>
                <a:pPr marL="0" indent="0">
                  <a:buNone/>
                </a:pPr>
                <a:r>
                  <a:rPr lang="en-US" dirty="0"/>
                  <a:t>(in R: </a:t>
                </a:r>
                <a:r>
                  <a:rPr lang="en-US" dirty="0" err="1"/>
                  <a:t>dbinom</a:t>
                </a:r>
                <a:r>
                  <a:rPr lang="en-US" dirty="0"/>
                  <a:t>(3,6,0.5))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2C5CB-FF4F-4075-A9FE-4B083B24E5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063624"/>
                <a:ext cx="11493500" cy="5629275"/>
              </a:xfrm>
              <a:blipFill>
                <a:blip r:embed="rId2"/>
                <a:stretch>
                  <a:fillRect l="-1008" t="-2165" r="-318" b="-2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60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163A-CF13-4D63-8539-141436A4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2C5CB-FF4F-4075-A9FE-4B083B24E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But what is </a:t>
            </a:r>
            <a:r>
              <a:rPr lang="en-US" i="1" dirty="0"/>
              <a:t>probability</a:t>
            </a:r>
            <a:r>
              <a:rPr lang="en-US" dirty="0"/>
              <a:t> anyway? </a:t>
            </a:r>
          </a:p>
          <a:p>
            <a:pPr marL="0" indent="0">
              <a:buNone/>
            </a:pPr>
            <a:r>
              <a:rPr lang="en-US" i="1" dirty="0"/>
              <a:t>Probability theory </a:t>
            </a:r>
            <a:r>
              <a:rPr lang="en-US" dirty="0"/>
              <a:t>is our primary consistent mathematical framework for rigorously handling </a:t>
            </a:r>
            <a:r>
              <a:rPr lang="en-US" i="1" dirty="0"/>
              <a:t>uncertainty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probability of an ‘event’ is its long-term relative frequency in a hypothetical series of repetitions as the number of repetitions goes to infinity (</a:t>
            </a:r>
            <a:r>
              <a:rPr lang="en-US" i="1" dirty="0"/>
              <a:t>frequentism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e.g.: 000011100101101010111110000110110000011100000000110…</a:t>
            </a:r>
          </a:p>
        </p:txBody>
      </p:sp>
    </p:spTree>
    <p:extLst>
      <p:ext uri="{BB962C8B-B14F-4D97-AF65-F5344CB8AC3E}">
        <p14:creationId xmlns:p14="http://schemas.microsoft.com/office/powerpoint/2010/main" val="336583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FBD6-2043-423E-BD12-B63FE8D1E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0"/>
            <a:ext cx="10515600" cy="1325563"/>
          </a:xfrm>
        </p:spPr>
        <p:txBody>
          <a:bodyPr/>
          <a:lstStyle/>
          <a:p>
            <a:r>
              <a:rPr lang="en-US" dirty="0"/>
              <a:t>Probability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9BFB3B-DD66-4422-9E87-356AE48269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0700" y="1309688"/>
                <a:ext cx="10515600" cy="51339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mathematical rules of probability do not hinge on which definition you choose, but their application to statistical inference has (occasionally) large implications! </a:t>
                </a:r>
              </a:p>
              <a:p>
                <a:r>
                  <a:rPr lang="en-US" u="sng" dirty="0"/>
                  <a:t>Probability theory</a:t>
                </a:r>
                <a:r>
                  <a:rPr lang="en-US" dirty="0"/>
                  <a:t>: solves problems where the underlying parameters are assumed known. For example: given fair six-sided die, what is the probability that a pair of die when rolled sum to &gt; 7? </a:t>
                </a:r>
              </a:p>
              <a:p>
                <a:pPr lvl="1"/>
                <a:r>
                  <a:rPr lang="en-US" dirty="0"/>
                  <a:t>In math: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=?|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u="sng" dirty="0"/>
                  <a:t>Statistical inference</a:t>
                </a:r>
                <a:r>
                  <a:rPr lang="en-US" dirty="0"/>
                  <a:t>: you have imperfect measurements and incomplete theories about the world, but would like to know how your data tell you about an underlying parameter (recall the 3 goals) </a:t>
                </a:r>
              </a:p>
              <a:p>
                <a:pPr lvl="1"/>
                <a:r>
                  <a:rPr lang="en-US" dirty="0"/>
                  <a:t>E.g. you planted 30 seeds and 27 germinated and you want to estimate the seed viability. In math: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=?|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9BFB3B-DD66-4422-9E87-356AE48269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0700" y="1309688"/>
                <a:ext cx="10515600" cy="5133975"/>
              </a:xfrm>
              <a:blipFill>
                <a:blip r:embed="rId2"/>
                <a:stretch>
                  <a:fillRect l="-1159" t="-2732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59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BCCB-6DB1-4E7B-A4AC-FC6F6204D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900" y="0"/>
            <a:ext cx="5842000" cy="1325563"/>
          </a:xfrm>
        </p:spPr>
        <p:txBody>
          <a:bodyPr/>
          <a:lstStyle/>
          <a:p>
            <a:r>
              <a:rPr lang="en-US" dirty="0"/>
              <a:t>Frameworks for statistics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97E03A-4FF1-4362-AEA0-22B5AA345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1" y="2325778"/>
            <a:ext cx="3863884" cy="2575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5B4163-7F03-47B0-845C-DBAA1580C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01" y="1555069"/>
            <a:ext cx="3863883" cy="43252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F9ACB0-8324-4690-8A3C-E855AE397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00" y="1452836"/>
            <a:ext cx="3040199" cy="4427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533D37-C1D1-463D-8608-A4F4A0F89E5E}"/>
              </a:ext>
            </a:extLst>
          </p:cNvPr>
          <p:cNvSpPr txBox="1"/>
          <p:nvPr/>
        </p:nvSpPr>
        <p:spPr>
          <a:xfrm>
            <a:off x="832758" y="5925151"/>
            <a:ext cx="2433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Pierre Simon de Laplace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068EF5-7510-4593-9C16-956BBDC934C5}"/>
              </a:ext>
            </a:extLst>
          </p:cNvPr>
          <p:cNvSpPr txBox="1"/>
          <p:nvPr/>
        </p:nvSpPr>
        <p:spPr>
          <a:xfrm>
            <a:off x="5438903" y="4901701"/>
            <a:ext cx="1947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Rev. Thomas Bayes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01BCB7-BA7C-4B0A-8610-8EDD1CF23537}"/>
              </a:ext>
            </a:extLst>
          </p:cNvPr>
          <p:cNvSpPr txBox="1"/>
          <p:nvPr/>
        </p:nvSpPr>
        <p:spPr>
          <a:xfrm>
            <a:off x="9499773" y="5880311"/>
            <a:ext cx="17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Sir Ronald Fisher</a:t>
            </a:r>
          </a:p>
        </p:txBody>
      </p:sp>
    </p:spTree>
    <p:extLst>
      <p:ext uri="{BB962C8B-B14F-4D97-AF65-F5344CB8AC3E}">
        <p14:creationId xmlns:p14="http://schemas.microsoft.com/office/powerpoint/2010/main" val="211821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22C4-617E-43BB-99F0-B0944789A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674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“Classical Statistics”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90415-E699-4CE7-9731-7B148483F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37" y="860436"/>
            <a:ext cx="5395863" cy="59975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600" dirty="0">
                <a:latin typeface="Calibri Light (Headings)"/>
              </a:rPr>
              <a:t>Null Hypothesis Significance Testing (NHST) </a:t>
            </a:r>
          </a:p>
          <a:p>
            <a:r>
              <a:rPr lang="en-US" sz="4600" dirty="0">
                <a:latin typeface="Calibri Light (Headings)"/>
              </a:rPr>
              <a:t>ad hoc mixtures of </a:t>
            </a:r>
            <a:r>
              <a:rPr lang="en-US" sz="4600" dirty="0" err="1">
                <a:latin typeface="Calibri Light (Headings)"/>
              </a:rPr>
              <a:t>Fisherian</a:t>
            </a:r>
            <a:r>
              <a:rPr lang="en-US" sz="4600" dirty="0">
                <a:latin typeface="Calibri Light (Headings)"/>
              </a:rPr>
              <a:t> and </a:t>
            </a:r>
            <a:r>
              <a:rPr lang="en-US" sz="4600" dirty="0" err="1">
                <a:latin typeface="Calibri Light (Headings)"/>
              </a:rPr>
              <a:t>Neyman</a:t>
            </a:r>
            <a:r>
              <a:rPr lang="en-US" sz="4600" dirty="0">
                <a:latin typeface="Calibri Light (Headings)"/>
              </a:rPr>
              <a:t>-Pearson methods (alpha levels, type I/II error, etc.) </a:t>
            </a:r>
          </a:p>
          <a:p>
            <a:r>
              <a:rPr lang="en-US" sz="4600" dirty="0">
                <a:latin typeface="Calibri Light (Headings)"/>
              </a:rPr>
              <a:t>Dichotomous thinking: is there an effect? Yes/no</a:t>
            </a:r>
          </a:p>
          <a:p>
            <a:r>
              <a:rPr lang="en-US" sz="4600" dirty="0">
                <a:latin typeface="Calibri Light (Headings)"/>
              </a:rPr>
              <a:t>What does p-value tell you about effect? 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A19538-3F59-AF49-840E-33933DE6F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425" y="1354082"/>
            <a:ext cx="6249166" cy="414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6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AF76-6B74-4BCA-9ED7-342A8AAF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59" y="-124898"/>
            <a:ext cx="10515600" cy="1325563"/>
          </a:xfrm>
        </p:spPr>
        <p:txBody>
          <a:bodyPr/>
          <a:lstStyle/>
          <a:p>
            <a:r>
              <a:rPr lang="en-US" dirty="0"/>
              <a:t>6 Questions about an observed 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FA2EC-0160-47B6-9E1B-C7A8940FA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9" y="929153"/>
            <a:ext cx="10515600" cy="5390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Your randomized trial of N/no-N reveals an odd result- the no-N plants grew better than the +N plants ! Your analysis shows p = 0.01 (null hypothesis is that growth does not differ with N). Mark the following as True or False: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 You have absolutely disproved the null hypothesis (i.e. mean growth does not differ)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You have found probability of null hypothesis being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You have absolutely proved your experimental hypothesis (difference in growth)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You can deduce probability of experimental hypothesis being true.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You know, if you decide to reject the null, the probability that you are making the wrong decision.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You have a reliable experimental finding in the sense that if, hypothetically, the experiment were repeated a great number of times, you would obtain a significant result on 99% of occasions.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D9BA1A-C4FD-41DC-B616-608E172EF779}"/>
              </a:ext>
            </a:extLst>
          </p:cNvPr>
          <p:cNvSpPr txBox="1"/>
          <p:nvPr/>
        </p:nvSpPr>
        <p:spPr>
          <a:xfrm>
            <a:off x="4065495" y="6445622"/>
            <a:ext cx="322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</a:t>
            </a:r>
            <a:r>
              <a:rPr lang="en-US" dirty="0" err="1"/>
              <a:t>Gigerenzer</a:t>
            </a:r>
            <a:r>
              <a:rPr lang="en-US" dirty="0"/>
              <a:t> (2018)</a:t>
            </a:r>
          </a:p>
        </p:txBody>
      </p:sp>
    </p:spTree>
    <p:extLst>
      <p:ext uri="{BB962C8B-B14F-4D97-AF65-F5344CB8AC3E}">
        <p14:creationId xmlns:p14="http://schemas.microsoft.com/office/powerpoint/2010/main" val="267638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928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Calibri Light (Headings)</vt:lpstr>
      <vt:lpstr>Cambria Math</vt:lpstr>
      <vt:lpstr>Office Theme</vt:lpstr>
      <vt:lpstr>Statistical Inference for Ecologists and Agricultural Scientists</vt:lpstr>
      <vt:lpstr>What is the fundamental goal of statistics?</vt:lpstr>
      <vt:lpstr>The Fundamental Role of Probability</vt:lpstr>
      <vt:lpstr>Probability</vt:lpstr>
      <vt:lpstr>Probability</vt:lpstr>
      <vt:lpstr>Probability </vt:lpstr>
      <vt:lpstr>Frameworks for statistics </vt:lpstr>
      <vt:lpstr>“Classical Statistics”</vt:lpstr>
      <vt:lpstr>6 Questions about an observed p-value</vt:lpstr>
      <vt:lpstr>(Aside) My take on NHST + p-values </vt:lpstr>
      <vt:lpstr>Where we go from here?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Inference for Ecologists and Agricultural Scientists</dc:title>
  <dc:creator>Wilson,Chris H</dc:creator>
  <cp:lastModifiedBy>Wilson,Chris H</cp:lastModifiedBy>
  <cp:revision>5</cp:revision>
  <dcterms:created xsi:type="dcterms:W3CDTF">2020-06-30T19:22:25Z</dcterms:created>
  <dcterms:modified xsi:type="dcterms:W3CDTF">2020-06-30T20:01:14Z</dcterms:modified>
</cp:coreProperties>
</file>