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8" d="100"/>
          <a:sy n="128"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A78D-2906-4E6D-BFD8-233ABA35F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BA8A30-B5F5-45BE-A9D9-7F3274B07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AADE42-1239-4A9C-B7DE-A8876C1D2BDB}"/>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40DA617C-2002-4CDF-BA5E-EE07A6BAE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AB72F-372F-48E2-B09C-DE60253D2E22}"/>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401466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A712-7138-4583-A2AB-E1E07165D8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483A74-2616-4344-B40E-D40015B1D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C9983-792C-468F-A7C2-B349BE6D31BD}"/>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40F7FC53-DA21-42F9-9EAE-F7771FBB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535D9-4164-4E0D-BBF0-FA2D12DA0FC6}"/>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4088079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8FB08-152B-4434-8F55-3A2F8E4309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8AB92-12F2-472D-A559-013165BCE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D0BE4-2CD3-4BCA-BD90-FC6EE3190820}"/>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05A83800-3BC5-445B-8164-9CC3673D8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A32E8-6FF3-4B8A-803C-1CE792F33CD9}"/>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336605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3DE4-5735-444F-A0F0-88E010322B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DACB1-49DE-4C6E-A3DF-1EE12E6B4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16A32-6CFE-466C-B78A-1AAA3A42778F}"/>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A315E96D-2493-4376-88C8-41FBCA7A5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DEF28-07D9-496C-A019-7CF8D49CAE3C}"/>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26656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4398-D56F-492B-9152-67AE164D5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40676E-02E0-4158-AD1B-E31557EEF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36C63-8ABC-4F11-A156-6294F00CEA1F}"/>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91C88902-B7EC-4A8A-8F37-F538F1FB4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41069-EDA8-4A63-9A59-46DB730475F2}"/>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65933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4EF7-6CA7-4140-91E3-04F4C9BF1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6DBF7-EA06-4E98-96D1-3F1A4C96C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AD1BE4-7810-43FF-9EFF-7616119348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48BDD-19BC-493A-BE35-83F4512A8422}"/>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6" name="Footer Placeholder 5">
            <a:extLst>
              <a:ext uri="{FF2B5EF4-FFF2-40B4-BE49-F238E27FC236}">
                <a16:creationId xmlns:a16="http://schemas.microsoft.com/office/drawing/2014/main" id="{1CB337E0-78F7-437E-8B90-30BFBEEEB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EC23E-DD33-4CF5-B133-4A5F07EEEDB5}"/>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249549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B142-62E9-45EE-99C6-7D162051F6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F98F89-7CE6-4FCC-AFC8-3E60B6D32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016E56-5A5C-4792-9683-DEA924DD8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0A50FF-0B0D-4512-918F-AB1654521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6EF3D-522F-4493-90A3-C64A5608A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3C9B8-8D5C-4D21-8C47-753B23474262}"/>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8" name="Footer Placeholder 7">
            <a:extLst>
              <a:ext uri="{FF2B5EF4-FFF2-40B4-BE49-F238E27FC236}">
                <a16:creationId xmlns:a16="http://schemas.microsoft.com/office/drawing/2014/main" id="{FBBE6D32-8DE0-4223-8CD4-D07B00F19C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8E0C04-5447-47E7-AB94-F0C55A1F5229}"/>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191463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4D0B-A55E-45D3-A42A-AD66BEC23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9A15B5-8958-42C8-983B-A27536DA4703}"/>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4" name="Footer Placeholder 3">
            <a:extLst>
              <a:ext uri="{FF2B5EF4-FFF2-40B4-BE49-F238E27FC236}">
                <a16:creationId xmlns:a16="http://schemas.microsoft.com/office/drawing/2014/main" id="{F32DEDBA-AB1D-4080-B0FB-75AE28CD7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20818-3673-4634-9133-D92820F5D124}"/>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408962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AEBF8-E23C-43A6-85ED-3BFDB3EAF07E}"/>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3" name="Footer Placeholder 2">
            <a:extLst>
              <a:ext uri="{FF2B5EF4-FFF2-40B4-BE49-F238E27FC236}">
                <a16:creationId xmlns:a16="http://schemas.microsoft.com/office/drawing/2014/main" id="{A423AF32-D7D0-4B91-BA39-1311EC43E9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A23ED0-8F8A-489D-93A9-21A7C29A5A96}"/>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193659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67C5-B57F-4FE5-A12D-A918A5288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BA63DA-72C6-4DFD-A02A-90955E8AA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1DE6F-BE0A-4D17-9DB8-C25D9EE5E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6836A-8219-4F3A-A87E-0DF2C938E954}"/>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6" name="Footer Placeholder 5">
            <a:extLst>
              <a:ext uri="{FF2B5EF4-FFF2-40B4-BE49-F238E27FC236}">
                <a16:creationId xmlns:a16="http://schemas.microsoft.com/office/drawing/2014/main" id="{B999EF73-C037-48B9-960E-E26E0C72D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78C55-6BFD-449E-A78B-F3CA4A5BB5C1}"/>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321165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CCB2-1FE5-4423-AB4E-D4E626C12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DECB0-834B-4403-80A3-7C40E60AAB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0EE642-83EA-4DD0-AB1F-F5DA21E3B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E5336-44A8-4596-9804-229B05DB5517}"/>
              </a:ext>
            </a:extLst>
          </p:cNvPr>
          <p:cNvSpPr>
            <a:spLocks noGrp="1"/>
          </p:cNvSpPr>
          <p:nvPr>
            <p:ph type="dt" sz="half" idx="10"/>
          </p:nvPr>
        </p:nvSpPr>
        <p:spPr/>
        <p:txBody>
          <a:bodyPr/>
          <a:lstStyle/>
          <a:p>
            <a:fld id="{46E1C4E6-84E8-4D32-BCE0-B44B22EAEDE7}" type="datetimeFigureOut">
              <a:rPr lang="en-US" smtClean="0"/>
              <a:t>9/6/19</a:t>
            </a:fld>
            <a:endParaRPr lang="en-US"/>
          </a:p>
        </p:txBody>
      </p:sp>
      <p:sp>
        <p:nvSpPr>
          <p:cNvPr id="6" name="Footer Placeholder 5">
            <a:extLst>
              <a:ext uri="{FF2B5EF4-FFF2-40B4-BE49-F238E27FC236}">
                <a16:creationId xmlns:a16="http://schemas.microsoft.com/office/drawing/2014/main" id="{69D1E0F0-0869-42D7-96BF-B189C7D41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45CFC-5857-4DB0-9020-4294A84808EF}"/>
              </a:ext>
            </a:extLst>
          </p:cNvPr>
          <p:cNvSpPr>
            <a:spLocks noGrp="1"/>
          </p:cNvSpPr>
          <p:nvPr>
            <p:ph type="sldNum" sz="quarter" idx="12"/>
          </p:nvPr>
        </p:nvSpPr>
        <p:spPr/>
        <p:txBody>
          <a:bodyPr/>
          <a:lstStyle/>
          <a:p>
            <a:fld id="{B1E14B7C-1ADF-4CE2-8F46-91990F9E6BD8}" type="slidenum">
              <a:rPr lang="en-US" smtClean="0"/>
              <a:t>‹#›</a:t>
            </a:fld>
            <a:endParaRPr lang="en-US"/>
          </a:p>
        </p:txBody>
      </p:sp>
    </p:spTree>
    <p:extLst>
      <p:ext uri="{BB962C8B-B14F-4D97-AF65-F5344CB8AC3E}">
        <p14:creationId xmlns:p14="http://schemas.microsoft.com/office/powerpoint/2010/main" val="325360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FA326-5E88-42D8-AD4E-6619563CA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62197E-7113-4109-B450-56FD3D412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86C76-3371-45C8-8C40-2C7B7FFB1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C4E6-84E8-4D32-BCE0-B44B22EAEDE7}" type="datetimeFigureOut">
              <a:rPr lang="en-US" smtClean="0"/>
              <a:t>9/6/19</a:t>
            </a:fld>
            <a:endParaRPr lang="en-US"/>
          </a:p>
        </p:txBody>
      </p:sp>
      <p:sp>
        <p:nvSpPr>
          <p:cNvPr id="5" name="Footer Placeholder 4">
            <a:extLst>
              <a:ext uri="{FF2B5EF4-FFF2-40B4-BE49-F238E27FC236}">
                <a16:creationId xmlns:a16="http://schemas.microsoft.com/office/drawing/2014/main" id="{8486F01F-2AFF-42F4-9420-5757217D2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805B28-9776-4772-B353-381A44635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14B7C-1ADF-4CE2-8F46-91990F9E6BD8}" type="slidenum">
              <a:rPr lang="en-US" smtClean="0"/>
              <a:t>‹#›</a:t>
            </a:fld>
            <a:endParaRPr lang="en-US"/>
          </a:p>
        </p:txBody>
      </p:sp>
    </p:spTree>
    <p:extLst>
      <p:ext uri="{BB962C8B-B14F-4D97-AF65-F5344CB8AC3E}">
        <p14:creationId xmlns:p14="http://schemas.microsoft.com/office/powerpoint/2010/main" val="73485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icshowto.datasciencecentral.com/galton-boar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8C2B-85C3-4439-B6FB-E85FC064DDB6}"/>
              </a:ext>
            </a:extLst>
          </p:cNvPr>
          <p:cNvSpPr>
            <a:spLocks noGrp="1"/>
          </p:cNvSpPr>
          <p:nvPr>
            <p:ph type="ctrTitle"/>
          </p:nvPr>
        </p:nvSpPr>
        <p:spPr/>
        <p:txBody>
          <a:bodyPr>
            <a:normAutofit fontScale="90000"/>
          </a:bodyPr>
          <a:lstStyle/>
          <a:p>
            <a:r>
              <a:rPr lang="en-US" dirty="0"/>
              <a:t>Lecture 3: Probability distributions and their properties</a:t>
            </a:r>
          </a:p>
        </p:txBody>
      </p:sp>
      <p:sp>
        <p:nvSpPr>
          <p:cNvPr id="3" name="Subtitle 2">
            <a:extLst>
              <a:ext uri="{FF2B5EF4-FFF2-40B4-BE49-F238E27FC236}">
                <a16:creationId xmlns:a16="http://schemas.microsoft.com/office/drawing/2014/main" id="{C98C444E-FF40-4427-99EC-E77F953BC7BF}"/>
              </a:ext>
            </a:extLst>
          </p:cNvPr>
          <p:cNvSpPr>
            <a:spLocks noGrp="1"/>
          </p:cNvSpPr>
          <p:nvPr>
            <p:ph type="subTitle" idx="1"/>
          </p:nvPr>
        </p:nvSpPr>
        <p:spPr>
          <a:xfrm>
            <a:off x="1524000" y="4064760"/>
            <a:ext cx="9144000" cy="1655762"/>
          </a:xfrm>
        </p:spPr>
        <p:txBody>
          <a:bodyPr/>
          <a:lstStyle/>
          <a:p>
            <a:r>
              <a:rPr lang="en-US" dirty="0"/>
              <a:t>Chris H. Wilson</a:t>
            </a:r>
          </a:p>
        </p:txBody>
      </p:sp>
    </p:spTree>
    <p:extLst>
      <p:ext uri="{BB962C8B-B14F-4D97-AF65-F5344CB8AC3E}">
        <p14:creationId xmlns:p14="http://schemas.microsoft.com/office/powerpoint/2010/main" val="298194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B942-E400-4CD8-BF6C-3FF2062169C8}"/>
              </a:ext>
            </a:extLst>
          </p:cNvPr>
          <p:cNvSpPr>
            <a:spLocks noGrp="1"/>
          </p:cNvSpPr>
          <p:nvPr>
            <p:ph type="title"/>
          </p:nvPr>
        </p:nvSpPr>
        <p:spPr/>
        <p:txBody>
          <a:bodyPr/>
          <a:lstStyle/>
          <a:p>
            <a:r>
              <a:rPr lang="en-US" dirty="0"/>
              <a:t>Quantiles 	</a:t>
            </a:r>
          </a:p>
        </p:txBody>
      </p:sp>
      <p:sp>
        <p:nvSpPr>
          <p:cNvPr id="3" name="Content Placeholder 2">
            <a:extLst>
              <a:ext uri="{FF2B5EF4-FFF2-40B4-BE49-F238E27FC236}">
                <a16:creationId xmlns:a16="http://schemas.microsoft.com/office/drawing/2014/main" id="{7F4FF6FD-6981-48BD-A4DB-977B189F2D5F}"/>
              </a:ext>
            </a:extLst>
          </p:cNvPr>
          <p:cNvSpPr>
            <a:spLocks noGrp="1"/>
          </p:cNvSpPr>
          <p:nvPr>
            <p:ph idx="1"/>
          </p:nvPr>
        </p:nvSpPr>
        <p:spPr/>
        <p:txBody>
          <a:bodyPr/>
          <a:lstStyle/>
          <a:p>
            <a:pPr marL="0" indent="0">
              <a:buNone/>
            </a:pPr>
            <a:r>
              <a:rPr lang="en-US" dirty="0"/>
              <a:t>On board </a:t>
            </a:r>
          </a:p>
          <a:p>
            <a:pPr marL="0" indent="0">
              <a:buNone/>
            </a:pPr>
            <a:endParaRPr lang="en-US" dirty="0"/>
          </a:p>
          <a:p>
            <a:r>
              <a:rPr lang="en-US" dirty="0"/>
              <a:t>Key takeaway: quantile function is inverse of cumulative distribution function </a:t>
            </a:r>
          </a:p>
        </p:txBody>
      </p:sp>
    </p:spTree>
    <p:extLst>
      <p:ext uri="{BB962C8B-B14F-4D97-AF65-F5344CB8AC3E}">
        <p14:creationId xmlns:p14="http://schemas.microsoft.com/office/powerpoint/2010/main" val="30725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6EB5-4510-4A94-B25C-CF0DFB6986D8}"/>
              </a:ext>
            </a:extLst>
          </p:cNvPr>
          <p:cNvSpPr>
            <a:spLocks noGrp="1"/>
          </p:cNvSpPr>
          <p:nvPr>
            <p:ph type="title"/>
          </p:nvPr>
        </p:nvSpPr>
        <p:spPr>
          <a:xfrm>
            <a:off x="467139" y="126585"/>
            <a:ext cx="10515600" cy="1325563"/>
          </a:xfrm>
        </p:spPr>
        <p:txBody>
          <a:bodyPr/>
          <a:lstStyle/>
          <a:p>
            <a:r>
              <a:rPr lang="en-US" dirty="0"/>
              <a:t>Marginal and Conditional Distributions</a:t>
            </a:r>
          </a:p>
        </p:txBody>
      </p:sp>
      <p:graphicFrame>
        <p:nvGraphicFramePr>
          <p:cNvPr id="4" name="Content Placeholder 3">
            <a:extLst>
              <a:ext uri="{FF2B5EF4-FFF2-40B4-BE49-F238E27FC236}">
                <a16:creationId xmlns:a16="http://schemas.microsoft.com/office/drawing/2014/main" id="{FDF71356-BBF7-43BA-AD6B-4C1AB6F60E2B}"/>
              </a:ext>
            </a:extLst>
          </p:cNvPr>
          <p:cNvGraphicFramePr>
            <a:graphicFrameLocks noGrp="1"/>
          </p:cNvGraphicFramePr>
          <p:nvPr>
            <p:ph idx="1"/>
            <p:extLst>
              <p:ext uri="{D42A27DB-BD31-4B8C-83A1-F6EECF244321}">
                <p14:modId xmlns:p14="http://schemas.microsoft.com/office/powerpoint/2010/main" val="2853761868"/>
              </p:ext>
            </p:extLst>
          </p:nvPr>
        </p:nvGraphicFramePr>
        <p:xfrm>
          <a:off x="467139" y="1953301"/>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26858926"/>
                    </a:ext>
                  </a:extLst>
                </a:gridCol>
                <a:gridCol w="2628900">
                  <a:extLst>
                    <a:ext uri="{9D8B030D-6E8A-4147-A177-3AD203B41FA5}">
                      <a16:colId xmlns:a16="http://schemas.microsoft.com/office/drawing/2014/main" val="693796871"/>
                    </a:ext>
                  </a:extLst>
                </a:gridCol>
                <a:gridCol w="2628900">
                  <a:extLst>
                    <a:ext uri="{9D8B030D-6E8A-4147-A177-3AD203B41FA5}">
                      <a16:colId xmlns:a16="http://schemas.microsoft.com/office/drawing/2014/main" val="3397283383"/>
                    </a:ext>
                  </a:extLst>
                </a:gridCol>
                <a:gridCol w="2628900">
                  <a:extLst>
                    <a:ext uri="{9D8B030D-6E8A-4147-A177-3AD203B41FA5}">
                      <a16:colId xmlns:a16="http://schemas.microsoft.com/office/drawing/2014/main" val="3652559813"/>
                    </a:ext>
                  </a:extLst>
                </a:gridCol>
              </a:tblGrid>
              <a:tr h="370840">
                <a:tc>
                  <a:txBody>
                    <a:bodyPr/>
                    <a:lstStyle/>
                    <a:p>
                      <a:r>
                        <a:rPr lang="en-US" dirty="0"/>
                        <a:t>Age/#Offspring</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784655153"/>
                  </a:ext>
                </a:extLst>
              </a:tr>
              <a:tr h="370840">
                <a:tc>
                  <a:txBody>
                    <a:bodyPr/>
                    <a:lstStyle/>
                    <a:p>
                      <a:r>
                        <a:rPr lang="en-US" dirty="0"/>
                        <a:t>1</a:t>
                      </a:r>
                    </a:p>
                  </a:txBody>
                  <a:tcPr/>
                </a:tc>
                <a:tc>
                  <a:txBody>
                    <a:bodyPr/>
                    <a:lstStyle/>
                    <a:p>
                      <a:r>
                        <a:rPr lang="en-US" dirty="0"/>
                        <a:t>0.1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75227177"/>
                  </a:ext>
                </a:extLst>
              </a:tr>
              <a:tr h="370840">
                <a:tc>
                  <a:txBody>
                    <a:bodyPr/>
                    <a:lstStyle/>
                    <a:p>
                      <a:r>
                        <a:rPr lang="en-US" dirty="0"/>
                        <a:t>2</a:t>
                      </a:r>
                    </a:p>
                  </a:txBody>
                  <a:tcPr/>
                </a:tc>
                <a:tc>
                  <a:txBody>
                    <a:bodyPr/>
                    <a:lstStyle/>
                    <a:p>
                      <a:r>
                        <a:rPr lang="en-US" dirty="0"/>
                        <a:t>0.13</a:t>
                      </a:r>
                    </a:p>
                  </a:txBody>
                  <a:tcPr/>
                </a:tc>
                <a:tc>
                  <a:txBody>
                    <a:bodyPr/>
                    <a:lstStyle/>
                    <a:p>
                      <a:r>
                        <a:rPr lang="en-US" dirty="0"/>
                        <a:t>0.12</a:t>
                      </a:r>
                    </a:p>
                  </a:txBody>
                  <a:tcPr/>
                </a:tc>
                <a:tc>
                  <a:txBody>
                    <a:bodyPr/>
                    <a:lstStyle/>
                    <a:p>
                      <a:r>
                        <a:rPr lang="en-US" dirty="0"/>
                        <a:t>0.02</a:t>
                      </a:r>
                    </a:p>
                  </a:txBody>
                  <a:tcPr/>
                </a:tc>
                <a:extLst>
                  <a:ext uri="{0D108BD9-81ED-4DB2-BD59-A6C34878D82A}">
                    <a16:rowId xmlns:a16="http://schemas.microsoft.com/office/drawing/2014/main" val="3112748458"/>
                  </a:ext>
                </a:extLst>
              </a:tr>
              <a:tr h="370840">
                <a:tc>
                  <a:txBody>
                    <a:bodyPr/>
                    <a:lstStyle/>
                    <a:p>
                      <a:r>
                        <a:rPr lang="en-US" dirty="0"/>
                        <a:t>3</a:t>
                      </a:r>
                    </a:p>
                  </a:txBody>
                  <a:tcPr/>
                </a:tc>
                <a:tc>
                  <a:txBody>
                    <a:bodyPr/>
                    <a:lstStyle/>
                    <a:p>
                      <a:r>
                        <a:rPr lang="en-US" dirty="0"/>
                        <a:t>0.23</a:t>
                      </a:r>
                    </a:p>
                  </a:txBody>
                  <a:tcPr/>
                </a:tc>
                <a:tc>
                  <a:txBody>
                    <a:bodyPr/>
                    <a:lstStyle/>
                    <a:p>
                      <a:r>
                        <a:rPr lang="en-US" dirty="0"/>
                        <a:t>0.36</a:t>
                      </a:r>
                    </a:p>
                  </a:txBody>
                  <a:tcPr/>
                </a:tc>
                <a:tc>
                  <a:txBody>
                    <a:bodyPr/>
                    <a:lstStyle/>
                    <a:p>
                      <a:r>
                        <a:rPr lang="en-US" dirty="0"/>
                        <a:t>0.04 </a:t>
                      </a:r>
                    </a:p>
                  </a:txBody>
                  <a:tcPr/>
                </a:tc>
                <a:extLst>
                  <a:ext uri="{0D108BD9-81ED-4DB2-BD59-A6C34878D82A}">
                    <a16:rowId xmlns:a16="http://schemas.microsoft.com/office/drawing/2014/main" val="1531457937"/>
                  </a:ext>
                </a:extLst>
              </a:tr>
            </a:tbl>
          </a:graphicData>
        </a:graphic>
      </p:graphicFrame>
      <p:sp>
        <p:nvSpPr>
          <p:cNvPr id="5" name="TextBox 4">
            <a:extLst>
              <a:ext uri="{FF2B5EF4-FFF2-40B4-BE49-F238E27FC236}">
                <a16:creationId xmlns:a16="http://schemas.microsoft.com/office/drawing/2014/main" id="{8E3F22D0-175F-4F88-815C-A285D827E0D8}"/>
              </a:ext>
            </a:extLst>
          </p:cNvPr>
          <p:cNvSpPr txBox="1"/>
          <p:nvPr/>
        </p:nvSpPr>
        <p:spPr>
          <a:xfrm>
            <a:off x="467140" y="3476149"/>
            <a:ext cx="11327296" cy="1754326"/>
          </a:xfrm>
          <a:prstGeom prst="rect">
            <a:avLst/>
          </a:prstGeom>
          <a:noFill/>
        </p:spPr>
        <p:txBody>
          <a:bodyPr wrap="square" rtlCol="0">
            <a:spAutoFit/>
          </a:bodyPr>
          <a:lstStyle/>
          <a:p>
            <a:r>
              <a:rPr lang="en-US" dirty="0"/>
              <a:t>Problem 1: For this species, we have measured two discrete attributes: age and # offspring. Assign symbols and derive marginal distributions for both age and # offspring:</a:t>
            </a:r>
          </a:p>
          <a:p>
            <a:pPr marL="342900" indent="-342900">
              <a:buFont typeface="+mj-lt"/>
              <a:buAutoNum type="arabicPeriod"/>
            </a:pPr>
            <a:r>
              <a:rPr lang="en-US" dirty="0"/>
              <a:t>Write out symbolic function</a:t>
            </a:r>
          </a:p>
          <a:p>
            <a:pPr marL="342900" indent="-342900">
              <a:buFont typeface="+mj-lt"/>
              <a:buAutoNum type="arabicPeriod"/>
            </a:pPr>
            <a:r>
              <a:rPr lang="en-US" dirty="0"/>
              <a:t>Do the computations and find these particular marginals  </a:t>
            </a:r>
          </a:p>
          <a:p>
            <a:pPr marL="342900" indent="-342900">
              <a:buFont typeface="+mj-lt"/>
              <a:buAutoNum type="arabicPeriod"/>
            </a:pPr>
            <a:r>
              <a:rPr lang="en-US" dirty="0"/>
              <a:t>Verify that probability axioms are obeyed </a:t>
            </a:r>
          </a:p>
          <a:p>
            <a:endParaRPr lang="en-US" dirty="0"/>
          </a:p>
        </p:txBody>
      </p:sp>
      <p:sp>
        <p:nvSpPr>
          <p:cNvPr id="6" name="TextBox 5">
            <a:extLst>
              <a:ext uri="{FF2B5EF4-FFF2-40B4-BE49-F238E27FC236}">
                <a16:creationId xmlns:a16="http://schemas.microsoft.com/office/drawing/2014/main" id="{20B578EA-FF95-46A2-BFF9-9FC76BAB6C56}"/>
              </a:ext>
            </a:extLst>
          </p:cNvPr>
          <p:cNvSpPr txBox="1"/>
          <p:nvPr/>
        </p:nvSpPr>
        <p:spPr>
          <a:xfrm>
            <a:off x="467139" y="1452148"/>
            <a:ext cx="6686895" cy="369332"/>
          </a:xfrm>
          <a:prstGeom prst="rect">
            <a:avLst/>
          </a:prstGeom>
          <a:noFill/>
        </p:spPr>
        <p:txBody>
          <a:bodyPr wrap="none" rtlCol="0">
            <a:spAutoFit/>
          </a:bodyPr>
          <a:lstStyle/>
          <a:p>
            <a:r>
              <a:rPr lang="en-US" dirty="0"/>
              <a:t>Recall definitions of marginal and conditional distributions (on board)</a:t>
            </a:r>
          </a:p>
        </p:txBody>
      </p:sp>
      <p:sp>
        <p:nvSpPr>
          <p:cNvPr id="7" name="TextBox 6">
            <a:extLst>
              <a:ext uri="{FF2B5EF4-FFF2-40B4-BE49-F238E27FC236}">
                <a16:creationId xmlns:a16="http://schemas.microsoft.com/office/drawing/2014/main" id="{44FFD69D-16B9-4F68-A3C4-4A76F5CA2B65}"/>
              </a:ext>
            </a:extLst>
          </p:cNvPr>
          <p:cNvSpPr txBox="1"/>
          <p:nvPr/>
        </p:nvSpPr>
        <p:spPr>
          <a:xfrm>
            <a:off x="467139" y="5091330"/>
            <a:ext cx="4201150" cy="369332"/>
          </a:xfrm>
          <a:prstGeom prst="rect">
            <a:avLst/>
          </a:prstGeom>
          <a:noFill/>
        </p:spPr>
        <p:txBody>
          <a:bodyPr wrap="none" rtlCol="0">
            <a:spAutoFit/>
          </a:bodyPr>
          <a:lstStyle/>
          <a:p>
            <a:pPr marL="285750" indent="-285750">
              <a:buFont typeface="Arial" panose="020B0604020202020204" pitchFamily="34" charset="0"/>
              <a:buChar char="•"/>
            </a:pPr>
            <a:r>
              <a:rPr lang="en-US" dirty="0"/>
              <a:t>From discrete to continuous (on board)</a:t>
            </a:r>
          </a:p>
        </p:txBody>
      </p:sp>
      <p:sp>
        <p:nvSpPr>
          <p:cNvPr id="8" name="TextBox 7">
            <a:extLst>
              <a:ext uri="{FF2B5EF4-FFF2-40B4-BE49-F238E27FC236}">
                <a16:creationId xmlns:a16="http://schemas.microsoft.com/office/drawing/2014/main" id="{060ABFAB-1CD7-4CF3-AD69-DA1CDF18CCE8}"/>
              </a:ext>
            </a:extLst>
          </p:cNvPr>
          <p:cNvSpPr txBox="1"/>
          <p:nvPr/>
        </p:nvSpPr>
        <p:spPr>
          <a:xfrm>
            <a:off x="361123" y="5565913"/>
            <a:ext cx="10134600" cy="646331"/>
          </a:xfrm>
          <a:prstGeom prst="rect">
            <a:avLst/>
          </a:prstGeom>
          <a:noFill/>
        </p:spPr>
        <p:txBody>
          <a:bodyPr wrap="square" rtlCol="0">
            <a:spAutoFit/>
          </a:bodyPr>
          <a:lstStyle/>
          <a:p>
            <a:r>
              <a:rPr lang="en-US" dirty="0"/>
              <a:t>Problem 2: with file “demo_xy.csv” 1. write a short R script that numerically calculates the marginal distributions of x and y. 2. How would you think about [</a:t>
            </a:r>
            <a:r>
              <a:rPr lang="en-US" dirty="0" err="1"/>
              <a:t>y|x</a:t>
            </a:r>
            <a:r>
              <a:rPr lang="en-US" dirty="0"/>
              <a:t>]? </a:t>
            </a:r>
          </a:p>
        </p:txBody>
      </p:sp>
    </p:spTree>
    <p:extLst>
      <p:ext uri="{BB962C8B-B14F-4D97-AF65-F5344CB8AC3E}">
        <p14:creationId xmlns:p14="http://schemas.microsoft.com/office/powerpoint/2010/main" val="341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124B-85C6-6248-AC2E-024B15B7E555}"/>
              </a:ext>
            </a:extLst>
          </p:cNvPr>
          <p:cNvSpPr>
            <a:spLocks noGrp="1"/>
          </p:cNvSpPr>
          <p:nvPr>
            <p:ph type="title"/>
          </p:nvPr>
        </p:nvSpPr>
        <p:spPr/>
        <p:txBody>
          <a:bodyPr/>
          <a:lstStyle/>
          <a:p>
            <a:r>
              <a:rPr lang="en-US" dirty="0"/>
              <a:t>Binomial Distro 	</a:t>
            </a:r>
          </a:p>
        </p:txBody>
      </p:sp>
      <p:sp>
        <p:nvSpPr>
          <p:cNvPr id="3" name="Content Placeholder 2">
            <a:extLst>
              <a:ext uri="{FF2B5EF4-FFF2-40B4-BE49-F238E27FC236}">
                <a16:creationId xmlns:a16="http://schemas.microsoft.com/office/drawing/2014/main" id="{10928FFA-6AF1-F940-B359-B3636D75D7B4}"/>
              </a:ext>
            </a:extLst>
          </p:cNvPr>
          <p:cNvSpPr>
            <a:spLocks noGrp="1"/>
          </p:cNvSpPr>
          <p:nvPr>
            <p:ph idx="1"/>
          </p:nvPr>
        </p:nvSpPr>
        <p:spPr/>
        <p:txBody>
          <a:bodyPr/>
          <a:lstStyle/>
          <a:p>
            <a:r>
              <a:rPr lang="en-US" dirty="0"/>
              <a:t>On board: density, moments </a:t>
            </a:r>
          </a:p>
          <a:p>
            <a:r>
              <a:rPr lang="en-US" dirty="0"/>
              <a:t>Random walk property </a:t>
            </a:r>
          </a:p>
          <a:p>
            <a:r>
              <a:rPr lang="en-US" dirty="0">
                <a:hlinkClick r:id="rId2"/>
              </a:rPr>
              <a:t>https://www.statisticshowto.datasciencecentral.com/galton-board/</a:t>
            </a:r>
            <a:endParaRPr lang="en-US" dirty="0"/>
          </a:p>
          <a:p>
            <a:r>
              <a:rPr lang="en-US" dirty="0"/>
              <a:t>Use curve() function to study convergence of binomial to normal as N increases (fix p = 0.5 for simplicity) </a:t>
            </a:r>
          </a:p>
          <a:p>
            <a:pPr marL="0" indent="0">
              <a:buNone/>
            </a:pPr>
            <a:endParaRPr lang="en-US" dirty="0"/>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717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8ED9-251B-6849-85D4-536F992A50CA}"/>
              </a:ext>
            </a:extLst>
          </p:cNvPr>
          <p:cNvSpPr>
            <a:spLocks noGrp="1"/>
          </p:cNvSpPr>
          <p:nvPr>
            <p:ph type="title"/>
          </p:nvPr>
        </p:nvSpPr>
        <p:spPr/>
        <p:txBody>
          <a:bodyPr/>
          <a:lstStyle/>
          <a:p>
            <a:r>
              <a:rPr lang="en-US" dirty="0"/>
              <a:t>Poisson Distro </a:t>
            </a:r>
          </a:p>
        </p:txBody>
      </p:sp>
      <p:sp>
        <p:nvSpPr>
          <p:cNvPr id="3" name="Content Placeholder 2">
            <a:extLst>
              <a:ext uri="{FF2B5EF4-FFF2-40B4-BE49-F238E27FC236}">
                <a16:creationId xmlns:a16="http://schemas.microsoft.com/office/drawing/2014/main" id="{F55662B2-B9FC-CB42-810A-725D0A2DD21D}"/>
              </a:ext>
            </a:extLst>
          </p:cNvPr>
          <p:cNvSpPr>
            <a:spLocks noGrp="1"/>
          </p:cNvSpPr>
          <p:nvPr>
            <p:ph idx="1"/>
          </p:nvPr>
        </p:nvSpPr>
        <p:spPr/>
        <p:txBody>
          <a:bodyPr/>
          <a:lstStyle/>
          <a:p>
            <a:r>
              <a:rPr lang="en-US" dirty="0"/>
              <a:t>Can be derived from Binomial distribution (on board) </a:t>
            </a:r>
          </a:p>
          <a:p>
            <a:r>
              <a:rPr lang="en-US" dirty="0"/>
              <a:t>Density, moments</a:t>
            </a:r>
          </a:p>
          <a:p>
            <a:pPr marL="0" indent="0">
              <a:buNone/>
            </a:pPr>
            <a:r>
              <a:rPr lang="en-US" dirty="0"/>
              <a:t>Problem #1: Plot P(z=k) for lambda = (0.5,5,50) </a:t>
            </a:r>
          </a:p>
          <a:p>
            <a:pPr marL="0" indent="0">
              <a:buNone/>
            </a:pPr>
            <a:r>
              <a:rPr lang="en-US" dirty="0"/>
              <a:t>Problem #2: a certain disease has a rate of 1 per 10^4 per year. Simulate 40 counties, 20 with population 10^3 and 20 with population 10^5 for one year. Compute an empirical estimate of rate (#cases/population) for each county and compare to the simulated ‘truth’. What pattern do you notice?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631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DBF5-0C92-0647-BA31-07C76ADCB1AC}"/>
              </a:ext>
            </a:extLst>
          </p:cNvPr>
          <p:cNvSpPr>
            <a:spLocks noGrp="1"/>
          </p:cNvSpPr>
          <p:nvPr>
            <p:ph type="title"/>
          </p:nvPr>
        </p:nvSpPr>
        <p:spPr/>
        <p:txBody>
          <a:bodyPr/>
          <a:lstStyle/>
          <a:p>
            <a:r>
              <a:rPr lang="en-US" dirty="0"/>
              <a:t>Negative Binomial </a:t>
            </a:r>
          </a:p>
        </p:txBody>
      </p:sp>
      <p:sp>
        <p:nvSpPr>
          <p:cNvPr id="3" name="Content Placeholder 2">
            <a:extLst>
              <a:ext uri="{FF2B5EF4-FFF2-40B4-BE49-F238E27FC236}">
                <a16:creationId xmlns:a16="http://schemas.microsoft.com/office/drawing/2014/main" id="{6F2FC3C1-E998-514F-A6FF-39E16F007DEE}"/>
              </a:ext>
            </a:extLst>
          </p:cNvPr>
          <p:cNvSpPr>
            <a:spLocks noGrp="1"/>
          </p:cNvSpPr>
          <p:nvPr>
            <p:ph idx="1"/>
          </p:nvPr>
        </p:nvSpPr>
        <p:spPr/>
        <p:txBody>
          <a:bodyPr/>
          <a:lstStyle/>
          <a:p>
            <a:r>
              <a:rPr lang="en-US" dirty="0"/>
              <a:t>Relax assumptions that first two moments are equal in a Poisson. </a:t>
            </a:r>
          </a:p>
          <a:p>
            <a:r>
              <a:rPr lang="en-US" dirty="0"/>
              <a:t>Derivation from marginalization with gamma distribution over lambda </a:t>
            </a:r>
          </a:p>
          <a:p>
            <a:endParaRPr lang="en-US" dirty="0"/>
          </a:p>
        </p:txBody>
      </p:sp>
    </p:spTree>
    <p:extLst>
      <p:ext uri="{BB962C8B-B14F-4D97-AF65-F5344CB8AC3E}">
        <p14:creationId xmlns:p14="http://schemas.microsoft.com/office/powerpoint/2010/main" val="2685700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1BAA-6D94-1348-A8BA-49B55A2D5B07}"/>
              </a:ext>
            </a:extLst>
          </p:cNvPr>
          <p:cNvSpPr>
            <a:spLocks noGrp="1"/>
          </p:cNvSpPr>
          <p:nvPr>
            <p:ph type="title"/>
          </p:nvPr>
        </p:nvSpPr>
        <p:spPr/>
        <p:txBody>
          <a:bodyPr/>
          <a:lstStyle/>
          <a:p>
            <a:r>
              <a:rPr lang="en-US" dirty="0"/>
              <a:t>Normal Distro </a:t>
            </a:r>
          </a:p>
        </p:txBody>
      </p:sp>
      <p:sp>
        <p:nvSpPr>
          <p:cNvPr id="3" name="Content Placeholder 2">
            <a:extLst>
              <a:ext uri="{FF2B5EF4-FFF2-40B4-BE49-F238E27FC236}">
                <a16:creationId xmlns:a16="http://schemas.microsoft.com/office/drawing/2014/main" id="{231374D4-FE9E-964D-BBA1-5B63F60A2D00}"/>
              </a:ext>
            </a:extLst>
          </p:cNvPr>
          <p:cNvSpPr>
            <a:spLocks noGrp="1"/>
          </p:cNvSpPr>
          <p:nvPr>
            <p:ph idx="1"/>
          </p:nvPr>
        </p:nvSpPr>
        <p:spPr/>
        <p:txBody>
          <a:bodyPr/>
          <a:lstStyle/>
          <a:p>
            <a:r>
              <a:rPr lang="en-US"/>
              <a:t>On board</a:t>
            </a:r>
          </a:p>
          <a:p>
            <a:endParaRPr lang="en-US"/>
          </a:p>
        </p:txBody>
      </p:sp>
    </p:spTree>
    <p:extLst>
      <p:ext uri="{BB962C8B-B14F-4D97-AF65-F5344CB8AC3E}">
        <p14:creationId xmlns:p14="http://schemas.microsoft.com/office/powerpoint/2010/main" val="135753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CDAC-3894-5243-A16C-FA9F42173E6F}"/>
              </a:ext>
            </a:extLst>
          </p:cNvPr>
          <p:cNvSpPr>
            <a:spLocks noGrp="1"/>
          </p:cNvSpPr>
          <p:nvPr>
            <p:ph type="title"/>
          </p:nvPr>
        </p:nvSpPr>
        <p:spPr/>
        <p:txBody>
          <a:bodyPr/>
          <a:lstStyle/>
          <a:p>
            <a:r>
              <a:rPr lang="en-US" dirty="0"/>
              <a:t>Exponential </a:t>
            </a:r>
          </a:p>
        </p:txBody>
      </p:sp>
      <p:sp>
        <p:nvSpPr>
          <p:cNvPr id="3" name="Content Placeholder 2">
            <a:extLst>
              <a:ext uri="{FF2B5EF4-FFF2-40B4-BE49-F238E27FC236}">
                <a16:creationId xmlns:a16="http://schemas.microsoft.com/office/drawing/2014/main" id="{B3DD98E8-5F52-1948-96D4-01494A029E44}"/>
              </a:ext>
            </a:extLst>
          </p:cNvPr>
          <p:cNvSpPr>
            <a:spLocks noGrp="1"/>
          </p:cNvSpPr>
          <p:nvPr>
            <p:ph idx="1"/>
          </p:nvPr>
        </p:nvSpPr>
        <p:spPr/>
        <p:txBody>
          <a:bodyPr/>
          <a:lstStyle/>
          <a:p>
            <a:r>
              <a:rPr lang="en-US" dirty="0"/>
              <a:t>On board</a:t>
            </a:r>
          </a:p>
          <a:p>
            <a:endParaRPr lang="en-US" dirty="0"/>
          </a:p>
        </p:txBody>
      </p:sp>
    </p:spTree>
    <p:extLst>
      <p:ext uri="{BB962C8B-B14F-4D97-AF65-F5344CB8AC3E}">
        <p14:creationId xmlns:p14="http://schemas.microsoft.com/office/powerpoint/2010/main" val="121581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4FBE-2619-6545-B319-03FB0EB3FF94}"/>
              </a:ext>
            </a:extLst>
          </p:cNvPr>
          <p:cNvSpPr>
            <a:spLocks noGrp="1"/>
          </p:cNvSpPr>
          <p:nvPr>
            <p:ph type="title"/>
          </p:nvPr>
        </p:nvSpPr>
        <p:spPr/>
        <p:txBody>
          <a:bodyPr/>
          <a:lstStyle/>
          <a:p>
            <a:r>
              <a:rPr lang="en-US" dirty="0"/>
              <a:t>Gamma </a:t>
            </a:r>
          </a:p>
        </p:txBody>
      </p:sp>
      <p:sp>
        <p:nvSpPr>
          <p:cNvPr id="3" name="Content Placeholder 2">
            <a:extLst>
              <a:ext uri="{FF2B5EF4-FFF2-40B4-BE49-F238E27FC236}">
                <a16:creationId xmlns:a16="http://schemas.microsoft.com/office/drawing/2014/main" id="{520A0C29-A2E6-9448-AF25-10AC63092D04}"/>
              </a:ext>
            </a:extLst>
          </p:cNvPr>
          <p:cNvSpPr>
            <a:spLocks noGrp="1"/>
          </p:cNvSpPr>
          <p:nvPr>
            <p:ph idx="1"/>
          </p:nvPr>
        </p:nvSpPr>
        <p:spPr/>
        <p:txBody>
          <a:bodyPr/>
          <a:lstStyle/>
          <a:p>
            <a:r>
              <a:rPr lang="en-US" dirty="0"/>
              <a:t>On board</a:t>
            </a:r>
          </a:p>
        </p:txBody>
      </p:sp>
    </p:spTree>
    <p:extLst>
      <p:ext uri="{BB962C8B-B14F-4D97-AF65-F5344CB8AC3E}">
        <p14:creationId xmlns:p14="http://schemas.microsoft.com/office/powerpoint/2010/main" val="234132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4118-A0C9-4552-A99E-5D06B9F124F1}"/>
              </a:ext>
            </a:extLst>
          </p:cNvPr>
          <p:cNvSpPr>
            <a:spLocks noGrp="1"/>
          </p:cNvSpPr>
          <p:nvPr>
            <p:ph type="title"/>
          </p:nvPr>
        </p:nvSpPr>
        <p:spPr/>
        <p:txBody>
          <a:bodyPr/>
          <a:lstStyle/>
          <a:p>
            <a:r>
              <a:rPr lang="en-US" dirty="0"/>
              <a:t>Where we are at	</a:t>
            </a:r>
          </a:p>
        </p:txBody>
      </p:sp>
      <p:sp>
        <p:nvSpPr>
          <p:cNvPr id="3" name="Content Placeholder 2">
            <a:extLst>
              <a:ext uri="{FF2B5EF4-FFF2-40B4-BE49-F238E27FC236}">
                <a16:creationId xmlns:a16="http://schemas.microsoft.com/office/drawing/2014/main" id="{717BBE4C-BD86-488C-B4A2-B63A480F4CB3}"/>
              </a:ext>
            </a:extLst>
          </p:cNvPr>
          <p:cNvSpPr>
            <a:spLocks noGrp="1"/>
          </p:cNvSpPr>
          <p:nvPr>
            <p:ph idx="1"/>
          </p:nvPr>
        </p:nvSpPr>
        <p:spPr/>
        <p:txBody>
          <a:bodyPr/>
          <a:lstStyle/>
          <a:p>
            <a:r>
              <a:rPr lang="en-US" dirty="0"/>
              <a:t>Finishing textbook Chapters 1 and 3 </a:t>
            </a:r>
          </a:p>
          <a:p>
            <a:r>
              <a:rPr lang="en-US" dirty="0"/>
              <a:t>Next up is 2 and 4 </a:t>
            </a:r>
            <a:r>
              <a:rPr lang="en-US" dirty="0">
                <a:sym typeface="Wingdings" panose="05000000000000000000" pitchFamily="2" charset="2"/>
              </a:rPr>
              <a:t> </a:t>
            </a:r>
          </a:p>
          <a:p>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283518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299-F97C-48D8-9E70-90EA935E769E}"/>
              </a:ext>
            </a:extLst>
          </p:cNvPr>
          <p:cNvSpPr>
            <a:spLocks noGrp="1"/>
          </p:cNvSpPr>
          <p:nvPr>
            <p:ph type="title"/>
          </p:nvPr>
        </p:nvSpPr>
        <p:spPr/>
        <p:txBody>
          <a:bodyPr/>
          <a:lstStyle/>
          <a:p>
            <a:r>
              <a:rPr lang="en-US" dirty="0"/>
              <a:t>Recap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0266C5-AFCE-447B-9992-2E18E80AA64C}"/>
                  </a:ext>
                </a:extLst>
              </p:cNvPr>
              <p:cNvSpPr>
                <a:spLocks noGrp="1"/>
              </p:cNvSpPr>
              <p:nvPr>
                <p:ph idx="1"/>
              </p:nvPr>
            </p:nvSpPr>
            <p:spPr/>
            <p:txBody>
              <a:bodyPr/>
              <a:lstStyle/>
              <a:p>
                <a:r>
                  <a:rPr lang="en-US" dirty="0"/>
                  <a:t>Probability is about quantizing uncertainty in a specific way </a:t>
                </a:r>
              </a:p>
              <a:p>
                <a:pPr marL="457200" lvl="1" indent="0">
                  <a:buNone/>
                </a:pPr>
                <a:endParaRPr lang="en-US" dirty="0"/>
              </a:p>
              <a:p>
                <a:r>
                  <a:rPr lang="en-US" dirty="0"/>
                  <a:t>Recall: most fundamental object is probability triple: sample space, event space, probability measure (over event space)</a:t>
                </a:r>
              </a:p>
              <a:p>
                <a:pPr lvl="1"/>
                <a:r>
                  <a:rPr lang="en-US" dirty="0"/>
                  <a:t>At most basic level, the probability of an event is</a:t>
                </a:r>
              </a:p>
              <a:p>
                <a:pPr marL="457200" lvl="1" indent="0">
                  <a:buNone/>
                </a:pPr>
                <a:endParaRPr lang="en-US" dirty="0"/>
              </a:p>
              <a:p>
                <a:pPr marL="914400" lvl="2"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𝑓𝑎𝑣𝑜𝑟𝑎𝑏𝑙𝑒</m:t>
                          </m:r>
                          <m:r>
                            <a:rPr lang="en-US" b="0" i="1" smtClean="0">
                              <a:latin typeface="Cambria Math" panose="02040503050406030204" pitchFamily="18" charset="0"/>
                            </a:rPr>
                            <m:t> </m:t>
                          </m:r>
                          <m:r>
                            <a:rPr lang="en-US" b="0" i="1" smtClean="0">
                              <a:latin typeface="Cambria Math" panose="02040503050406030204" pitchFamily="18" charset="0"/>
                            </a:rPr>
                            <m:t>𝑐𝑎𝑠𝑒𝑠</m:t>
                          </m:r>
                        </m:num>
                        <m:den>
                          <m:r>
                            <a:rPr lang="en-US" b="0" i="1" smtClean="0">
                              <a:latin typeface="Cambria Math" panose="02040503050406030204" pitchFamily="18" charset="0"/>
                            </a:rPr>
                            <m:t># </m:t>
                          </m:r>
                          <m:r>
                            <a:rPr lang="en-US" b="0" i="1" smtClean="0">
                              <a:latin typeface="Cambria Math" panose="02040503050406030204" pitchFamily="18" charset="0"/>
                            </a:rPr>
                            <m:t>𝑐𝑎𝑠𝑒𝑠</m:t>
                          </m:r>
                        </m:den>
                      </m:f>
                    </m:oMath>
                  </m:oMathPara>
                </a14:m>
                <a:endParaRPr lang="en-US" dirty="0"/>
              </a:p>
              <a:p>
                <a:endParaRPr lang="en-US" dirty="0"/>
              </a:p>
              <a:p>
                <a:r>
                  <a:rPr lang="en-US" dirty="0"/>
                  <a:t>Recall: we can factorize the probability of complex joint events </a:t>
                </a:r>
              </a:p>
            </p:txBody>
          </p:sp>
        </mc:Choice>
        <mc:Fallback xmlns="">
          <p:sp>
            <p:nvSpPr>
              <p:cNvPr id="3" name="Content Placeholder 2">
                <a:extLst>
                  <a:ext uri="{FF2B5EF4-FFF2-40B4-BE49-F238E27FC236}">
                    <a16:creationId xmlns:a16="http://schemas.microsoft.com/office/drawing/2014/main" id="{440266C5-AFCE-447B-9992-2E18E80AA64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163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3A97-40BD-4754-94B0-2C5EC56578D0}"/>
              </a:ext>
            </a:extLst>
          </p:cNvPr>
          <p:cNvSpPr>
            <a:spLocks noGrp="1"/>
          </p:cNvSpPr>
          <p:nvPr>
            <p:ph type="title"/>
          </p:nvPr>
        </p:nvSpPr>
        <p:spPr/>
        <p:txBody>
          <a:bodyPr/>
          <a:lstStyle/>
          <a:p>
            <a:r>
              <a:rPr lang="en-US" dirty="0"/>
              <a:t>From probability triple to probability distributions</a:t>
            </a:r>
          </a:p>
        </p:txBody>
      </p:sp>
      <p:sp>
        <p:nvSpPr>
          <p:cNvPr id="3" name="Content Placeholder 2">
            <a:extLst>
              <a:ext uri="{FF2B5EF4-FFF2-40B4-BE49-F238E27FC236}">
                <a16:creationId xmlns:a16="http://schemas.microsoft.com/office/drawing/2014/main" id="{3232EE2A-3CB0-496F-B6B4-854B68DE7897}"/>
              </a:ext>
            </a:extLst>
          </p:cNvPr>
          <p:cNvSpPr>
            <a:spLocks noGrp="1"/>
          </p:cNvSpPr>
          <p:nvPr>
            <p:ph idx="1"/>
          </p:nvPr>
        </p:nvSpPr>
        <p:spPr/>
        <p:txBody>
          <a:bodyPr/>
          <a:lstStyle/>
          <a:p>
            <a:r>
              <a:rPr lang="en-US" dirty="0"/>
              <a:t>For simple discrete cases, it is often easy to work out or derive the probabilities of interest by counting (or combinatorics) </a:t>
            </a:r>
          </a:p>
          <a:p>
            <a:endParaRPr lang="en-US" dirty="0"/>
          </a:p>
          <a:p>
            <a:pPr marL="0" indent="0">
              <a:buNone/>
            </a:pPr>
            <a:r>
              <a:rPr lang="en-US" dirty="0"/>
              <a:t>Example: let’s derive the binomial distribution (on board) </a:t>
            </a:r>
          </a:p>
        </p:txBody>
      </p:sp>
    </p:spTree>
    <p:extLst>
      <p:ext uri="{BB962C8B-B14F-4D97-AF65-F5344CB8AC3E}">
        <p14:creationId xmlns:p14="http://schemas.microsoft.com/office/powerpoint/2010/main" val="279231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6549-7427-4272-B4B7-15774A8D5658}"/>
              </a:ext>
            </a:extLst>
          </p:cNvPr>
          <p:cNvSpPr>
            <a:spLocks noGrp="1"/>
          </p:cNvSpPr>
          <p:nvPr>
            <p:ph type="title"/>
          </p:nvPr>
        </p:nvSpPr>
        <p:spPr/>
        <p:txBody>
          <a:bodyPr/>
          <a:lstStyle/>
          <a:p>
            <a:r>
              <a:rPr lang="en-US" dirty="0"/>
              <a:t>Back to Bayesian modeling I	</a:t>
            </a:r>
          </a:p>
        </p:txBody>
      </p:sp>
      <p:sp>
        <p:nvSpPr>
          <p:cNvPr id="3" name="Content Placeholder 2">
            <a:extLst>
              <a:ext uri="{FF2B5EF4-FFF2-40B4-BE49-F238E27FC236}">
                <a16:creationId xmlns:a16="http://schemas.microsoft.com/office/drawing/2014/main" id="{0336BCA6-C2D2-4DAD-8D38-75150F78A239}"/>
              </a:ext>
            </a:extLst>
          </p:cNvPr>
          <p:cNvSpPr>
            <a:spLocks noGrp="1"/>
          </p:cNvSpPr>
          <p:nvPr>
            <p:ph idx="1"/>
          </p:nvPr>
        </p:nvSpPr>
        <p:spPr>
          <a:xfrm>
            <a:off x="838200" y="1547329"/>
            <a:ext cx="10515600" cy="4351338"/>
          </a:xfrm>
        </p:spPr>
        <p:txBody>
          <a:bodyPr/>
          <a:lstStyle/>
          <a:p>
            <a:r>
              <a:rPr lang="en-US" dirty="0"/>
              <a:t>Construct a giant joint distribution over everything: observed and unobserved variables </a:t>
            </a:r>
          </a:p>
          <a:p>
            <a:r>
              <a:rPr lang="en-US" dirty="0"/>
              <a:t>Premise: represent all unobserved quantities as random variables (described by probability distributions) </a:t>
            </a:r>
          </a:p>
          <a:p>
            <a:r>
              <a:rPr lang="en-US" dirty="0"/>
              <a:t>Premise: Observed variables (“data”) are given sampling distributions</a:t>
            </a:r>
          </a:p>
          <a:p>
            <a:pPr lvl="1"/>
            <a:r>
              <a:rPr lang="en-US" dirty="0"/>
              <a:t>In base they enter the inference only via the likelihood (one instance of so-called “Likelihood Principle”) </a:t>
            </a:r>
          </a:p>
          <a:p>
            <a:r>
              <a:rPr lang="en-US" dirty="0"/>
              <a:t>Manipulate the joint distribution via rules of probability to derive quantities of interest (e.g. sum and product rule yield Bayes’ </a:t>
            </a:r>
            <a:r>
              <a:rPr lang="en-US" dirty="0" err="1"/>
              <a:t>rule,etc</a:t>
            </a:r>
            <a:r>
              <a:rPr lang="en-US" dirty="0"/>
              <a:t>.) </a:t>
            </a:r>
          </a:p>
          <a:p>
            <a:pPr marL="0" indent="0">
              <a:buNone/>
            </a:pPr>
            <a:endParaRPr lang="en-US" dirty="0"/>
          </a:p>
        </p:txBody>
      </p:sp>
    </p:spTree>
    <p:extLst>
      <p:ext uri="{BB962C8B-B14F-4D97-AF65-F5344CB8AC3E}">
        <p14:creationId xmlns:p14="http://schemas.microsoft.com/office/powerpoint/2010/main" val="153557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4679-8E5A-49BF-96A6-44601EB9392B}"/>
              </a:ext>
            </a:extLst>
          </p:cNvPr>
          <p:cNvSpPr>
            <a:spLocks noGrp="1"/>
          </p:cNvSpPr>
          <p:nvPr>
            <p:ph type="title"/>
          </p:nvPr>
        </p:nvSpPr>
        <p:spPr/>
        <p:txBody>
          <a:bodyPr/>
          <a:lstStyle/>
          <a:p>
            <a:r>
              <a:rPr lang="en-US" dirty="0"/>
              <a:t>What toolkit do we need?</a:t>
            </a:r>
          </a:p>
        </p:txBody>
      </p:sp>
      <p:sp>
        <p:nvSpPr>
          <p:cNvPr id="3" name="Content Placeholder 2">
            <a:extLst>
              <a:ext uri="{FF2B5EF4-FFF2-40B4-BE49-F238E27FC236}">
                <a16:creationId xmlns:a16="http://schemas.microsoft.com/office/drawing/2014/main" id="{8928787A-22CE-4222-97B2-D3724D717749}"/>
              </a:ext>
            </a:extLst>
          </p:cNvPr>
          <p:cNvSpPr>
            <a:spLocks noGrp="1"/>
          </p:cNvSpPr>
          <p:nvPr>
            <p:ph idx="1"/>
          </p:nvPr>
        </p:nvSpPr>
        <p:spPr>
          <a:xfrm>
            <a:off x="838200" y="1825625"/>
            <a:ext cx="10515600" cy="2719871"/>
          </a:xfrm>
        </p:spPr>
        <p:txBody>
          <a:bodyPr/>
          <a:lstStyle/>
          <a:p>
            <a:pPr marL="514350" indent="-514350">
              <a:buFont typeface="+mj-lt"/>
              <a:buAutoNum type="arabicPeriod"/>
            </a:pPr>
            <a:r>
              <a:rPr lang="en-US" dirty="0"/>
              <a:t>Working familiarity with a bestiary of probability distributions </a:t>
            </a:r>
          </a:p>
          <a:p>
            <a:pPr marL="514350" indent="-514350">
              <a:buFont typeface="+mj-lt"/>
              <a:buAutoNum type="arabicPeriod"/>
            </a:pPr>
            <a:r>
              <a:rPr lang="en-US" dirty="0"/>
              <a:t>Fluency in whatever models are relevant to your science (linear and/or non-linear) </a:t>
            </a:r>
          </a:p>
          <a:p>
            <a:pPr marL="514350" indent="-514350">
              <a:buFont typeface="+mj-lt"/>
              <a:buAutoNum type="arabicPeriod"/>
            </a:pPr>
            <a:r>
              <a:rPr lang="en-US" dirty="0"/>
              <a:t>Ability to combine 1 and 2 productively and </a:t>
            </a:r>
          </a:p>
          <a:p>
            <a:pPr marL="514350" indent="-514350">
              <a:buFont typeface="+mj-lt"/>
              <a:buAutoNum type="arabicPeriod"/>
            </a:pPr>
            <a:r>
              <a:rPr lang="en-US" dirty="0"/>
              <a:t>Computational ability to estimate/fit your models </a:t>
            </a:r>
          </a:p>
        </p:txBody>
      </p:sp>
    </p:spTree>
    <p:extLst>
      <p:ext uri="{BB962C8B-B14F-4D97-AF65-F5344CB8AC3E}">
        <p14:creationId xmlns:p14="http://schemas.microsoft.com/office/powerpoint/2010/main" val="365147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88A9-331F-47EF-990D-1E03F0E07B00}"/>
              </a:ext>
            </a:extLst>
          </p:cNvPr>
          <p:cNvSpPr>
            <a:spLocks noGrp="1"/>
          </p:cNvSpPr>
          <p:nvPr>
            <p:ph type="title"/>
          </p:nvPr>
        </p:nvSpPr>
        <p:spPr/>
        <p:txBody>
          <a:bodyPr/>
          <a:lstStyle/>
          <a:p>
            <a:r>
              <a:rPr lang="en-US" dirty="0"/>
              <a:t>Important properties of probability distributions I </a:t>
            </a:r>
          </a:p>
        </p:txBody>
      </p:sp>
      <p:sp>
        <p:nvSpPr>
          <p:cNvPr id="3" name="Content Placeholder 2">
            <a:extLst>
              <a:ext uri="{FF2B5EF4-FFF2-40B4-BE49-F238E27FC236}">
                <a16:creationId xmlns:a16="http://schemas.microsoft.com/office/drawing/2014/main" id="{2878C2B3-A8AB-445B-ADA5-4C846896ECFA}"/>
              </a:ext>
            </a:extLst>
          </p:cNvPr>
          <p:cNvSpPr>
            <a:spLocks noGrp="1"/>
          </p:cNvSpPr>
          <p:nvPr>
            <p:ph idx="1"/>
          </p:nvPr>
        </p:nvSpPr>
        <p:spPr/>
        <p:txBody>
          <a:bodyPr/>
          <a:lstStyle/>
          <a:p>
            <a:pPr marL="514350" indent="-514350">
              <a:buFont typeface="+mj-lt"/>
              <a:buAutoNum type="arabicPeriod"/>
            </a:pPr>
            <a:r>
              <a:rPr lang="en-US" dirty="0"/>
              <a:t>Probability mass versus density </a:t>
            </a:r>
          </a:p>
          <a:p>
            <a:pPr marL="514350" indent="-514350">
              <a:buFont typeface="+mj-lt"/>
              <a:buAutoNum type="arabicPeriod"/>
            </a:pPr>
            <a:r>
              <a:rPr lang="en-US" dirty="0"/>
              <a:t>Density properties (on board): </a:t>
            </a:r>
          </a:p>
          <a:p>
            <a:pPr marL="971550" lvl="1" indent="-514350">
              <a:buFont typeface="+mj-lt"/>
              <a:buAutoNum type="alphaLcPeriod"/>
            </a:pPr>
            <a:r>
              <a:rPr lang="en-US" dirty="0"/>
              <a:t>Non-negative</a:t>
            </a:r>
          </a:p>
          <a:p>
            <a:pPr marL="971550" lvl="1" indent="-514350">
              <a:buFont typeface="+mj-lt"/>
              <a:buAutoNum type="alphaLcPeriod"/>
            </a:pPr>
            <a:r>
              <a:rPr lang="en-US" dirty="0"/>
              <a:t>Total probability </a:t>
            </a:r>
          </a:p>
          <a:p>
            <a:pPr marL="971550" lvl="1" indent="-514350">
              <a:buFont typeface="+mj-lt"/>
              <a:buAutoNum type="alphaLcPeriod"/>
            </a:pPr>
            <a:r>
              <a:rPr lang="en-US" dirty="0"/>
              <a:t>Finitely additive – means that we sum or integrate over a domain to get a probability measure  </a:t>
            </a:r>
          </a:p>
          <a:p>
            <a:pPr marL="457200" lvl="1" indent="0">
              <a:buNone/>
            </a:pPr>
            <a:endParaRPr lang="en-US" dirty="0"/>
          </a:p>
          <a:p>
            <a:pPr marL="971550" lvl="1" indent="-514350">
              <a:buFont typeface="+mj-lt"/>
              <a:buAutoNum type="alphaLcPeriod"/>
            </a:pPr>
            <a:endParaRPr lang="en-US" dirty="0"/>
          </a:p>
        </p:txBody>
      </p:sp>
    </p:spTree>
    <p:extLst>
      <p:ext uri="{BB962C8B-B14F-4D97-AF65-F5344CB8AC3E}">
        <p14:creationId xmlns:p14="http://schemas.microsoft.com/office/powerpoint/2010/main" val="33124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9656-283D-4990-824F-1477D411EFE8}"/>
              </a:ext>
            </a:extLst>
          </p:cNvPr>
          <p:cNvSpPr>
            <a:spLocks noGrp="1"/>
          </p:cNvSpPr>
          <p:nvPr>
            <p:ph type="title"/>
          </p:nvPr>
        </p:nvSpPr>
        <p:spPr/>
        <p:txBody>
          <a:bodyPr/>
          <a:lstStyle/>
          <a:p>
            <a:r>
              <a:rPr lang="en-US" dirty="0"/>
              <a:t>More Properties: Moments </a:t>
            </a:r>
          </a:p>
        </p:txBody>
      </p:sp>
      <p:sp>
        <p:nvSpPr>
          <p:cNvPr id="3" name="Content Placeholder 2">
            <a:extLst>
              <a:ext uri="{FF2B5EF4-FFF2-40B4-BE49-F238E27FC236}">
                <a16:creationId xmlns:a16="http://schemas.microsoft.com/office/drawing/2014/main" id="{25903ED3-A259-46B7-8856-E8EA0B3BD8EB}"/>
              </a:ext>
            </a:extLst>
          </p:cNvPr>
          <p:cNvSpPr>
            <a:spLocks noGrp="1"/>
          </p:cNvSpPr>
          <p:nvPr>
            <p:ph idx="1"/>
          </p:nvPr>
        </p:nvSpPr>
        <p:spPr/>
        <p:txBody>
          <a:bodyPr/>
          <a:lstStyle/>
          <a:p>
            <a:pPr marL="0" indent="0">
              <a:buNone/>
            </a:pPr>
            <a:r>
              <a:rPr lang="en-US" dirty="0"/>
              <a:t>Let’s take a moment…</a:t>
            </a:r>
          </a:p>
          <a:p>
            <a:pPr marL="0" indent="0">
              <a:buNone/>
            </a:pPr>
            <a:r>
              <a:rPr lang="en-US" dirty="0"/>
              <a:t>A fundamental concept in modeling that we are going to return to often: we relate variates to covariates through constrained functions of the parameters of distributions </a:t>
            </a:r>
          </a:p>
          <a:p>
            <a:pPr marL="0" indent="0">
              <a:buNone/>
            </a:pPr>
            <a:r>
              <a:rPr lang="en-US" dirty="0"/>
              <a:t>e.g. : Y ~ Normal(u=f(X),sigma) </a:t>
            </a:r>
          </a:p>
          <a:p>
            <a:pPr marL="0" indent="0">
              <a:buNone/>
            </a:pPr>
            <a:endParaRPr lang="en-US" dirty="0"/>
          </a:p>
          <a:p>
            <a:r>
              <a:rPr lang="en-US" dirty="0"/>
              <a:t>On board: Illustrate symmetry of the Gaussian, and rewriting the linear regression model multiple ways </a:t>
            </a:r>
          </a:p>
          <a:p>
            <a:r>
              <a:rPr lang="en-US" dirty="0"/>
              <a:t>Link to generalized linear models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6192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FAA8-98C3-4279-8D11-4AB6835176D6}"/>
              </a:ext>
            </a:extLst>
          </p:cNvPr>
          <p:cNvSpPr>
            <a:spLocks noGrp="1"/>
          </p:cNvSpPr>
          <p:nvPr>
            <p:ph type="title"/>
          </p:nvPr>
        </p:nvSpPr>
        <p:spPr>
          <a:xfrm>
            <a:off x="4350026" y="18255"/>
            <a:ext cx="3110948" cy="1325563"/>
          </a:xfrm>
        </p:spPr>
        <p:txBody>
          <a:bodyPr/>
          <a:lstStyle/>
          <a:p>
            <a:r>
              <a:rPr lang="en-US" dirty="0"/>
              <a:t>Moments	</a:t>
            </a:r>
          </a:p>
        </p:txBody>
      </p:sp>
      <p:sp>
        <p:nvSpPr>
          <p:cNvPr id="3" name="Content Placeholder 2">
            <a:extLst>
              <a:ext uri="{FF2B5EF4-FFF2-40B4-BE49-F238E27FC236}">
                <a16:creationId xmlns:a16="http://schemas.microsoft.com/office/drawing/2014/main" id="{5441F067-3D3A-47F8-A280-9D173AB2B436}"/>
              </a:ext>
            </a:extLst>
          </p:cNvPr>
          <p:cNvSpPr>
            <a:spLocks noGrp="1"/>
          </p:cNvSpPr>
          <p:nvPr>
            <p:ph idx="1"/>
          </p:nvPr>
        </p:nvSpPr>
        <p:spPr>
          <a:xfrm>
            <a:off x="414131" y="1017243"/>
            <a:ext cx="10515600" cy="4351338"/>
          </a:xfrm>
        </p:spPr>
        <p:txBody>
          <a:bodyPr>
            <a:normAutofit fontScale="92500" lnSpcReduction="20000"/>
          </a:bodyPr>
          <a:lstStyle/>
          <a:p>
            <a:r>
              <a:rPr lang="en-US" dirty="0"/>
              <a:t>On board: show two forms of moment definition </a:t>
            </a:r>
          </a:p>
          <a:p>
            <a:pPr marL="0" indent="0">
              <a:buNone/>
            </a:pPr>
            <a:endParaRPr lang="en-US" dirty="0"/>
          </a:p>
          <a:p>
            <a:r>
              <a:rPr lang="en-US" dirty="0"/>
              <a:t>Aside: </a:t>
            </a:r>
            <a:r>
              <a:rPr lang="en-US" i="1" dirty="0"/>
              <a:t>moment-generating functions </a:t>
            </a:r>
            <a:r>
              <a:rPr lang="en-US" dirty="0"/>
              <a:t>are a powerful way to represent probability distributions</a:t>
            </a:r>
          </a:p>
          <a:p>
            <a:endParaRPr lang="en-US" dirty="0"/>
          </a:p>
          <a:p>
            <a:r>
              <a:rPr lang="en-US" dirty="0"/>
              <a:t>In practice, we will be working more often than not with posterior distributions from which we have numerical samples, but no analytical form. So we will need to estimate the moments numerically (or software does it for us) </a:t>
            </a:r>
          </a:p>
          <a:p>
            <a:pPr marL="0" indent="0">
              <a:buNone/>
            </a:pPr>
            <a:endParaRPr lang="en-US" dirty="0"/>
          </a:p>
          <a:p>
            <a:r>
              <a:rPr lang="en-US" i="1" dirty="0"/>
              <a:t>But knowing how to work with moments gives us a way to </a:t>
            </a:r>
            <a:r>
              <a:rPr lang="en-US" i="1" dirty="0" err="1"/>
              <a:t>reparameterize</a:t>
            </a:r>
            <a:r>
              <a:rPr lang="en-US" i="1" dirty="0"/>
              <a:t> our likelihoods and priors to facilitate modeling </a:t>
            </a:r>
          </a:p>
          <a:p>
            <a:pPr marL="0" indent="0">
              <a:buNone/>
            </a:pPr>
            <a:endParaRPr lang="en-US" dirty="0"/>
          </a:p>
        </p:txBody>
      </p:sp>
    </p:spTree>
    <p:extLst>
      <p:ext uri="{BB962C8B-B14F-4D97-AF65-F5344CB8AC3E}">
        <p14:creationId xmlns:p14="http://schemas.microsoft.com/office/powerpoint/2010/main" val="219071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11808</TotalTime>
  <Words>776</Words>
  <Application>Microsoft Macintosh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Lecture 3: Probability distributions and their properties</vt:lpstr>
      <vt:lpstr>Where we are at </vt:lpstr>
      <vt:lpstr>Recap </vt:lpstr>
      <vt:lpstr>From probability triple to probability distributions</vt:lpstr>
      <vt:lpstr>Back to Bayesian modeling I </vt:lpstr>
      <vt:lpstr>What toolkit do we need?</vt:lpstr>
      <vt:lpstr>Important properties of probability distributions I </vt:lpstr>
      <vt:lpstr>More Properties: Moments </vt:lpstr>
      <vt:lpstr>Moments </vt:lpstr>
      <vt:lpstr>Quantiles  </vt:lpstr>
      <vt:lpstr>Marginal and Conditional Distributions</vt:lpstr>
      <vt:lpstr>Binomial Distro  </vt:lpstr>
      <vt:lpstr>Poisson Distro </vt:lpstr>
      <vt:lpstr>Negative Binomial </vt:lpstr>
      <vt:lpstr>Normal Distro </vt:lpstr>
      <vt:lpstr>Exponential </vt:lpstr>
      <vt:lpstr>Gamma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Probability distributions and their properties</dc:title>
  <dc:creator>Wilson,Chris H</dc:creator>
  <cp:lastModifiedBy>Wilson,Chris H</cp:lastModifiedBy>
  <cp:revision>14</cp:revision>
  <dcterms:created xsi:type="dcterms:W3CDTF">2019-09-05T20:18:51Z</dcterms:created>
  <dcterms:modified xsi:type="dcterms:W3CDTF">2019-09-14T19:51:32Z</dcterms:modified>
</cp:coreProperties>
</file>